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24"/>
  </p:handoutMasterIdLst>
  <p:sldIdLst>
    <p:sldId id="256" r:id="rId2"/>
    <p:sldId id="257" r:id="rId3"/>
    <p:sldId id="270" r:id="rId4"/>
    <p:sldId id="258" r:id="rId5"/>
    <p:sldId id="259" r:id="rId6"/>
    <p:sldId id="278" r:id="rId7"/>
    <p:sldId id="268" r:id="rId8"/>
    <p:sldId id="260" r:id="rId9"/>
    <p:sldId id="272" r:id="rId10"/>
    <p:sldId id="261" r:id="rId11"/>
    <p:sldId id="267" r:id="rId12"/>
    <p:sldId id="262" r:id="rId13"/>
    <p:sldId id="263" r:id="rId14"/>
    <p:sldId id="264" r:id="rId15"/>
    <p:sldId id="265" r:id="rId16"/>
    <p:sldId id="280" r:id="rId17"/>
    <p:sldId id="281" r:id="rId18"/>
    <p:sldId id="279" r:id="rId19"/>
    <p:sldId id="273" r:id="rId20"/>
    <p:sldId id="276" r:id="rId21"/>
    <p:sldId id="274" r:id="rId22"/>
    <p:sldId id="283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E4E4"/>
    <a:srgbClr val="0404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2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296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42770A-FA4E-4693-9634-9B01400F5ECB}" type="datetimeFigureOut">
              <a:rPr lang="ko-KR" altLang="en-US" smtClean="0"/>
              <a:t>2017-04-21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CDE525-3A06-408E-A43D-F1A4D10F14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31530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E734F-FE5F-497F-B439-AB802BB9DE55}" type="datetimeFigureOut">
              <a:rPr lang="ko-KR" altLang="en-US" smtClean="0"/>
              <a:t>2017-04-21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7140B-3AE2-4C09-BE56-CD71FB733A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518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E734F-FE5F-497F-B439-AB802BB9DE55}" type="datetimeFigureOut">
              <a:rPr lang="ko-KR" altLang="en-US" smtClean="0"/>
              <a:t>2017-04-21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7140B-3AE2-4C09-BE56-CD71FB733A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5710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E734F-FE5F-497F-B439-AB802BB9DE55}" type="datetimeFigureOut">
              <a:rPr lang="ko-KR" altLang="en-US" smtClean="0"/>
              <a:t>2017-04-21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7140B-3AE2-4C09-BE56-CD71FB733A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4558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68753"/>
          </a:xfrm>
        </p:spPr>
        <p:txBody>
          <a:bodyPr>
            <a:normAutofit/>
          </a:bodyPr>
          <a:lstStyle>
            <a:lvl1pPr>
              <a:defRPr sz="5400" b="0" i="0">
                <a:gradFill>
                  <a:gsLst>
                    <a:gs pos="77000">
                      <a:schemeClr val="bg2">
                        <a:lumMod val="75000"/>
                      </a:schemeClr>
                    </a:gs>
                    <a:gs pos="0">
                      <a:schemeClr val="bg1"/>
                    </a:gs>
                    <a:gs pos="100000">
                      <a:schemeClr val="bg2">
                        <a:lumMod val="25000"/>
                      </a:schemeClr>
                    </a:gs>
                  </a:gsLst>
                  <a:lin ang="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10962"/>
            <a:ext cx="7886700" cy="494988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E734F-FE5F-497F-B439-AB802BB9DE55}" type="datetimeFigureOut">
              <a:rPr lang="ko-KR" altLang="en-US" smtClean="0"/>
              <a:t>2017-04-21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7140B-3AE2-4C09-BE56-CD71FB733AB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0" y="753421"/>
            <a:ext cx="9144900" cy="72000"/>
          </a:xfrm>
          <a:prstGeom prst="rect">
            <a:avLst/>
          </a:prstGeom>
          <a:gradFill>
            <a:gsLst>
              <a:gs pos="68000">
                <a:schemeClr val="bg1"/>
              </a:gs>
              <a:gs pos="19000">
                <a:schemeClr val="tx1">
                  <a:lumMod val="85000"/>
                  <a:lumOff val="15000"/>
                </a:schemeClr>
              </a:gs>
              <a:gs pos="100000">
                <a:schemeClr val="bg1">
                  <a:lumMod val="75000"/>
                </a:schemeClr>
              </a:gs>
              <a:gs pos="0">
                <a:schemeClr val="tx1"/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1736790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E734F-FE5F-497F-B439-AB802BB9DE55}" type="datetimeFigureOut">
              <a:rPr lang="ko-KR" altLang="en-US" smtClean="0"/>
              <a:t>2017-04-21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7140B-3AE2-4C09-BE56-CD71FB733A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3958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E734F-FE5F-497F-B439-AB802BB9DE55}" type="datetimeFigureOut">
              <a:rPr lang="ko-KR" altLang="en-US" smtClean="0"/>
              <a:t>2017-04-21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7140B-3AE2-4C09-BE56-CD71FB733A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8939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E734F-FE5F-497F-B439-AB802BB9DE55}" type="datetimeFigureOut">
              <a:rPr lang="ko-KR" altLang="en-US" smtClean="0"/>
              <a:t>2017-04-21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7140B-3AE2-4C09-BE56-CD71FB733A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0135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E734F-FE5F-497F-B439-AB802BB9DE55}" type="datetimeFigureOut">
              <a:rPr lang="ko-KR" altLang="en-US" smtClean="0"/>
              <a:t>2017-04-21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7140B-3AE2-4C09-BE56-CD71FB733A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1856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E734F-FE5F-497F-B439-AB802BB9DE55}" type="datetimeFigureOut">
              <a:rPr lang="ko-KR" altLang="en-US" smtClean="0"/>
              <a:t>2017-04-21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7140B-3AE2-4C09-BE56-CD71FB733AB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자유형: 도형 4"/>
          <p:cNvSpPr/>
          <p:nvPr userDrawn="1"/>
        </p:nvSpPr>
        <p:spPr>
          <a:xfrm>
            <a:off x="0" y="900000"/>
            <a:ext cx="2452008" cy="4904016"/>
          </a:xfrm>
          <a:custGeom>
            <a:avLst/>
            <a:gdLst>
              <a:gd name="connsiteX0" fmla="*/ 0 w 2452008"/>
              <a:gd name="connsiteY0" fmla="*/ 0 h 4904016"/>
              <a:gd name="connsiteX1" fmla="*/ 2452008 w 2452008"/>
              <a:gd name="connsiteY1" fmla="*/ 2452008 h 4904016"/>
              <a:gd name="connsiteX2" fmla="*/ 0 w 2452008"/>
              <a:gd name="connsiteY2" fmla="*/ 4904016 h 4904016"/>
              <a:gd name="connsiteX3" fmla="*/ 0 w 2452008"/>
              <a:gd name="connsiteY3" fmla="*/ 0 h 4904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52008" h="4904016">
                <a:moveTo>
                  <a:pt x="0" y="0"/>
                </a:moveTo>
                <a:cubicBezTo>
                  <a:pt x="1354207" y="0"/>
                  <a:pt x="2452008" y="1097801"/>
                  <a:pt x="2452008" y="2452008"/>
                </a:cubicBezTo>
                <a:cubicBezTo>
                  <a:pt x="2452008" y="3806215"/>
                  <a:pt x="1354207" y="4904016"/>
                  <a:pt x="0" y="4904016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894762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E734F-FE5F-497F-B439-AB802BB9DE55}" type="datetimeFigureOut">
              <a:rPr lang="ko-KR" altLang="en-US" smtClean="0"/>
              <a:t>2017-04-21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7140B-3AE2-4C09-BE56-CD71FB733A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0175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E734F-FE5F-497F-B439-AB802BB9DE55}" type="datetimeFigureOut">
              <a:rPr lang="ko-KR" altLang="en-US" smtClean="0"/>
              <a:t>2017-04-21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7140B-3AE2-4C09-BE56-CD71FB733A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9542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9000">
              <a:schemeClr val="tx1">
                <a:lumMod val="95000"/>
                <a:lumOff val="5000"/>
              </a:schemeClr>
            </a:gs>
            <a:gs pos="0">
              <a:schemeClr val="tx1">
                <a:lumMod val="75000"/>
                <a:lumOff val="25000"/>
              </a:schemeClr>
            </a:gs>
            <a:gs pos="100000">
              <a:schemeClr val="tx2"/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E734F-FE5F-497F-B439-AB802BB9DE55}" type="datetimeFigureOut">
              <a:rPr lang="ko-KR" altLang="en-US" smtClean="0"/>
              <a:t>2017-04-21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57140B-3AE2-4C09-BE56-CD71FB733A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7571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612669"/>
            <a:ext cx="9144000" cy="1005361"/>
          </a:xfrm>
        </p:spPr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</a:rPr>
              <a:t>프로젝트명</a:t>
            </a:r>
          </a:p>
        </p:txBody>
      </p:sp>
      <p:grpSp>
        <p:nvGrpSpPr>
          <p:cNvPr id="24" name="그룹 23"/>
          <p:cNvGrpSpPr/>
          <p:nvPr/>
        </p:nvGrpSpPr>
        <p:grpSpPr>
          <a:xfrm>
            <a:off x="2523141" y="2618030"/>
            <a:ext cx="4097717" cy="553998"/>
            <a:chOff x="3990116" y="3952308"/>
            <a:chExt cx="4097717" cy="553998"/>
          </a:xfrm>
        </p:grpSpPr>
        <p:pic>
          <p:nvPicPr>
            <p:cNvPr id="17" name="그림 16"/>
            <p:cNvPicPr>
              <a:picLocks noChangeAspect="1"/>
            </p:cNvPicPr>
            <p:nvPr/>
          </p:nvPicPr>
          <p:blipFill rotWithShape="1">
            <a:blip r:embed="rId2">
              <a:grayscl/>
            </a:blip>
            <a:srcRect t="27490" r="9610"/>
            <a:stretch/>
          </p:blipFill>
          <p:spPr>
            <a:xfrm>
              <a:off x="5511714" y="4003254"/>
              <a:ext cx="2576119" cy="452107"/>
            </a:xfrm>
            <a:prstGeom prst="rect">
              <a:avLst/>
            </a:prstGeom>
          </p:spPr>
        </p:pic>
        <p:sp>
          <p:nvSpPr>
            <p:cNvPr id="23" name="TextBox 22"/>
            <p:cNvSpPr txBox="1"/>
            <p:nvPr/>
          </p:nvSpPr>
          <p:spPr>
            <a:xfrm>
              <a:off x="3990116" y="3952308"/>
              <a:ext cx="1628839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000" dirty="0">
                  <a:solidFill>
                    <a:schemeClr val="bg1"/>
                  </a:solidFill>
                </a:rPr>
                <a:t>2</a:t>
              </a:r>
              <a:r>
                <a:rPr lang="en-US" altLang="ko-KR" sz="2000" baseline="30000" dirty="0">
                  <a:solidFill>
                    <a:schemeClr val="bg1"/>
                  </a:solidFill>
                </a:rPr>
                <a:t>nd</a:t>
              </a:r>
              <a:r>
                <a:rPr lang="ko-KR" altLang="en-US" sz="2000" dirty="0">
                  <a:solidFill>
                    <a:schemeClr val="bg1"/>
                  </a:solidFill>
                </a:rPr>
                <a:t> </a:t>
              </a:r>
              <a:r>
                <a:rPr lang="en-US" altLang="ko-KR" sz="2000" dirty="0">
                  <a:solidFill>
                    <a:schemeClr val="bg1"/>
                  </a:solidFill>
                </a:rPr>
                <a:t>Project by</a:t>
              </a:r>
              <a:endParaRPr lang="ko-KR" altLang="en-US" sz="2000" dirty="0">
                <a:solidFill>
                  <a:schemeClr val="bg1"/>
                </a:solidFill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7531725" y="4170376"/>
            <a:ext cx="14253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dirty="0">
                <a:solidFill>
                  <a:schemeClr val="bg1"/>
                </a:solidFill>
                <a:latin typeface="+mj-ea"/>
                <a:ea typeface="+mj-ea"/>
              </a:rPr>
              <a:t>2017.04.07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148899" y="4591676"/>
            <a:ext cx="180822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dirty="0">
                <a:solidFill>
                  <a:schemeClr val="bg1"/>
                </a:solidFill>
                <a:latin typeface="+mj-ea"/>
                <a:ea typeface="+mj-ea"/>
              </a:rPr>
              <a:t>팀장</a:t>
            </a:r>
            <a:r>
              <a:rPr lang="ko-KR" altLang="en-US" sz="2400" dirty="0">
                <a:solidFill>
                  <a:schemeClr val="bg1"/>
                </a:solidFill>
                <a:latin typeface="+mj-ea"/>
                <a:ea typeface="+mj-ea"/>
              </a:rPr>
              <a:t> 김동범</a:t>
            </a:r>
            <a:endParaRPr lang="en-US" altLang="ko-KR" sz="2400" dirty="0">
              <a:solidFill>
                <a:schemeClr val="bg1"/>
              </a:solidFill>
              <a:latin typeface="+mj-ea"/>
              <a:ea typeface="+mj-ea"/>
            </a:endParaRPr>
          </a:p>
          <a:p>
            <a:pPr algn="dist"/>
            <a:r>
              <a:rPr lang="ko-KR" altLang="en-US" dirty="0">
                <a:solidFill>
                  <a:schemeClr val="bg1"/>
                </a:solidFill>
                <a:latin typeface="+mj-ea"/>
                <a:ea typeface="+mj-ea"/>
              </a:rPr>
              <a:t>팀원</a:t>
            </a:r>
            <a:r>
              <a:rPr lang="ko-KR" altLang="en-US" sz="2400" dirty="0">
                <a:solidFill>
                  <a:schemeClr val="bg1"/>
                </a:solidFill>
                <a:latin typeface="+mj-ea"/>
                <a:ea typeface="+mj-ea"/>
              </a:rPr>
              <a:t> 김준혁</a:t>
            </a:r>
            <a:endParaRPr lang="en-US" altLang="ko-KR" sz="2400" dirty="0">
              <a:solidFill>
                <a:schemeClr val="bg1"/>
              </a:solidFill>
              <a:latin typeface="+mj-ea"/>
              <a:ea typeface="+mj-ea"/>
            </a:endParaRPr>
          </a:p>
          <a:p>
            <a:pPr algn="dist"/>
            <a:r>
              <a:rPr lang="ko-KR" altLang="en-US" dirty="0">
                <a:solidFill>
                  <a:schemeClr val="bg1"/>
                </a:solidFill>
                <a:latin typeface="+mj-ea"/>
                <a:ea typeface="+mj-ea"/>
              </a:rPr>
              <a:t>팀원</a:t>
            </a:r>
            <a:r>
              <a:rPr lang="ko-KR" altLang="en-US" sz="2400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ko-KR" altLang="en-US" sz="2400" dirty="0" err="1">
                <a:solidFill>
                  <a:schemeClr val="bg1"/>
                </a:solidFill>
                <a:latin typeface="+mj-ea"/>
                <a:ea typeface="+mj-ea"/>
              </a:rPr>
              <a:t>원근희</a:t>
            </a:r>
            <a:endParaRPr lang="en-US" altLang="ko-KR" sz="2400" dirty="0">
              <a:solidFill>
                <a:schemeClr val="bg1"/>
              </a:solidFill>
              <a:latin typeface="+mj-ea"/>
              <a:ea typeface="+mj-ea"/>
            </a:endParaRPr>
          </a:p>
          <a:p>
            <a:pPr algn="dist"/>
            <a:r>
              <a:rPr lang="ko-KR" altLang="en-US" dirty="0">
                <a:solidFill>
                  <a:schemeClr val="bg1"/>
                </a:solidFill>
                <a:latin typeface="+mj-ea"/>
                <a:ea typeface="+mj-ea"/>
              </a:rPr>
              <a:t>팀원 </a:t>
            </a:r>
            <a:r>
              <a:rPr lang="ko-KR" altLang="en-US" sz="2400" dirty="0">
                <a:solidFill>
                  <a:schemeClr val="bg1"/>
                </a:solidFill>
                <a:latin typeface="+mj-ea"/>
                <a:ea typeface="+mj-ea"/>
              </a:rPr>
              <a:t>이주형</a:t>
            </a:r>
            <a:endParaRPr lang="en-US" altLang="ko-KR" sz="2400" dirty="0">
              <a:solidFill>
                <a:schemeClr val="bg1"/>
              </a:solidFill>
              <a:latin typeface="+mj-ea"/>
              <a:ea typeface="+mj-ea"/>
            </a:endParaRPr>
          </a:p>
          <a:p>
            <a:pPr algn="dist"/>
            <a:r>
              <a:rPr lang="ko-KR" altLang="en-US" dirty="0">
                <a:solidFill>
                  <a:schemeClr val="bg1"/>
                </a:solidFill>
                <a:latin typeface="+mj-ea"/>
                <a:ea typeface="+mj-ea"/>
              </a:rPr>
              <a:t>팀원</a:t>
            </a:r>
            <a:r>
              <a:rPr lang="ko-KR" altLang="en-US" sz="2400" dirty="0">
                <a:solidFill>
                  <a:schemeClr val="bg1"/>
                </a:solidFill>
                <a:latin typeface="+mj-ea"/>
                <a:ea typeface="+mj-ea"/>
              </a:rPr>
              <a:t> 최동철</a:t>
            </a:r>
            <a:endParaRPr lang="en-US" altLang="ko-KR" sz="2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6553535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gradFill>
                  <a:gsLst>
                    <a:gs pos="85000">
                      <a:schemeClr val="bg2">
                        <a:lumMod val="75000"/>
                      </a:schemeClr>
                    </a:gs>
                    <a:gs pos="0">
                      <a:schemeClr val="bg1"/>
                    </a:gs>
                    <a:gs pos="100000">
                      <a:schemeClr val="bg2">
                        <a:lumMod val="75000"/>
                      </a:schemeClr>
                    </a:gs>
                  </a:gsLst>
                  <a:lin ang="0" scaled="0"/>
                </a:gradFill>
              </a:rPr>
              <a:t>3. </a:t>
            </a:r>
            <a:r>
              <a:rPr lang="ko-KR" altLang="en-US" dirty="0">
                <a:gradFill>
                  <a:gsLst>
                    <a:gs pos="85000">
                      <a:schemeClr val="bg2">
                        <a:lumMod val="75000"/>
                      </a:schemeClr>
                    </a:gs>
                    <a:gs pos="0">
                      <a:schemeClr val="bg1"/>
                    </a:gs>
                    <a:gs pos="100000">
                      <a:schemeClr val="bg2">
                        <a:lumMod val="75000"/>
                      </a:schemeClr>
                    </a:gs>
                  </a:gsLst>
                  <a:lin ang="0" scaled="0"/>
                </a:gradFill>
              </a:rPr>
              <a:t>주요 </a:t>
            </a:r>
            <a:r>
              <a:rPr lang="en-US" altLang="ko-KR" dirty="0">
                <a:gradFill>
                  <a:gsLst>
                    <a:gs pos="85000">
                      <a:schemeClr val="bg2">
                        <a:lumMod val="75000"/>
                      </a:schemeClr>
                    </a:gs>
                    <a:gs pos="0">
                      <a:schemeClr val="bg1"/>
                    </a:gs>
                    <a:gs pos="100000">
                      <a:schemeClr val="bg2">
                        <a:lumMod val="75000"/>
                      </a:schemeClr>
                    </a:gs>
                  </a:gsLst>
                  <a:lin ang="0" scaled="0"/>
                </a:gradFill>
              </a:rPr>
              <a:t>SOURCE </a:t>
            </a:r>
            <a:r>
              <a:rPr lang="en-US" altLang="ko-KR" sz="2800" dirty="0">
                <a:gradFill>
                  <a:gsLst>
                    <a:gs pos="85000">
                      <a:schemeClr val="bg2">
                        <a:lumMod val="75000"/>
                      </a:schemeClr>
                    </a:gs>
                    <a:gs pos="0">
                      <a:schemeClr val="bg1"/>
                    </a:gs>
                    <a:gs pos="100000">
                      <a:schemeClr val="bg2">
                        <a:lumMod val="75000"/>
                      </a:schemeClr>
                    </a:gs>
                  </a:gsLst>
                  <a:lin ang="0" scaled="0"/>
                </a:gradFill>
              </a:rPr>
              <a:t>– </a:t>
            </a:r>
            <a:r>
              <a:rPr lang="ko-KR" altLang="en-US" sz="2800" dirty="0" err="1">
                <a:gradFill>
                  <a:gsLst>
                    <a:gs pos="85000">
                      <a:schemeClr val="bg2">
                        <a:lumMod val="75000"/>
                      </a:schemeClr>
                    </a:gs>
                    <a:gs pos="0">
                      <a:schemeClr val="bg1"/>
                    </a:gs>
                    <a:gs pos="100000">
                      <a:schemeClr val="bg2">
                        <a:lumMod val="75000"/>
                      </a:schemeClr>
                    </a:gs>
                  </a:gsLst>
                  <a:lin ang="0" scaled="0"/>
                </a:gradFill>
              </a:rPr>
              <a:t>메인화면</a:t>
            </a:r>
            <a:endParaRPr lang="ko-KR" altLang="en-US" dirty="0">
              <a:gradFill>
                <a:gsLst>
                  <a:gs pos="85000">
                    <a:schemeClr val="bg2">
                      <a:lumMod val="75000"/>
                    </a:schemeClr>
                  </a:gs>
                  <a:gs pos="0">
                    <a:schemeClr val="bg1"/>
                  </a:gs>
                  <a:gs pos="100000">
                    <a:schemeClr val="bg2">
                      <a:lumMod val="75000"/>
                    </a:schemeClr>
                  </a:gs>
                </a:gsLst>
                <a:lin ang="0" scaled="0"/>
              </a:gra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r="24112" b="30436"/>
          <a:stretch/>
        </p:blipFill>
        <p:spPr>
          <a:xfrm>
            <a:off x="746074" y="1788742"/>
            <a:ext cx="7651852" cy="394548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7817" y="1097915"/>
            <a:ext cx="8345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sz="24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Login</a:t>
            </a:r>
            <a:r>
              <a:rPr lang="ko-KR" altLang="en-US" sz="24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4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form</a:t>
            </a:r>
            <a:endParaRPr lang="ko-KR" altLang="en-US" sz="24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014599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gradFill>
                  <a:gsLst>
                    <a:gs pos="85000">
                      <a:schemeClr val="bg2">
                        <a:lumMod val="75000"/>
                      </a:schemeClr>
                    </a:gs>
                    <a:gs pos="0">
                      <a:schemeClr val="bg1"/>
                    </a:gs>
                    <a:gs pos="100000">
                      <a:schemeClr val="bg2">
                        <a:lumMod val="75000"/>
                      </a:schemeClr>
                    </a:gs>
                  </a:gsLst>
                  <a:lin ang="0" scaled="0"/>
                </a:gradFill>
              </a:rPr>
              <a:t>3. </a:t>
            </a:r>
            <a:r>
              <a:rPr lang="ko-KR" altLang="en-US" dirty="0">
                <a:gradFill>
                  <a:gsLst>
                    <a:gs pos="85000">
                      <a:schemeClr val="bg2">
                        <a:lumMod val="75000"/>
                      </a:schemeClr>
                    </a:gs>
                    <a:gs pos="0">
                      <a:schemeClr val="bg1"/>
                    </a:gs>
                    <a:gs pos="100000">
                      <a:schemeClr val="bg2">
                        <a:lumMod val="75000"/>
                      </a:schemeClr>
                    </a:gs>
                  </a:gsLst>
                  <a:lin ang="0" scaled="0"/>
                </a:gradFill>
              </a:rPr>
              <a:t>주요 </a:t>
            </a:r>
            <a:r>
              <a:rPr lang="en-US" altLang="ko-KR" dirty="0">
                <a:gradFill>
                  <a:gsLst>
                    <a:gs pos="85000">
                      <a:schemeClr val="bg2">
                        <a:lumMod val="75000"/>
                      </a:schemeClr>
                    </a:gs>
                    <a:gs pos="0">
                      <a:schemeClr val="bg1"/>
                    </a:gs>
                    <a:gs pos="100000">
                      <a:schemeClr val="bg2">
                        <a:lumMod val="75000"/>
                      </a:schemeClr>
                    </a:gs>
                  </a:gsLst>
                  <a:lin ang="0" scaled="0"/>
                </a:gradFill>
              </a:rPr>
              <a:t>SOURCE </a:t>
            </a:r>
            <a:r>
              <a:rPr lang="en-US" altLang="ko-KR" sz="2800" dirty="0">
                <a:gradFill>
                  <a:gsLst>
                    <a:gs pos="85000">
                      <a:schemeClr val="bg2">
                        <a:lumMod val="75000"/>
                      </a:schemeClr>
                    </a:gs>
                    <a:gs pos="0">
                      <a:schemeClr val="bg1"/>
                    </a:gs>
                    <a:gs pos="100000">
                      <a:schemeClr val="bg2">
                        <a:lumMod val="75000"/>
                      </a:schemeClr>
                    </a:gs>
                  </a:gsLst>
                  <a:lin ang="0" scaled="0"/>
                </a:gradFill>
              </a:rPr>
              <a:t>– </a:t>
            </a:r>
            <a:r>
              <a:rPr lang="ko-KR" altLang="en-US" sz="2800" dirty="0" err="1">
                <a:gradFill>
                  <a:gsLst>
                    <a:gs pos="85000">
                      <a:schemeClr val="bg2">
                        <a:lumMod val="75000"/>
                      </a:schemeClr>
                    </a:gs>
                    <a:gs pos="0">
                      <a:schemeClr val="bg1"/>
                    </a:gs>
                    <a:gs pos="100000">
                      <a:schemeClr val="bg2">
                        <a:lumMod val="75000"/>
                      </a:schemeClr>
                    </a:gs>
                  </a:gsLst>
                  <a:lin ang="0" scaled="0"/>
                </a:gradFill>
              </a:rPr>
              <a:t>메인화면</a:t>
            </a:r>
            <a:endParaRPr lang="ko-KR" altLang="en-US" dirty="0">
              <a:gradFill>
                <a:gsLst>
                  <a:gs pos="85000">
                    <a:schemeClr val="bg2">
                      <a:lumMod val="75000"/>
                    </a:schemeClr>
                  </a:gs>
                  <a:gs pos="0">
                    <a:schemeClr val="bg1"/>
                  </a:gs>
                  <a:gs pos="100000">
                    <a:schemeClr val="bg2">
                      <a:lumMod val="75000"/>
                    </a:schemeClr>
                  </a:gs>
                </a:gsLst>
                <a:lin ang="0" scaled="0"/>
              </a:gra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7817" y="1097915"/>
            <a:ext cx="8345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sz="24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Login </a:t>
            </a:r>
            <a:r>
              <a:rPr lang="ko-KR" altLang="en-US" sz="24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접속 및 경고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r="43182" b="43778"/>
          <a:stretch/>
        </p:blipFill>
        <p:spPr>
          <a:xfrm>
            <a:off x="757502" y="1788742"/>
            <a:ext cx="7628995" cy="4246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7185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gradFill>
                  <a:gsLst>
                    <a:gs pos="85000">
                      <a:schemeClr val="bg2">
                        <a:lumMod val="75000"/>
                      </a:schemeClr>
                    </a:gs>
                    <a:gs pos="0">
                      <a:schemeClr val="bg1"/>
                    </a:gs>
                    <a:gs pos="100000">
                      <a:schemeClr val="bg2">
                        <a:lumMod val="75000"/>
                      </a:schemeClr>
                    </a:gs>
                  </a:gsLst>
                  <a:lin ang="0" scaled="0"/>
                </a:gradFill>
              </a:rPr>
              <a:t>3. </a:t>
            </a:r>
            <a:r>
              <a:rPr lang="ko-KR" altLang="en-US" dirty="0">
                <a:gradFill>
                  <a:gsLst>
                    <a:gs pos="85000">
                      <a:schemeClr val="bg2">
                        <a:lumMod val="75000"/>
                      </a:schemeClr>
                    </a:gs>
                    <a:gs pos="0">
                      <a:schemeClr val="bg1"/>
                    </a:gs>
                    <a:gs pos="100000">
                      <a:schemeClr val="bg2">
                        <a:lumMod val="75000"/>
                      </a:schemeClr>
                    </a:gs>
                  </a:gsLst>
                  <a:lin ang="0" scaled="0"/>
                </a:gradFill>
              </a:rPr>
              <a:t>주요 </a:t>
            </a:r>
            <a:r>
              <a:rPr lang="en-US" altLang="ko-KR" dirty="0">
                <a:gradFill>
                  <a:gsLst>
                    <a:gs pos="85000">
                      <a:schemeClr val="bg2">
                        <a:lumMod val="75000"/>
                      </a:schemeClr>
                    </a:gs>
                    <a:gs pos="0">
                      <a:schemeClr val="bg1"/>
                    </a:gs>
                    <a:gs pos="100000">
                      <a:schemeClr val="bg2">
                        <a:lumMod val="75000"/>
                      </a:schemeClr>
                    </a:gs>
                  </a:gsLst>
                  <a:lin ang="0" scaled="0"/>
                </a:gradFill>
              </a:rPr>
              <a:t>SOURCE </a:t>
            </a:r>
            <a:r>
              <a:rPr lang="en-US" altLang="ko-KR" sz="2800" dirty="0">
                <a:gradFill>
                  <a:gsLst>
                    <a:gs pos="85000">
                      <a:schemeClr val="bg2">
                        <a:lumMod val="75000"/>
                      </a:schemeClr>
                    </a:gs>
                    <a:gs pos="0">
                      <a:schemeClr val="bg1"/>
                    </a:gs>
                    <a:gs pos="100000">
                      <a:schemeClr val="bg2">
                        <a:lumMod val="75000"/>
                      </a:schemeClr>
                    </a:gs>
                  </a:gsLst>
                  <a:lin ang="0" scaled="0"/>
                </a:gradFill>
              </a:rPr>
              <a:t>– </a:t>
            </a:r>
            <a:r>
              <a:rPr lang="ko-KR" altLang="en-US" sz="2800" dirty="0" err="1">
                <a:gradFill>
                  <a:gsLst>
                    <a:gs pos="85000">
                      <a:schemeClr val="bg2">
                        <a:lumMod val="75000"/>
                      </a:schemeClr>
                    </a:gs>
                    <a:gs pos="0">
                      <a:schemeClr val="bg1"/>
                    </a:gs>
                    <a:gs pos="100000">
                      <a:schemeClr val="bg2">
                        <a:lumMod val="75000"/>
                      </a:schemeClr>
                    </a:gs>
                  </a:gsLst>
                  <a:lin ang="0" scaled="0"/>
                </a:gradFill>
              </a:rPr>
              <a:t>메인화면</a:t>
            </a:r>
            <a:endParaRPr lang="ko-KR" altLang="en-US" dirty="0">
              <a:gradFill>
                <a:gsLst>
                  <a:gs pos="85000">
                    <a:schemeClr val="bg2">
                      <a:lumMod val="75000"/>
                    </a:schemeClr>
                  </a:gs>
                  <a:gs pos="0">
                    <a:schemeClr val="bg1"/>
                  </a:gs>
                  <a:gs pos="100000">
                    <a:schemeClr val="bg2">
                      <a:lumMod val="75000"/>
                    </a:schemeClr>
                  </a:gs>
                </a:gsLst>
                <a:lin ang="0" scaled="0"/>
              </a:gra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7817" y="1097915"/>
            <a:ext cx="8345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sz="24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Menu form</a:t>
            </a:r>
            <a:endParaRPr lang="ko-KR" altLang="en-US" sz="24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r="17663" b="25119"/>
          <a:stretch/>
        </p:blipFill>
        <p:spPr>
          <a:xfrm>
            <a:off x="441601" y="1788742"/>
            <a:ext cx="8260797" cy="4225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5825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gradFill>
                  <a:gsLst>
                    <a:gs pos="85000">
                      <a:schemeClr val="bg2">
                        <a:lumMod val="75000"/>
                      </a:schemeClr>
                    </a:gs>
                    <a:gs pos="0">
                      <a:schemeClr val="bg1"/>
                    </a:gs>
                    <a:gs pos="100000">
                      <a:schemeClr val="bg2">
                        <a:lumMod val="75000"/>
                      </a:schemeClr>
                    </a:gs>
                  </a:gsLst>
                  <a:lin ang="0" scaled="0"/>
                </a:gradFill>
              </a:rPr>
              <a:t>3. </a:t>
            </a:r>
            <a:r>
              <a:rPr lang="ko-KR" altLang="en-US" dirty="0">
                <a:gradFill>
                  <a:gsLst>
                    <a:gs pos="85000">
                      <a:schemeClr val="bg2">
                        <a:lumMod val="75000"/>
                      </a:schemeClr>
                    </a:gs>
                    <a:gs pos="0">
                      <a:schemeClr val="bg1"/>
                    </a:gs>
                    <a:gs pos="100000">
                      <a:schemeClr val="bg2">
                        <a:lumMod val="75000"/>
                      </a:schemeClr>
                    </a:gs>
                  </a:gsLst>
                  <a:lin ang="0" scaled="0"/>
                </a:gradFill>
              </a:rPr>
              <a:t>주요 </a:t>
            </a:r>
            <a:r>
              <a:rPr lang="en-US" altLang="ko-KR" dirty="0">
                <a:gradFill>
                  <a:gsLst>
                    <a:gs pos="85000">
                      <a:schemeClr val="bg2">
                        <a:lumMod val="75000"/>
                      </a:schemeClr>
                    </a:gs>
                    <a:gs pos="0">
                      <a:schemeClr val="bg1"/>
                    </a:gs>
                    <a:gs pos="100000">
                      <a:schemeClr val="bg2">
                        <a:lumMod val="75000"/>
                      </a:schemeClr>
                    </a:gs>
                  </a:gsLst>
                  <a:lin ang="0" scaled="0"/>
                </a:gradFill>
              </a:rPr>
              <a:t>SOURCE </a:t>
            </a:r>
            <a:r>
              <a:rPr lang="en-US" altLang="ko-KR" sz="2800" dirty="0">
                <a:gradFill>
                  <a:gsLst>
                    <a:gs pos="85000">
                      <a:schemeClr val="bg2">
                        <a:lumMod val="75000"/>
                      </a:schemeClr>
                    </a:gs>
                    <a:gs pos="0">
                      <a:schemeClr val="bg1"/>
                    </a:gs>
                    <a:gs pos="100000">
                      <a:schemeClr val="bg2">
                        <a:lumMod val="75000"/>
                      </a:schemeClr>
                    </a:gs>
                  </a:gsLst>
                  <a:lin ang="0" scaled="0"/>
                </a:gradFill>
              </a:rPr>
              <a:t>– </a:t>
            </a:r>
            <a:r>
              <a:rPr lang="ko-KR" altLang="en-US" sz="2800" dirty="0" err="1">
                <a:gradFill>
                  <a:gsLst>
                    <a:gs pos="85000">
                      <a:schemeClr val="bg2">
                        <a:lumMod val="75000"/>
                      </a:schemeClr>
                    </a:gs>
                    <a:gs pos="0">
                      <a:schemeClr val="bg1"/>
                    </a:gs>
                    <a:gs pos="100000">
                      <a:schemeClr val="bg2">
                        <a:lumMod val="75000"/>
                      </a:schemeClr>
                    </a:gs>
                  </a:gsLst>
                  <a:lin ang="0" scaled="0"/>
                </a:gradFill>
              </a:rPr>
              <a:t>메인화면</a:t>
            </a:r>
            <a:endParaRPr lang="ko-KR" altLang="en-US" dirty="0">
              <a:gradFill>
                <a:gsLst>
                  <a:gs pos="85000">
                    <a:schemeClr val="bg2">
                      <a:lumMod val="75000"/>
                    </a:schemeClr>
                  </a:gs>
                  <a:gs pos="0">
                    <a:schemeClr val="bg1"/>
                  </a:gs>
                  <a:gs pos="100000">
                    <a:schemeClr val="bg2">
                      <a:lumMod val="75000"/>
                    </a:schemeClr>
                  </a:gs>
                </a:gsLst>
                <a:lin ang="0" scaled="0"/>
              </a:gra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7817" y="1097915"/>
            <a:ext cx="8345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sz="24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Menu </a:t>
            </a:r>
            <a:r>
              <a:rPr lang="en-US" altLang="ko-KR" sz="2400" dirty="0" err="1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javascript</a:t>
            </a:r>
            <a:endParaRPr lang="ko-KR" altLang="en-US" sz="24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l="5143" r="12804" b="23956"/>
          <a:stretch/>
        </p:blipFill>
        <p:spPr>
          <a:xfrm>
            <a:off x="412916" y="1788742"/>
            <a:ext cx="8322590" cy="4338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4111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gradFill>
                  <a:gsLst>
                    <a:gs pos="85000">
                      <a:schemeClr val="bg2">
                        <a:lumMod val="75000"/>
                      </a:schemeClr>
                    </a:gs>
                    <a:gs pos="0">
                      <a:schemeClr val="bg1"/>
                    </a:gs>
                    <a:gs pos="100000">
                      <a:schemeClr val="bg2">
                        <a:lumMod val="75000"/>
                      </a:schemeClr>
                    </a:gs>
                  </a:gsLst>
                  <a:lin ang="0" scaled="0"/>
                </a:gradFill>
              </a:rPr>
              <a:t>3. </a:t>
            </a:r>
            <a:r>
              <a:rPr lang="ko-KR" altLang="en-US" dirty="0">
                <a:gradFill>
                  <a:gsLst>
                    <a:gs pos="85000">
                      <a:schemeClr val="bg2">
                        <a:lumMod val="75000"/>
                      </a:schemeClr>
                    </a:gs>
                    <a:gs pos="0">
                      <a:schemeClr val="bg1"/>
                    </a:gs>
                    <a:gs pos="100000">
                      <a:schemeClr val="bg2">
                        <a:lumMod val="75000"/>
                      </a:schemeClr>
                    </a:gs>
                  </a:gsLst>
                  <a:lin ang="0" scaled="0"/>
                </a:gradFill>
              </a:rPr>
              <a:t>주요 </a:t>
            </a:r>
            <a:r>
              <a:rPr lang="en-US" altLang="ko-KR" dirty="0">
                <a:gradFill>
                  <a:gsLst>
                    <a:gs pos="85000">
                      <a:schemeClr val="bg2">
                        <a:lumMod val="75000"/>
                      </a:schemeClr>
                    </a:gs>
                    <a:gs pos="0">
                      <a:schemeClr val="bg1"/>
                    </a:gs>
                    <a:gs pos="100000">
                      <a:schemeClr val="bg2">
                        <a:lumMod val="75000"/>
                      </a:schemeClr>
                    </a:gs>
                  </a:gsLst>
                  <a:lin ang="0" scaled="0"/>
                </a:gradFill>
              </a:rPr>
              <a:t>SOURCE </a:t>
            </a:r>
            <a:r>
              <a:rPr lang="en-US" altLang="ko-KR" sz="2800" dirty="0">
                <a:gradFill>
                  <a:gsLst>
                    <a:gs pos="85000">
                      <a:schemeClr val="bg2">
                        <a:lumMod val="75000"/>
                      </a:schemeClr>
                    </a:gs>
                    <a:gs pos="0">
                      <a:schemeClr val="bg1"/>
                    </a:gs>
                    <a:gs pos="100000">
                      <a:schemeClr val="bg2">
                        <a:lumMod val="75000"/>
                      </a:schemeClr>
                    </a:gs>
                  </a:gsLst>
                  <a:lin ang="0" scaled="0"/>
                </a:gradFill>
              </a:rPr>
              <a:t>– </a:t>
            </a:r>
            <a:r>
              <a:rPr lang="ko-KR" altLang="en-US" sz="2800" dirty="0" err="1">
                <a:gradFill>
                  <a:gsLst>
                    <a:gs pos="85000">
                      <a:schemeClr val="bg2">
                        <a:lumMod val="75000"/>
                      </a:schemeClr>
                    </a:gs>
                    <a:gs pos="0">
                      <a:schemeClr val="bg1"/>
                    </a:gs>
                    <a:gs pos="100000">
                      <a:schemeClr val="bg2">
                        <a:lumMod val="75000"/>
                      </a:schemeClr>
                    </a:gs>
                  </a:gsLst>
                  <a:lin ang="0" scaled="0"/>
                </a:gradFill>
              </a:rPr>
              <a:t>메인화면</a:t>
            </a:r>
            <a:endParaRPr lang="ko-KR" altLang="en-US" dirty="0">
              <a:gradFill>
                <a:gsLst>
                  <a:gs pos="85000">
                    <a:schemeClr val="bg2">
                      <a:lumMod val="75000"/>
                    </a:schemeClr>
                  </a:gs>
                  <a:gs pos="0">
                    <a:schemeClr val="bg1"/>
                  </a:gs>
                  <a:gs pos="100000">
                    <a:schemeClr val="bg2">
                      <a:lumMod val="75000"/>
                    </a:schemeClr>
                  </a:gs>
                </a:gsLst>
                <a:lin ang="0" scaled="0"/>
              </a:gra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7817" y="1097915"/>
            <a:ext cx="8345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sz="24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400" dirty="0" err="1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ifame</a:t>
            </a:r>
            <a:endParaRPr lang="ko-KR" altLang="en-US" sz="24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l="5608" r="8597" b="52534"/>
          <a:stretch/>
        </p:blipFill>
        <p:spPr>
          <a:xfrm>
            <a:off x="649480" y="1788742"/>
            <a:ext cx="7845039" cy="244142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07817" y="4675461"/>
            <a:ext cx="8345979" cy="9792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sz="24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앞으로 계획</a:t>
            </a:r>
            <a:endParaRPr lang="en-US" altLang="ko-KR" sz="24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+mn-ea"/>
              </a:rPr>
              <a:t>관리자와 플레이어를 구분하여 각기 다른 </a:t>
            </a:r>
            <a:r>
              <a:rPr lang="en-US" altLang="ko-KR" sz="2000" dirty="0">
                <a:solidFill>
                  <a:schemeClr val="bg1"/>
                </a:solidFill>
                <a:latin typeface="+mn-ea"/>
              </a:rPr>
              <a:t>page</a:t>
            </a:r>
            <a:r>
              <a:rPr lang="ko-KR" altLang="en-US" sz="2000" dirty="0">
                <a:solidFill>
                  <a:schemeClr val="bg1"/>
                </a:solidFill>
                <a:latin typeface="+mn-ea"/>
              </a:rPr>
              <a:t>를 할당할 계획</a:t>
            </a:r>
          </a:p>
        </p:txBody>
      </p:sp>
    </p:spTree>
    <p:extLst>
      <p:ext uri="{BB962C8B-B14F-4D97-AF65-F5344CB8AC3E}">
        <p14:creationId xmlns:p14="http://schemas.microsoft.com/office/powerpoint/2010/main" val="2214749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gradFill>
                  <a:gsLst>
                    <a:gs pos="85000">
                      <a:schemeClr val="bg2">
                        <a:lumMod val="75000"/>
                      </a:schemeClr>
                    </a:gs>
                    <a:gs pos="0">
                      <a:schemeClr val="bg1"/>
                    </a:gs>
                    <a:gs pos="100000">
                      <a:schemeClr val="bg2">
                        <a:lumMod val="75000"/>
                      </a:schemeClr>
                    </a:gs>
                  </a:gsLst>
                  <a:lin ang="0" scaled="0"/>
                </a:gradFill>
              </a:rPr>
              <a:t>3. </a:t>
            </a:r>
            <a:r>
              <a:rPr lang="ko-KR" altLang="en-US" dirty="0">
                <a:gradFill>
                  <a:gsLst>
                    <a:gs pos="85000">
                      <a:schemeClr val="bg2">
                        <a:lumMod val="75000"/>
                      </a:schemeClr>
                    </a:gs>
                    <a:gs pos="0">
                      <a:schemeClr val="bg1"/>
                    </a:gs>
                    <a:gs pos="100000">
                      <a:schemeClr val="bg2">
                        <a:lumMod val="75000"/>
                      </a:schemeClr>
                    </a:gs>
                  </a:gsLst>
                  <a:lin ang="0" scaled="0"/>
                </a:gradFill>
              </a:rPr>
              <a:t>주요 </a:t>
            </a:r>
            <a:r>
              <a:rPr lang="en-US" altLang="ko-KR" dirty="0">
                <a:gradFill>
                  <a:gsLst>
                    <a:gs pos="85000">
                      <a:schemeClr val="bg2">
                        <a:lumMod val="75000"/>
                      </a:schemeClr>
                    </a:gs>
                    <a:gs pos="0">
                      <a:schemeClr val="bg1"/>
                    </a:gs>
                    <a:gs pos="100000">
                      <a:schemeClr val="bg2">
                        <a:lumMod val="75000"/>
                      </a:schemeClr>
                    </a:gs>
                  </a:gsLst>
                  <a:lin ang="0" scaled="0"/>
                </a:gradFill>
              </a:rPr>
              <a:t>SOURCE </a:t>
            </a:r>
            <a:r>
              <a:rPr lang="en-US" altLang="ko-KR" sz="2800" dirty="0">
                <a:gradFill>
                  <a:gsLst>
                    <a:gs pos="85000">
                      <a:schemeClr val="bg2">
                        <a:lumMod val="75000"/>
                      </a:schemeClr>
                    </a:gs>
                    <a:gs pos="0">
                      <a:schemeClr val="bg1"/>
                    </a:gs>
                    <a:gs pos="100000">
                      <a:schemeClr val="bg2">
                        <a:lumMod val="75000"/>
                      </a:schemeClr>
                    </a:gs>
                  </a:gsLst>
                  <a:lin ang="0" scaled="0"/>
                </a:gradFill>
              </a:rPr>
              <a:t>– </a:t>
            </a:r>
            <a:r>
              <a:rPr lang="ko-KR" altLang="en-US" sz="2800" dirty="0" err="1">
                <a:gradFill>
                  <a:gsLst>
                    <a:gs pos="85000">
                      <a:schemeClr val="bg2">
                        <a:lumMod val="75000"/>
                      </a:schemeClr>
                    </a:gs>
                    <a:gs pos="0">
                      <a:schemeClr val="bg1"/>
                    </a:gs>
                    <a:gs pos="100000">
                      <a:schemeClr val="bg2">
                        <a:lumMod val="75000"/>
                      </a:schemeClr>
                    </a:gs>
                  </a:gsLst>
                  <a:lin ang="0" scaled="0"/>
                </a:gradFill>
              </a:rPr>
              <a:t>빵연아</a:t>
            </a:r>
            <a:r>
              <a:rPr lang="ko-KR" altLang="en-US" sz="2800" dirty="0">
                <a:gradFill>
                  <a:gsLst>
                    <a:gs pos="85000">
                      <a:schemeClr val="bg2">
                        <a:lumMod val="75000"/>
                      </a:schemeClr>
                    </a:gs>
                    <a:gs pos="0">
                      <a:schemeClr val="bg1"/>
                    </a:gs>
                    <a:gs pos="100000">
                      <a:schemeClr val="bg2">
                        <a:lumMod val="75000"/>
                      </a:schemeClr>
                    </a:gs>
                  </a:gsLst>
                  <a:lin ang="0" scaled="0"/>
                </a:gradFill>
              </a:rPr>
              <a:t> 찾기</a:t>
            </a:r>
            <a:endParaRPr lang="ko-KR" altLang="en-US" dirty="0">
              <a:gradFill>
                <a:gsLst>
                  <a:gs pos="85000">
                    <a:schemeClr val="bg2">
                      <a:lumMod val="75000"/>
                    </a:schemeClr>
                  </a:gs>
                  <a:gs pos="0">
                    <a:schemeClr val="bg1"/>
                  </a:gs>
                  <a:gs pos="100000">
                    <a:schemeClr val="bg2">
                      <a:lumMod val="75000"/>
                    </a:schemeClr>
                  </a:gs>
                </a:gsLst>
                <a:lin ang="0" scaled="0"/>
              </a:gra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7817" y="1097915"/>
            <a:ext cx="8345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sz="24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움직임 함수</a:t>
            </a:r>
          </a:p>
        </p:txBody>
      </p:sp>
      <p:grpSp>
        <p:nvGrpSpPr>
          <p:cNvPr id="8" name="그룹 7"/>
          <p:cNvGrpSpPr/>
          <p:nvPr/>
        </p:nvGrpSpPr>
        <p:grpSpPr>
          <a:xfrm>
            <a:off x="315882" y="1788742"/>
            <a:ext cx="8132878" cy="3967037"/>
            <a:chOff x="207817" y="1788742"/>
            <a:chExt cx="8132878" cy="3967037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7817" y="1788742"/>
              <a:ext cx="4543931" cy="3700417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38179" y="1788742"/>
              <a:ext cx="3402516" cy="396703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467327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gradFill>
                  <a:gsLst>
                    <a:gs pos="85000">
                      <a:schemeClr val="bg2">
                        <a:lumMod val="75000"/>
                      </a:schemeClr>
                    </a:gs>
                    <a:gs pos="0">
                      <a:schemeClr val="bg1"/>
                    </a:gs>
                    <a:gs pos="100000">
                      <a:schemeClr val="bg2">
                        <a:lumMod val="75000"/>
                      </a:schemeClr>
                    </a:gs>
                  </a:gsLst>
                  <a:lin ang="0" scaled="0"/>
                </a:gradFill>
              </a:rPr>
              <a:t>3. </a:t>
            </a:r>
            <a:r>
              <a:rPr lang="ko-KR" altLang="en-US" dirty="0">
                <a:gradFill>
                  <a:gsLst>
                    <a:gs pos="85000">
                      <a:schemeClr val="bg2">
                        <a:lumMod val="75000"/>
                      </a:schemeClr>
                    </a:gs>
                    <a:gs pos="0">
                      <a:schemeClr val="bg1"/>
                    </a:gs>
                    <a:gs pos="100000">
                      <a:schemeClr val="bg2">
                        <a:lumMod val="75000"/>
                      </a:schemeClr>
                    </a:gs>
                  </a:gsLst>
                  <a:lin ang="0" scaled="0"/>
                </a:gradFill>
              </a:rPr>
              <a:t>주요 </a:t>
            </a:r>
            <a:r>
              <a:rPr lang="en-US" altLang="ko-KR" dirty="0">
                <a:gradFill>
                  <a:gsLst>
                    <a:gs pos="85000">
                      <a:schemeClr val="bg2">
                        <a:lumMod val="75000"/>
                      </a:schemeClr>
                    </a:gs>
                    <a:gs pos="0">
                      <a:schemeClr val="bg1"/>
                    </a:gs>
                    <a:gs pos="100000">
                      <a:schemeClr val="bg2">
                        <a:lumMod val="75000"/>
                      </a:schemeClr>
                    </a:gs>
                  </a:gsLst>
                  <a:lin ang="0" scaled="0"/>
                </a:gradFill>
              </a:rPr>
              <a:t>SOURCE </a:t>
            </a:r>
            <a:r>
              <a:rPr lang="en-US" altLang="ko-KR" sz="2800" dirty="0">
                <a:gradFill>
                  <a:gsLst>
                    <a:gs pos="85000">
                      <a:schemeClr val="bg2">
                        <a:lumMod val="75000"/>
                      </a:schemeClr>
                    </a:gs>
                    <a:gs pos="0">
                      <a:schemeClr val="bg1"/>
                    </a:gs>
                    <a:gs pos="100000">
                      <a:schemeClr val="bg2">
                        <a:lumMod val="75000"/>
                      </a:schemeClr>
                    </a:gs>
                  </a:gsLst>
                  <a:lin ang="0" scaled="0"/>
                </a:gradFill>
              </a:rPr>
              <a:t>– </a:t>
            </a:r>
            <a:r>
              <a:rPr lang="ko-KR" altLang="en-US" sz="2800" dirty="0" err="1">
                <a:gradFill>
                  <a:gsLst>
                    <a:gs pos="85000">
                      <a:schemeClr val="bg2">
                        <a:lumMod val="75000"/>
                      </a:schemeClr>
                    </a:gs>
                    <a:gs pos="0">
                      <a:schemeClr val="bg1"/>
                    </a:gs>
                    <a:gs pos="100000">
                      <a:schemeClr val="bg2">
                        <a:lumMod val="75000"/>
                      </a:schemeClr>
                    </a:gs>
                  </a:gsLst>
                  <a:lin ang="0" scaled="0"/>
                </a:gradFill>
              </a:rPr>
              <a:t>빵연아</a:t>
            </a:r>
            <a:r>
              <a:rPr lang="ko-KR" altLang="en-US" sz="2800" dirty="0">
                <a:gradFill>
                  <a:gsLst>
                    <a:gs pos="85000">
                      <a:schemeClr val="bg2">
                        <a:lumMod val="75000"/>
                      </a:schemeClr>
                    </a:gs>
                    <a:gs pos="0">
                      <a:schemeClr val="bg1"/>
                    </a:gs>
                    <a:gs pos="100000">
                      <a:schemeClr val="bg2">
                        <a:lumMod val="75000"/>
                      </a:schemeClr>
                    </a:gs>
                  </a:gsLst>
                  <a:lin ang="0" scaled="0"/>
                </a:gradFill>
              </a:rPr>
              <a:t> 찾기</a:t>
            </a:r>
            <a:endParaRPr lang="ko-KR" altLang="en-US" dirty="0">
              <a:gradFill>
                <a:gsLst>
                  <a:gs pos="85000">
                    <a:schemeClr val="bg2">
                      <a:lumMod val="75000"/>
                    </a:schemeClr>
                  </a:gs>
                  <a:gs pos="0">
                    <a:schemeClr val="bg1"/>
                  </a:gs>
                  <a:gs pos="100000">
                    <a:schemeClr val="bg2">
                      <a:lumMod val="75000"/>
                    </a:schemeClr>
                  </a:gs>
                </a:gsLst>
                <a:lin ang="0" scaled="0"/>
              </a:gra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7817" y="1097915"/>
            <a:ext cx="8345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sz="24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회전을 표현</a:t>
            </a:r>
          </a:p>
        </p:txBody>
      </p:sp>
      <p:grpSp>
        <p:nvGrpSpPr>
          <p:cNvPr id="8" name="그룹 7"/>
          <p:cNvGrpSpPr/>
          <p:nvPr/>
        </p:nvGrpSpPr>
        <p:grpSpPr>
          <a:xfrm>
            <a:off x="335249" y="1788742"/>
            <a:ext cx="8473502" cy="4820323"/>
            <a:chOff x="207817" y="1788742"/>
            <a:chExt cx="8473502" cy="4820323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7817" y="1788742"/>
              <a:ext cx="4424004" cy="4299908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80314" y="1788742"/>
              <a:ext cx="3801005" cy="482032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083814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gradFill>
                  <a:gsLst>
                    <a:gs pos="85000">
                      <a:schemeClr val="bg2">
                        <a:lumMod val="75000"/>
                      </a:schemeClr>
                    </a:gs>
                    <a:gs pos="0">
                      <a:schemeClr val="bg1"/>
                    </a:gs>
                    <a:gs pos="100000">
                      <a:schemeClr val="bg2">
                        <a:lumMod val="75000"/>
                      </a:schemeClr>
                    </a:gs>
                  </a:gsLst>
                  <a:lin ang="0" scaled="0"/>
                </a:gradFill>
              </a:rPr>
              <a:t>3. </a:t>
            </a:r>
            <a:r>
              <a:rPr lang="ko-KR" altLang="en-US" dirty="0">
                <a:gradFill>
                  <a:gsLst>
                    <a:gs pos="85000">
                      <a:schemeClr val="bg2">
                        <a:lumMod val="75000"/>
                      </a:schemeClr>
                    </a:gs>
                    <a:gs pos="0">
                      <a:schemeClr val="bg1"/>
                    </a:gs>
                    <a:gs pos="100000">
                      <a:schemeClr val="bg2">
                        <a:lumMod val="75000"/>
                      </a:schemeClr>
                    </a:gs>
                  </a:gsLst>
                  <a:lin ang="0" scaled="0"/>
                </a:gradFill>
              </a:rPr>
              <a:t>주요 </a:t>
            </a:r>
            <a:r>
              <a:rPr lang="en-US" altLang="ko-KR" dirty="0">
                <a:gradFill>
                  <a:gsLst>
                    <a:gs pos="85000">
                      <a:schemeClr val="bg2">
                        <a:lumMod val="75000"/>
                      </a:schemeClr>
                    </a:gs>
                    <a:gs pos="0">
                      <a:schemeClr val="bg1"/>
                    </a:gs>
                    <a:gs pos="100000">
                      <a:schemeClr val="bg2">
                        <a:lumMod val="75000"/>
                      </a:schemeClr>
                    </a:gs>
                  </a:gsLst>
                  <a:lin ang="0" scaled="0"/>
                </a:gradFill>
              </a:rPr>
              <a:t>SOURCE </a:t>
            </a:r>
            <a:r>
              <a:rPr lang="en-US" altLang="ko-KR" sz="2800" dirty="0">
                <a:gradFill>
                  <a:gsLst>
                    <a:gs pos="85000">
                      <a:schemeClr val="bg2">
                        <a:lumMod val="75000"/>
                      </a:schemeClr>
                    </a:gs>
                    <a:gs pos="0">
                      <a:schemeClr val="bg1"/>
                    </a:gs>
                    <a:gs pos="100000">
                      <a:schemeClr val="bg2">
                        <a:lumMod val="75000"/>
                      </a:schemeClr>
                    </a:gs>
                  </a:gsLst>
                  <a:lin ang="0" scaled="0"/>
                </a:gradFill>
              </a:rPr>
              <a:t>– </a:t>
            </a:r>
            <a:r>
              <a:rPr lang="ko-KR" altLang="en-US" sz="2800" dirty="0" err="1">
                <a:gradFill>
                  <a:gsLst>
                    <a:gs pos="85000">
                      <a:schemeClr val="bg2">
                        <a:lumMod val="75000"/>
                      </a:schemeClr>
                    </a:gs>
                    <a:gs pos="0">
                      <a:schemeClr val="bg1"/>
                    </a:gs>
                    <a:gs pos="100000">
                      <a:schemeClr val="bg2">
                        <a:lumMod val="75000"/>
                      </a:schemeClr>
                    </a:gs>
                  </a:gsLst>
                  <a:lin ang="0" scaled="0"/>
                </a:gradFill>
              </a:rPr>
              <a:t>빵연아</a:t>
            </a:r>
            <a:r>
              <a:rPr lang="ko-KR" altLang="en-US" sz="2800" dirty="0">
                <a:gradFill>
                  <a:gsLst>
                    <a:gs pos="85000">
                      <a:schemeClr val="bg2">
                        <a:lumMod val="75000"/>
                      </a:schemeClr>
                    </a:gs>
                    <a:gs pos="0">
                      <a:schemeClr val="bg1"/>
                    </a:gs>
                    <a:gs pos="100000">
                      <a:schemeClr val="bg2">
                        <a:lumMod val="75000"/>
                      </a:schemeClr>
                    </a:gs>
                  </a:gsLst>
                  <a:lin ang="0" scaled="0"/>
                </a:gradFill>
              </a:rPr>
              <a:t> 찾기</a:t>
            </a:r>
            <a:endParaRPr lang="ko-KR" altLang="en-US" dirty="0">
              <a:gradFill>
                <a:gsLst>
                  <a:gs pos="85000">
                    <a:schemeClr val="bg2">
                      <a:lumMod val="75000"/>
                    </a:schemeClr>
                  </a:gs>
                  <a:gs pos="0">
                    <a:schemeClr val="bg1"/>
                  </a:gs>
                  <a:gs pos="100000">
                    <a:schemeClr val="bg2">
                      <a:lumMod val="75000"/>
                    </a:schemeClr>
                  </a:gs>
                </a:gsLst>
                <a:lin ang="0" scaled="0"/>
              </a:gra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38596" y="1720840"/>
            <a:ext cx="666680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sz="24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현재 상황</a:t>
            </a:r>
            <a:endParaRPr lang="en-US" altLang="ko-KR" sz="24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altLang="ko-KR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Play </a:t>
            </a:r>
            <a:r>
              <a:rPr lang="ko-KR" altLang="en-US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버튼을 클릭하면 애니메이션이 시작</a:t>
            </a:r>
            <a:endParaRPr lang="en-US" altLang="ko-KR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ko-KR" altLang="en-US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정답이 정해진 후 임의로 </a:t>
            </a:r>
            <a:r>
              <a:rPr lang="en-US" altLang="ko-KR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3</a:t>
            </a:r>
            <a:r>
              <a:rPr lang="ko-KR" altLang="en-US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개의 선택지가 이동함</a:t>
            </a:r>
            <a:endParaRPr lang="en-US" altLang="ko-KR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altLang="ko-KR" sz="24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altLang="ko-KR" sz="24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altLang="ko-KR" sz="24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altLang="ko-KR" sz="24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sz="24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향후 계획</a:t>
            </a:r>
            <a:endParaRPr lang="en-US" altLang="ko-KR" sz="24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ko-KR" altLang="en-US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아직 정답 확인 기능이 없으므로 정답 체크 기능 추가</a:t>
            </a:r>
            <a:endParaRPr lang="en-US" altLang="ko-KR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ko-KR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속도에 따른 난이도 조정</a:t>
            </a:r>
            <a:endParaRPr lang="en-US" altLang="ko-KR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65644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gradFill>
                  <a:gsLst>
                    <a:gs pos="85000">
                      <a:schemeClr val="bg2">
                        <a:lumMod val="75000"/>
                      </a:schemeClr>
                    </a:gs>
                    <a:gs pos="0">
                      <a:schemeClr val="bg1"/>
                    </a:gs>
                    <a:gs pos="100000">
                      <a:schemeClr val="bg2">
                        <a:lumMod val="75000"/>
                      </a:schemeClr>
                    </a:gs>
                  </a:gsLst>
                  <a:lin ang="0" scaled="0"/>
                </a:gradFill>
              </a:rPr>
              <a:t>3. </a:t>
            </a:r>
            <a:r>
              <a:rPr lang="ko-KR" altLang="en-US" dirty="0">
                <a:gradFill>
                  <a:gsLst>
                    <a:gs pos="85000">
                      <a:schemeClr val="bg2">
                        <a:lumMod val="75000"/>
                      </a:schemeClr>
                    </a:gs>
                    <a:gs pos="0">
                      <a:schemeClr val="bg1"/>
                    </a:gs>
                    <a:gs pos="100000">
                      <a:schemeClr val="bg2">
                        <a:lumMod val="75000"/>
                      </a:schemeClr>
                    </a:gs>
                  </a:gsLst>
                  <a:lin ang="0" scaled="0"/>
                </a:gradFill>
              </a:rPr>
              <a:t>주요 </a:t>
            </a:r>
            <a:r>
              <a:rPr lang="en-US" altLang="ko-KR" dirty="0">
                <a:gradFill>
                  <a:gsLst>
                    <a:gs pos="85000">
                      <a:schemeClr val="bg2">
                        <a:lumMod val="75000"/>
                      </a:schemeClr>
                    </a:gs>
                    <a:gs pos="0">
                      <a:schemeClr val="bg1"/>
                    </a:gs>
                    <a:gs pos="100000">
                      <a:schemeClr val="bg2">
                        <a:lumMod val="75000"/>
                      </a:schemeClr>
                    </a:gs>
                  </a:gsLst>
                  <a:lin ang="0" scaled="0"/>
                </a:gradFill>
              </a:rPr>
              <a:t>SOURCE </a:t>
            </a:r>
            <a:r>
              <a:rPr lang="en-US" altLang="ko-KR" sz="2800" dirty="0">
                <a:gradFill>
                  <a:gsLst>
                    <a:gs pos="85000">
                      <a:schemeClr val="bg2">
                        <a:lumMod val="75000"/>
                      </a:schemeClr>
                    </a:gs>
                    <a:gs pos="0">
                      <a:schemeClr val="bg1"/>
                    </a:gs>
                    <a:gs pos="100000">
                      <a:schemeClr val="bg2">
                        <a:lumMod val="75000"/>
                      </a:schemeClr>
                    </a:gs>
                  </a:gsLst>
                  <a:lin ang="0" scaled="0"/>
                </a:gradFill>
              </a:rPr>
              <a:t>– </a:t>
            </a:r>
            <a:r>
              <a:rPr lang="ko-KR" altLang="en-US" sz="2800" dirty="0">
                <a:gradFill>
                  <a:gsLst>
                    <a:gs pos="85000">
                      <a:schemeClr val="bg2">
                        <a:lumMod val="75000"/>
                      </a:schemeClr>
                    </a:gs>
                    <a:gs pos="0">
                      <a:schemeClr val="bg1"/>
                    </a:gs>
                    <a:gs pos="100000">
                      <a:schemeClr val="bg2">
                        <a:lumMod val="75000"/>
                      </a:schemeClr>
                    </a:gs>
                  </a:gsLst>
                  <a:lin ang="0" scaled="0"/>
                </a:gradFill>
              </a:rPr>
              <a:t>경마</a:t>
            </a:r>
            <a:endParaRPr lang="ko-KR" altLang="en-US" dirty="0">
              <a:gradFill>
                <a:gsLst>
                  <a:gs pos="85000">
                    <a:schemeClr val="bg2">
                      <a:lumMod val="75000"/>
                    </a:schemeClr>
                  </a:gs>
                  <a:gs pos="0">
                    <a:schemeClr val="bg1"/>
                  </a:gs>
                  <a:gs pos="100000">
                    <a:schemeClr val="bg2">
                      <a:lumMod val="75000"/>
                    </a:schemeClr>
                  </a:gs>
                </a:gsLst>
                <a:lin ang="0" scaled="0"/>
              </a:gra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7817" y="1097915"/>
            <a:ext cx="8345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sz="24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각 말의 객체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774" y="1788742"/>
            <a:ext cx="6801257" cy="4699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1662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gradFill>
                  <a:gsLst>
                    <a:gs pos="85000">
                      <a:schemeClr val="bg2">
                        <a:lumMod val="75000"/>
                      </a:schemeClr>
                    </a:gs>
                    <a:gs pos="0">
                      <a:schemeClr val="bg1"/>
                    </a:gs>
                    <a:gs pos="100000">
                      <a:schemeClr val="bg2">
                        <a:lumMod val="75000"/>
                      </a:schemeClr>
                    </a:gs>
                  </a:gsLst>
                  <a:lin ang="0" scaled="0"/>
                </a:gradFill>
              </a:rPr>
              <a:t>3. </a:t>
            </a:r>
            <a:r>
              <a:rPr lang="ko-KR" altLang="en-US" dirty="0">
                <a:gradFill>
                  <a:gsLst>
                    <a:gs pos="85000">
                      <a:schemeClr val="bg2">
                        <a:lumMod val="75000"/>
                      </a:schemeClr>
                    </a:gs>
                    <a:gs pos="0">
                      <a:schemeClr val="bg1"/>
                    </a:gs>
                    <a:gs pos="100000">
                      <a:schemeClr val="bg2">
                        <a:lumMod val="75000"/>
                      </a:schemeClr>
                    </a:gs>
                  </a:gsLst>
                  <a:lin ang="0" scaled="0"/>
                </a:gradFill>
              </a:rPr>
              <a:t>주요 </a:t>
            </a:r>
            <a:r>
              <a:rPr lang="en-US" altLang="ko-KR" dirty="0">
                <a:gradFill>
                  <a:gsLst>
                    <a:gs pos="85000">
                      <a:schemeClr val="bg2">
                        <a:lumMod val="75000"/>
                      </a:schemeClr>
                    </a:gs>
                    <a:gs pos="0">
                      <a:schemeClr val="bg1"/>
                    </a:gs>
                    <a:gs pos="100000">
                      <a:schemeClr val="bg2">
                        <a:lumMod val="75000"/>
                      </a:schemeClr>
                    </a:gs>
                  </a:gsLst>
                  <a:lin ang="0" scaled="0"/>
                </a:gradFill>
              </a:rPr>
              <a:t>SOURCE </a:t>
            </a:r>
            <a:r>
              <a:rPr lang="en-US" altLang="ko-KR" sz="2800" dirty="0">
                <a:gradFill>
                  <a:gsLst>
                    <a:gs pos="85000">
                      <a:schemeClr val="bg2">
                        <a:lumMod val="75000"/>
                      </a:schemeClr>
                    </a:gs>
                    <a:gs pos="0">
                      <a:schemeClr val="bg1"/>
                    </a:gs>
                    <a:gs pos="100000">
                      <a:schemeClr val="bg2">
                        <a:lumMod val="75000"/>
                      </a:schemeClr>
                    </a:gs>
                  </a:gsLst>
                  <a:lin ang="0" scaled="0"/>
                </a:gradFill>
              </a:rPr>
              <a:t>– </a:t>
            </a:r>
            <a:r>
              <a:rPr lang="ko-KR" altLang="en-US" sz="2800" dirty="0">
                <a:gradFill>
                  <a:gsLst>
                    <a:gs pos="85000">
                      <a:schemeClr val="bg2">
                        <a:lumMod val="75000"/>
                      </a:schemeClr>
                    </a:gs>
                    <a:gs pos="0">
                      <a:schemeClr val="bg1"/>
                    </a:gs>
                    <a:gs pos="100000">
                      <a:schemeClr val="bg2">
                        <a:lumMod val="75000"/>
                      </a:schemeClr>
                    </a:gs>
                  </a:gsLst>
                  <a:lin ang="0" scaled="0"/>
                </a:gradFill>
              </a:rPr>
              <a:t>경마</a:t>
            </a:r>
            <a:endParaRPr lang="ko-KR" altLang="en-US" dirty="0">
              <a:gradFill>
                <a:gsLst>
                  <a:gs pos="85000">
                    <a:schemeClr val="bg2">
                      <a:lumMod val="75000"/>
                    </a:schemeClr>
                  </a:gs>
                  <a:gs pos="0">
                    <a:schemeClr val="bg1"/>
                  </a:gs>
                  <a:gs pos="100000">
                    <a:schemeClr val="bg2">
                      <a:lumMod val="75000"/>
                    </a:schemeClr>
                  </a:gs>
                </a:gsLst>
                <a:lin ang="0" scaled="0"/>
              </a:gra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7817" y="1097915"/>
            <a:ext cx="8345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sz="24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말 그림 함수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606" y="1788742"/>
            <a:ext cx="6248400" cy="380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781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2669720"/>
            <a:ext cx="188574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600" i="1" kern="100" dirty="0">
                <a:latin typeface="HY견고딕" panose="02030600000101010101" pitchFamily="18" charset="-127"/>
                <a:ea typeface="HY견고딕" panose="02030600000101010101" pitchFamily="18" charset="-127"/>
              </a:rPr>
              <a:t>목차</a:t>
            </a:r>
          </a:p>
        </p:txBody>
      </p:sp>
      <p:grpSp>
        <p:nvGrpSpPr>
          <p:cNvPr id="15" name="그룹 14"/>
          <p:cNvGrpSpPr/>
          <p:nvPr/>
        </p:nvGrpSpPr>
        <p:grpSpPr>
          <a:xfrm>
            <a:off x="2683771" y="1063689"/>
            <a:ext cx="4320000" cy="523220"/>
            <a:chOff x="2118505" y="1063689"/>
            <a:chExt cx="4320000" cy="523220"/>
          </a:xfrm>
        </p:grpSpPr>
        <p:sp>
          <p:nvSpPr>
            <p:cNvPr id="6" name="TextBox 5"/>
            <p:cNvSpPr txBox="1"/>
            <p:nvPr/>
          </p:nvSpPr>
          <p:spPr>
            <a:xfrm>
              <a:off x="2118505" y="1063689"/>
              <a:ext cx="3600000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2800" b="1" spc="50" dirty="0">
                  <a:ln w="0"/>
                  <a:solidFill>
                    <a:schemeClr val="bg2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1. </a:t>
              </a:r>
              <a:r>
                <a:rPr lang="ko-KR" altLang="en-US" sz="2800" b="1" spc="50" dirty="0">
                  <a:ln w="0"/>
                  <a:solidFill>
                    <a:schemeClr val="bg2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요구사항정의서</a:t>
              </a: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118505" y="1538846"/>
              <a:ext cx="4320000" cy="4571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3373783" y="3037880"/>
            <a:ext cx="4320000" cy="523220"/>
            <a:chOff x="3008022" y="3039052"/>
            <a:chExt cx="4320000" cy="523220"/>
          </a:xfrm>
        </p:grpSpPr>
        <p:sp>
          <p:nvSpPr>
            <p:cNvPr id="7" name="TextBox 6"/>
            <p:cNvSpPr txBox="1"/>
            <p:nvPr/>
          </p:nvSpPr>
          <p:spPr>
            <a:xfrm>
              <a:off x="3008022" y="3039052"/>
              <a:ext cx="3600000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2800" b="1" spc="50" dirty="0">
                  <a:ln w="0"/>
                  <a:solidFill>
                    <a:schemeClr val="bg2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2. </a:t>
              </a:r>
              <a:r>
                <a:rPr lang="ko-KR" altLang="en-US" sz="2800" b="1" spc="50" dirty="0">
                  <a:ln w="0"/>
                  <a:solidFill>
                    <a:schemeClr val="bg2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진행현황</a:t>
              </a: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3008022" y="3516553"/>
              <a:ext cx="4320000" cy="4571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2683771" y="5014415"/>
            <a:ext cx="4320000" cy="523220"/>
            <a:chOff x="2270905" y="5016759"/>
            <a:chExt cx="4320000" cy="523220"/>
          </a:xfrm>
        </p:grpSpPr>
        <p:sp>
          <p:nvSpPr>
            <p:cNvPr id="8" name="TextBox 7"/>
            <p:cNvSpPr txBox="1"/>
            <p:nvPr/>
          </p:nvSpPr>
          <p:spPr>
            <a:xfrm>
              <a:off x="2270905" y="5016759"/>
              <a:ext cx="3600000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2800" b="1" spc="50" dirty="0">
                  <a:ln w="0"/>
                  <a:solidFill>
                    <a:schemeClr val="bg2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3. </a:t>
              </a:r>
              <a:r>
                <a:rPr lang="ko-KR" altLang="en-US" sz="2800" b="1" spc="50" dirty="0">
                  <a:ln w="0"/>
                  <a:solidFill>
                    <a:schemeClr val="bg2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주요 </a:t>
              </a:r>
              <a:r>
                <a:rPr lang="en-US" altLang="ko-KR" sz="2800" b="1" spc="50" dirty="0">
                  <a:ln w="0"/>
                  <a:solidFill>
                    <a:schemeClr val="bg2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SOURCE</a:t>
              </a:r>
              <a:endParaRPr lang="ko-KR" altLang="en-US" sz="28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2270905" y="5494260"/>
              <a:ext cx="4320000" cy="4571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156311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gradFill>
                  <a:gsLst>
                    <a:gs pos="85000">
                      <a:schemeClr val="bg2">
                        <a:lumMod val="75000"/>
                      </a:schemeClr>
                    </a:gs>
                    <a:gs pos="0">
                      <a:schemeClr val="bg1"/>
                    </a:gs>
                    <a:gs pos="100000">
                      <a:schemeClr val="bg2">
                        <a:lumMod val="75000"/>
                      </a:schemeClr>
                    </a:gs>
                  </a:gsLst>
                  <a:lin ang="0" scaled="0"/>
                </a:gradFill>
              </a:rPr>
              <a:t>3. </a:t>
            </a:r>
            <a:r>
              <a:rPr lang="ko-KR" altLang="en-US" dirty="0">
                <a:gradFill>
                  <a:gsLst>
                    <a:gs pos="85000">
                      <a:schemeClr val="bg2">
                        <a:lumMod val="75000"/>
                      </a:schemeClr>
                    </a:gs>
                    <a:gs pos="0">
                      <a:schemeClr val="bg1"/>
                    </a:gs>
                    <a:gs pos="100000">
                      <a:schemeClr val="bg2">
                        <a:lumMod val="75000"/>
                      </a:schemeClr>
                    </a:gs>
                  </a:gsLst>
                  <a:lin ang="0" scaled="0"/>
                </a:gradFill>
              </a:rPr>
              <a:t>주요 </a:t>
            </a:r>
            <a:r>
              <a:rPr lang="en-US" altLang="ko-KR" dirty="0">
                <a:gradFill>
                  <a:gsLst>
                    <a:gs pos="85000">
                      <a:schemeClr val="bg2">
                        <a:lumMod val="75000"/>
                      </a:schemeClr>
                    </a:gs>
                    <a:gs pos="0">
                      <a:schemeClr val="bg1"/>
                    </a:gs>
                    <a:gs pos="100000">
                      <a:schemeClr val="bg2">
                        <a:lumMod val="75000"/>
                      </a:schemeClr>
                    </a:gs>
                  </a:gsLst>
                  <a:lin ang="0" scaled="0"/>
                </a:gradFill>
              </a:rPr>
              <a:t>SOURCE </a:t>
            </a:r>
            <a:r>
              <a:rPr lang="en-US" altLang="ko-KR" sz="2800" dirty="0">
                <a:gradFill>
                  <a:gsLst>
                    <a:gs pos="85000">
                      <a:schemeClr val="bg2">
                        <a:lumMod val="75000"/>
                      </a:schemeClr>
                    </a:gs>
                    <a:gs pos="0">
                      <a:schemeClr val="bg1"/>
                    </a:gs>
                    <a:gs pos="100000">
                      <a:schemeClr val="bg2">
                        <a:lumMod val="75000"/>
                      </a:schemeClr>
                    </a:gs>
                  </a:gsLst>
                  <a:lin ang="0" scaled="0"/>
                </a:gradFill>
              </a:rPr>
              <a:t>– </a:t>
            </a:r>
            <a:r>
              <a:rPr lang="ko-KR" altLang="en-US" sz="2800" dirty="0">
                <a:gradFill>
                  <a:gsLst>
                    <a:gs pos="85000">
                      <a:schemeClr val="bg2">
                        <a:lumMod val="75000"/>
                      </a:schemeClr>
                    </a:gs>
                    <a:gs pos="0">
                      <a:schemeClr val="bg1"/>
                    </a:gs>
                    <a:gs pos="100000">
                      <a:schemeClr val="bg2">
                        <a:lumMod val="75000"/>
                      </a:schemeClr>
                    </a:gs>
                  </a:gsLst>
                  <a:lin ang="0" scaled="0"/>
                </a:gradFill>
              </a:rPr>
              <a:t>경마</a:t>
            </a:r>
            <a:endParaRPr lang="ko-KR" altLang="en-US" dirty="0">
              <a:gradFill>
                <a:gsLst>
                  <a:gs pos="85000">
                    <a:schemeClr val="bg2">
                      <a:lumMod val="75000"/>
                    </a:schemeClr>
                  </a:gs>
                  <a:gs pos="0">
                    <a:schemeClr val="bg1"/>
                  </a:gs>
                  <a:gs pos="100000">
                    <a:schemeClr val="bg2">
                      <a:lumMod val="75000"/>
                    </a:schemeClr>
                  </a:gs>
                </a:gsLst>
                <a:lin ang="0" scaled="0"/>
              </a:gra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7817" y="1097915"/>
            <a:ext cx="8345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sz="24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말 이동 함수와 말 등수 함수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179776" y="1788742"/>
            <a:ext cx="8784449" cy="4041493"/>
            <a:chOff x="207817" y="1788742"/>
            <a:chExt cx="8784449" cy="4041493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7817" y="1788742"/>
              <a:ext cx="4921161" cy="4041493"/>
            </a:xfrm>
            <a:prstGeom prst="rect">
              <a:avLst/>
            </a:prstGeom>
          </p:spPr>
        </p:pic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10841" y="1788742"/>
              <a:ext cx="3781425" cy="27717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558672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gradFill>
                  <a:gsLst>
                    <a:gs pos="85000">
                      <a:schemeClr val="bg2">
                        <a:lumMod val="75000"/>
                      </a:schemeClr>
                    </a:gs>
                    <a:gs pos="0">
                      <a:schemeClr val="bg1"/>
                    </a:gs>
                    <a:gs pos="100000">
                      <a:schemeClr val="bg2">
                        <a:lumMod val="75000"/>
                      </a:schemeClr>
                    </a:gs>
                  </a:gsLst>
                  <a:lin ang="0" scaled="0"/>
                </a:gradFill>
              </a:rPr>
              <a:t>3. </a:t>
            </a:r>
            <a:r>
              <a:rPr lang="ko-KR" altLang="en-US" dirty="0">
                <a:gradFill>
                  <a:gsLst>
                    <a:gs pos="85000">
                      <a:schemeClr val="bg2">
                        <a:lumMod val="75000"/>
                      </a:schemeClr>
                    </a:gs>
                    <a:gs pos="0">
                      <a:schemeClr val="bg1"/>
                    </a:gs>
                    <a:gs pos="100000">
                      <a:schemeClr val="bg2">
                        <a:lumMod val="75000"/>
                      </a:schemeClr>
                    </a:gs>
                  </a:gsLst>
                  <a:lin ang="0" scaled="0"/>
                </a:gradFill>
              </a:rPr>
              <a:t>주요 </a:t>
            </a:r>
            <a:r>
              <a:rPr lang="en-US" altLang="ko-KR" dirty="0">
                <a:gradFill>
                  <a:gsLst>
                    <a:gs pos="85000">
                      <a:schemeClr val="bg2">
                        <a:lumMod val="75000"/>
                      </a:schemeClr>
                    </a:gs>
                    <a:gs pos="0">
                      <a:schemeClr val="bg1"/>
                    </a:gs>
                    <a:gs pos="100000">
                      <a:schemeClr val="bg2">
                        <a:lumMod val="75000"/>
                      </a:schemeClr>
                    </a:gs>
                  </a:gsLst>
                  <a:lin ang="0" scaled="0"/>
                </a:gradFill>
              </a:rPr>
              <a:t>SOURCE </a:t>
            </a:r>
            <a:r>
              <a:rPr lang="en-US" altLang="ko-KR" sz="2800" dirty="0">
                <a:gradFill>
                  <a:gsLst>
                    <a:gs pos="85000">
                      <a:schemeClr val="bg2">
                        <a:lumMod val="75000"/>
                      </a:schemeClr>
                    </a:gs>
                    <a:gs pos="0">
                      <a:schemeClr val="bg1"/>
                    </a:gs>
                    <a:gs pos="100000">
                      <a:schemeClr val="bg2">
                        <a:lumMod val="75000"/>
                      </a:schemeClr>
                    </a:gs>
                  </a:gsLst>
                  <a:lin ang="0" scaled="0"/>
                </a:gradFill>
              </a:rPr>
              <a:t>– </a:t>
            </a:r>
            <a:r>
              <a:rPr lang="ko-KR" altLang="en-US" sz="2800" dirty="0">
                <a:gradFill>
                  <a:gsLst>
                    <a:gs pos="85000">
                      <a:schemeClr val="bg2">
                        <a:lumMod val="75000"/>
                      </a:schemeClr>
                    </a:gs>
                    <a:gs pos="0">
                      <a:schemeClr val="bg1"/>
                    </a:gs>
                    <a:gs pos="100000">
                      <a:schemeClr val="bg2">
                        <a:lumMod val="75000"/>
                      </a:schemeClr>
                    </a:gs>
                  </a:gsLst>
                  <a:lin ang="0" scaled="0"/>
                </a:gradFill>
              </a:rPr>
              <a:t>경마</a:t>
            </a:r>
            <a:endParaRPr lang="ko-KR" altLang="en-US" dirty="0">
              <a:gradFill>
                <a:gsLst>
                  <a:gs pos="85000">
                    <a:schemeClr val="bg2">
                      <a:lumMod val="75000"/>
                    </a:schemeClr>
                  </a:gs>
                  <a:gs pos="0">
                    <a:schemeClr val="bg1"/>
                  </a:gs>
                  <a:gs pos="100000">
                    <a:schemeClr val="bg2">
                      <a:lumMod val="75000"/>
                    </a:schemeClr>
                  </a:gs>
                </a:gsLst>
                <a:lin ang="0" scaled="0"/>
              </a:gra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7817" y="1097915"/>
            <a:ext cx="8345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sz="24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애니메이션 처리 함수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7446" y="1788742"/>
            <a:ext cx="3564073" cy="4798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100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0" y="2924305"/>
            <a:ext cx="9144000" cy="1009391"/>
          </a:xfrm>
          <a:effectLst>
            <a:reflection blurRad="6350" stA="50000" endA="300" endPos="55500" dist="101600" dir="5400000" sy="-100000" algn="bl" rotWithShape="0"/>
          </a:effectLst>
        </p:spPr>
        <p:txBody>
          <a:bodyPr>
            <a:normAutofit/>
          </a:bodyPr>
          <a:lstStyle/>
          <a:p>
            <a:pPr algn="ctr"/>
            <a:r>
              <a:rPr lang="ko-KR" altLang="en-US" sz="66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감사합니다</a:t>
            </a:r>
            <a:r>
              <a:rPr lang="en-US" altLang="ko-KR" sz="6600" b="1" spc="5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endParaRPr lang="ko-KR" altLang="en-US" sz="660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1765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0" y="2924305"/>
            <a:ext cx="9144000" cy="1009391"/>
          </a:xfrm>
          <a:effectLst>
            <a:reflection blurRad="6350" stA="50000" endA="300" endPos="55500" dist="101600" dir="5400000" sy="-100000" algn="bl" rotWithShape="0"/>
          </a:effectLst>
        </p:spPr>
        <p:txBody>
          <a:bodyPr>
            <a:normAutofit/>
          </a:bodyPr>
          <a:lstStyle/>
          <a:p>
            <a:pPr algn="ctr"/>
            <a:r>
              <a:rPr lang="en-US" altLang="ko-KR" sz="66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1. </a:t>
            </a:r>
            <a:r>
              <a:rPr lang="ko-KR" altLang="en-US" sz="66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요구사항정의서</a:t>
            </a:r>
          </a:p>
        </p:txBody>
      </p:sp>
    </p:spTree>
    <p:extLst>
      <p:ext uri="{BB962C8B-B14F-4D97-AF65-F5344CB8AC3E}">
        <p14:creationId xmlns:p14="http://schemas.microsoft.com/office/powerpoint/2010/main" val="3062264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gradFill>
                  <a:gsLst>
                    <a:gs pos="97000">
                      <a:schemeClr val="bg2">
                        <a:lumMod val="75000"/>
                      </a:schemeClr>
                    </a:gs>
                    <a:gs pos="0">
                      <a:schemeClr val="bg1"/>
                    </a:gs>
                    <a:gs pos="100000">
                      <a:schemeClr val="bg2">
                        <a:lumMod val="25000"/>
                      </a:schemeClr>
                    </a:gs>
                  </a:gsLst>
                  <a:lin ang="0" scaled="0"/>
                </a:gradFill>
              </a:rPr>
              <a:t>1. </a:t>
            </a:r>
            <a:r>
              <a:rPr lang="ko-KR" altLang="en-US" dirty="0">
                <a:gradFill>
                  <a:gsLst>
                    <a:gs pos="97000">
                      <a:schemeClr val="bg2">
                        <a:lumMod val="75000"/>
                      </a:schemeClr>
                    </a:gs>
                    <a:gs pos="0">
                      <a:schemeClr val="bg1"/>
                    </a:gs>
                    <a:gs pos="100000">
                      <a:schemeClr val="bg2">
                        <a:lumMod val="25000"/>
                      </a:schemeClr>
                    </a:gs>
                  </a:gsLst>
                  <a:lin ang="0" scaled="0"/>
                </a:gradFill>
              </a:rPr>
              <a:t>요구사항정의서</a:t>
            </a:r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9139055"/>
              </p:ext>
            </p:extLst>
          </p:nvPr>
        </p:nvGraphicFramePr>
        <p:xfrm>
          <a:off x="411465" y="1788742"/>
          <a:ext cx="8321070" cy="3668262"/>
        </p:xfrm>
        <a:graphic>
          <a:graphicData uri="http://schemas.openxmlformats.org/drawingml/2006/table">
            <a:tbl>
              <a:tblPr>
                <a:tableStyleId>{FABFCF23-3B69-468F-B69F-88F6DE6A72F2}</a:tableStyleId>
              </a:tblPr>
              <a:tblGrid>
                <a:gridCol w="886913">
                  <a:extLst>
                    <a:ext uri="{9D8B030D-6E8A-4147-A177-3AD203B41FA5}">
                      <a16:colId xmlns:a16="http://schemas.microsoft.com/office/drawing/2014/main" val="81935257"/>
                    </a:ext>
                  </a:extLst>
                </a:gridCol>
                <a:gridCol w="1531249">
                  <a:extLst>
                    <a:ext uri="{9D8B030D-6E8A-4147-A177-3AD203B41FA5}">
                      <a16:colId xmlns:a16="http://schemas.microsoft.com/office/drawing/2014/main" val="3920695574"/>
                    </a:ext>
                  </a:extLst>
                </a:gridCol>
                <a:gridCol w="3022704">
                  <a:extLst>
                    <a:ext uri="{9D8B030D-6E8A-4147-A177-3AD203B41FA5}">
                      <a16:colId xmlns:a16="http://schemas.microsoft.com/office/drawing/2014/main" val="4204752036"/>
                    </a:ext>
                  </a:extLst>
                </a:gridCol>
                <a:gridCol w="2880204">
                  <a:extLst>
                    <a:ext uri="{9D8B030D-6E8A-4147-A177-3AD203B41FA5}">
                      <a16:colId xmlns:a16="http://schemas.microsoft.com/office/drawing/2014/main" val="3425176199"/>
                    </a:ext>
                  </a:extLst>
                </a:gridCol>
              </a:tblGrid>
              <a:tr h="252501">
                <a:tc>
                  <a:txBody>
                    <a:bodyPr/>
                    <a:lstStyle/>
                    <a:p>
                      <a:pPr algn="dist" fontAlgn="auto" latinLnBrk="1">
                        <a:lnSpc>
                          <a:spcPts val="1300"/>
                        </a:lnSpc>
                        <a:spcAft>
                          <a:spcPts val="0"/>
                        </a:spcAft>
                        <a:tabLst>
                          <a:tab pos="2700020" algn="ctr"/>
                          <a:tab pos="5400040" algn="r"/>
                        </a:tabLst>
                      </a:pPr>
                      <a:r>
                        <a:rPr lang="ko-KR" sz="1100" b="1" kern="100" dirty="0">
                          <a:effectLst/>
                        </a:rPr>
                        <a:t>기능</a:t>
                      </a:r>
                      <a:endParaRPr lang="ko-KR" sz="1000" b="1" i="0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62865" marR="62865" marT="0" marB="0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dist" fontAlgn="auto" latinLnBrk="1">
                        <a:lnSpc>
                          <a:spcPts val="1300"/>
                        </a:lnSpc>
                        <a:spcAft>
                          <a:spcPts val="0"/>
                        </a:spcAft>
                        <a:tabLst>
                          <a:tab pos="2700020" algn="ctr"/>
                          <a:tab pos="5400040" algn="r"/>
                        </a:tabLst>
                      </a:pPr>
                      <a:r>
                        <a:rPr lang="ko-KR" sz="1100" b="1" kern="100" dirty="0">
                          <a:effectLst/>
                        </a:rPr>
                        <a:t>세부기능</a:t>
                      </a:r>
                      <a:endParaRPr lang="ko-KR" sz="1000" b="1" i="0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dist" fontAlgn="auto" latinLnBrk="1">
                        <a:lnSpc>
                          <a:spcPts val="1300"/>
                        </a:lnSpc>
                        <a:spcAft>
                          <a:spcPts val="0"/>
                        </a:spcAft>
                        <a:tabLst>
                          <a:tab pos="2700020" algn="ctr"/>
                          <a:tab pos="5400040" algn="r"/>
                        </a:tabLst>
                      </a:pPr>
                      <a:r>
                        <a:rPr lang="ko-KR" sz="1100" b="1" kern="100" dirty="0">
                          <a:effectLst/>
                        </a:rPr>
                        <a:t>세부 요구사항</a:t>
                      </a:r>
                      <a:endParaRPr lang="ko-KR" sz="1000" b="1" i="0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dist" fontAlgn="auto" latinLnBrk="1">
                        <a:lnSpc>
                          <a:spcPts val="1300"/>
                        </a:lnSpc>
                        <a:spcAft>
                          <a:spcPts val="0"/>
                        </a:spcAft>
                        <a:tabLst>
                          <a:tab pos="2700020" algn="ctr"/>
                          <a:tab pos="5400040" algn="r"/>
                        </a:tabLst>
                      </a:pPr>
                      <a:r>
                        <a:rPr lang="ko-KR" sz="1100" b="1" kern="100" dirty="0">
                          <a:effectLst/>
                        </a:rPr>
                        <a:t>전제조건</a:t>
                      </a:r>
                      <a:endParaRPr lang="ko-KR" sz="1000" b="1" i="0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1517512"/>
                  </a:ext>
                </a:extLst>
              </a:tr>
              <a:tr h="661263">
                <a:tc>
                  <a:txBody>
                    <a:bodyPr/>
                    <a:lstStyle/>
                    <a:p>
                      <a:pPr algn="ctr" fontAlgn="auto" latinLnBrk="1">
                        <a:lnSpc>
                          <a:spcPts val="1800"/>
                        </a:lnSpc>
                        <a:spcAft>
                          <a:spcPts val="0"/>
                        </a:spcAft>
                        <a:tabLst>
                          <a:tab pos="2700020" algn="ctr"/>
                          <a:tab pos="5400040" algn="r"/>
                        </a:tabLst>
                      </a:pPr>
                      <a:r>
                        <a:rPr lang="ko-KR" sz="1100" kern="100" dirty="0">
                          <a:effectLst/>
                        </a:rPr>
                        <a:t>회원가입</a:t>
                      </a:r>
                      <a:endParaRPr lang="ko-KR" sz="1100" b="0" i="0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62865" marR="62865" marT="0" marB="0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auto" latinLnBrk="1">
                        <a:lnSpc>
                          <a:spcPts val="1800"/>
                        </a:lnSpc>
                        <a:spcAft>
                          <a:spcPts val="0"/>
                        </a:spcAft>
                        <a:tabLst>
                          <a:tab pos="2700020" algn="ctr"/>
                          <a:tab pos="5400040" algn="r"/>
                        </a:tabLst>
                      </a:pPr>
                      <a:r>
                        <a:rPr lang="en-US" sz="1100" kern="100" dirty="0">
                          <a:effectLst/>
                        </a:rPr>
                        <a:t>ID </a:t>
                      </a:r>
                      <a:r>
                        <a:rPr lang="ko-KR" sz="1100" kern="100" dirty="0">
                          <a:effectLst/>
                        </a:rPr>
                        <a:t>및 비밀번호를 입력</a:t>
                      </a:r>
                      <a:endParaRPr lang="ko-KR" sz="1100" b="0" i="0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auto" latinLnBrk="1">
                        <a:lnSpc>
                          <a:spcPts val="1300"/>
                        </a:lnSpc>
                        <a:spcAft>
                          <a:spcPts val="0"/>
                        </a:spcAft>
                        <a:tabLst>
                          <a:tab pos="2700020" algn="ctr"/>
                          <a:tab pos="5400040" algn="r"/>
                          <a:tab pos="508000" algn="l"/>
                        </a:tabLst>
                      </a:pPr>
                      <a:r>
                        <a:rPr lang="ko-KR" sz="1100" kern="100" dirty="0">
                          <a:effectLst/>
                        </a:rPr>
                        <a:t>가입하고자 하는 사람이 자신의 </a:t>
                      </a:r>
                      <a:r>
                        <a:rPr lang="en-US" sz="1100" kern="100" dirty="0">
                          <a:effectLst/>
                        </a:rPr>
                        <a:t>ID</a:t>
                      </a:r>
                      <a:r>
                        <a:rPr lang="ko-KR" sz="1100" kern="100" dirty="0">
                          <a:effectLst/>
                        </a:rPr>
                        <a:t>와 비밀번호를 입력함</a:t>
                      </a:r>
                      <a:endParaRPr lang="ko-KR" sz="1100" b="0" i="0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auto" latinLnBrk="1">
                        <a:lnSpc>
                          <a:spcPts val="1300"/>
                        </a:lnSpc>
                        <a:spcAft>
                          <a:spcPts val="0"/>
                        </a:spcAft>
                        <a:tabLst>
                          <a:tab pos="2700020" algn="ctr"/>
                          <a:tab pos="5400040" algn="r"/>
                        </a:tabLst>
                      </a:pPr>
                      <a:r>
                        <a:rPr lang="en-US" sz="1100" kern="100" dirty="0">
                          <a:effectLst/>
                        </a:rPr>
                        <a:t>ID </a:t>
                      </a:r>
                      <a:r>
                        <a:rPr lang="ko-KR" sz="1100" kern="100" dirty="0">
                          <a:effectLst/>
                        </a:rPr>
                        <a:t>중복 불가</a:t>
                      </a:r>
                      <a:endParaRPr lang="ko-KR" sz="1100" b="0" i="0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965088297"/>
                  </a:ext>
                </a:extLst>
              </a:tr>
              <a:tr h="1356030">
                <a:tc>
                  <a:txBody>
                    <a:bodyPr/>
                    <a:lstStyle/>
                    <a:p>
                      <a:pPr algn="ctr" fontAlgn="auto" latinLnBrk="1">
                        <a:lnSpc>
                          <a:spcPts val="1800"/>
                        </a:lnSpc>
                        <a:spcAft>
                          <a:spcPts val="0"/>
                        </a:spcAft>
                        <a:tabLst>
                          <a:tab pos="2700020" algn="ctr"/>
                          <a:tab pos="5400040" algn="r"/>
                        </a:tabLst>
                      </a:pPr>
                      <a:r>
                        <a:rPr lang="ko-KR" sz="1100" kern="100">
                          <a:effectLst/>
                        </a:rPr>
                        <a:t>로그인</a:t>
                      </a:r>
                      <a:endParaRPr lang="ko-KR" sz="1100" b="0" i="0">
                        <a:effectLst/>
                        <a:latin typeface="+mj-ea"/>
                        <a:ea typeface="+mj-ea"/>
                      </a:endParaRPr>
                    </a:p>
                  </a:txBody>
                  <a:tcPr marL="62865" marR="62865" marT="0" marB="0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auto" latinLnBrk="1">
                        <a:lnSpc>
                          <a:spcPts val="1800"/>
                        </a:lnSpc>
                        <a:spcAft>
                          <a:spcPts val="0"/>
                        </a:spcAft>
                        <a:tabLst>
                          <a:tab pos="2700020" algn="ctr"/>
                          <a:tab pos="5400040" algn="r"/>
                        </a:tabLst>
                      </a:pPr>
                      <a:r>
                        <a:rPr lang="ko-KR" sz="1100" kern="100" dirty="0">
                          <a:effectLst/>
                        </a:rPr>
                        <a:t>저장 되어있는 </a:t>
                      </a:r>
                      <a:r>
                        <a:rPr lang="en-US" sz="1100" kern="100" dirty="0">
                          <a:effectLst/>
                        </a:rPr>
                        <a:t>ID, PASSWORD </a:t>
                      </a:r>
                      <a:r>
                        <a:rPr lang="ko-KR" sz="1100" kern="100" dirty="0">
                          <a:effectLst/>
                        </a:rPr>
                        <a:t>값과 입력한 값을 비교</a:t>
                      </a:r>
                      <a:endParaRPr lang="ko-KR" sz="1100" b="0" i="0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auto" latinLnBrk="1">
                        <a:lnSpc>
                          <a:spcPts val="1300"/>
                        </a:lnSpc>
                        <a:spcAft>
                          <a:spcPts val="0"/>
                        </a:spcAft>
                        <a:tabLst>
                          <a:tab pos="2700020" algn="ctr"/>
                          <a:tab pos="5400040" algn="r"/>
                          <a:tab pos="508000" algn="l"/>
                        </a:tabLst>
                      </a:pPr>
                      <a:r>
                        <a:rPr lang="en-US" sz="1100" kern="100" dirty="0">
                          <a:effectLst/>
                        </a:rPr>
                        <a:t>ID</a:t>
                      </a:r>
                      <a:r>
                        <a:rPr lang="ko-KR" sz="1100" kern="100" dirty="0">
                          <a:effectLst/>
                        </a:rPr>
                        <a:t>와 </a:t>
                      </a:r>
                      <a:r>
                        <a:rPr lang="en-US" sz="1100" kern="100" dirty="0">
                          <a:effectLst/>
                        </a:rPr>
                        <a:t>PASSWORD</a:t>
                      </a:r>
                      <a:r>
                        <a:rPr lang="ko-KR" sz="1100" kern="100" dirty="0">
                          <a:effectLst/>
                        </a:rPr>
                        <a:t>를 입력</a:t>
                      </a:r>
                      <a:r>
                        <a:rPr lang="en-US" altLang="ko-KR" sz="1100" kern="100" dirty="0">
                          <a:effectLst/>
                        </a:rPr>
                        <a:t> </a:t>
                      </a:r>
                      <a:r>
                        <a:rPr lang="ko-KR" sz="1100" kern="100" dirty="0">
                          <a:effectLst/>
                        </a:rPr>
                        <a:t>받아 </a:t>
                      </a:r>
                      <a:r>
                        <a:rPr lang="en-US" sz="1100" kern="100" dirty="0">
                          <a:effectLst/>
                        </a:rPr>
                        <a:t>DB</a:t>
                      </a:r>
                      <a:r>
                        <a:rPr lang="ko-KR" sz="1100" kern="100" dirty="0">
                          <a:effectLst/>
                        </a:rPr>
                        <a:t>에 저장되어</a:t>
                      </a:r>
                      <a:r>
                        <a:rPr lang="en-US" altLang="ko-KR" sz="1100" kern="100" dirty="0">
                          <a:effectLst/>
                        </a:rPr>
                        <a:t> </a:t>
                      </a:r>
                      <a:r>
                        <a:rPr lang="ko-KR" sz="1100" kern="100" dirty="0">
                          <a:effectLst/>
                        </a:rPr>
                        <a:t>있는</a:t>
                      </a:r>
                      <a:r>
                        <a:rPr lang="en-US" altLang="ko-KR" sz="1100" kern="100" dirty="0">
                          <a:effectLst/>
                        </a:rPr>
                        <a:t> </a:t>
                      </a:r>
                      <a:r>
                        <a:rPr lang="ko-KR" sz="1100" kern="100" dirty="0">
                          <a:effectLst/>
                        </a:rPr>
                        <a:t>지 확인</a:t>
                      </a:r>
                      <a:r>
                        <a:rPr lang="en-US" sz="1100" kern="100" dirty="0">
                          <a:effectLst/>
                        </a:rPr>
                        <a:t>.</a:t>
                      </a:r>
                      <a:endParaRPr lang="ko-KR" sz="1100" dirty="0">
                        <a:effectLst/>
                      </a:endParaRPr>
                    </a:p>
                    <a:p>
                      <a:pPr algn="l" fontAlgn="auto" latinLnBrk="1">
                        <a:lnSpc>
                          <a:spcPts val="1300"/>
                        </a:lnSpc>
                        <a:spcAft>
                          <a:spcPts val="0"/>
                        </a:spcAft>
                        <a:tabLst>
                          <a:tab pos="2700020" algn="ctr"/>
                          <a:tab pos="5400040" algn="r"/>
                          <a:tab pos="508000" algn="l"/>
                        </a:tabLst>
                      </a:pPr>
                      <a:r>
                        <a:rPr lang="ko-KR" sz="1100" kern="100" dirty="0">
                          <a:effectLst/>
                        </a:rPr>
                        <a:t>확인이 될 경우 다음 페이지로 전환</a:t>
                      </a:r>
                      <a:r>
                        <a:rPr lang="en-US" sz="1100" kern="100" dirty="0">
                          <a:effectLst/>
                        </a:rPr>
                        <a:t>, </a:t>
                      </a:r>
                      <a:r>
                        <a:rPr lang="ko-KR" sz="1100" kern="100" dirty="0">
                          <a:effectLst/>
                        </a:rPr>
                        <a:t>안될 경우 첫</a:t>
                      </a:r>
                      <a:r>
                        <a:rPr lang="en-US" altLang="ko-KR" sz="1100" kern="100" dirty="0">
                          <a:effectLst/>
                        </a:rPr>
                        <a:t> </a:t>
                      </a:r>
                      <a:r>
                        <a:rPr lang="ko-KR" sz="1100" kern="100" dirty="0">
                          <a:effectLst/>
                        </a:rPr>
                        <a:t>화면 유지</a:t>
                      </a:r>
                      <a:endParaRPr lang="ko-KR" sz="1100" b="0" i="0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342900" lvl="0" indent="-342900" algn="l" fontAlgn="auto" latinLnBrk="1">
                        <a:lnSpc>
                          <a:spcPts val="13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  <a:tabLst>
                          <a:tab pos="2700020" algn="ctr"/>
                          <a:tab pos="5400040" algn="r"/>
                        </a:tabLst>
                      </a:pPr>
                      <a:r>
                        <a:rPr lang="ko-KR" sz="1100" kern="100" dirty="0">
                          <a:effectLst/>
                        </a:rPr>
                        <a:t>로그인 시 등록되어 있는</a:t>
                      </a:r>
                      <a:r>
                        <a:rPr lang="en-US" sz="1100" kern="100" dirty="0">
                          <a:effectLst/>
                        </a:rPr>
                        <a:t> ID </a:t>
                      </a:r>
                      <a:r>
                        <a:rPr lang="ko-KR" sz="1100" kern="100" dirty="0" err="1">
                          <a:effectLst/>
                        </a:rPr>
                        <a:t>여야함</a:t>
                      </a:r>
                      <a:endParaRPr lang="ko-KR" sz="1100" dirty="0">
                        <a:effectLst/>
                      </a:endParaRPr>
                    </a:p>
                    <a:p>
                      <a:pPr marL="342900" lvl="0" indent="-342900" algn="l" fontAlgn="auto" latinLnBrk="1">
                        <a:lnSpc>
                          <a:spcPts val="13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  <a:tabLst>
                          <a:tab pos="2700020" algn="ctr"/>
                          <a:tab pos="5400040" algn="r"/>
                        </a:tabLst>
                      </a:pPr>
                      <a:r>
                        <a:rPr lang="ko-KR" sz="1100" kern="100" dirty="0">
                          <a:effectLst/>
                        </a:rPr>
                        <a:t>로그인 성공</a:t>
                      </a:r>
                      <a:r>
                        <a:rPr lang="en-US" altLang="ko-KR" sz="1100" kern="100" dirty="0">
                          <a:effectLst/>
                        </a:rPr>
                        <a:t> </a:t>
                      </a:r>
                      <a:r>
                        <a:rPr lang="ko-KR" sz="1100" kern="100" dirty="0">
                          <a:effectLst/>
                        </a:rPr>
                        <a:t>시</a:t>
                      </a:r>
                      <a:r>
                        <a:rPr lang="en-US" sz="1100" kern="100" dirty="0">
                          <a:effectLst/>
                        </a:rPr>
                        <a:t>, </a:t>
                      </a:r>
                      <a:r>
                        <a:rPr lang="ko-KR" sz="1100" kern="100" dirty="0">
                          <a:effectLst/>
                        </a:rPr>
                        <a:t>각 </a:t>
                      </a:r>
                      <a:r>
                        <a:rPr lang="en-US" sz="1100" kern="100" dirty="0">
                          <a:effectLst/>
                        </a:rPr>
                        <a:t>ID</a:t>
                      </a:r>
                      <a:r>
                        <a:rPr lang="ko-KR" sz="1100" kern="100" dirty="0">
                          <a:effectLst/>
                        </a:rPr>
                        <a:t>에 할당된 </a:t>
                      </a:r>
                      <a:r>
                        <a:rPr lang="en-US" sz="1100" kern="100" dirty="0">
                          <a:effectLst/>
                        </a:rPr>
                        <a:t>MONEY</a:t>
                      </a:r>
                      <a:r>
                        <a:rPr lang="ko-KR" sz="1100" kern="100" dirty="0">
                          <a:effectLst/>
                        </a:rPr>
                        <a:t>도 같이 출력</a:t>
                      </a:r>
                      <a:endParaRPr lang="ko-KR" sz="1100" b="0" i="0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170681245"/>
                  </a:ext>
                </a:extLst>
              </a:tr>
              <a:tr h="699234">
                <a:tc rowSpan="2">
                  <a:txBody>
                    <a:bodyPr/>
                    <a:lstStyle/>
                    <a:p>
                      <a:pPr algn="ctr" fontAlgn="auto" latinLnBrk="1">
                        <a:lnSpc>
                          <a:spcPts val="1800"/>
                        </a:lnSpc>
                        <a:spcAft>
                          <a:spcPts val="0"/>
                        </a:spcAft>
                        <a:tabLst>
                          <a:tab pos="2700020" algn="ctr"/>
                          <a:tab pos="5400040" algn="r"/>
                        </a:tabLst>
                      </a:pPr>
                      <a:r>
                        <a:rPr lang="ko-KR" sz="1100" kern="100" dirty="0">
                          <a:effectLst/>
                        </a:rPr>
                        <a:t>접속</a:t>
                      </a:r>
                      <a:endParaRPr lang="ko-KR" sz="1100" b="0" i="0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62865" marR="62865" marT="0" marB="0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auto" latinLnBrk="1">
                        <a:lnSpc>
                          <a:spcPts val="1800"/>
                        </a:lnSpc>
                        <a:spcAft>
                          <a:spcPts val="0"/>
                        </a:spcAft>
                        <a:tabLst>
                          <a:tab pos="2700020" algn="ctr"/>
                          <a:tab pos="5400040" algn="r"/>
                        </a:tabLst>
                      </a:pPr>
                      <a:r>
                        <a:rPr lang="ko-KR" sz="1100" kern="100">
                          <a:effectLst/>
                        </a:rPr>
                        <a:t>여러</a:t>
                      </a:r>
                      <a:r>
                        <a:rPr lang="en-US" sz="1100" kern="100">
                          <a:effectLst/>
                        </a:rPr>
                        <a:t> PC</a:t>
                      </a:r>
                      <a:r>
                        <a:rPr lang="ko-KR" sz="1100" kern="100">
                          <a:effectLst/>
                        </a:rPr>
                        <a:t>에서 동시에 접속</a:t>
                      </a:r>
                      <a:endParaRPr lang="ko-KR" sz="1100" b="0" i="0">
                        <a:effectLst/>
                        <a:latin typeface="+mj-ea"/>
                        <a:ea typeface="+mj-ea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effectLst/>
                        </a:rPr>
                        <a:t>같은 네트워크 상에 있는 각기 다른 </a:t>
                      </a:r>
                      <a:r>
                        <a:rPr lang="en-US" sz="1100" kern="100" dirty="0">
                          <a:effectLst/>
                        </a:rPr>
                        <a:t>PC</a:t>
                      </a:r>
                      <a:r>
                        <a:rPr lang="ko-KR" sz="1100" kern="100" dirty="0">
                          <a:effectLst/>
                        </a:rPr>
                        <a:t>가 동시에 한 웹 페이지에 접속하고 서로 상호작용 할 수 있도록 구현</a:t>
                      </a:r>
                      <a:endParaRPr lang="ko-KR" sz="1100" b="0" i="0" kern="100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auto" latinLnBrk="1">
                        <a:lnSpc>
                          <a:spcPts val="1300"/>
                        </a:lnSpc>
                        <a:spcAft>
                          <a:spcPts val="0"/>
                        </a:spcAft>
                        <a:tabLst>
                          <a:tab pos="2700020" algn="ctr"/>
                          <a:tab pos="5400040" algn="r"/>
                        </a:tabLst>
                      </a:pPr>
                      <a:r>
                        <a:rPr lang="ko-KR" sz="1100" kern="100" dirty="0">
                          <a:effectLst/>
                        </a:rPr>
                        <a:t>서버를 구축해야</a:t>
                      </a:r>
                      <a:r>
                        <a:rPr lang="en-US" altLang="ko-KR" sz="1100" kern="100" dirty="0">
                          <a:effectLst/>
                        </a:rPr>
                        <a:t> </a:t>
                      </a:r>
                      <a:r>
                        <a:rPr lang="ko-KR" sz="1100" kern="100" dirty="0">
                          <a:effectLst/>
                        </a:rPr>
                        <a:t>하며 서로를 구분할 수 있는</a:t>
                      </a:r>
                      <a:endParaRPr lang="en-US" altLang="ko-KR" sz="1100" kern="100" dirty="0">
                        <a:effectLst/>
                      </a:endParaRPr>
                    </a:p>
                    <a:p>
                      <a:pPr algn="l" fontAlgn="auto" latinLnBrk="1">
                        <a:lnSpc>
                          <a:spcPts val="1300"/>
                        </a:lnSpc>
                        <a:spcAft>
                          <a:spcPts val="0"/>
                        </a:spcAft>
                        <a:tabLst>
                          <a:tab pos="2700020" algn="ctr"/>
                          <a:tab pos="5400040" algn="r"/>
                        </a:tabLst>
                      </a:pPr>
                      <a:r>
                        <a:rPr lang="en-US" sz="1100" kern="100" dirty="0">
                          <a:effectLst/>
                        </a:rPr>
                        <a:t>identity </a:t>
                      </a:r>
                      <a:r>
                        <a:rPr lang="ko-KR" sz="1100" kern="100" dirty="0">
                          <a:effectLst/>
                        </a:rPr>
                        <a:t>필요</a:t>
                      </a:r>
                      <a:endParaRPr lang="ko-KR" sz="1100" b="0" i="0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965128889"/>
                  </a:ext>
                </a:extLst>
              </a:tr>
              <a:tr h="699234">
                <a:tc vMerge="1">
                  <a:txBody>
                    <a:bodyPr/>
                    <a:lstStyle/>
                    <a:p>
                      <a:pPr algn="ctr" fontAlgn="auto" latinLnBrk="1">
                        <a:lnSpc>
                          <a:spcPts val="1800"/>
                        </a:lnSpc>
                        <a:spcAft>
                          <a:spcPts val="0"/>
                        </a:spcAft>
                        <a:tabLst>
                          <a:tab pos="2700020" algn="ctr"/>
                          <a:tab pos="5400040" algn="r"/>
                        </a:tabLst>
                      </a:pPr>
                      <a:endParaRPr lang="ko-KR" sz="1000" b="0" i="0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62865" marR="62865" marT="0" marB="0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auto" latinLnBrk="1">
                        <a:lnSpc>
                          <a:spcPts val="1800"/>
                        </a:lnSpc>
                        <a:spcAft>
                          <a:spcPts val="0"/>
                        </a:spcAft>
                        <a:tabLst>
                          <a:tab pos="2700020" algn="ctr"/>
                          <a:tab pos="5400040" algn="r"/>
                        </a:tabLst>
                      </a:pPr>
                      <a:r>
                        <a:rPr lang="ko-KR" altLang="en-US" sz="1100" dirty="0">
                          <a:effectLst/>
                        </a:rPr>
                        <a:t>로그인 계정에 따라</a:t>
                      </a:r>
                      <a:endParaRPr lang="en-US" altLang="ko-KR" sz="1100" dirty="0">
                        <a:effectLst/>
                      </a:endParaRPr>
                    </a:p>
                    <a:p>
                      <a:pPr algn="l" fontAlgn="auto" latinLnBrk="1">
                        <a:lnSpc>
                          <a:spcPts val="1800"/>
                        </a:lnSpc>
                        <a:spcAft>
                          <a:spcPts val="0"/>
                        </a:spcAft>
                        <a:tabLst>
                          <a:tab pos="2700020" algn="ctr"/>
                          <a:tab pos="5400040" algn="r"/>
                        </a:tabLst>
                      </a:pPr>
                      <a:r>
                        <a:rPr lang="ko-KR" altLang="en-US" sz="1100" dirty="0">
                          <a:effectLst/>
                        </a:rPr>
                        <a:t>관리자와 클라이언트로 구분</a:t>
                      </a:r>
                      <a:endParaRPr lang="ko-KR" sz="1100" b="0" i="0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altLang="en-US" sz="1100" b="0" i="0" kern="100" dirty="0">
                          <a:effectLst/>
                          <a:latin typeface="+mj-ea"/>
                          <a:ea typeface="+mj-ea"/>
                        </a:rPr>
                        <a:t>접속하는 계정에 따라 권한을 다르게 부여</a:t>
                      </a:r>
                      <a:endParaRPr lang="en-US" altLang="ko-KR" sz="1100" b="0" i="0" kern="100" dirty="0">
                        <a:effectLst/>
                        <a:latin typeface="+mj-ea"/>
                        <a:ea typeface="+mj-ea"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altLang="en-US" sz="1100" b="0" i="0" kern="100" dirty="0">
                          <a:effectLst/>
                          <a:latin typeface="+mj-ea"/>
                          <a:ea typeface="+mj-ea"/>
                        </a:rPr>
                        <a:t>권한에 따라 보여지는 화면을 따로 제작하여 관리자와 사용자를 분리함</a:t>
                      </a:r>
                      <a:endParaRPr lang="ko-KR" sz="1100" b="0" i="0" kern="100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auto" latinLnBrk="1">
                        <a:lnSpc>
                          <a:spcPts val="1300"/>
                        </a:lnSpc>
                        <a:spcAft>
                          <a:spcPts val="0"/>
                        </a:spcAft>
                        <a:tabLst>
                          <a:tab pos="2700020" algn="ctr"/>
                          <a:tab pos="5400040" algn="r"/>
                        </a:tabLst>
                      </a:pPr>
                      <a:r>
                        <a:rPr lang="en-US" altLang="ko-KR" sz="1100" b="0" i="0" dirty="0">
                          <a:effectLst/>
                          <a:latin typeface="+mj-ea"/>
                          <a:ea typeface="+mj-ea"/>
                        </a:rPr>
                        <a:t>DB </a:t>
                      </a:r>
                      <a:r>
                        <a:rPr lang="ko-KR" altLang="en-US" sz="1100" b="0" i="0" dirty="0">
                          <a:effectLst/>
                          <a:latin typeface="+mj-ea"/>
                          <a:ea typeface="+mj-ea"/>
                        </a:rPr>
                        <a:t>연동을 통해 계정에 </a:t>
                      </a:r>
                      <a:r>
                        <a:rPr lang="en-US" altLang="ko-KR" sz="1100" b="0" i="0" dirty="0">
                          <a:effectLst/>
                          <a:latin typeface="+mj-ea"/>
                          <a:ea typeface="+mj-ea"/>
                        </a:rPr>
                        <a:t>primary key </a:t>
                      </a:r>
                      <a:r>
                        <a:rPr lang="ko-KR" altLang="en-US" sz="1100" b="0" i="0" dirty="0">
                          <a:effectLst/>
                          <a:latin typeface="+mj-ea"/>
                          <a:ea typeface="+mj-ea"/>
                        </a:rPr>
                        <a:t>값을 저장하고 접속 시 </a:t>
                      </a:r>
                      <a:r>
                        <a:rPr lang="en-US" altLang="ko-KR" sz="1100" b="0" i="0" dirty="0">
                          <a:effectLst/>
                          <a:latin typeface="+mj-ea"/>
                          <a:ea typeface="+mj-ea"/>
                        </a:rPr>
                        <a:t>key </a:t>
                      </a:r>
                      <a:r>
                        <a:rPr lang="ko-KR" altLang="en-US" sz="1100" b="0" i="0" dirty="0">
                          <a:effectLst/>
                          <a:latin typeface="+mj-ea"/>
                          <a:ea typeface="+mj-ea"/>
                        </a:rPr>
                        <a:t>값을 통해 구분</a:t>
                      </a:r>
                      <a:endParaRPr lang="ko-KR" sz="1100" b="0" i="0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92381665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07817" y="1097915"/>
            <a:ext cx="8345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sz="24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메인 화면</a:t>
            </a:r>
          </a:p>
        </p:txBody>
      </p:sp>
    </p:spTree>
    <p:extLst>
      <p:ext uri="{BB962C8B-B14F-4D97-AF65-F5344CB8AC3E}">
        <p14:creationId xmlns:p14="http://schemas.microsoft.com/office/powerpoint/2010/main" val="4286659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gradFill>
                  <a:gsLst>
                    <a:gs pos="89000">
                      <a:schemeClr val="bg2">
                        <a:lumMod val="75000"/>
                      </a:schemeClr>
                    </a:gs>
                    <a:gs pos="0">
                      <a:schemeClr val="bg1"/>
                    </a:gs>
                    <a:gs pos="100000">
                      <a:schemeClr val="bg2">
                        <a:lumMod val="25000"/>
                      </a:schemeClr>
                    </a:gs>
                  </a:gsLst>
                  <a:lin ang="0" scaled="0"/>
                </a:gradFill>
              </a:rPr>
              <a:t>1. </a:t>
            </a:r>
            <a:r>
              <a:rPr lang="ko-KR" altLang="en-US" dirty="0">
                <a:gradFill>
                  <a:gsLst>
                    <a:gs pos="89000">
                      <a:schemeClr val="bg2">
                        <a:lumMod val="75000"/>
                      </a:schemeClr>
                    </a:gs>
                    <a:gs pos="0">
                      <a:schemeClr val="bg1"/>
                    </a:gs>
                    <a:gs pos="100000">
                      <a:schemeClr val="bg2">
                        <a:lumMod val="25000"/>
                      </a:schemeClr>
                    </a:gs>
                  </a:gsLst>
                  <a:lin ang="0" scaled="0"/>
                </a:gradFill>
              </a:rPr>
              <a:t>요구사항정의서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7817" y="1097915"/>
            <a:ext cx="8345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sz="24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2400" dirty="0" err="1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빵연아</a:t>
            </a:r>
            <a:r>
              <a:rPr lang="ko-KR" altLang="en-US" sz="24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게임 </a:t>
            </a:r>
            <a:r>
              <a:rPr lang="en-US" altLang="ko-KR" sz="24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24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떡 먹는 용만이</a:t>
            </a:r>
            <a:r>
              <a:rPr lang="en-US" altLang="ko-KR" sz="24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sz="24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aphicFrame>
        <p:nvGraphicFramePr>
          <p:cNvPr id="8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6200758"/>
              </p:ext>
            </p:extLst>
          </p:nvPr>
        </p:nvGraphicFramePr>
        <p:xfrm>
          <a:off x="411465" y="1788740"/>
          <a:ext cx="8321070" cy="4204736"/>
        </p:xfrm>
        <a:graphic>
          <a:graphicData uri="http://schemas.openxmlformats.org/drawingml/2006/table">
            <a:tbl>
              <a:tblPr>
                <a:tableStyleId>{FABFCF23-3B69-468F-B69F-88F6DE6A72F2}</a:tableStyleId>
              </a:tblPr>
              <a:tblGrid>
                <a:gridCol w="744004">
                  <a:extLst>
                    <a:ext uri="{9D8B030D-6E8A-4147-A177-3AD203B41FA5}">
                      <a16:colId xmlns:a16="http://schemas.microsoft.com/office/drawing/2014/main" val="81935257"/>
                    </a:ext>
                  </a:extLst>
                </a:gridCol>
                <a:gridCol w="1674158">
                  <a:extLst>
                    <a:ext uri="{9D8B030D-6E8A-4147-A177-3AD203B41FA5}">
                      <a16:colId xmlns:a16="http://schemas.microsoft.com/office/drawing/2014/main" val="3920695574"/>
                    </a:ext>
                  </a:extLst>
                </a:gridCol>
                <a:gridCol w="3022704">
                  <a:extLst>
                    <a:ext uri="{9D8B030D-6E8A-4147-A177-3AD203B41FA5}">
                      <a16:colId xmlns:a16="http://schemas.microsoft.com/office/drawing/2014/main" val="4204752036"/>
                    </a:ext>
                  </a:extLst>
                </a:gridCol>
                <a:gridCol w="2880204">
                  <a:extLst>
                    <a:ext uri="{9D8B030D-6E8A-4147-A177-3AD203B41FA5}">
                      <a16:colId xmlns:a16="http://schemas.microsoft.com/office/drawing/2014/main" val="3425176199"/>
                    </a:ext>
                  </a:extLst>
                </a:gridCol>
              </a:tblGrid>
              <a:tr h="284076">
                <a:tc>
                  <a:txBody>
                    <a:bodyPr/>
                    <a:lstStyle/>
                    <a:p>
                      <a:pPr algn="dist" fontAlgn="auto" latinLnBrk="1">
                        <a:lnSpc>
                          <a:spcPts val="1300"/>
                        </a:lnSpc>
                        <a:spcAft>
                          <a:spcPts val="0"/>
                        </a:spcAft>
                        <a:tabLst>
                          <a:tab pos="2700020" algn="ctr"/>
                          <a:tab pos="5400040" algn="r"/>
                        </a:tabLst>
                      </a:pPr>
                      <a:r>
                        <a:rPr lang="ko-KR" sz="1100" b="1" kern="100" dirty="0">
                          <a:effectLst/>
                        </a:rPr>
                        <a:t>기능</a:t>
                      </a:r>
                      <a:endParaRPr lang="ko-KR" sz="1000" b="1" i="0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62865" marR="62865" marT="0" marB="0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dist" fontAlgn="auto" latinLnBrk="1">
                        <a:lnSpc>
                          <a:spcPts val="1300"/>
                        </a:lnSpc>
                        <a:spcAft>
                          <a:spcPts val="0"/>
                        </a:spcAft>
                        <a:tabLst>
                          <a:tab pos="2700020" algn="ctr"/>
                          <a:tab pos="5400040" algn="r"/>
                        </a:tabLst>
                      </a:pPr>
                      <a:r>
                        <a:rPr lang="ko-KR" sz="1100" b="1" kern="100" dirty="0">
                          <a:effectLst/>
                        </a:rPr>
                        <a:t>세부기능</a:t>
                      </a:r>
                      <a:endParaRPr lang="ko-KR" sz="1000" b="1" i="0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dist" fontAlgn="auto" latinLnBrk="1">
                        <a:lnSpc>
                          <a:spcPts val="1300"/>
                        </a:lnSpc>
                        <a:spcAft>
                          <a:spcPts val="0"/>
                        </a:spcAft>
                        <a:tabLst>
                          <a:tab pos="2700020" algn="ctr"/>
                          <a:tab pos="5400040" algn="r"/>
                        </a:tabLst>
                      </a:pPr>
                      <a:r>
                        <a:rPr lang="ko-KR" sz="1100" b="1" kern="100" dirty="0">
                          <a:effectLst/>
                        </a:rPr>
                        <a:t>세부 요구사항</a:t>
                      </a:r>
                      <a:endParaRPr lang="ko-KR" sz="1000" b="1" i="0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dist" fontAlgn="auto" latinLnBrk="1">
                        <a:lnSpc>
                          <a:spcPts val="1300"/>
                        </a:lnSpc>
                        <a:spcAft>
                          <a:spcPts val="0"/>
                        </a:spcAft>
                        <a:tabLst>
                          <a:tab pos="2700020" algn="ctr"/>
                          <a:tab pos="5400040" algn="r"/>
                        </a:tabLst>
                      </a:pPr>
                      <a:r>
                        <a:rPr lang="ko-KR" sz="1100" b="1" kern="100" dirty="0">
                          <a:effectLst/>
                        </a:rPr>
                        <a:t>전제조건</a:t>
                      </a:r>
                      <a:endParaRPr lang="ko-KR" sz="1000" b="1" i="0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1517512"/>
                  </a:ext>
                </a:extLst>
              </a:tr>
              <a:tr h="1300219">
                <a:tc rowSpan="2">
                  <a:txBody>
                    <a:bodyPr/>
                    <a:lstStyle/>
                    <a:p>
                      <a:pPr algn="ctr" fontAlgn="auto" latinLnBrk="1">
                        <a:lnSpc>
                          <a:spcPts val="1800"/>
                        </a:lnSpc>
                        <a:spcAft>
                          <a:spcPts val="0"/>
                        </a:spcAft>
                        <a:tabLst>
                          <a:tab pos="2700020" algn="ctr"/>
                          <a:tab pos="5400040" algn="r"/>
                        </a:tabLst>
                      </a:pPr>
                      <a:r>
                        <a:rPr lang="ko-KR" altLang="en-US" sz="1100" b="0" i="0" dirty="0">
                          <a:effectLst/>
                          <a:latin typeface="+mn-ea"/>
                          <a:ea typeface="+mn-ea"/>
                        </a:rPr>
                        <a:t>화면 구현</a:t>
                      </a:r>
                      <a:endParaRPr lang="ko-KR" sz="1100" b="0" i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2865" marR="62865" marT="0" marB="0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auto" latinLnBrk="1">
                        <a:lnSpc>
                          <a:spcPts val="1800"/>
                        </a:lnSpc>
                        <a:spcAft>
                          <a:spcPts val="0"/>
                        </a:spcAft>
                        <a:tabLst>
                          <a:tab pos="2700020" algn="ctr"/>
                          <a:tab pos="5400040" algn="r"/>
                        </a:tabLst>
                      </a:pPr>
                      <a:r>
                        <a:rPr lang="ko-KR" altLang="en-US" sz="1100" b="0" i="0" dirty="0">
                          <a:effectLst/>
                          <a:latin typeface="+mn-ea"/>
                          <a:ea typeface="+mn-ea"/>
                        </a:rPr>
                        <a:t>클라이언트 화면에서는 사용자가 원하는 곳에 자신의 소지금액을 제한범위 안에서 베팅을 실시한다</a:t>
                      </a:r>
                      <a:r>
                        <a:rPr lang="en-US" altLang="ko-KR" sz="1100" b="0" i="0" dirty="0"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sz="1100" b="0" i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228600" indent="-228600" algn="l" fontAlgn="auto" latinLnBrk="1">
                        <a:lnSpc>
                          <a:spcPts val="1300"/>
                        </a:lnSpc>
                        <a:spcAft>
                          <a:spcPts val="0"/>
                        </a:spcAft>
                        <a:buAutoNum type="arabicPeriod"/>
                        <a:tabLst>
                          <a:tab pos="2700020" algn="ctr"/>
                          <a:tab pos="5400040" algn="r"/>
                          <a:tab pos="508000" algn="l"/>
                        </a:tabLst>
                      </a:pPr>
                      <a:r>
                        <a:rPr lang="ko-KR" altLang="en-US" sz="1100" b="0" i="0" dirty="0">
                          <a:effectLst/>
                          <a:latin typeface="+mn-ea"/>
                          <a:ea typeface="+mn-ea"/>
                        </a:rPr>
                        <a:t>선택할 수 있는 김연아가 </a:t>
                      </a:r>
                      <a:r>
                        <a:rPr lang="en-US" altLang="ko-KR" sz="1100" b="0" i="0" dirty="0">
                          <a:effectLst/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1100" b="0" i="0" dirty="0">
                          <a:effectLst/>
                          <a:latin typeface="+mn-ea"/>
                          <a:ea typeface="+mn-ea"/>
                        </a:rPr>
                        <a:t>명 있다</a:t>
                      </a:r>
                      <a:r>
                        <a:rPr lang="en-US" altLang="ko-KR" sz="1100" b="0" i="0" dirty="0"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228600" indent="-228600" algn="l" fontAlgn="auto" latinLnBrk="1">
                        <a:lnSpc>
                          <a:spcPts val="1300"/>
                        </a:lnSpc>
                        <a:spcAft>
                          <a:spcPts val="0"/>
                        </a:spcAft>
                        <a:buAutoNum type="arabicPeriod"/>
                        <a:tabLst>
                          <a:tab pos="2700020" algn="ctr"/>
                          <a:tab pos="5400040" algn="r"/>
                          <a:tab pos="508000" algn="l"/>
                        </a:tabLst>
                      </a:pPr>
                      <a:r>
                        <a:rPr lang="en-US" altLang="ko-KR" sz="1100" b="0" i="0" dirty="0">
                          <a:effectLst/>
                          <a:latin typeface="+mn-ea"/>
                          <a:ea typeface="+mn-ea"/>
                        </a:rPr>
                        <a:t>Text </a:t>
                      </a:r>
                      <a:r>
                        <a:rPr lang="ko-KR" altLang="en-US" sz="1100" b="0" i="0" dirty="0">
                          <a:effectLst/>
                          <a:latin typeface="+mn-ea"/>
                          <a:ea typeface="+mn-ea"/>
                        </a:rPr>
                        <a:t>입력 칸이 있어 자신의 소지금액 범위 안에서 입력할 수 있고</a:t>
                      </a:r>
                      <a:r>
                        <a:rPr lang="en-US" altLang="ko-KR" sz="1100" b="0" i="0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100" b="0" i="0" dirty="0">
                          <a:effectLst/>
                          <a:latin typeface="+mn-ea"/>
                          <a:ea typeface="+mn-ea"/>
                        </a:rPr>
                        <a:t>입력이 완료된 후에는 추가 동작을 못하게 막는다</a:t>
                      </a:r>
                      <a:r>
                        <a:rPr lang="en-US" altLang="ko-KR" sz="1100" b="0" i="0" dirty="0"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sz="1100" b="0" i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2">
                  <a:txBody>
                    <a:bodyPr/>
                    <a:lstStyle/>
                    <a:p>
                      <a:pPr marL="228600" indent="-228600" algn="l" fontAlgn="auto" latinLnBrk="1">
                        <a:lnSpc>
                          <a:spcPts val="1300"/>
                        </a:lnSpc>
                        <a:spcAft>
                          <a:spcPts val="0"/>
                        </a:spcAft>
                        <a:buAutoNum type="arabicPeriod"/>
                        <a:tabLst>
                          <a:tab pos="2700020" algn="ctr"/>
                          <a:tab pos="5400040" algn="r"/>
                        </a:tabLst>
                      </a:pPr>
                      <a:r>
                        <a:rPr lang="ko-KR" altLang="en-US" sz="1100" b="0" i="0" dirty="0">
                          <a:effectLst/>
                          <a:latin typeface="+mn-ea"/>
                          <a:ea typeface="+mn-ea"/>
                        </a:rPr>
                        <a:t>클라이언트와 관리자를 구분할 수 있어야 한다</a:t>
                      </a:r>
                      <a:r>
                        <a:rPr lang="en-US" altLang="ko-KR" sz="1100" b="0" i="0" dirty="0"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228600" indent="-228600" algn="l" fontAlgn="auto" latinLnBrk="1">
                        <a:lnSpc>
                          <a:spcPts val="1300"/>
                        </a:lnSpc>
                        <a:spcAft>
                          <a:spcPts val="0"/>
                        </a:spcAft>
                        <a:buAutoNum type="arabicPeriod"/>
                        <a:tabLst>
                          <a:tab pos="2700020" algn="ctr"/>
                          <a:tab pos="5400040" algn="r"/>
                        </a:tabLst>
                      </a:pPr>
                      <a:r>
                        <a:rPr lang="ko-KR" altLang="en-US" sz="1100" b="0" i="0" dirty="0">
                          <a:effectLst/>
                          <a:latin typeface="+mn-ea"/>
                          <a:ea typeface="+mn-ea"/>
                        </a:rPr>
                        <a:t>각 클라이언트가 어떤 김연아를 선택하는 지 및 선택 여부를 관리자 </a:t>
                      </a:r>
                      <a:r>
                        <a:rPr lang="en-US" altLang="ko-KR" sz="1100" b="0" i="0" dirty="0">
                          <a:effectLst/>
                          <a:latin typeface="+mn-ea"/>
                          <a:ea typeface="+mn-ea"/>
                        </a:rPr>
                        <a:t>page</a:t>
                      </a:r>
                      <a:r>
                        <a:rPr lang="ko-KR" altLang="en-US" sz="1100" b="0" i="0" dirty="0">
                          <a:effectLst/>
                          <a:latin typeface="+mn-ea"/>
                          <a:ea typeface="+mn-ea"/>
                        </a:rPr>
                        <a:t>에서 확인할 수 있어야 한다</a:t>
                      </a:r>
                      <a:r>
                        <a:rPr lang="en-US" altLang="ko-KR" sz="1100" b="0" i="0" dirty="0"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228600" indent="-228600" algn="l" fontAlgn="auto" latinLnBrk="1">
                        <a:lnSpc>
                          <a:spcPts val="1300"/>
                        </a:lnSpc>
                        <a:spcAft>
                          <a:spcPts val="0"/>
                        </a:spcAft>
                        <a:buAutoNum type="arabicPeriod"/>
                        <a:tabLst>
                          <a:tab pos="2700020" algn="ctr"/>
                          <a:tab pos="5400040" algn="r"/>
                        </a:tabLst>
                      </a:pPr>
                      <a:r>
                        <a:rPr lang="ko-KR" altLang="en-US" sz="1100" b="0" i="0" dirty="0">
                          <a:effectLst/>
                          <a:latin typeface="+mn-ea"/>
                          <a:ea typeface="+mn-ea"/>
                        </a:rPr>
                        <a:t>게임 결과와 각 클라이언트의 금액 순위를 출력한다</a:t>
                      </a:r>
                      <a:r>
                        <a:rPr lang="en-US" altLang="ko-KR" sz="1100" b="0" i="0" dirty="0"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228600" indent="-228600" algn="l" fontAlgn="auto" latinLnBrk="1">
                        <a:lnSpc>
                          <a:spcPts val="1300"/>
                        </a:lnSpc>
                        <a:spcAft>
                          <a:spcPts val="0"/>
                        </a:spcAft>
                        <a:buAutoNum type="arabicPeriod"/>
                        <a:tabLst>
                          <a:tab pos="2700020" algn="ctr"/>
                          <a:tab pos="5400040" algn="r"/>
                        </a:tabLst>
                      </a:pPr>
                      <a:endParaRPr lang="ko-KR" sz="1100" b="0" i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965088297"/>
                  </a:ext>
                </a:extLst>
              </a:tr>
              <a:tr h="1300219">
                <a:tc vMerge="1">
                  <a:txBody>
                    <a:bodyPr/>
                    <a:lstStyle/>
                    <a:p>
                      <a:pPr algn="ctr" fontAlgn="auto" latinLnBrk="1">
                        <a:lnSpc>
                          <a:spcPts val="1800"/>
                        </a:lnSpc>
                        <a:spcAft>
                          <a:spcPts val="0"/>
                        </a:spcAft>
                        <a:tabLst>
                          <a:tab pos="2700020" algn="ctr"/>
                          <a:tab pos="5400040" algn="r"/>
                        </a:tabLst>
                      </a:pPr>
                      <a:endParaRPr lang="ko-KR" sz="1000" b="0" i="0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62865" marR="62865" marT="0" marB="0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auto" latinLnBrk="1">
                        <a:lnSpc>
                          <a:spcPts val="1800"/>
                        </a:lnSpc>
                        <a:spcAft>
                          <a:spcPts val="0"/>
                        </a:spcAft>
                        <a:tabLst>
                          <a:tab pos="2700020" algn="ctr"/>
                          <a:tab pos="5400040" algn="r"/>
                        </a:tabLst>
                      </a:pPr>
                      <a:r>
                        <a:rPr lang="ko-KR" altLang="en-US" sz="1100" b="0" i="0" dirty="0">
                          <a:effectLst/>
                          <a:latin typeface="+mn-ea"/>
                          <a:ea typeface="+mn-ea"/>
                        </a:rPr>
                        <a:t>관리자 화면에서는 일정 시간 경과 혹은 시작 버튼을 누르면 애니메이션을 출력하고 게임이 끝난 후 결과를 출력한다</a:t>
                      </a:r>
                      <a:r>
                        <a:rPr lang="en-US" altLang="ko-KR" sz="1100" b="0" i="0" dirty="0"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sz="1100" b="0" i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228600" indent="-228600" algn="l" fontAlgn="auto" latinLnBrk="1">
                        <a:lnSpc>
                          <a:spcPts val="1300"/>
                        </a:lnSpc>
                        <a:spcAft>
                          <a:spcPts val="0"/>
                        </a:spcAft>
                        <a:buAutoNum type="arabicPeriod"/>
                        <a:tabLst>
                          <a:tab pos="2700020" algn="ctr"/>
                          <a:tab pos="5400040" algn="r"/>
                          <a:tab pos="508000" algn="l"/>
                        </a:tabLst>
                      </a:pPr>
                      <a:r>
                        <a:rPr lang="ko-KR" altLang="en-US" sz="1100" b="0" i="0" dirty="0">
                          <a:effectLst/>
                          <a:latin typeface="+mn-ea"/>
                          <a:ea typeface="+mn-ea"/>
                        </a:rPr>
                        <a:t>빵을 먹은 김연아 하나와 그렇지 않은 김연아 둘이 있고 게임이 시작되면 임의적으로 계속 이동하는 애니메이션을 출력한다</a:t>
                      </a:r>
                      <a:r>
                        <a:rPr lang="en-US" altLang="ko-KR" sz="1100" b="0" i="0" dirty="0">
                          <a:effectLst/>
                          <a:latin typeface="+mn-ea"/>
                          <a:ea typeface="+mn-ea"/>
                        </a:rPr>
                        <a:t>.</a:t>
                      </a:r>
                      <a:r>
                        <a:rPr lang="ko-KR" altLang="en-US" sz="1100" b="0" i="0" dirty="0">
                          <a:effectLst/>
                          <a:latin typeface="+mn-ea"/>
                          <a:ea typeface="+mn-ea"/>
                        </a:rPr>
                        <a:t> </a:t>
                      </a:r>
                      <a:endParaRPr lang="en-US" altLang="ko-KR" sz="1100" b="0" i="0" dirty="0">
                        <a:effectLst/>
                        <a:latin typeface="+mn-ea"/>
                        <a:ea typeface="+mn-ea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>
                          <a:tab pos="2700020" algn="ctr"/>
                          <a:tab pos="5400040" algn="r"/>
                          <a:tab pos="508000" algn="l"/>
                        </a:tabLst>
                        <a:defRPr/>
                      </a:pPr>
                      <a:r>
                        <a:rPr lang="ko-KR" altLang="en-US" sz="1100" b="0" i="0" dirty="0">
                          <a:effectLst/>
                          <a:latin typeface="+mn-ea"/>
                          <a:ea typeface="+mn-ea"/>
                        </a:rPr>
                        <a:t>게임이 종료되면 클라이언트 화면에서 </a:t>
                      </a:r>
                      <a:r>
                        <a:rPr lang="en-US" altLang="ko-KR" sz="1100" b="0" i="0" dirty="0">
                          <a:effectLst/>
                          <a:latin typeface="+mn-ea"/>
                          <a:ea typeface="+mn-ea"/>
                        </a:rPr>
                        <a:t>data</a:t>
                      </a:r>
                      <a:r>
                        <a:rPr lang="ko-KR" altLang="en-US" sz="1100" b="0" i="0" dirty="0">
                          <a:effectLst/>
                          <a:latin typeface="+mn-ea"/>
                          <a:ea typeface="+mn-ea"/>
                        </a:rPr>
                        <a:t>를 받고 정답과 함께 맞춘 클라이언트도 공개한다</a:t>
                      </a:r>
                      <a:r>
                        <a:rPr lang="en-US" altLang="ko-KR" sz="1100" b="0" i="0" dirty="0"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ko-KR" sz="1100" b="0" i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marL="342900" lvl="0" indent="-342900" algn="l" fontAlgn="auto" latinLnBrk="1">
                        <a:lnSpc>
                          <a:spcPts val="13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  <a:tabLst>
                          <a:tab pos="2700020" algn="ctr"/>
                          <a:tab pos="5400040" algn="r"/>
                        </a:tabLst>
                      </a:pPr>
                      <a:endParaRPr lang="ko-KR" sz="1100" b="0" i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170681245"/>
                  </a:ext>
                </a:extLst>
              </a:tr>
              <a:tr h="1320222">
                <a:tc>
                  <a:txBody>
                    <a:bodyPr/>
                    <a:lstStyle/>
                    <a:p>
                      <a:pPr algn="ctr" fontAlgn="auto" latinLnBrk="1">
                        <a:lnSpc>
                          <a:spcPts val="1800"/>
                        </a:lnSpc>
                        <a:spcAft>
                          <a:spcPts val="0"/>
                        </a:spcAft>
                        <a:tabLst>
                          <a:tab pos="2700020" algn="ctr"/>
                          <a:tab pos="5400040" algn="r"/>
                        </a:tabLst>
                      </a:pPr>
                      <a:r>
                        <a:rPr lang="ko-KR" altLang="en-US" sz="1100" b="0" i="0" dirty="0">
                          <a:effectLst/>
                          <a:latin typeface="+mn-ea"/>
                          <a:ea typeface="+mn-ea"/>
                        </a:rPr>
                        <a:t>베팅</a:t>
                      </a:r>
                      <a:endParaRPr lang="ko-KR" sz="1100" b="0" i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2865" marR="62865" marT="0" marB="0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auto" latinLnBrk="1">
                        <a:lnSpc>
                          <a:spcPts val="1800"/>
                        </a:lnSpc>
                        <a:spcAft>
                          <a:spcPts val="0"/>
                        </a:spcAft>
                        <a:tabLst>
                          <a:tab pos="2700020" algn="ctr"/>
                          <a:tab pos="5400040" algn="r"/>
                        </a:tabLst>
                      </a:pPr>
                      <a:r>
                        <a:rPr lang="ko-KR" altLang="en-US" sz="1100" b="0" i="0" dirty="0">
                          <a:effectLst/>
                          <a:latin typeface="+mn-ea"/>
                          <a:ea typeface="+mn-ea"/>
                        </a:rPr>
                        <a:t>게임 결과에 따라 클라이언트가 베팅한 금액을 연산처리 한다</a:t>
                      </a:r>
                      <a:r>
                        <a:rPr lang="en-US" altLang="ko-KR" sz="1100" b="0" i="0" dirty="0"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sz="1100" b="0" i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228600" indent="-228600" algn="l" latinLnBrk="1">
                        <a:spcAft>
                          <a:spcPts val="0"/>
                        </a:spcAft>
                        <a:buAutoNum type="arabicPeriod"/>
                      </a:pPr>
                      <a:r>
                        <a:rPr lang="ko-KR" altLang="en-US" sz="1100" b="0" i="0" kern="100" dirty="0">
                          <a:effectLst/>
                          <a:latin typeface="+mn-ea"/>
                          <a:ea typeface="+mn-ea"/>
                        </a:rPr>
                        <a:t>베팅을 하면 베팅 화면에서 모든 </a:t>
                      </a:r>
                      <a:r>
                        <a:rPr lang="en-US" altLang="ko-KR" sz="1100" b="0" i="0" kern="100" dirty="0">
                          <a:effectLst/>
                          <a:latin typeface="+mn-ea"/>
                          <a:ea typeface="+mn-ea"/>
                        </a:rPr>
                        <a:t>input tag</a:t>
                      </a:r>
                      <a:r>
                        <a:rPr lang="ko-KR" altLang="en-US" sz="1100" b="0" i="0" kern="100" dirty="0">
                          <a:effectLst/>
                          <a:latin typeface="+mn-ea"/>
                          <a:ea typeface="+mn-ea"/>
                        </a:rPr>
                        <a:t>는 </a:t>
                      </a:r>
                      <a:r>
                        <a:rPr lang="en-US" altLang="ko-KR" sz="1100" b="0" i="0" kern="100" dirty="0">
                          <a:effectLst/>
                          <a:latin typeface="+mn-ea"/>
                          <a:ea typeface="+mn-ea"/>
                        </a:rPr>
                        <a:t>disable </a:t>
                      </a:r>
                      <a:r>
                        <a:rPr lang="ko-KR" altLang="en-US" sz="1100" b="0" i="0" kern="100" dirty="0">
                          <a:effectLst/>
                          <a:latin typeface="+mn-ea"/>
                          <a:ea typeface="+mn-ea"/>
                        </a:rPr>
                        <a:t>처리한다</a:t>
                      </a:r>
                      <a:r>
                        <a:rPr lang="en-US" altLang="ko-KR" sz="1100" b="0" i="0" kern="100" dirty="0"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228600" indent="-228600" algn="l" latinLnBrk="1">
                        <a:spcAft>
                          <a:spcPts val="0"/>
                        </a:spcAft>
                        <a:buAutoNum type="arabicPeriod"/>
                      </a:pPr>
                      <a:r>
                        <a:rPr lang="ko-KR" altLang="en-US" sz="1100" b="0" i="0" kern="100" dirty="0">
                          <a:effectLst/>
                          <a:latin typeface="+mn-ea"/>
                          <a:ea typeface="+mn-ea"/>
                        </a:rPr>
                        <a:t>자신의 소지금액은 베팅한 금액만큼 차감한다</a:t>
                      </a:r>
                      <a:r>
                        <a:rPr lang="en-US" altLang="ko-KR" sz="1100" b="0" i="0" kern="100" dirty="0"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228600" indent="-228600" algn="l" latinLnBrk="1">
                        <a:spcAft>
                          <a:spcPts val="0"/>
                        </a:spcAft>
                        <a:buAutoNum type="arabicPeriod"/>
                      </a:pPr>
                      <a:r>
                        <a:rPr lang="ko-KR" altLang="en-US" sz="1100" b="0" i="0" kern="100" dirty="0">
                          <a:effectLst/>
                          <a:latin typeface="+mn-ea"/>
                          <a:ea typeface="+mn-ea"/>
                        </a:rPr>
                        <a:t>베팅한 금액은 서버로 전송하고 경기 결과에 따라 연산 처리 후 받는다</a:t>
                      </a:r>
                      <a:r>
                        <a:rPr lang="en-US" altLang="ko-KR" sz="1100" b="0" i="0" kern="100" dirty="0"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228600" indent="-228600" algn="l" latinLnBrk="1">
                        <a:spcAft>
                          <a:spcPts val="0"/>
                        </a:spcAft>
                        <a:buAutoNum type="arabicPeriod"/>
                      </a:pPr>
                      <a:r>
                        <a:rPr lang="ko-KR" altLang="en-US" sz="1100" b="0" i="0" kern="100" dirty="0">
                          <a:effectLst/>
                          <a:latin typeface="+mn-ea"/>
                          <a:ea typeface="+mn-ea"/>
                        </a:rPr>
                        <a:t>받은 최종 소지 금액을 화면에 출력한다</a:t>
                      </a:r>
                      <a:r>
                        <a:rPr lang="en-US" altLang="ko-KR" sz="1100" b="0" i="0" kern="100" dirty="0"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sz="1100" b="0" i="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228600" indent="-228600" algn="l" fontAlgn="auto" latinLnBrk="1">
                        <a:lnSpc>
                          <a:spcPts val="1300"/>
                        </a:lnSpc>
                        <a:spcAft>
                          <a:spcPts val="0"/>
                        </a:spcAft>
                        <a:buAutoNum type="arabicPeriod"/>
                        <a:tabLst>
                          <a:tab pos="2700020" algn="ctr"/>
                          <a:tab pos="5400040" algn="r"/>
                        </a:tabLst>
                      </a:pPr>
                      <a:r>
                        <a:rPr lang="ko-KR" altLang="en-US" sz="1100" b="0" i="0" dirty="0">
                          <a:effectLst/>
                          <a:latin typeface="+mn-ea"/>
                          <a:ea typeface="+mn-ea"/>
                        </a:rPr>
                        <a:t>서버가 열려 있어 각 클라이언트는 서버에 데이터를 전송할 수 있다</a:t>
                      </a:r>
                      <a:r>
                        <a:rPr lang="en-US" altLang="ko-KR" sz="1100" b="0" i="0" dirty="0"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228600" indent="-228600" algn="l" fontAlgn="auto" latinLnBrk="1">
                        <a:lnSpc>
                          <a:spcPts val="1300"/>
                        </a:lnSpc>
                        <a:spcAft>
                          <a:spcPts val="0"/>
                        </a:spcAft>
                        <a:buAutoNum type="arabicPeriod"/>
                        <a:tabLst>
                          <a:tab pos="2700020" algn="ctr"/>
                          <a:tab pos="5400040" algn="r"/>
                        </a:tabLst>
                      </a:pPr>
                      <a:r>
                        <a:rPr lang="ko-KR" altLang="en-US" sz="1100" b="0" i="0" dirty="0">
                          <a:effectLst/>
                          <a:latin typeface="+mn-ea"/>
                          <a:ea typeface="+mn-ea"/>
                        </a:rPr>
                        <a:t>서버에서는 받은 </a:t>
                      </a:r>
                      <a:r>
                        <a:rPr lang="en-US" altLang="ko-KR" sz="1100" b="0" i="0" dirty="0">
                          <a:effectLst/>
                          <a:latin typeface="+mn-ea"/>
                          <a:ea typeface="+mn-ea"/>
                        </a:rPr>
                        <a:t>data</a:t>
                      </a:r>
                      <a:r>
                        <a:rPr lang="ko-KR" altLang="en-US" sz="1100" b="0" i="0" dirty="0">
                          <a:effectLst/>
                          <a:latin typeface="+mn-ea"/>
                          <a:ea typeface="+mn-ea"/>
                        </a:rPr>
                        <a:t>를 경기 결과에 맞게 연산 처리 후 다시 클라이언트에 전송할 수 있다</a:t>
                      </a:r>
                      <a:r>
                        <a:rPr lang="en-US" altLang="ko-KR" sz="1100" b="0" i="0" dirty="0"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sz="1100" b="0" i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9651288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0737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gradFill>
                  <a:gsLst>
                    <a:gs pos="97000">
                      <a:schemeClr val="bg2">
                        <a:lumMod val="75000"/>
                      </a:schemeClr>
                    </a:gs>
                    <a:gs pos="0">
                      <a:schemeClr val="bg1"/>
                    </a:gs>
                    <a:gs pos="100000">
                      <a:schemeClr val="bg2">
                        <a:lumMod val="25000"/>
                      </a:schemeClr>
                    </a:gs>
                  </a:gsLst>
                  <a:lin ang="0" scaled="0"/>
                </a:gradFill>
              </a:rPr>
              <a:t>1. </a:t>
            </a:r>
            <a:r>
              <a:rPr lang="ko-KR" altLang="en-US" dirty="0">
                <a:gradFill>
                  <a:gsLst>
                    <a:gs pos="97000">
                      <a:schemeClr val="bg2">
                        <a:lumMod val="75000"/>
                      </a:schemeClr>
                    </a:gs>
                    <a:gs pos="0">
                      <a:schemeClr val="bg1"/>
                    </a:gs>
                    <a:gs pos="100000">
                      <a:schemeClr val="bg2">
                        <a:lumMod val="25000"/>
                      </a:schemeClr>
                    </a:gs>
                  </a:gsLst>
                  <a:lin ang="0" scaled="0"/>
                </a:gradFill>
              </a:rPr>
              <a:t>요구사항정의서</a:t>
            </a:r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0947048"/>
              </p:ext>
            </p:extLst>
          </p:nvPr>
        </p:nvGraphicFramePr>
        <p:xfrm>
          <a:off x="411465" y="1788740"/>
          <a:ext cx="8321070" cy="4204736"/>
        </p:xfrm>
        <a:graphic>
          <a:graphicData uri="http://schemas.openxmlformats.org/drawingml/2006/table">
            <a:tbl>
              <a:tblPr>
                <a:tableStyleId>{FABFCF23-3B69-468F-B69F-88F6DE6A72F2}</a:tableStyleId>
              </a:tblPr>
              <a:tblGrid>
                <a:gridCol w="744004">
                  <a:extLst>
                    <a:ext uri="{9D8B030D-6E8A-4147-A177-3AD203B41FA5}">
                      <a16:colId xmlns:a16="http://schemas.microsoft.com/office/drawing/2014/main" val="81935257"/>
                    </a:ext>
                  </a:extLst>
                </a:gridCol>
                <a:gridCol w="1674158">
                  <a:extLst>
                    <a:ext uri="{9D8B030D-6E8A-4147-A177-3AD203B41FA5}">
                      <a16:colId xmlns:a16="http://schemas.microsoft.com/office/drawing/2014/main" val="3920695574"/>
                    </a:ext>
                  </a:extLst>
                </a:gridCol>
                <a:gridCol w="3022704">
                  <a:extLst>
                    <a:ext uri="{9D8B030D-6E8A-4147-A177-3AD203B41FA5}">
                      <a16:colId xmlns:a16="http://schemas.microsoft.com/office/drawing/2014/main" val="4204752036"/>
                    </a:ext>
                  </a:extLst>
                </a:gridCol>
                <a:gridCol w="2880204">
                  <a:extLst>
                    <a:ext uri="{9D8B030D-6E8A-4147-A177-3AD203B41FA5}">
                      <a16:colId xmlns:a16="http://schemas.microsoft.com/office/drawing/2014/main" val="3425176199"/>
                    </a:ext>
                  </a:extLst>
                </a:gridCol>
              </a:tblGrid>
              <a:tr h="284076">
                <a:tc>
                  <a:txBody>
                    <a:bodyPr/>
                    <a:lstStyle/>
                    <a:p>
                      <a:pPr algn="dist" fontAlgn="auto" latinLnBrk="1">
                        <a:lnSpc>
                          <a:spcPts val="1300"/>
                        </a:lnSpc>
                        <a:spcAft>
                          <a:spcPts val="0"/>
                        </a:spcAft>
                        <a:tabLst>
                          <a:tab pos="2700020" algn="ctr"/>
                          <a:tab pos="5400040" algn="r"/>
                        </a:tabLst>
                      </a:pPr>
                      <a:r>
                        <a:rPr lang="ko-KR" sz="1100" b="1" kern="100" dirty="0">
                          <a:effectLst/>
                        </a:rPr>
                        <a:t>기능</a:t>
                      </a:r>
                      <a:endParaRPr lang="ko-KR" sz="1000" b="1" i="0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62865" marR="62865" marT="0" marB="0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dist" fontAlgn="auto" latinLnBrk="1">
                        <a:lnSpc>
                          <a:spcPts val="1300"/>
                        </a:lnSpc>
                        <a:spcAft>
                          <a:spcPts val="0"/>
                        </a:spcAft>
                        <a:tabLst>
                          <a:tab pos="2700020" algn="ctr"/>
                          <a:tab pos="5400040" algn="r"/>
                        </a:tabLst>
                      </a:pPr>
                      <a:r>
                        <a:rPr lang="ko-KR" sz="1100" b="1" kern="100" dirty="0">
                          <a:effectLst/>
                        </a:rPr>
                        <a:t>세부기능</a:t>
                      </a:r>
                      <a:endParaRPr lang="ko-KR" sz="1000" b="1" i="0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dist" fontAlgn="auto" latinLnBrk="1">
                        <a:lnSpc>
                          <a:spcPts val="1300"/>
                        </a:lnSpc>
                        <a:spcAft>
                          <a:spcPts val="0"/>
                        </a:spcAft>
                        <a:tabLst>
                          <a:tab pos="2700020" algn="ctr"/>
                          <a:tab pos="5400040" algn="r"/>
                        </a:tabLst>
                      </a:pPr>
                      <a:r>
                        <a:rPr lang="ko-KR" sz="1100" b="1" kern="100" dirty="0">
                          <a:effectLst/>
                        </a:rPr>
                        <a:t>세부 요구사항</a:t>
                      </a:r>
                      <a:endParaRPr lang="ko-KR" sz="1000" b="1" i="0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dist" fontAlgn="auto" latinLnBrk="1">
                        <a:lnSpc>
                          <a:spcPts val="1300"/>
                        </a:lnSpc>
                        <a:spcAft>
                          <a:spcPts val="0"/>
                        </a:spcAft>
                        <a:tabLst>
                          <a:tab pos="2700020" algn="ctr"/>
                          <a:tab pos="5400040" algn="r"/>
                        </a:tabLst>
                      </a:pPr>
                      <a:r>
                        <a:rPr lang="ko-KR" sz="1100" b="1" kern="100" dirty="0">
                          <a:effectLst/>
                        </a:rPr>
                        <a:t>전제조건</a:t>
                      </a:r>
                      <a:endParaRPr lang="ko-KR" sz="1000" b="1" i="0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1517512"/>
                  </a:ext>
                </a:extLst>
              </a:tr>
              <a:tr h="1300219">
                <a:tc rowSpan="2">
                  <a:txBody>
                    <a:bodyPr/>
                    <a:lstStyle/>
                    <a:p>
                      <a:pPr algn="ctr" fontAlgn="auto" latinLnBrk="1">
                        <a:lnSpc>
                          <a:spcPts val="1800"/>
                        </a:lnSpc>
                        <a:spcAft>
                          <a:spcPts val="0"/>
                        </a:spcAft>
                        <a:tabLst>
                          <a:tab pos="2700020" algn="ctr"/>
                          <a:tab pos="5400040" algn="r"/>
                        </a:tabLst>
                      </a:pPr>
                      <a:r>
                        <a:rPr lang="ko-KR" altLang="en-US" sz="1100" b="0" i="0" dirty="0">
                          <a:effectLst/>
                          <a:latin typeface="+mn-ea"/>
                          <a:ea typeface="+mn-ea"/>
                        </a:rPr>
                        <a:t>화면 구현</a:t>
                      </a:r>
                      <a:endParaRPr lang="ko-KR" sz="1100" b="0" i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2865" marR="62865" marT="0" marB="0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auto" latinLnBrk="1">
                        <a:lnSpc>
                          <a:spcPts val="1800"/>
                        </a:lnSpc>
                        <a:spcAft>
                          <a:spcPts val="0"/>
                        </a:spcAft>
                        <a:tabLst>
                          <a:tab pos="2700020" algn="ctr"/>
                          <a:tab pos="5400040" algn="r"/>
                        </a:tabLst>
                      </a:pPr>
                      <a:r>
                        <a:rPr lang="ko-KR" altLang="en-US" sz="1100" b="0" i="0" dirty="0">
                          <a:effectLst/>
                          <a:latin typeface="+mn-ea"/>
                          <a:ea typeface="+mn-ea"/>
                        </a:rPr>
                        <a:t>클라이언트 화면에서는 말을 선택하고 원하는 금액을 베팅할 수 있도록 한다</a:t>
                      </a:r>
                      <a:r>
                        <a:rPr lang="en-US" altLang="ko-KR" sz="1100" b="0" i="0" dirty="0"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sz="1100" b="0" i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228600" indent="-228600" algn="l" fontAlgn="auto" latinLnBrk="1">
                        <a:lnSpc>
                          <a:spcPts val="1300"/>
                        </a:lnSpc>
                        <a:spcAft>
                          <a:spcPts val="0"/>
                        </a:spcAft>
                        <a:buAutoNum type="arabicPeriod"/>
                        <a:tabLst>
                          <a:tab pos="2700020" algn="ctr"/>
                          <a:tab pos="5400040" algn="r"/>
                          <a:tab pos="508000" algn="l"/>
                        </a:tabLst>
                      </a:pPr>
                      <a:r>
                        <a:rPr lang="ko-KR" altLang="en-US" sz="1100" b="0" i="0" dirty="0">
                          <a:effectLst/>
                          <a:latin typeface="+mn-ea"/>
                          <a:ea typeface="+mn-ea"/>
                        </a:rPr>
                        <a:t>선택할 수 있는 말이 </a:t>
                      </a:r>
                      <a:r>
                        <a:rPr lang="en-US" altLang="ko-KR" sz="1100" b="0" i="0" dirty="0">
                          <a:effectLst/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sz="1100" b="0" i="0" dirty="0">
                          <a:effectLst/>
                          <a:latin typeface="+mn-ea"/>
                          <a:ea typeface="+mn-ea"/>
                        </a:rPr>
                        <a:t>마리가 있고 말을 클릭 시 선택한 말만 움직이는 애니메이션 처리를 한다</a:t>
                      </a:r>
                      <a:r>
                        <a:rPr lang="en-US" altLang="ko-KR" sz="1100" b="0" i="0" dirty="0"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228600" indent="-228600" algn="l" fontAlgn="auto" latinLnBrk="1">
                        <a:lnSpc>
                          <a:spcPts val="1300"/>
                        </a:lnSpc>
                        <a:spcAft>
                          <a:spcPts val="0"/>
                        </a:spcAft>
                        <a:buAutoNum type="arabicPeriod"/>
                        <a:tabLst>
                          <a:tab pos="2700020" algn="ctr"/>
                          <a:tab pos="5400040" algn="r"/>
                          <a:tab pos="508000" algn="l"/>
                        </a:tabLst>
                      </a:pPr>
                      <a:r>
                        <a:rPr lang="en-US" altLang="ko-KR" sz="1100" b="0" i="0" dirty="0">
                          <a:effectLst/>
                          <a:latin typeface="+mn-ea"/>
                          <a:ea typeface="+mn-ea"/>
                        </a:rPr>
                        <a:t>2. Text </a:t>
                      </a:r>
                      <a:r>
                        <a:rPr lang="ko-KR" altLang="en-US" sz="1100" b="0" i="0" dirty="0">
                          <a:effectLst/>
                          <a:latin typeface="+mn-ea"/>
                          <a:ea typeface="+mn-ea"/>
                        </a:rPr>
                        <a:t>입력 칸이 있어 자신의 소지금액 범위 안에서 입력할 수 있고</a:t>
                      </a:r>
                      <a:r>
                        <a:rPr lang="en-US" altLang="ko-KR" sz="1100" b="0" i="0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100" b="0" i="0" dirty="0">
                          <a:effectLst/>
                          <a:latin typeface="+mn-ea"/>
                          <a:ea typeface="+mn-ea"/>
                        </a:rPr>
                        <a:t>입력이 완료된 후에는 말 선택과 추가 베팅이 불가능하게 처리한다</a:t>
                      </a:r>
                      <a:r>
                        <a:rPr lang="en-US" altLang="ko-KR" sz="1100" b="0" i="0" dirty="0"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sz="1100" b="0" i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2">
                  <a:txBody>
                    <a:bodyPr/>
                    <a:lstStyle/>
                    <a:p>
                      <a:pPr marL="228600" indent="-228600" algn="l" fontAlgn="auto" latinLnBrk="1">
                        <a:lnSpc>
                          <a:spcPts val="1300"/>
                        </a:lnSpc>
                        <a:spcAft>
                          <a:spcPts val="0"/>
                        </a:spcAft>
                        <a:buAutoNum type="arabicPeriod"/>
                        <a:tabLst>
                          <a:tab pos="2700020" algn="ctr"/>
                          <a:tab pos="5400040" algn="r"/>
                        </a:tabLst>
                      </a:pPr>
                      <a:r>
                        <a:rPr lang="ko-KR" altLang="en-US" sz="1100" b="0" i="0" dirty="0">
                          <a:effectLst/>
                          <a:latin typeface="+mn-ea"/>
                          <a:ea typeface="+mn-ea"/>
                        </a:rPr>
                        <a:t>클라이언트와 관리자를 구분할 수 있어야 한다</a:t>
                      </a:r>
                      <a:r>
                        <a:rPr lang="en-US" altLang="ko-KR" sz="1100" b="0" i="0" dirty="0"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228600" indent="-228600" algn="l" fontAlgn="auto" latinLnBrk="1">
                        <a:lnSpc>
                          <a:spcPts val="1300"/>
                        </a:lnSpc>
                        <a:spcAft>
                          <a:spcPts val="0"/>
                        </a:spcAft>
                        <a:buAutoNum type="arabicPeriod"/>
                        <a:tabLst>
                          <a:tab pos="2700020" algn="ctr"/>
                          <a:tab pos="5400040" algn="r"/>
                        </a:tabLst>
                      </a:pPr>
                      <a:r>
                        <a:rPr lang="ko-KR" altLang="en-US" sz="1100" b="0" i="0" dirty="0">
                          <a:effectLst/>
                          <a:latin typeface="+mn-ea"/>
                          <a:ea typeface="+mn-ea"/>
                        </a:rPr>
                        <a:t>각 클라이언트가 어떤 말을 선택하는 지 및 선택 여부를 관리자 </a:t>
                      </a:r>
                      <a:r>
                        <a:rPr lang="en-US" altLang="ko-KR" sz="1100" b="0" i="0" dirty="0">
                          <a:effectLst/>
                          <a:latin typeface="+mn-ea"/>
                          <a:ea typeface="+mn-ea"/>
                        </a:rPr>
                        <a:t>page</a:t>
                      </a:r>
                      <a:r>
                        <a:rPr lang="ko-KR" altLang="en-US" sz="1100" b="0" i="0" dirty="0">
                          <a:effectLst/>
                          <a:latin typeface="+mn-ea"/>
                          <a:ea typeface="+mn-ea"/>
                        </a:rPr>
                        <a:t>에서 확인할 수 있어야 한다</a:t>
                      </a:r>
                      <a:r>
                        <a:rPr lang="en-US" altLang="ko-KR" sz="1100" b="0" i="0" dirty="0"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228600" indent="-228600" algn="l" fontAlgn="auto" latinLnBrk="1">
                        <a:lnSpc>
                          <a:spcPts val="1300"/>
                        </a:lnSpc>
                        <a:spcAft>
                          <a:spcPts val="0"/>
                        </a:spcAft>
                        <a:buAutoNum type="arabicPeriod"/>
                        <a:tabLst>
                          <a:tab pos="2700020" algn="ctr"/>
                          <a:tab pos="5400040" algn="r"/>
                        </a:tabLst>
                      </a:pPr>
                      <a:r>
                        <a:rPr lang="ko-KR" altLang="en-US" sz="1100" b="0" i="0" dirty="0">
                          <a:effectLst/>
                          <a:latin typeface="+mn-ea"/>
                          <a:ea typeface="+mn-ea"/>
                        </a:rPr>
                        <a:t>경기 결과 후 최종 순위를 출력한다</a:t>
                      </a:r>
                      <a:r>
                        <a:rPr lang="en-US" altLang="ko-KR" sz="1100" b="0" i="0" dirty="0"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228600" indent="-228600" algn="l" fontAlgn="auto" latinLnBrk="1">
                        <a:lnSpc>
                          <a:spcPts val="1300"/>
                        </a:lnSpc>
                        <a:spcAft>
                          <a:spcPts val="0"/>
                        </a:spcAft>
                        <a:buAutoNum type="arabicPeriod"/>
                        <a:tabLst>
                          <a:tab pos="2700020" algn="ctr"/>
                          <a:tab pos="5400040" algn="r"/>
                        </a:tabLst>
                      </a:pPr>
                      <a:endParaRPr lang="ko-KR" sz="1100" b="0" i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965088297"/>
                  </a:ext>
                </a:extLst>
              </a:tr>
              <a:tr h="1300219">
                <a:tc vMerge="1">
                  <a:txBody>
                    <a:bodyPr/>
                    <a:lstStyle/>
                    <a:p>
                      <a:pPr algn="ctr" fontAlgn="auto" latinLnBrk="1">
                        <a:lnSpc>
                          <a:spcPts val="1800"/>
                        </a:lnSpc>
                        <a:spcAft>
                          <a:spcPts val="0"/>
                        </a:spcAft>
                        <a:tabLst>
                          <a:tab pos="2700020" algn="ctr"/>
                          <a:tab pos="5400040" algn="r"/>
                        </a:tabLst>
                      </a:pPr>
                      <a:endParaRPr lang="ko-KR" sz="1000" b="0" i="0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62865" marR="62865" marT="0" marB="0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auto" latinLnBrk="1">
                        <a:lnSpc>
                          <a:spcPts val="1800"/>
                        </a:lnSpc>
                        <a:spcAft>
                          <a:spcPts val="0"/>
                        </a:spcAft>
                        <a:tabLst>
                          <a:tab pos="2700020" algn="ctr"/>
                          <a:tab pos="5400040" algn="r"/>
                        </a:tabLst>
                      </a:pPr>
                      <a:r>
                        <a:rPr lang="ko-KR" altLang="en-US" sz="1100" b="0" i="0" dirty="0">
                          <a:effectLst/>
                          <a:latin typeface="+mn-ea"/>
                          <a:ea typeface="+mn-ea"/>
                        </a:rPr>
                        <a:t>관리자 화면에서는 모든 클라이언트 들이 준비가 되면 말이 움직이는 애니메이션을 구현한다</a:t>
                      </a:r>
                      <a:r>
                        <a:rPr lang="en-US" altLang="ko-KR" sz="1100" b="0" i="0" dirty="0"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sz="1100" b="0" i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228600" indent="-228600" algn="l" fontAlgn="auto" latinLnBrk="1">
                        <a:lnSpc>
                          <a:spcPts val="1300"/>
                        </a:lnSpc>
                        <a:spcAft>
                          <a:spcPts val="0"/>
                        </a:spcAft>
                        <a:buAutoNum type="arabicPeriod"/>
                        <a:tabLst>
                          <a:tab pos="2700020" algn="ctr"/>
                          <a:tab pos="5400040" algn="r"/>
                          <a:tab pos="508000" algn="l"/>
                        </a:tabLst>
                      </a:pPr>
                      <a:r>
                        <a:rPr lang="ko-KR" altLang="en-US" sz="1100" b="0" i="0" dirty="0">
                          <a:effectLst/>
                          <a:latin typeface="+mn-ea"/>
                          <a:ea typeface="+mn-ea"/>
                        </a:rPr>
                        <a:t>모든 클라이언트의 베팅이 끝나면 자동으로 </a:t>
                      </a:r>
                      <a:r>
                        <a:rPr lang="en-US" altLang="ko-KR" sz="1100" b="0" i="0" dirty="0">
                          <a:effectLst/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1100" b="0" i="0" dirty="0">
                          <a:effectLst/>
                          <a:latin typeface="+mn-ea"/>
                          <a:ea typeface="+mn-ea"/>
                        </a:rPr>
                        <a:t>초의 시간을 기다린 뒤 말이 뛰는 애니메이션을 출력한다</a:t>
                      </a:r>
                      <a:r>
                        <a:rPr lang="en-US" altLang="ko-KR" sz="1100" b="0" i="0" dirty="0"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228600" indent="-228600" algn="l" fontAlgn="auto" latinLnBrk="1">
                        <a:lnSpc>
                          <a:spcPts val="1300"/>
                        </a:lnSpc>
                        <a:spcAft>
                          <a:spcPts val="0"/>
                        </a:spcAft>
                        <a:buAutoNum type="arabicPeriod"/>
                        <a:tabLst>
                          <a:tab pos="2700020" algn="ctr"/>
                          <a:tab pos="5400040" algn="r"/>
                          <a:tab pos="508000" algn="l"/>
                        </a:tabLst>
                      </a:pPr>
                      <a:r>
                        <a:rPr lang="ko-KR" altLang="en-US" sz="1100" b="0" i="0" dirty="0">
                          <a:effectLst/>
                          <a:latin typeface="+mn-ea"/>
                          <a:ea typeface="+mn-ea"/>
                        </a:rPr>
                        <a:t>경기 중간에 순위 변동 사항을 실시간으로 출력한다</a:t>
                      </a:r>
                      <a:r>
                        <a:rPr lang="en-US" altLang="ko-KR" sz="1100" b="0" i="0" dirty="0">
                          <a:effectLst/>
                          <a:latin typeface="+mn-ea"/>
                          <a:ea typeface="+mn-ea"/>
                        </a:rPr>
                        <a:t>.</a:t>
                      </a:r>
                      <a:r>
                        <a:rPr lang="ko-KR" altLang="en-US" sz="1100" b="0" i="0" dirty="0">
                          <a:effectLst/>
                          <a:latin typeface="+mn-ea"/>
                          <a:ea typeface="+mn-ea"/>
                        </a:rPr>
                        <a:t> </a:t>
                      </a:r>
                      <a:endParaRPr lang="en-US" altLang="ko-KR" sz="1100" b="0" i="0" dirty="0">
                        <a:effectLst/>
                        <a:latin typeface="+mn-ea"/>
                        <a:ea typeface="+mn-ea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>
                          <a:tab pos="2700020" algn="ctr"/>
                          <a:tab pos="5400040" algn="r"/>
                          <a:tab pos="508000" algn="l"/>
                        </a:tabLst>
                        <a:defRPr/>
                      </a:pPr>
                      <a:r>
                        <a:rPr lang="ko-KR" altLang="en-US" sz="1100" b="0" i="0" dirty="0">
                          <a:effectLst/>
                          <a:latin typeface="+mn-ea"/>
                          <a:ea typeface="+mn-ea"/>
                        </a:rPr>
                        <a:t>경기 종료 후 애니메이션은 멈추고 최종 순위를 출력한다</a:t>
                      </a:r>
                      <a:r>
                        <a:rPr lang="en-US" altLang="ko-KR" sz="1100" b="0" i="0" dirty="0"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ko-KR" sz="1100" b="0" i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marL="342900" lvl="0" indent="-342900" algn="l" fontAlgn="auto" latinLnBrk="1">
                        <a:lnSpc>
                          <a:spcPts val="13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  <a:tabLst>
                          <a:tab pos="2700020" algn="ctr"/>
                          <a:tab pos="5400040" algn="r"/>
                        </a:tabLst>
                      </a:pPr>
                      <a:endParaRPr lang="ko-KR" sz="1100" b="0" i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170681245"/>
                  </a:ext>
                </a:extLst>
              </a:tr>
              <a:tr h="1320222">
                <a:tc>
                  <a:txBody>
                    <a:bodyPr/>
                    <a:lstStyle/>
                    <a:p>
                      <a:pPr algn="ctr" fontAlgn="auto" latinLnBrk="1">
                        <a:lnSpc>
                          <a:spcPts val="1800"/>
                        </a:lnSpc>
                        <a:spcAft>
                          <a:spcPts val="0"/>
                        </a:spcAft>
                        <a:tabLst>
                          <a:tab pos="2700020" algn="ctr"/>
                          <a:tab pos="5400040" algn="r"/>
                        </a:tabLst>
                      </a:pPr>
                      <a:r>
                        <a:rPr lang="ko-KR" altLang="en-US" sz="1100" b="0" i="0" dirty="0">
                          <a:effectLst/>
                          <a:latin typeface="+mn-ea"/>
                          <a:ea typeface="+mn-ea"/>
                        </a:rPr>
                        <a:t>베팅</a:t>
                      </a:r>
                      <a:endParaRPr lang="ko-KR" sz="1100" b="0" i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2865" marR="62865" marT="0" marB="0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auto" latinLnBrk="1">
                        <a:lnSpc>
                          <a:spcPts val="1800"/>
                        </a:lnSpc>
                        <a:spcAft>
                          <a:spcPts val="0"/>
                        </a:spcAft>
                        <a:tabLst>
                          <a:tab pos="2700020" algn="ctr"/>
                          <a:tab pos="5400040" algn="r"/>
                        </a:tabLst>
                      </a:pPr>
                      <a:r>
                        <a:rPr lang="ko-KR" altLang="en-US" sz="1100" b="0" i="0" dirty="0">
                          <a:effectLst/>
                          <a:latin typeface="+mn-ea"/>
                          <a:ea typeface="+mn-ea"/>
                        </a:rPr>
                        <a:t>클라이언트 화면에서 말을 선택하고 자신의 소지금액에서 베팅을 한다</a:t>
                      </a:r>
                      <a:r>
                        <a:rPr lang="en-US" altLang="ko-KR" sz="1100" b="0" i="0" dirty="0"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sz="1100" b="0" i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228600" indent="-228600" algn="l" latinLnBrk="1">
                        <a:spcAft>
                          <a:spcPts val="0"/>
                        </a:spcAft>
                        <a:buAutoNum type="arabicPeriod"/>
                      </a:pPr>
                      <a:r>
                        <a:rPr lang="ko-KR" altLang="en-US" sz="1100" b="0" i="0" kern="100" dirty="0">
                          <a:effectLst/>
                          <a:latin typeface="+mn-ea"/>
                          <a:ea typeface="+mn-ea"/>
                        </a:rPr>
                        <a:t>베팅을 하면 베팅 화면에서 모든 </a:t>
                      </a:r>
                      <a:r>
                        <a:rPr lang="en-US" altLang="ko-KR" sz="1100" b="0" i="0" kern="100" dirty="0">
                          <a:effectLst/>
                          <a:latin typeface="+mn-ea"/>
                          <a:ea typeface="+mn-ea"/>
                        </a:rPr>
                        <a:t>input tag</a:t>
                      </a:r>
                      <a:r>
                        <a:rPr lang="ko-KR" altLang="en-US" sz="1100" b="0" i="0" kern="100" dirty="0">
                          <a:effectLst/>
                          <a:latin typeface="+mn-ea"/>
                          <a:ea typeface="+mn-ea"/>
                        </a:rPr>
                        <a:t>는 </a:t>
                      </a:r>
                      <a:r>
                        <a:rPr lang="en-US" altLang="ko-KR" sz="1100" b="0" i="0" kern="100" dirty="0">
                          <a:effectLst/>
                          <a:latin typeface="+mn-ea"/>
                          <a:ea typeface="+mn-ea"/>
                        </a:rPr>
                        <a:t>disable </a:t>
                      </a:r>
                      <a:r>
                        <a:rPr lang="ko-KR" altLang="en-US" sz="1100" b="0" i="0" kern="100" dirty="0">
                          <a:effectLst/>
                          <a:latin typeface="+mn-ea"/>
                          <a:ea typeface="+mn-ea"/>
                        </a:rPr>
                        <a:t>처리한다</a:t>
                      </a:r>
                      <a:r>
                        <a:rPr lang="en-US" altLang="ko-KR" sz="1100" b="0" i="0" kern="100" dirty="0"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228600" indent="-228600" algn="l" latinLnBrk="1">
                        <a:spcAft>
                          <a:spcPts val="0"/>
                        </a:spcAft>
                        <a:buAutoNum type="arabicPeriod"/>
                      </a:pPr>
                      <a:r>
                        <a:rPr lang="ko-KR" altLang="en-US" sz="1100" b="0" i="0" kern="100" dirty="0">
                          <a:effectLst/>
                          <a:latin typeface="+mn-ea"/>
                          <a:ea typeface="+mn-ea"/>
                        </a:rPr>
                        <a:t>자신의 소지금액은 베팅한 금액만큼 차감한다</a:t>
                      </a:r>
                      <a:r>
                        <a:rPr lang="en-US" altLang="ko-KR" sz="1100" b="0" i="0" kern="100" dirty="0"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228600" indent="-228600" algn="l" latinLnBrk="1">
                        <a:spcAft>
                          <a:spcPts val="0"/>
                        </a:spcAft>
                        <a:buAutoNum type="arabicPeriod"/>
                      </a:pPr>
                      <a:r>
                        <a:rPr lang="ko-KR" altLang="en-US" sz="1100" b="0" i="0" kern="100" dirty="0">
                          <a:effectLst/>
                          <a:latin typeface="+mn-ea"/>
                          <a:ea typeface="+mn-ea"/>
                        </a:rPr>
                        <a:t>베팅한 금액은 서버로 전송하고 경기 결과에 따라 연산 처리 후 받는다</a:t>
                      </a:r>
                      <a:r>
                        <a:rPr lang="en-US" altLang="ko-KR" sz="1100" b="0" i="0" kern="100" dirty="0"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228600" indent="-228600" algn="l" latinLnBrk="1">
                        <a:spcAft>
                          <a:spcPts val="0"/>
                        </a:spcAft>
                        <a:buAutoNum type="arabicPeriod"/>
                      </a:pPr>
                      <a:r>
                        <a:rPr lang="ko-KR" altLang="en-US" sz="1100" b="0" i="0" kern="100" dirty="0">
                          <a:effectLst/>
                          <a:latin typeface="+mn-ea"/>
                          <a:ea typeface="+mn-ea"/>
                        </a:rPr>
                        <a:t>받은 최종 소지 금액을 화면에 출력한다</a:t>
                      </a:r>
                      <a:r>
                        <a:rPr lang="en-US" altLang="ko-KR" sz="1100" b="0" i="0" kern="100" dirty="0"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sz="1100" b="0" i="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228600" indent="-228600" algn="l" fontAlgn="auto" latinLnBrk="1">
                        <a:lnSpc>
                          <a:spcPts val="1300"/>
                        </a:lnSpc>
                        <a:spcAft>
                          <a:spcPts val="0"/>
                        </a:spcAft>
                        <a:buAutoNum type="arabicPeriod"/>
                        <a:tabLst>
                          <a:tab pos="2700020" algn="ctr"/>
                          <a:tab pos="5400040" algn="r"/>
                        </a:tabLst>
                      </a:pPr>
                      <a:r>
                        <a:rPr lang="ko-KR" altLang="en-US" sz="1100" b="0" i="0" dirty="0">
                          <a:effectLst/>
                          <a:latin typeface="+mn-ea"/>
                          <a:ea typeface="+mn-ea"/>
                        </a:rPr>
                        <a:t>서버가 열려 있어 각 클라이언트는 서버에 데이터를 전송할 수 있다</a:t>
                      </a:r>
                      <a:r>
                        <a:rPr lang="en-US" altLang="ko-KR" sz="1100" b="0" i="0" dirty="0"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228600" indent="-228600" algn="l" fontAlgn="auto" latinLnBrk="1">
                        <a:lnSpc>
                          <a:spcPts val="1300"/>
                        </a:lnSpc>
                        <a:spcAft>
                          <a:spcPts val="0"/>
                        </a:spcAft>
                        <a:buAutoNum type="arabicPeriod"/>
                        <a:tabLst>
                          <a:tab pos="2700020" algn="ctr"/>
                          <a:tab pos="5400040" algn="r"/>
                        </a:tabLst>
                      </a:pPr>
                      <a:r>
                        <a:rPr lang="ko-KR" altLang="en-US" sz="1100" b="0" i="0" dirty="0">
                          <a:effectLst/>
                          <a:latin typeface="+mn-ea"/>
                          <a:ea typeface="+mn-ea"/>
                        </a:rPr>
                        <a:t>서버에서는 받은 </a:t>
                      </a:r>
                      <a:r>
                        <a:rPr lang="en-US" altLang="ko-KR" sz="1100" b="0" i="0" dirty="0">
                          <a:effectLst/>
                          <a:latin typeface="+mn-ea"/>
                          <a:ea typeface="+mn-ea"/>
                        </a:rPr>
                        <a:t>data</a:t>
                      </a:r>
                      <a:r>
                        <a:rPr lang="ko-KR" altLang="en-US" sz="1100" b="0" i="0" dirty="0">
                          <a:effectLst/>
                          <a:latin typeface="+mn-ea"/>
                          <a:ea typeface="+mn-ea"/>
                        </a:rPr>
                        <a:t>를 경기 결과에 맞게 연산 처리 후 다시 클라이언트에 전송할 수 있다</a:t>
                      </a:r>
                      <a:r>
                        <a:rPr lang="en-US" altLang="ko-KR" sz="1100" b="0" i="0" dirty="0"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sz="1100" b="0" i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965128889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07817" y="1097915"/>
            <a:ext cx="8345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sz="24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경마 게임</a:t>
            </a:r>
          </a:p>
        </p:txBody>
      </p:sp>
    </p:spTree>
    <p:extLst>
      <p:ext uri="{BB962C8B-B14F-4D97-AF65-F5344CB8AC3E}">
        <p14:creationId xmlns:p14="http://schemas.microsoft.com/office/powerpoint/2010/main" val="2014884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0" y="2924305"/>
            <a:ext cx="9144000" cy="1009391"/>
          </a:xfrm>
          <a:effectLst>
            <a:reflection blurRad="6350" stA="50000" endA="300" endPos="55500" dist="101600" dir="5400000" sy="-100000" algn="bl" rotWithShape="0"/>
          </a:effectLst>
        </p:spPr>
        <p:txBody>
          <a:bodyPr>
            <a:normAutofit/>
          </a:bodyPr>
          <a:lstStyle/>
          <a:p>
            <a:pPr algn="ctr"/>
            <a:r>
              <a:rPr lang="en-US" altLang="ko-KR" sz="66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2. </a:t>
            </a:r>
            <a:r>
              <a:rPr lang="ko-KR" altLang="en-US" sz="66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진행사항</a:t>
            </a:r>
          </a:p>
        </p:txBody>
      </p:sp>
    </p:spTree>
    <p:extLst>
      <p:ext uri="{BB962C8B-B14F-4D97-AF65-F5344CB8AC3E}">
        <p14:creationId xmlns:p14="http://schemas.microsoft.com/office/powerpoint/2010/main" val="33588085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9657105"/>
              </p:ext>
            </p:extLst>
          </p:nvPr>
        </p:nvGraphicFramePr>
        <p:xfrm>
          <a:off x="89310" y="1788742"/>
          <a:ext cx="8965380" cy="4348653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48269">
                  <a:extLst>
                    <a:ext uri="{9D8B030D-6E8A-4147-A177-3AD203B41FA5}">
                      <a16:colId xmlns:a16="http://schemas.microsoft.com/office/drawing/2014/main" val="2164843689"/>
                    </a:ext>
                  </a:extLst>
                </a:gridCol>
                <a:gridCol w="448269">
                  <a:extLst>
                    <a:ext uri="{9D8B030D-6E8A-4147-A177-3AD203B41FA5}">
                      <a16:colId xmlns:a16="http://schemas.microsoft.com/office/drawing/2014/main" val="3981541560"/>
                    </a:ext>
                  </a:extLst>
                </a:gridCol>
                <a:gridCol w="448269">
                  <a:extLst>
                    <a:ext uri="{9D8B030D-6E8A-4147-A177-3AD203B41FA5}">
                      <a16:colId xmlns:a16="http://schemas.microsoft.com/office/drawing/2014/main" val="2887356224"/>
                    </a:ext>
                  </a:extLst>
                </a:gridCol>
                <a:gridCol w="448269">
                  <a:extLst>
                    <a:ext uri="{9D8B030D-6E8A-4147-A177-3AD203B41FA5}">
                      <a16:colId xmlns:a16="http://schemas.microsoft.com/office/drawing/2014/main" val="2314167251"/>
                    </a:ext>
                  </a:extLst>
                </a:gridCol>
                <a:gridCol w="448269">
                  <a:extLst>
                    <a:ext uri="{9D8B030D-6E8A-4147-A177-3AD203B41FA5}">
                      <a16:colId xmlns:a16="http://schemas.microsoft.com/office/drawing/2014/main" val="3273541967"/>
                    </a:ext>
                  </a:extLst>
                </a:gridCol>
                <a:gridCol w="448269">
                  <a:extLst>
                    <a:ext uri="{9D8B030D-6E8A-4147-A177-3AD203B41FA5}">
                      <a16:colId xmlns:a16="http://schemas.microsoft.com/office/drawing/2014/main" val="504676903"/>
                    </a:ext>
                  </a:extLst>
                </a:gridCol>
                <a:gridCol w="448269">
                  <a:extLst>
                    <a:ext uri="{9D8B030D-6E8A-4147-A177-3AD203B41FA5}">
                      <a16:colId xmlns:a16="http://schemas.microsoft.com/office/drawing/2014/main" val="748382730"/>
                    </a:ext>
                  </a:extLst>
                </a:gridCol>
                <a:gridCol w="448269">
                  <a:extLst>
                    <a:ext uri="{9D8B030D-6E8A-4147-A177-3AD203B41FA5}">
                      <a16:colId xmlns:a16="http://schemas.microsoft.com/office/drawing/2014/main" val="576152698"/>
                    </a:ext>
                  </a:extLst>
                </a:gridCol>
                <a:gridCol w="448269">
                  <a:extLst>
                    <a:ext uri="{9D8B030D-6E8A-4147-A177-3AD203B41FA5}">
                      <a16:colId xmlns:a16="http://schemas.microsoft.com/office/drawing/2014/main" val="2115075064"/>
                    </a:ext>
                  </a:extLst>
                </a:gridCol>
                <a:gridCol w="448269">
                  <a:extLst>
                    <a:ext uri="{9D8B030D-6E8A-4147-A177-3AD203B41FA5}">
                      <a16:colId xmlns:a16="http://schemas.microsoft.com/office/drawing/2014/main" val="1635276244"/>
                    </a:ext>
                  </a:extLst>
                </a:gridCol>
                <a:gridCol w="448269">
                  <a:extLst>
                    <a:ext uri="{9D8B030D-6E8A-4147-A177-3AD203B41FA5}">
                      <a16:colId xmlns:a16="http://schemas.microsoft.com/office/drawing/2014/main" val="3423540751"/>
                    </a:ext>
                  </a:extLst>
                </a:gridCol>
                <a:gridCol w="448269">
                  <a:extLst>
                    <a:ext uri="{9D8B030D-6E8A-4147-A177-3AD203B41FA5}">
                      <a16:colId xmlns:a16="http://schemas.microsoft.com/office/drawing/2014/main" val="1116737797"/>
                    </a:ext>
                  </a:extLst>
                </a:gridCol>
                <a:gridCol w="448269">
                  <a:extLst>
                    <a:ext uri="{9D8B030D-6E8A-4147-A177-3AD203B41FA5}">
                      <a16:colId xmlns:a16="http://schemas.microsoft.com/office/drawing/2014/main" val="3275433521"/>
                    </a:ext>
                  </a:extLst>
                </a:gridCol>
                <a:gridCol w="448269">
                  <a:extLst>
                    <a:ext uri="{9D8B030D-6E8A-4147-A177-3AD203B41FA5}">
                      <a16:colId xmlns:a16="http://schemas.microsoft.com/office/drawing/2014/main" val="2504701095"/>
                    </a:ext>
                  </a:extLst>
                </a:gridCol>
                <a:gridCol w="448269">
                  <a:extLst>
                    <a:ext uri="{9D8B030D-6E8A-4147-A177-3AD203B41FA5}">
                      <a16:colId xmlns:a16="http://schemas.microsoft.com/office/drawing/2014/main" val="197250777"/>
                    </a:ext>
                  </a:extLst>
                </a:gridCol>
                <a:gridCol w="448269">
                  <a:extLst>
                    <a:ext uri="{9D8B030D-6E8A-4147-A177-3AD203B41FA5}">
                      <a16:colId xmlns:a16="http://schemas.microsoft.com/office/drawing/2014/main" val="1068229034"/>
                    </a:ext>
                  </a:extLst>
                </a:gridCol>
                <a:gridCol w="448269">
                  <a:extLst>
                    <a:ext uri="{9D8B030D-6E8A-4147-A177-3AD203B41FA5}">
                      <a16:colId xmlns:a16="http://schemas.microsoft.com/office/drawing/2014/main" val="1103263065"/>
                    </a:ext>
                  </a:extLst>
                </a:gridCol>
                <a:gridCol w="448269">
                  <a:extLst>
                    <a:ext uri="{9D8B030D-6E8A-4147-A177-3AD203B41FA5}">
                      <a16:colId xmlns:a16="http://schemas.microsoft.com/office/drawing/2014/main" val="2589356033"/>
                    </a:ext>
                  </a:extLst>
                </a:gridCol>
                <a:gridCol w="448269">
                  <a:extLst>
                    <a:ext uri="{9D8B030D-6E8A-4147-A177-3AD203B41FA5}">
                      <a16:colId xmlns:a16="http://schemas.microsoft.com/office/drawing/2014/main" val="2151737328"/>
                    </a:ext>
                  </a:extLst>
                </a:gridCol>
                <a:gridCol w="448269">
                  <a:extLst>
                    <a:ext uri="{9D8B030D-6E8A-4147-A177-3AD203B41FA5}">
                      <a16:colId xmlns:a16="http://schemas.microsoft.com/office/drawing/2014/main" val="2991254685"/>
                    </a:ext>
                  </a:extLst>
                </a:gridCol>
              </a:tblGrid>
              <a:tr h="5855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4/7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9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12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13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14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15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16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17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18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19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20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21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22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23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24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25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26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2014569"/>
                  </a:ext>
                </a:extLst>
              </a:tr>
              <a:tr h="533170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기획</a:t>
                      </a:r>
                    </a:p>
                  </a:txBody>
                  <a:tcPr marL="137160" marR="137160" marT="137160" marB="137160" anchor="ctr"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8508925"/>
                  </a:ext>
                </a:extLst>
              </a:tr>
              <a:tr h="533170"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기획</a:t>
                      </a:r>
                    </a:p>
                  </a:txBody>
                  <a:tcPr marL="137160" marR="137160" marT="137160" marB="137160" anchor="ctr"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1994012"/>
                  </a:ext>
                </a:extLst>
              </a:tr>
              <a:tr h="533170">
                <a:tc gridSpan="7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자료조사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1644680"/>
                  </a:ext>
                </a:extLst>
              </a:tr>
              <a:tr h="533170">
                <a:tc gridSpan="11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자료조사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4122376"/>
                  </a:ext>
                </a:extLst>
              </a:tr>
              <a:tr h="53317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/>
                </a:tc>
                <a:tc gridSpan="14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디자인 및 구현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0232870"/>
                  </a:ext>
                </a:extLst>
              </a:tr>
              <a:tr h="53317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/>
                </a:tc>
                <a:tc gridSpan="1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디자인 및 구현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2764754"/>
                  </a:ext>
                </a:extLst>
              </a:tr>
              <a:tr h="53317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E4E4E4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테스트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2590970"/>
                  </a:ext>
                </a:extLst>
              </a:tr>
            </a:tbl>
          </a:graphicData>
        </a:graphic>
      </p:graphicFrame>
      <p:grpSp>
        <p:nvGrpSpPr>
          <p:cNvPr id="15" name="그룹 14"/>
          <p:cNvGrpSpPr/>
          <p:nvPr/>
        </p:nvGrpSpPr>
        <p:grpSpPr>
          <a:xfrm>
            <a:off x="994244" y="6278665"/>
            <a:ext cx="7155512" cy="315883"/>
            <a:chOff x="1130531" y="6278665"/>
            <a:chExt cx="7155512" cy="315883"/>
          </a:xfrm>
        </p:grpSpPr>
        <p:sp>
          <p:nvSpPr>
            <p:cNvPr id="5" name="직사각형 4"/>
            <p:cNvSpPr/>
            <p:nvPr/>
          </p:nvSpPr>
          <p:spPr>
            <a:xfrm>
              <a:off x="1130531" y="6278665"/>
              <a:ext cx="2880000" cy="315883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계획</a:t>
              </a: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406043" y="6278665"/>
              <a:ext cx="2880000" cy="31588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실제 진행</a:t>
              </a:r>
            </a:p>
          </p:txBody>
        </p:sp>
      </p:grpSp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68753"/>
          </a:xfrm>
        </p:spPr>
        <p:txBody>
          <a:bodyPr>
            <a:normAutofit/>
          </a:bodyPr>
          <a:lstStyle/>
          <a:p>
            <a:r>
              <a:rPr lang="en-US" altLang="ko-KR" dirty="0">
                <a:gradFill>
                  <a:gsLst>
                    <a:gs pos="93000">
                      <a:schemeClr val="bg2"/>
                    </a:gs>
                    <a:gs pos="0">
                      <a:schemeClr val="bg2">
                        <a:lumMod val="90000"/>
                      </a:schemeClr>
                    </a:gs>
                    <a:gs pos="100000">
                      <a:schemeClr val="bg2">
                        <a:lumMod val="75000"/>
                      </a:schemeClr>
                    </a:gs>
                  </a:gsLst>
                  <a:lin ang="0" scaled="0"/>
                </a:gradFill>
              </a:rPr>
              <a:t>2. </a:t>
            </a:r>
            <a:r>
              <a:rPr lang="ko-KR" altLang="en-US" dirty="0">
                <a:gradFill>
                  <a:gsLst>
                    <a:gs pos="93000">
                      <a:schemeClr val="bg2"/>
                    </a:gs>
                    <a:gs pos="0">
                      <a:schemeClr val="bg2">
                        <a:lumMod val="90000"/>
                      </a:schemeClr>
                    </a:gs>
                    <a:gs pos="100000">
                      <a:schemeClr val="bg2">
                        <a:lumMod val="75000"/>
                      </a:schemeClr>
                    </a:gs>
                  </a:gsLst>
                  <a:lin ang="0" scaled="0"/>
                </a:gradFill>
              </a:rPr>
              <a:t>진행사항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07817" y="1097915"/>
            <a:ext cx="8345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sz="24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Login</a:t>
            </a:r>
            <a:r>
              <a:rPr lang="ko-KR" altLang="en-US" sz="24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4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form</a:t>
            </a:r>
            <a:endParaRPr lang="ko-KR" altLang="en-US" sz="24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21852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0" y="2924305"/>
            <a:ext cx="9144000" cy="1009391"/>
          </a:xfrm>
          <a:effectLst>
            <a:reflection blurRad="6350" stA="50000" endA="300" endPos="55500" dist="101600" dir="5400000" sy="-100000" algn="bl" rotWithShape="0"/>
          </a:effectLst>
        </p:spPr>
        <p:txBody>
          <a:bodyPr>
            <a:normAutofit/>
          </a:bodyPr>
          <a:lstStyle/>
          <a:p>
            <a:pPr algn="ctr"/>
            <a:r>
              <a:rPr lang="en-US" altLang="ko-KR" sz="66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3. </a:t>
            </a:r>
            <a:r>
              <a:rPr lang="ko-KR" altLang="en-US" sz="66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주요 </a:t>
            </a:r>
            <a:r>
              <a:rPr lang="en-US" altLang="ko-KR" sz="66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SOURCE</a:t>
            </a:r>
            <a:endParaRPr lang="ko-KR" altLang="en-US" sz="660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64341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회색조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280</TotalTime>
  <Words>814</Words>
  <Application>Microsoft Office PowerPoint</Application>
  <PresentationFormat>화면 슬라이드 쇼(4:3)</PresentationFormat>
  <Paragraphs>157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30" baseType="lpstr">
      <vt:lpstr>HY견고딕</vt:lpstr>
      <vt:lpstr>HY헤드라인M</vt:lpstr>
      <vt:lpstr>맑은 고딕</vt:lpstr>
      <vt:lpstr>Arial</vt:lpstr>
      <vt:lpstr>Calibri</vt:lpstr>
      <vt:lpstr>Calibri Light</vt:lpstr>
      <vt:lpstr>Wingdings</vt:lpstr>
      <vt:lpstr>Office 테마</vt:lpstr>
      <vt:lpstr>프로젝트명</vt:lpstr>
      <vt:lpstr>PowerPoint 프레젠테이션</vt:lpstr>
      <vt:lpstr>1. 요구사항정의서</vt:lpstr>
      <vt:lpstr>1. 요구사항정의서</vt:lpstr>
      <vt:lpstr>1. 요구사항정의서</vt:lpstr>
      <vt:lpstr>1. 요구사항정의서</vt:lpstr>
      <vt:lpstr>2. 진행사항</vt:lpstr>
      <vt:lpstr>2. 진행사항</vt:lpstr>
      <vt:lpstr>3. 주요 SOURCE</vt:lpstr>
      <vt:lpstr>3. 주요 SOURCE – 메인화면</vt:lpstr>
      <vt:lpstr>3. 주요 SOURCE – 메인화면</vt:lpstr>
      <vt:lpstr>3. 주요 SOURCE – 메인화면</vt:lpstr>
      <vt:lpstr>3. 주요 SOURCE – 메인화면</vt:lpstr>
      <vt:lpstr>3. 주요 SOURCE – 메인화면</vt:lpstr>
      <vt:lpstr>3. 주요 SOURCE – 빵연아 찾기</vt:lpstr>
      <vt:lpstr>3. 주요 SOURCE – 빵연아 찾기</vt:lpstr>
      <vt:lpstr>3. 주요 SOURCE – 빵연아 찾기</vt:lpstr>
      <vt:lpstr>3. 주요 SOURCE – 경마</vt:lpstr>
      <vt:lpstr>3. 주요 SOURCE – 경마</vt:lpstr>
      <vt:lpstr>3. 주요 SOURCE – 경마</vt:lpstr>
      <vt:lpstr>3. 주요 SOURCE – 경마</vt:lpstr>
      <vt:lpstr>감사합니다.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김동범</dc:creator>
  <cp:lastModifiedBy>김동범</cp:lastModifiedBy>
  <cp:revision>151</cp:revision>
  <dcterms:created xsi:type="dcterms:W3CDTF">2017-04-21T00:44:13Z</dcterms:created>
  <dcterms:modified xsi:type="dcterms:W3CDTF">2017-04-21T05:24:43Z</dcterms:modified>
</cp:coreProperties>
</file>