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3702" r:id="rId39"/>
    <p:sldMasterId id="2147483703" r:id="rId41"/>
    <p:sldMasterId id="2147483704" r:id="rId43"/>
  </p:sldMasterIdLst>
  <p:sldIdLst>
    <p:sldId id="304" r:id="rId45"/>
    <p:sldId id="278" r:id="rId46"/>
    <p:sldId id="312" r:id="rId47"/>
    <p:sldId id="315" r:id="rId48"/>
    <p:sldId id="306" r:id="rId49"/>
    <p:sldId id="307" r:id="rId50"/>
    <p:sldId id="309" r:id="rId51"/>
    <p:sldId id="316" r:id="rId52"/>
    <p:sldId id="308" r:id="rId53"/>
    <p:sldId id="318" r:id="rId54"/>
    <p:sldId id="321" r:id="rId55"/>
    <p:sldId id="325" r:id="rId56"/>
    <p:sldId id="279" r:id="rId57"/>
    <p:sldId id="319" r:id="rId58"/>
    <p:sldId id="290" r:id="rId59"/>
    <p:sldId id="310" r:id="rId60"/>
    <p:sldId id="311" r:id="rId61"/>
    <p:sldId id="323" r:id="rId62"/>
    <p:sldId id="302" r:id="rId63"/>
  </p:sldIdLst>
  <p:sldSz cx="9144000" cy="6858000"/>
  <p:notesSz cx="6858000" cy="9144000"/>
  <p:embeddedFontLst>
    <p:embeddedFont>
      <p:font typeface="HY엽서L" pitchFamily="18" charset="-127"/>
      <p:regular r:id="rId2"/>
    </p:embeddedFont>
    <p:embeddedFont>
      <p:font typeface="맑은 고딕" pitchFamily="50" charset="-127"/>
      <p:regular r:id="rId1"/>
      <p:bold r:id="rId4"/>
    </p:embeddedFont>
    <p:embeddedFont>
      <p:font typeface="Yoon 윤고딕 520_TT" charset="-127"/>
      <p:regular r:id="rId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9" userDrawn="1">
          <p15:clr>
            <a:srgbClr val="A4A3A4"/>
          </p15:clr>
        </p15:guide>
        <p15:guide id="1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AF9061"/>
    <a:srgbClr val="272123"/>
    <a:srgbClr val="FDA800"/>
    <a:srgbClr val="F2281E"/>
    <a:srgbClr val="7AB53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2545" autoAdjust="0"/>
    <p:restoredTop sz="98113" autoAdjust="0"/>
  </p:normalViewPr>
  <p:slideViewPr>
    <p:cSldViewPr snapToGrid="1" snapToObjects="1">
      <p:cViewPr>
        <p:scale>
          <a:sx n="120" d="100"/>
          <a:sy n="120" d="100"/>
        </p:scale>
        <p:origin x="-1524" y="102"/>
      </p:cViewPr>
      <p:guideLst>
        <p:guide orient="horz" pos="2159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2.fntdata"></Relationship><Relationship Id="rId2" Type="http://schemas.openxmlformats.org/officeDocument/2006/relationships/font" Target="fonts/font1.fntdata"></Relationship><Relationship Id="rId3" Type="http://schemas.openxmlformats.org/officeDocument/2006/relationships/font" Target="fonts/font4.fntdata"></Relationship><Relationship Id="rId4" Type="http://schemas.openxmlformats.org/officeDocument/2006/relationships/font" Target="fonts/font3.fntdata"></Relationship><Relationship Id="rId5" Type="http://schemas.openxmlformats.org/officeDocument/2006/relationships/tableStyles" Target="tableStyles.xml"></Relationship><Relationship Id="rId39" Type="http://schemas.openxmlformats.org/officeDocument/2006/relationships/slideMaster" Target="slideMasters/slideMaster1.xml"></Relationship><Relationship Id="rId40" Type="http://schemas.openxmlformats.org/officeDocument/2006/relationships/theme" Target="theme/theme1.xml"></Relationship><Relationship Id="rId41" Type="http://schemas.openxmlformats.org/officeDocument/2006/relationships/slideMaster" Target="slideMasters/slideMaster2.xml"></Relationship><Relationship Id="rId43" Type="http://schemas.openxmlformats.org/officeDocument/2006/relationships/slideMaster" Target="slideMasters/slideMaster3.xml"></Relationship><Relationship Id="rId45" Type="http://schemas.openxmlformats.org/officeDocument/2006/relationships/slide" Target="slides/slide1.xml"></Relationship><Relationship Id="rId46" Type="http://schemas.openxmlformats.org/officeDocument/2006/relationships/slide" Target="slides/slide2.xml"></Relationship><Relationship Id="rId47" Type="http://schemas.openxmlformats.org/officeDocument/2006/relationships/slide" Target="slides/slide3.xml"></Relationship><Relationship Id="rId48" Type="http://schemas.openxmlformats.org/officeDocument/2006/relationships/slide" Target="slides/slide4.xml"></Relationship><Relationship Id="rId49" Type="http://schemas.openxmlformats.org/officeDocument/2006/relationships/slide" Target="slides/slide5.xml"></Relationship><Relationship Id="rId50" Type="http://schemas.openxmlformats.org/officeDocument/2006/relationships/slide" Target="slides/slide6.xml"></Relationship><Relationship Id="rId51" Type="http://schemas.openxmlformats.org/officeDocument/2006/relationships/slide" Target="slides/slide7.xml"></Relationship><Relationship Id="rId52" Type="http://schemas.openxmlformats.org/officeDocument/2006/relationships/slide" Target="slides/slide8.xml"></Relationship><Relationship Id="rId53" Type="http://schemas.openxmlformats.org/officeDocument/2006/relationships/slide" Target="slides/slide9.xml"></Relationship><Relationship Id="rId54" Type="http://schemas.openxmlformats.org/officeDocument/2006/relationships/slide" Target="slides/slide10.xml"></Relationship><Relationship Id="rId55" Type="http://schemas.openxmlformats.org/officeDocument/2006/relationships/slide" Target="slides/slide11.xml"></Relationship><Relationship Id="rId56" Type="http://schemas.openxmlformats.org/officeDocument/2006/relationships/slide" Target="slides/slide12.xml"></Relationship><Relationship Id="rId57" Type="http://schemas.openxmlformats.org/officeDocument/2006/relationships/slide" Target="slides/slide13.xml"></Relationship><Relationship Id="rId58" Type="http://schemas.openxmlformats.org/officeDocument/2006/relationships/slide" Target="slides/slide14.xml"></Relationship><Relationship Id="rId59" Type="http://schemas.openxmlformats.org/officeDocument/2006/relationships/slide" Target="slides/slide15.xml"></Relationship><Relationship Id="rId60" Type="http://schemas.openxmlformats.org/officeDocument/2006/relationships/slide" Target="slides/slide16.xml"></Relationship><Relationship Id="rId61" Type="http://schemas.openxmlformats.org/officeDocument/2006/relationships/slide" Target="slides/slide17.xml"></Relationship><Relationship Id="rId62" Type="http://schemas.openxmlformats.org/officeDocument/2006/relationships/slide" Target="slides/slide18.xml"></Relationship><Relationship Id="rId63" Type="http://schemas.openxmlformats.org/officeDocument/2006/relationships/slide" Target="slides/slide19.xml"></Relationship><Relationship Id="rId64" Type="http://schemas.openxmlformats.org/officeDocument/2006/relationships/viewProps" Target="viewProps.xml"></Relationship><Relationship Id="rId65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23622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9822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1025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8522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7138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6233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4458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3968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438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9583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81268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90826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32155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0608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97676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1294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10127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0954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9025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019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03710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04575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37369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70668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16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946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2017-06-19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333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10.xml.rels><?xml version="1.0" encoding="UTF-8"?>
<Relationships xmlns="http://schemas.openxmlformats.org/package/2006/relationships"><Relationship Id="rId8" Type="http://schemas.openxmlformats.org/officeDocument/2006/relationships/image" Target="../media/image10.png"></Relationship><Relationship Id="rId3" Type="http://schemas.openxmlformats.org/officeDocument/2006/relationships/image" Target="../media/image5.png"></Relationship><Relationship Id="rId7" Type="http://schemas.openxmlformats.org/officeDocument/2006/relationships/image" Target="../media/image9.png"></Relationship><Relationship Id="rId2" Type="http://schemas.openxmlformats.org/officeDocument/2006/relationships/image" Target="../media/image4.png"></Relationship><Relationship Id="rId6" Type="http://schemas.openxmlformats.org/officeDocument/2006/relationships/image" Target="../media/image8.png"></Relationship><Relationship Id="rId5" Type="http://schemas.openxmlformats.org/officeDocument/2006/relationships/image" Target="../media/image7.png"></Relationship><Relationship Id="rId4" Type="http://schemas.openxmlformats.org/officeDocument/2006/relationships/image" Target="../media/image6.png"></Relationship><Relationship Id="rId9" Type="http://schemas.openxmlformats.org/officeDocument/2006/relationships/image" Target="../media/image11.png"></Relationship><Relationship Id="rId10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485591641.png"></Relationship><Relationship Id="rId3" Type="http://schemas.openxmlformats.org/officeDocument/2006/relationships/image" Target="../media/fImage52429318467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image12.png"></Relationship><Relationship Id="rId3" Type="http://schemas.openxmlformats.org/officeDocument/2006/relationships/image" Target="../media/fImage1290626006334.png"></Relationship><Relationship Id="rId4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image13.png"></Relationship><Relationship Id="rId3" Type="http://schemas.openxmlformats.org/officeDocument/2006/relationships/image" Target="../media/fImage2591796016500.png"></Relationship><Relationship Id="rId4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image" Target="../media/fImage2703888749169.png"></Relationship><Relationship Id="rId2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249438705724.png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1.jpeg"></Relationship><Relationship Id="rId3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3.png"></Relationship><Relationship Id="rId2" Type="http://schemas.openxmlformats.org/officeDocument/2006/relationships/image" Target="../media/image2.png"></Relationship><Relationship Id="rId4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27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" y="3005455"/>
            <a:ext cx="8712835" cy="55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HY엽서L" pitchFamily="18" charset="-127"/>
                <a:ea typeface="HY엽서L" pitchFamily="18" charset="-127"/>
              </a:rPr>
              <a:t>지진</a:t>
            </a:r>
            <a:r>
              <a:rPr lang="en-US" altLang="ko-KR" sz="30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HY엽서L" pitchFamily="18" charset="-127"/>
                <a:ea typeface="HY엽서L" pitchFamily="18" charset="-127"/>
              </a:rPr>
              <a:t>,</a:t>
            </a:r>
            <a:r>
              <a:rPr lang="ko-KR" altLang="en-US" sz="30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HY엽서L" pitchFamily="18" charset="-127"/>
                <a:ea typeface="HY엽서L" pitchFamily="18" charset="-127"/>
              </a:rPr>
              <a:t>사고 알림 사이트  </a:t>
            </a:r>
            <a:endParaRPr lang="en-US" altLang="ko-KR" sz="3000" b="1" dirty="0" smtClean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05760" y="2767330"/>
            <a:ext cx="333311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엽서L" pitchFamily="18" charset="-127"/>
                <a:ea typeface="HY엽서L" pitchFamily="18" charset="-127"/>
              </a:rPr>
              <a:t>2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엽서L" pitchFamily="18" charset="-127"/>
                <a:ea typeface="HY엽서L" pitchFamily="18" charset="-127"/>
              </a:rPr>
              <a:t>조 세미 프로젝트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260" y="5157470"/>
            <a:ext cx="79927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smtClean="0">
                <a:solidFill>
                  <a:schemeClr val="bg1"/>
                </a:solidFill>
                <a:latin typeface="HY엽서L" pitchFamily="18" charset="-127"/>
                <a:ea typeface="HY엽서L" pitchFamily="18" charset="-127"/>
              </a:rPr>
              <a:t>김성준 백상준 장은아 유형찬</a:t>
            </a:r>
            <a:endParaRPr lang="ko-KR" altLang="en-US" b="1" dirty="0">
              <a:solidFill>
                <a:schemeClr val="bg1"/>
              </a:solidFill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1101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785" y="548640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3825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315" y="1340485"/>
            <a:ext cx="55753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1414780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66825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97660" y="1340485"/>
            <a:ext cx="3742690" cy="43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개발환경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2277110"/>
            <a:ext cx="834390" cy="34353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1" name="직각 삼각형 40"/>
          <p:cNvSpPr/>
          <p:nvPr/>
        </p:nvSpPr>
        <p:spPr>
          <a:xfrm rot="5400000">
            <a:off x="697230" y="2607310"/>
            <a:ext cx="81280" cy="10795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3980" y="1805940"/>
            <a:ext cx="55753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315" y="2277110"/>
            <a:ext cx="55753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04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70" y="3789045"/>
            <a:ext cx="838835" cy="83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C:/Users/acorn/AppData/Roaming/PolarisOffice/ETemp/3592_4179608/image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1547495" y="3933190"/>
            <a:ext cx="1370330" cy="709295"/>
          </a:xfrm>
          <a:prstGeom prst="rect"/>
          <a:noFill/>
        </p:spPr>
      </p:pic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395" y="2493010"/>
            <a:ext cx="843280" cy="7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40200" y="2420620"/>
            <a:ext cx="1099820" cy="99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16370" y="2420620"/>
            <a:ext cx="1118870" cy="92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440" y="5445125"/>
            <a:ext cx="224409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80155" y="3860800"/>
            <a:ext cx="2033270" cy="711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그림 48" descr="C:/Users/acorn/AppData/Roaming/PolarisOffice/ETemp/3592_4179608/image1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292090" y="5085080"/>
            <a:ext cx="1195705" cy="119570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xmlns="" val="1952496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 rot="0">
            <a:off x="683260" y="-370840"/>
            <a:ext cx="635" cy="7473315"/>
          </a:xfrm>
          <a:prstGeom prst="line"/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0" flipH="1">
            <a:off x="692785" y="548640"/>
            <a:ext cx="9296400" cy="635"/>
          </a:xfrm>
          <a:prstGeom prst="line"/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/>
          </p:cNvSpPr>
          <p:nvPr/>
        </p:nvSpPr>
        <p:spPr>
          <a:xfrm rot="0">
            <a:off x="123825" y="882650"/>
            <a:ext cx="542290" cy="3390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n w="9525" cap="flat" cmpd="sng">
                  <a:solidFill>
                    <a:schemeClr val="bg1">
                      <a:lumMod val="85000"/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HY엽서L" charset="0"/>
                <a:ea typeface="HY엽서L" charset="0"/>
              </a:rPr>
              <a:t>01</a:t>
            </a:r>
            <a:endParaRPr lang="ko-KR" altLang="en-US" sz="1600" cap="none" dirty="0" smtClean="0" b="0">
              <a:ln w="9525" cap="flat" cmpd="sng">
                <a:solidFill>
                  <a:schemeClr val="bg1">
                    <a:lumMod val="85000"/>
                    <a:alpha val="29803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latin typeface="HY엽서L" charset="0"/>
              <a:ea typeface="HY엽서L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 rot="0">
            <a:off x="107315" y="1340485"/>
            <a:ext cx="558165" cy="3390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n w="9525" cap="flat" cmpd="sng">
                  <a:solidFill>
                    <a:schemeClr val="bg1">
                      <a:lumMod val="85000"/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HY엽서L" charset="0"/>
                <a:ea typeface="HY엽서L" charset="0"/>
              </a:rPr>
              <a:t>02</a:t>
            </a:r>
            <a:endParaRPr lang="ko-KR" altLang="en-US" sz="1600" cap="none" dirty="0" smtClean="0" b="0">
              <a:ln w="9525" cap="flat" cmpd="sng">
                <a:solidFill>
                  <a:schemeClr val="bg1">
                    <a:lumMod val="85000"/>
                    <a:alpha val="29803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latin typeface="HY엽서L" charset="0"/>
              <a:ea typeface="HY엽서L" charset="0"/>
            </a:endParaRPr>
          </a:p>
        </p:txBody>
      </p:sp>
      <p:sp>
        <p:nvSpPr>
          <p:cNvPr id="29" name="갈매기형 수장 28"/>
          <p:cNvSpPr>
            <a:spLocks/>
          </p:cNvSpPr>
          <p:nvPr/>
        </p:nvSpPr>
        <p:spPr>
          <a:xfrm rot="0">
            <a:off x="1414780" y="1478915"/>
            <a:ext cx="140970" cy="154940"/>
          </a:xfrm>
          <a:prstGeom prst="chevron"/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HY엽서L" charset="0"/>
              <a:ea typeface="HY엽서L" charset="0"/>
            </a:endParaRPr>
          </a:p>
        </p:txBody>
      </p:sp>
      <p:sp>
        <p:nvSpPr>
          <p:cNvPr id="30" name="갈매기형 수장 29"/>
          <p:cNvSpPr>
            <a:spLocks/>
          </p:cNvSpPr>
          <p:nvPr/>
        </p:nvSpPr>
        <p:spPr>
          <a:xfrm rot="0">
            <a:off x="1266825" y="1478915"/>
            <a:ext cx="140970" cy="154940"/>
          </a:xfrm>
          <a:prstGeom prst="chevron"/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HY엽서L" charset="0"/>
              <a:ea typeface="HY엽서L" charset="0"/>
            </a:endParaRPr>
          </a:p>
        </p:txBody>
      </p:sp>
      <p:sp>
        <p:nvSpPr>
          <p:cNvPr id="31" name="TextBox 30"/>
          <p:cNvSpPr txBox="1">
            <a:spLocks/>
          </p:cNvSpPr>
          <p:nvPr/>
        </p:nvSpPr>
        <p:spPr>
          <a:xfrm rot="0">
            <a:off x="1597660" y="1340485"/>
            <a:ext cx="3743325" cy="43053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1">
                <a:ln w="9525" cap="flat" cmpd="sng">
                  <a:solidFill>
                    <a:srgbClr val="7AB53D">
                      <a:alpha val="29803"/>
                    </a:srgbClr>
                  </a:solidFill>
                  <a:prstDash val="solid"/>
                </a:ln>
                <a:latin typeface="HY엽서L" charset="0"/>
                <a:ea typeface="HY엽서L" charset="0"/>
              </a:rPr>
              <a:t>기능별 데이터 전달 방법</a:t>
            </a:r>
            <a:endParaRPr lang="ko-KR" altLang="en-US" sz="2200" cap="none" dirty="0" smtClean="0" b="1">
              <a:ln w="9525" cap="flat" cmpd="sng">
                <a:solidFill>
                  <a:srgbClr val="7AB53D">
                    <a:alpha val="29803"/>
                  </a:srgbClr>
                </a:solidFill>
                <a:prstDash val="solid"/>
              </a:ln>
              <a:latin typeface="HY엽서L" charset="0"/>
              <a:ea typeface="HY엽서L" charset="0"/>
            </a:endParaRPr>
          </a:p>
        </p:txBody>
      </p:sp>
      <p:sp>
        <p:nvSpPr>
          <p:cNvPr id="42" name="TextBox 41"/>
          <p:cNvSpPr txBox="1">
            <a:spLocks/>
          </p:cNvSpPr>
          <p:nvPr/>
        </p:nvSpPr>
        <p:spPr>
          <a:xfrm rot="0">
            <a:off x="93980" y="1805940"/>
            <a:ext cx="558165" cy="339090"/>
          </a:xfrm>
          <a:prstGeom prst="rect"/>
          <a:solidFill>
            <a:srgbClr val="FFFFFF"/>
          </a:solidFill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03</a:t>
            </a:r>
            <a:endParaRPr lang="ko-KR" altLang="en-US" sz="1600" cap="none" dirty="0" smtClean="0" b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 rot="0">
            <a:off x="107315" y="2277110"/>
            <a:ext cx="572770" cy="3384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04</a:t>
            </a:r>
            <a:endParaRPr lang="ko-KR" altLang="en-US" sz="1600" cap="none" dirty="0" smtClean="0" b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  <p:sp>
        <p:nvSpPr>
          <p:cNvPr id="50" name="직사각형 49"/>
          <p:cNvSpPr>
            <a:spLocks/>
          </p:cNvSpPr>
          <p:nvPr/>
        </p:nvSpPr>
        <p:spPr>
          <a:xfrm rot="0">
            <a:off x="635" y="2741295"/>
            <a:ext cx="835025" cy="344170"/>
          </a:xfrm>
          <a:prstGeom prst="rect"/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HY엽서L" charset="0"/>
              <a:ea typeface="HY엽서L" charset="0"/>
            </a:endParaRPr>
          </a:p>
        </p:txBody>
      </p:sp>
      <p:sp>
        <p:nvSpPr>
          <p:cNvPr id="51" name="직사각형 50"/>
          <p:cNvSpPr>
            <a:spLocks/>
          </p:cNvSpPr>
          <p:nvPr/>
        </p:nvSpPr>
        <p:spPr>
          <a:xfrm rot="0">
            <a:off x="0" y="2743200"/>
            <a:ext cx="835025" cy="344170"/>
          </a:xfrm>
          <a:prstGeom prst="rect"/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  05</a:t>
            </a:r>
            <a:endParaRPr lang="ko-KR" altLang="en-US" sz="1800" cap="none" dirty="0" smtClean="0" b="0">
              <a:latin typeface="HY엽서L" charset="0"/>
              <a:ea typeface="HY엽서L" charset="0"/>
            </a:endParaRPr>
          </a:p>
        </p:txBody>
      </p:sp>
      <p:sp>
        <p:nvSpPr>
          <p:cNvPr id="52" name="직각 삼각형 51"/>
          <p:cNvSpPr>
            <a:spLocks/>
          </p:cNvSpPr>
          <p:nvPr/>
        </p:nvSpPr>
        <p:spPr>
          <a:xfrm rot="5400000">
            <a:off x="715010" y="3072130"/>
            <a:ext cx="81915" cy="108585"/>
          </a:xfrm>
          <a:prstGeom prst="rtTriangle"/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HY엽서L" charset="0"/>
              <a:ea typeface="HY엽서L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 rot="0">
            <a:off x="1269365" y="2368550"/>
            <a:ext cx="1922145" cy="389699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6087110" y="2296795"/>
            <a:ext cx="2342515" cy="109982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0">
            <a:off x="6122670" y="5147945"/>
            <a:ext cx="2288540" cy="101917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6" name="텍스트 상자 55"/>
          <p:cNvSpPr txBox="1">
            <a:spLocks/>
          </p:cNvSpPr>
          <p:nvPr/>
        </p:nvSpPr>
        <p:spPr>
          <a:xfrm rot="0">
            <a:off x="1331595" y="2439670"/>
            <a:ext cx="1877695" cy="44894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실시간</a:t>
            </a:r>
            <a:endParaRPr lang="ko-KR" altLang="en-US" sz="1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- 지진 강도</a:t>
            </a:r>
            <a:endParaRPr lang="ko-KR" altLang="en-US" sz="1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- 실시간 알림</a:t>
            </a:r>
            <a:endParaRPr lang="ko-KR" altLang="en-US" sz="1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- 지진 그래프</a:t>
            </a:r>
            <a:endParaRPr lang="ko-KR" altLang="en-US" sz="1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맵</a:t>
            </a:r>
            <a:endParaRPr lang="ko-KR" altLang="en-US" sz="1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- 지진 발생 지점 표시</a:t>
            </a:r>
            <a:endParaRPr lang="ko-KR" altLang="en-US" sz="1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- 지진 파동</a:t>
            </a:r>
            <a:endParaRPr lang="ko-KR" altLang="en-US" sz="1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대피소</a:t>
            </a:r>
            <a:endParaRPr lang="ko-KR" altLang="en-US" sz="1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- 전국 대피소 표시</a:t>
            </a:r>
            <a:endParaRPr lang="ko-KR" altLang="en-US" sz="1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- 대피소 검색</a:t>
            </a:r>
            <a:endParaRPr lang="ko-KR" altLang="en-US" sz="1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- 거리별 대피소 표시</a:t>
            </a:r>
            <a:endParaRPr lang="ko-KR" altLang="en-US" sz="1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예측</a:t>
            </a:r>
            <a:endParaRPr lang="ko-KR" altLang="en-US" sz="1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- 지진 예측확률 그래프</a:t>
            </a:r>
            <a:endParaRPr lang="ko-KR" altLang="en-US" sz="1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- 지진 예측 변수 정보</a:t>
            </a:r>
            <a:endParaRPr lang="ko-KR" altLang="en-US" sz="1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통합 분석</a:t>
            </a:r>
            <a:endParaRPr lang="ko-KR" altLang="en-US" sz="1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- 키워드 분석</a:t>
            </a:r>
            <a:endParaRPr lang="ko-KR" altLang="en-US" sz="1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- 과거 vs 현재</a:t>
            </a:r>
            <a:endParaRPr lang="ko-KR" altLang="en-US" sz="1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- 지진 원인 상세 분석</a:t>
            </a:r>
            <a:endParaRPr lang="ko-KR" altLang="en-US" sz="1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- 분기/월/시간별 지진 분석</a:t>
            </a:r>
            <a:endParaRPr lang="ko-KR" altLang="en-US" sz="1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 rot="0">
            <a:off x="1394460" y="2449195"/>
            <a:ext cx="1689735" cy="768985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 rot="0">
            <a:off x="1384935" y="3289300"/>
            <a:ext cx="1689735" cy="1304925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/>
          </p:cNvSpPr>
          <p:nvPr/>
        </p:nvSpPr>
        <p:spPr>
          <a:xfrm rot="0">
            <a:off x="1403350" y="4665345"/>
            <a:ext cx="1689735" cy="554990"/>
          </a:xfrm>
          <a:prstGeom prst="rect"/>
          <a:noFill/>
          <a:ln w="25400" cap="flat" cmpd="sng">
            <a:solidFill>
              <a:srgbClr val="36B7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60" name="도형 59"/>
          <p:cNvSpPr>
            <a:spLocks/>
          </p:cNvSpPr>
          <p:nvPr/>
        </p:nvSpPr>
        <p:spPr>
          <a:xfrm rot="0">
            <a:off x="1411605" y="5273040"/>
            <a:ext cx="1689735" cy="858520"/>
          </a:xfrm>
          <a:prstGeom prst="rect"/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 rot="0">
            <a:off x="1501775" y="2832735"/>
            <a:ext cx="1466215" cy="170815"/>
          </a:xfrm>
          <a:prstGeom prst="rect"/>
          <a:noFill/>
          <a:ln w="25400" cap="flat" cmpd="sng">
            <a:solidFill>
              <a:srgbClr val="36B7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62" name="도형 61"/>
          <p:cNvCxnSpPr>
            <a:stCxn id="57" idx="3"/>
            <a:endCxn id="54" idx="1"/>
          </p:cNvCxnSpPr>
          <p:nvPr/>
        </p:nvCxnSpPr>
        <p:spPr>
          <a:xfrm rot="0">
            <a:off x="3083560" y="2833370"/>
            <a:ext cx="3004185" cy="13335"/>
          </a:xfrm>
          <a:prstGeom prst="line"/>
          <a:ln w="9525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58" idx="3"/>
            <a:endCxn id="54" idx="1"/>
          </p:cNvCxnSpPr>
          <p:nvPr/>
        </p:nvCxnSpPr>
        <p:spPr>
          <a:xfrm rot="0" flipV="1">
            <a:off x="3074035" y="2846070"/>
            <a:ext cx="3013710" cy="1096010"/>
          </a:xfrm>
          <a:prstGeom prst="line"/>
          <a:ln w="9525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>
            <a:stCxn id="60" idx="3"/>
            <a:endCxn id="54" idx="1"/>
          </p:cNvCxnSpPr>
          <p:nvPr/>
        </p:nvCxnSpPr>
        <p:spPr>
          <a:xfrm rot="0" flipV="1">
            <a:off x="3100705" y="2846070"/>
            <a:ext cx="2987040" cy="2856230"/>
          </a:xfrm>
          <a:prstGeom prst="line"/>
          <a:ln w="9525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>
            <a:stCxn id="59" idx="3"/>
            <a:endCxn id="55" idx="1"/>
          </p:cNvCxnSpPr>
          <p:nvPr/>
        </p:nvCxnSpPr>
        <p:spPr>
          <a:xfrm rot="0">
            <a:off x="3092450" y="4942840"/>
            <a:ext cx="3030855" cy="715010"/>
          </a:xfrm>
          <a:prstGeom prst="line"/>
          <a:ln w="9525" cap="flat" cmpd="sng">
            <a:solidFill>
              <a:srgbClr val="36B7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61" idx="3"/>
            <a:endCxn id="55" idx="1"/>
          </p:cNvCxnSpPr>
          <p:nvPr/>
        </p:nvCxnSpPr>
        <p:spPr>
          <a:xfrm rot="0">
            <a:off x="2967355" y="2917825"/>
            <a:ext cx="3155950" cy="2740025"/>
          </a:xfrm>
          <a:prstGeom prst="line"/>
          <a:ln w="9525" cap="flat" cmpd="sng">
            <a:solidFill>
              <a:srgbClr val="36B7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텍스트 상자 66"/>
          <p:cNvSpPr txBox="1">
            <a:spLocks/>
          </p:cNvSpPr>
          <p:nvPr/>
        </p:nvSpPr>
        <p:spPr>
          <a:xfrm rot="0">
            <a:off x="6283325" y="2439670"/>
            <a:ext cx="20561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8" name="텍스트 상자 67"/>
          <p:cNvSpPr txBox="1">
            <a:spLocks/>
          </p:cNvSpPr>
          <p:nvPr/>
        </p:nvSpPr>
        <p:spPr>
          <a:xfrm rot="0">
            <a:off x="6542405" y="2475230"/>
            <a:ext cx="16986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MySQL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- 데이터 저장</a:t>
            </a:r>
            <a:endParaRPr lang="ko-KR" altLang="en-US" sz="1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9" name="텍스트 상자 68"/>
          <p:cNvSpPr txBox="1">
            <a:spLocks/>
          </p:cNvSpPr>
          <p:nvPr/>
        </p:nvSpPr>
        <p:spPr>
          <a:xfrm rot="0">
            <a:off x="6292215" y="5335270"/>
            <a:ext cx="20472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PHYTHON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- 데이터 수집 및 가공</a:t>
            </a:r>
            <a:endParaRPr lang="ko-KR" altLang="en-US" sz="1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0" name="도형 69"/>
          <p:cNvCxnSpPr>
            <a:endCxn id="54" idx="2"/>
          </p:cNvCxnSpPr>
          <p:nvPr/>
        </p:nvCxnSpPr>
        <p:spPr>
          <a:xfrm rot="0" flipV="1">
            <a:off x="7248525" y="3395980"/>
            <a:ext cx="10160" cy="1717040"/>
          </a:xfrm>
          <a:prstGeom prst="line"/>
          <a:ln w="9525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 rot="0">
            <a:off x="683260" y="-370840"/>
            <a:ext cx="635" cy="7473315"/>
          </a:xfrm>
          <a:prstGeom prst="line"/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0" flipH="1">
            <a:off x="692785" y="548640"/>
            <a:ext cx="9296400" cy="635"/>
          </a:xfrm>
          <a:prstGeom prst="line"/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/>
          </p:cNvSpPr>
          <p:nvPr/>
        </p:nvSpPr>
        <p:spPr>
          <a:xfrm rot="0">
            <a:off x="123825" y="882650"/>
            <a:ext cx="542290" cy="3390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n w="9525" cap="flat" cmpd="sng">
                  <a:solidFill>
                    <a:schemeClr val="bg1">
                      <a:lumMod val="85000"/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HY엽서L" charset="0"/>
                <a:ea typeface="HY엽서L" charset="0"/>
              </a:rPr>
              <a:t>01</a:t>
            </a:r>
            <a:endParaRPr lang="ko-KR" altLang="en-US" sz="1600" cap="none" dirty="0" smtClean="0" b="0">
              <a:ln w="9525" cap="flat" cmpd="sng">
                <a:solidFill>
                  <a:schemeClr val="bg1">
                    <a:lumMod val="85000"/>
                    <a:alpha val="29803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latin typeface="HY엽서L" charset="0"/>
              <a:ea typeface="HY엽서L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 rot="0">
            <a:off x="107315" y="1340485"/>
            <a:ext cx="558165" cy="3390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n w="9525" cap="flat" cmpd="sng">
                  <a:solidFill>
                    <a:schemeClr val="bg1">
                      <a:lumMod val="85000"/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HY엽서L" charset="0"/>
                <a:ea typeface="HY엽서L" charset="0"/>
              </a:rPr>
              <a:t>02</a:t>
            </a:r>
            <a:endParaRPr lang="ko-KR" altLang="en-US" sz="1600" cap="none" dirty="0" smtClean="0" b="0">
              <a:ln w="9525" cap="flat" cmpd="sng">
                <a:solidFill>
                  <a:schemeClr val="bg1">
                    <a:lumMod val="85000"/>
                    <a:alpha val="29803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latin typeface="HY엽서L" charset="0"/>
              <a:ea typeface="HY엽서L" charset="0"/>
            </a:endParaRPr>
          </a:p>
        </p:txBody>
      </p:sp>
      <p:sp>
        <p:nvSpPr>
          <p:cNvPr id="29" name="갈매기형 수장 28"/>
          <p:cNvSpPr>
            <a:spLocks/>
          </p:cNvSpPr>
          <p:nvPr/>
        </p:nvSpPr>
        <p:spPr>
          <a:xfrm rot="0">
            <a:off x="1414780" y="1478915"/>
            <a:ext cx="140970" cy="154940"/>
          </a:xfrm>
          <a:prstGeom prst="chevron"/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HY엽서L" charset="0"/>
              <a:ea typeface="HY엽서L" charset="0"/>
            </a:endParaRPr>
          </a:p>
        </p:txBody>
      </p:sp>
      <p:sp>
        <p:nvSpPr>
          <p:cNvPr id="30" name="갈매기형 수장 29"/>
          <p:cNvSpPr>
            <a:spLocks/>
          </p:cNvSpPr>
          <p:nvPr/>
        </p:nvSpPr>
        <p:spPr>
          <a:xfrm rot="0">
            <a:off x="1266825" y="1478915"/>
            <a:ext cx="140970" cy="154940"/>
          </a:xfrm>
          <a:prstGeom prst="chevron"/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HY엽서L" charset="0"/>
              <a:ea typeface="HY엽서L" charset="0"/>
            </a:endParaRPr>
          </a:p>
        </p:txBody>
      </p:sp>
      <p:sp>
        <p:nvSpPr>
          <p:cNvPr id="31" name="TextBox 30"/>
          <p:cNvSpPr txBox="1">
            <a:spLocks/>
          </p:cNvSpPr>
          <p:nvPr/>
        </p:nvSpPr>
        <p:spPr>
          <a:xfrm rot="0">
            <a:off x="1597660" y="1340485"/>
            <a:ext cx="3743325" cy="43053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1">
                <a:ln w="9525" cap="flat" cmpd="sng">
                  <a:solidFill>
                    <a:srgbClr val="7AB53D">
                      <a:alpha val="29803"/>
                    </a:srgbClr>
                  </a:solidFill>
                  <a:prstDash val="solid"/>
                </a:ln>
                <a:latin typeface="HY엽서L" charset="0"/>
                <a:ea typeface="HY엽서L" charset="0"/>
              </a:rPr>
              <a:t>파일 구조</a:t>
            </a:r>
            <a:endParaRPr lang="ko-KR" altLang="en-US" sz="2200" cap="none" dirty="0" smtClean="0" b="1">
              <a:ln w="9525" cap="flat" cmpd="sng">
                <a:solidFill>
                  <a:srgbClr val="7AB53D">
                    <a:alpha val="29803"/>
                  </a:srgbClr>
                </a:solidFill>
                <a:prstDash val="solid"/>
              </a:ln>
              <a:latin typeface="HY엽서L" charset="0"/>
              <a:ea typeface="HY엽서L" charset="0"/>
            </a:endParaRPr>
          </a:p>
        </p:txBody>
      </p:sp>
      <p:sp>
        <p:nvSpPr>
          <p:cNvPr id="42" name="TextBox 41"/>
          <p:cNvSpPr txBox="1">
            <a:spLocks/>
          </p:cNvSpPr>
          <p:nvPr/>
        </p:nvSpPr>
        <p:spPr>
          <a:xfrm rot="0">
            <a:off x="93980" y="1805940"/>
            <a:ext cx="558165" cy="338455"/>
          </a:xfrm>
          <a:prstGeom prst="rect"/>
          <a:solidFill>
            <a:srgbClr val="FFFFFF"/>
          </a:solidFill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03</a:t>
            </a:r>
            <a:endParaRPr lang="ko-KR" altLang="en-US" sz="1600" cap="none" dirty="0" smtClean="0" b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 rot="0">
            <a:off x="107315" y="2277110"/>
            <a:ext cx="572770" cy="3384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04</a:t>
            </a:r>
            <a:endParaRPr lang="ko-KR" altLang="en-US" sz="1600" cap="none" dirty="0" smtClean="0" b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  <p:sp>
        <p:nvSpPr>
          <p:cNvPr id="52" name="직각 삼각형 51"/>
          <p:cNvSpPr>
            <a:spLocks/>
          </p:cNvSpPr>
          <p:nvPr/>
        </p:nvSpPr>
        <p:spPr>
          <a:xfrm rot="5400000">
            <a:off x="715010" y="3072130"/>
            <a:ext cx="81915" cy="108585"/>
          </a:xfrm>
          <a:prstGeom prst="rtTriangle"/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HY엽서L" charset="0"/>
              <a:ea typeface="HY엽서L" charset="0"/>
            </a:endParaRPr>
          </a:p>
        </p:txBody>
      </p:sp>
      <p:sp>
        <p:nvSpPr>
          <p:cNvPr id="73" name="직사각형 72"/>
          <p:cNvSpPr>
            <a:spLocks/>
          </p:cNvSpPr>
          <p:nvPr/>
        </p:nvSpPr>
        <p:spPr>
          <a:xfrm rot="0">
            <a:off x="-17145" y="3152775"/>
            <a:ext cx="835025" cy="344170"/>
          </a:xfrm>
          <a:prstGeom prst="rect"/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  06</a:t>
            </a:r>
            <a:endParaRPr lang="ko-KR" altLang="en-US" sz="1800" cap="none" dirty="0" smtClean="0" b="0">
              <a:latin typeface="HY엽서L" charset="0"/>
              <a:ea typeface="HY엽서L" charset="0"/>
            </a:endParaRPr>
          </a:p>
        </p:txBody>
      </p:sp>
      <p:sp>
        <p:nvSpPr>
          <p:cNvPr id="74" name="TextBox 73"/>
          <p:cNvSpPr txBox="1">
            <a:spLocks/>
          </p:cNvSpPr>
          <p:nvPr/>
        </p:nvSpPr>
        <p:spPr>
          <a:xfrm rot="0">
            <a:off x="107950" y="2670175"/>
            <a:ext cx="572770" cy="3384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05</a:t>
            </a:r>
            <a:endParaRPr lang="ko-KR" altLang="en-US" sz="1600" cap="none" dirty="0" smtClean="0" b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  <p:sp>
        <p:nvSpPr>
          <p:cNvPr id="76" name="텍스트 상자 75"/>
          <p:cNvSpPr txBox="1">
            <a:spLocks/>
          </p:cNvSpPr>
          <p:nvPr/>
        </p:nvSpPr>
        <p:spPr>
          <a:xfrm rot="0">
            <a:off x="4379595" y="1974850"/>
            <a:ext cx="423672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7" name="그림 76" descr="C:/Users/acorn/AppData/Roaming/PolarisOffice/ETemp/3592_4179608/fImage24855916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55750" y="1805305"/>
            <a:ext cx="2273300" cy="4909820"/>
          </a:xfrm>
          <a:prstGeom prst="rect"/>
          <a:noFill/>
        </p:spPr>
      </p:pic>
      <p:sp>
        <p:nvSpPr>
          <p:cNvPr id="78" name="도형 77"/>
          <p:cNvSpPr>
            <a:spLocks/>
          </p:cNvSpPr>
          <p:nvPr/>
        </p:nvSpPr>
        <p:spPr>
          <a:xfrm rot="0">
            <a:off x="2109470" y="2493645"/>
            <a:ext cx="1439545" cy="1054735"/>
          </a:xfrm>
          <a:prstGeom prst="rect"/>
          <a:noFill/>
          <a:ln w="3175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79" name="도형 78"/>
          <p:cNvCxnSpPr>
            <a:stCxn id="78" idx="3"/>
            <a:endCxn id="93" idx="1"/>
          </p:cNvCxnSpPr>
          <p:nvPr/>
        </p:nvCxnSpPr>
        <p:spPr>
          <a:xfrm rot="0">
            <a:off x="3548380" y="3020695"/>
            <a:ext cx="939165" cy="586105"/>
          </a:xfrm>
          <a:prstGeom prst="straightConnector1"/>
          <a:ln w="9525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텍스트 상자 79"/>
          <p:cNvSpPr txBox="1">
            <a:spLocks/>
          </p:cNvSpPr>
          <p:nvPr/>
        </p:nvSpPr>
        <p:spPr>
          <a:xfrm rot="0">
            <a:off x="6122670" y="2617470"/>
            <a:ext cx="12426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Controller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1" name="텍스트 상자 80"/>
          <p:cNvSpPr txBox="1">
            <a:spLocks/>
          </p:cNvSpPr>
          <p:nvPr/>
        </p:nvSpPr>
        <p:spPr>
          <a:xfrm rot="0">
            <a:off x="5264150" y="1805940"/>
            <a:ext cx="2270760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MVC Model 2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2" name="텍스트 상자 81"/>
          <p:cNvSpPr txBox="1">
            <a:spLocks/>
          </p:cNvSpPr>
          <p:nvPr/>
        </p:nvSpPr>
        <p:spPr>
          <a:xfrm rot="0">
            <a:off x="6363335" y="3359785"/>
            <a:ext cx="12426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View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3" name="텍스트 상자 82"/>
          <p:cNvSpPr txBox="1">
            <a:spLocks/>
          </p:cNvSpPr>
          <p:nvPr/>
        </p:nvSpPr>
        <p:spPr>
          <a:xfrm rot="0">
            <a:off x="6291580" y="4171950"/>
            <a:ext cx="12426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Model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4" name="텍스트 상자 83"/>
          <p:cNvSpPr txBox="1">
            <a:spLocks/>
          </p:cNvSpPr>
          <p:nvPr/>
        </p:nvSpPr>
        <p:spPr>
          <a:xfrm rot="0">
            <a:off x="4415155" y="3726815"/>
            <a:ext cx="14217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DAO / DTO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5" name="도형 84"/>
          <p:cNvSpPr>
            <a:spLocks/>
          </p:cNvSpPr>
          <p:nvPr/>
        </p:nvSpPr>
        <p:spPr>
          <a:xfrm rot="0">
            <a:off x="1868170" y="5657215"/>
            <a:ext cx="1529080" cy="1019810"/>
          </a:xfrm>
          <a:prstGeom prst="rect"/>
          <a:noFill/>
          <a:ln w="3175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86" name="도형 85"/>
          <p:cNvCxnSpPr/>
          <p:nvPr/>
        </p:nvCxnSpPr>
        <p:spPr>
          <a:xfrm rot="0" flipV="1">
            <a:off x="3395980" y="6140450"/>
            <a:ext cx="1126490" cy="9525"/>
          </a:xfrm>
          <a:prstGeom prst="straightConnector1"/>
          <a:ln w="9525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도형 87"/>
          <p:cNvCxnSpPr/>
          <p:nvPr/>
        </p:nvCxnSpPr>
        <p:spPr>
          <a:xfrm rot="0">
            <a:off x="6729730" y="2976245"/>
            <a:ext cx="5080" cy="401955"/>
          </a:xfrm>
          <a:prstGeom prst="straightConnector1"/>
          <a:ln w="9525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도형 88"/>
          <p:cNvCxnSpPr/>
          <p:nvPr/>
        </p:nvCxnSpPr>
        <p:spPr>
          <a:xfrm rot="0">
            <a:off x="6703060" y="3717925"/>
            <a:ext cx="5080" cy="401955"/>
          </a:xfrm>
          <a:prstGeom prst="straightConnector1"/>
          <a:ln w="9525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도형 89"/>
          <p:cNvCxnSpPr/>
          <p:nvPr/>
        </p:nvCxnSpPr>
        <p:spPr>
          <a:xfrm rot="0">
            <a:off x="5765165" y="3968115"/>
            <a:ext cx="554355" cy="375920"/>
          </a:xfrm>
          <a:prstGeom prst="straightConnector1"/>
          <a:ln w="9525" cap="flat" cmpd="sng">
            <a:solidFill>
              <a:srgbClr val="FF0000">
                <a:alpha val="100000"/>
              </a:srgb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그림 90" descr="C:/Users/acorn/AppData/Roaming/PolarisOffice/ETemp/3592_4179608/fImage5242931846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16145" y="5671185"/>
            <a:ext cx="3001010" cy="1038860"/>
          </a:xfrm>
          <a:prstGeom prst="rect"/>
          <a:noFill/>
        </p:spPr>
      </p:pic>
      <p:sp>
        <p:nvSpPr>
          <p:cNvPr id="92" name="텍스트 상자 91"/>
          <p:cNvSpPr txBox="1">
            <a:spLocks/>
          </p:cNvSpPr>
          <p:nvPr/>
        </p:nvSpPr>
        <p:spPr>
          <a:xfrm rot="0">
            <a:off x="5264150" y="5067300"/>
            <a:ext cx="2270760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페이징 처리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3" name="도형 92"/>
          <p:cNvSpPr>
            <a:spLocks/>
          </p:cNvSpPr>
          <p:nvPr/>
        </p:nvSpPr>
        <p:spPr>
          <a:xfrm rot="0">
            <a:off x="4486910" y="2448560"/>
            <a:ext cx="3763010" cy="2315845"/>
          </a:xfrm>
          <a:prstGeom prst="rect"/>
          <a:noFill/>
          <a:ln w="3175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27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30" y="3005455"/>
            <a:ext cx="4177030" cy="101536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1">
                <a:ln w="9525" cap="flat" cmpd="sng">
                  <a:solidFill>
                    <a:schemeClr val="bg1">
                      <a:lumMod val="85000"/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HY엽서L" charset="0"/>
                <a:ea typeface="HY엽서L" charset="0"/>
              </a:rPr>
              <a:t>임의의 데이터 기반의</a:t>
            </a:r>
            <a:endParaRPr lang="ko-KR" altLang="en-US" sz="3000" cap="none" dirty="0" smtClean="0" b="1">
              <a:ln w="9525" cap="flat" cmpd="sng">
                <a:solidFill>
                  <a:schemeClr val="bg1">
                    <a:lumMod val="85000"/>
                    <a:alpha val="29803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latin typeface="HY엽서L" charset="0"/>
              <a:ea typeface="HY엽서L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1">
                <a:ln w="9525" cap="flat" cmpd="sng">
                  <a:solidFill>
                    <a:schemeClr val="bg1">
                      <a:lumMod val="85000"/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latin typeface="HY엽서L" charset="0"/>
                <a:ea typeface="HY엽서L" charset="0"/>
              </a:rPr>
              <a:t>화면 구성</a:t>
            </a:r>
            <a:endParaRPr lang="ko-KR" altLang="en-US" sz="3000" cap="none" dirty="0" smtClean="0" b="1">
              <a:ln w="9525" cap="flat" cmpd="sng">
                <a:solidFill>
                  <a:schemeClr val="bg1">
                    <a:lumMod val="85000"/>
                    <a:alpha val="29803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latin typeface="HY엽서L" charset="0"/>
              <a:ea typeface="HY엽서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686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785" y="548640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1414780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66825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97660" y="1340485"/>
            <a:ext cx="3742690" cy="43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화면 구현</a:t>
            </a:r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메인</a:t>
            </a:r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)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315" y="1340485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78865" y="1732280"/>
            <a:ext cx="7526020" cy="42487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87450" y="1830070"/>
            <a:ext cx="7272655" cy="431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상단 메뉴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87450" y="2348865"/>
            <a:ext cx="7272655" cy="35286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-9525" y="934085"/>
            <a:ext cx="834390" cy="34353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1" name="직각 삼각형 30"/>
          <p:cNvSpPr/>
          <p:nvPr/>
        </p:nvSpPr>
        <p:spPr>
          <a:xfrm rot="5400000">
            <a:off x="702945" y="1264285"/>
            <a:ext cx="81280" cy="10795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315" y="934085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xmlns="" val="2454186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785" y="548640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1414780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66825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97660" y="1340485"/>
            <a:ext cx="3742690" cy="43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화면 구현</a:t>
            </a:r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실시간</a:t>
            </a:r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87450" y="1830070"/>
            <a:ext cx="7272655" cy="431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상단 메뉴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87450" y="2348865"/>
            <a:ext cx="1324610" cy="35286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서브 메뉴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627630" y="2348865"/>
            <a:ext cx="4180840" cy="23761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Map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876415" y="2346325"/>
            <a:ext cx="792480" cy="10198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현재시간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740650" y="2346325"/>
            <a:ext cx="720090" cy="10191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진도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876415" y="3414395"/>
            <a:ext cx="1584960" cy="13112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데이터 시각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33345" y="2348865"/>
            <a:ext cx="4175125" cy="237617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7315" y="934085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1412875"/>
            <a:ext cx="834390" cy="34353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4" name="직각 삼각형 23"/>
          <p:cNvSpPr/>
          <p:nvPr/>
        </p:nvSpPr>
        <p:spPr>
          <a:xfrm rot="5400000">
            <a:off x="711835" y="1743075"/>
            <a:ext cx="81280" cy="10795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6840" y="1412875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pic>
        <p:nvPicPr>
          <p:cNvPr id="34" name="그림 33" descr="C:/Users/acorn/AppData/Roaming/PolarisOffice/ETemp/3592_4179608/fImage129062600633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9630" y="1768475"/>
            <a:ext cx="8088630" cy="492633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xmlns="" val="2454186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785" y="548640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1414780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66825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97660" y="1340485"/>
            <a:ext cx="3742690" cy="43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화면 구현</a:t>
            </a:r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(</a:t>
            </a:r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예측</a:t>
            </a:r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315" y="1340485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825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78865" y="1732280"/>
            <a:ext cx="7526020" cy="42487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87450" y="1830070"/>
            <a:ext cx="7272655" cy="431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상단 메뉴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87450" y="2348865"/>
            <a:ext cx="1324610" cy="35286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서브 메뉴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627630" y="2348865"/>
            <a:ext cx="4180840" cy="23761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Map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876415" y="2346325"/>
            <a:ext cx="791845" cy="10191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현재시간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740650" y="2346325"/>
            <a:ext cx="720090" cy="10191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예측정보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876415" y="3414395"/>
            <a:ext cx="1584325" cy="1310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예측 정보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627630" y="4758055"/>
            <a:ext cx="5832475" cy="11188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시각화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30170" y="2348865"/>
            <a:ext cx="4178300" cy="237617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-6985" y="1852295"/>
            <a:ext cx="834390" cy="34353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5" name="직각 삼각형 24"/>
          <p:cNvSpPr/>
          <p:nvPr/>
        </p:nvSpPr>
        <p:spPr>
          <a:xfrm rot="5400000">
            <a:off x="705485" y="2182495"/>
            <a:ext cx="81280" cy="10795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855" y="1852295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pic>
        <p:nvPicPr>
          <p:cNvPr id="28" name="그림 27" descr="C:/Users/acorn/AppData/Roaming/PolarisOffice/ETemp/3592_4179608/fImage259179601650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7875" y="1724025"/>
            <a:ext cx="8276590" cy="489013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xmlns="" val="1100410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785" y="548640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/>
          <p:nvPr/>
        </p:nvSpPr>
        <p:spPr>
          <a:xfrm>
            <a:off x="1414780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66825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97660" y="1340485"/>
            <a:ext cx="3743325" cy="43053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1">
                <a:ln w="9525" cap="flat" cmpd="sng">
                  <a:solidFill>
                    <a:srgbClr val="7AB53D">
                      <a:alpha val="29803"/>
                    </a:srgbClr>
                  </a:solidFill>
                  <a:prstDash val="solid"/>
                </a:ln>
                <a:latin typeface="HY엽서L" charset="0"/>
                <a:ea typeface="HY엽서L" charset="0"/>
              </a:rPr>
              <a:t>화면 구현(대피소)</a:t>
            </a:r>
            <a:endParaRPr lang="ko-KR" altLang="en-US" sz="2200" cap="none" dirty="0" smtClean="0" b="1">
              <a:ln w="9525" cap="flat" cmpd="sng">
                <a:solidFill>
                  <a:srgbClr val="7AB53D">
                    <a:alpha val="29803"/>
                  </a:srgbClr>
                </a:solidFill>
                <a:prstDash val="solid"/>
              </a:ln>
              <a:latin typeface="HY엽서L" charset="0"/>
              <a:ea typeface="HY엽서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315" y="1340485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825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78865" y="1732280"/>
            <a:ext cx="7526020" cy="42487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87450" y="1830070"/>
            <a:ext cx="7272655" cy="431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상단 메뉴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87450" y="2348865"/>
            <a:ext cx="1324610" cy="35286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서브 메뉴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617470" y="2338705"/>
            <a:ext cx="2712720" cy="23761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분석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409565" y="2348865"/>
            <a:ext cx="3051175" cy="10191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과거 데이터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현재 추이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627630" y="4758055"/>
            <a:ext cx="5832475" cy="11188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 키워드 분석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409565" y="3429000"/>
            <a:ext cx="3051175" cy="12960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그래프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8745" y="1794510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2204720"/>
            <a:ext cx="834390" cy="34353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0" name="직각 삼각형 19"/>
          <p:cNvSpPr/>
          <p:nvPr/>
        </p:nvSpPr>
        <p:spPr>
          <a:xfrm rot="5400000">
            <a:off x="711835" y="2519045"/>
            <a:ext cx="81280" cy="10795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6840" y="2204720"/>
            <a:ext cx="63563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04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pic>
        <p:nvPicPr>
          <p:cNvPr id="32" name="그림 31" descr="C:/Users/acorn/AppData/Roaming/PolarisOffice/ETemp/3592_4179608/fImage2703888749169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4555" y="1683385"/>
            <a:ext cx="8134350" cy="487743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xmlns="" val="3583062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rot="0">
            <a:off x="683260" y="-370840"/>
            <a:ext cx="635" cy="7473315"/>
          </a:xfrm>
          <a:prstGeom prst="line"/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rot="0" flipH="1">
            <a:off x="692785" y="548640"/>
            <a:ext cx="9296400" cy="635"/>
          </a:xfrm>
          <a:prstGeom prst="line"/>
          <a:ln w="9525" cap="flat" cmpd="sng">
            <a:solidFill>
              <a:schemeClr val="bg1">
                <a:lumMod val="65000"/>
                <a:alpha val="49803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갈매기형 수장 14"/>
          <p:cNvSpPr>
            <a:spLocks/>
          </p:cNvSpPr>
          <p:nvPr/>
        </p:nvSpPr>
        <p:spPr>
          <a:xfrm rot="0">
            <a:off x="1414780" y="1478915"/>
            <a:ext cx="140970" cy="154940"/>
          </a:xfrm>
          <a:prstGeom prst="chevron"/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HY엽서L" charset="0"/>
              <a:ea typeface="HY엽서L" charset="0"/>
            </a:endParaRPr>
          </a:p>
        </p:txBody>
      </p:sp>
      <p:sp>
        <p:nvSpPr>
          <p:cNvPr id="16" name="갈매기형 수장 15"/>
          <p:cNvSpPr>
            <a:spLocks/>
          </p:cNvSpPr>
          <p:nvPr/>
        </p:nvSpPr>
        <p:spPr>
          <a:xfrm rot="0">
            <a:off x="1266825" y="1478915"/>
            <a:ext cx="140970" cy="154940"/>
          </a:xfrm>
          <a:prstGeom prst="chevron"/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HY엽서L" charset="0"/>
              <a:ea typeface="HY엽서L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 rot="0">
            <a:off x="1597660" y="1340485"/>
            <a:ext cx="3743325" cy="43180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1">
                <a:ln w="9525" cap="flat" cmpd="sng">
                  <a:solidFill>
                    <a:srgbClr val="7AB53D">
                      <a:alpha val="29803"/>
                    </a:srgbClr>
                  </a:solidFill>
                  <a:prstDash val="solid"/>
                </a:ln>
                <a:latin typeface="HY엽서L" charset="0"/>
                <a:ea typeface="HY엽서L" charset="0"/>
              </a:rPr>
              <a:t>화면 구현(통계 분석)</a:t>
            </a:r>
            <a:endParaRPr lang="ko-KR" altLang="en-US" sz="2200" cap="none" dirty="0" smtClean="0" b="1">
              <a:ln w="9525" cap="flat" cmpd="sng">
                <a:solidFill>
                  <a:srgbClr val="7AB53D">
                    <a:alpha val="29803"/>
                  </a:srgbClr>
                </a:solidFill>
                <a:prstDash val="solid"/>
              </a:ln>
              <a:latin typeface="HY엽서L" charset="0"/>
              <a:ea typeface="HY엽서L" charset="0"/>
            </a:endParaRPr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 rot="0">
            <a:off x="107315" y="1340485"/>
            <a:ext cx="636270" cy="3390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02</a:t>
            </a:r>
            <a:endParaRPr lang="ko-KR" altLang="en-US" sz="1600" cap="none" dirty="0" smtClean="0" b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 rot="0">
            <a:off x="123825" y="882650"/>
            <a:ext cx="542290" cy="3390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HY엽서L" charset="0"/>
                <a:ea typeface="HY엽서L" charset="0"/>
              </a:rPr>
              <a:t>01</a:t>
            </a:r>
            <a:endParaRPr lang="ko-KR" altLang="en-US" sz="1600" cap="none" dirty="0" smtClean="0" b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latin typeface="HY엽서L" charset="0"/>
              <a:ea typeface="HY엽서L" charset="0"/>
            </a:endParaRPr>
          </a:p>
        </p:txBody>
      </p:sp>
      <p:sp>
        <p:nvSpPr>
          <p:cNvPr id="2" name="직사각형 1"/>
          <p:cNvSpPr>
            <a:spLocks/>
          </p:cNvSpPr>
          <p:nvPr/>
        </p:nvSpPr>
        <p:spPr>
          <a:xfrm rot="0">
            <a:off x="1078865" y="1732280"/>
            <a:ext cx="7526655" cy="4249420"/>
          </a:xfrm>
          <a:prstGeom prst="rect"/>
          <a:solidFill>
            <a:schemeClr val="tx1">
              <a:lumMod val="85000"/>
              <a:lumOff val="1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" name="직사각형 2"/>
          <p:cNvSpPr>
            <a:spLocks/>
          </p:cNvSpPr>
          <p:nvPr/>
        </p:nvSpPr>
        <p:spPr>
          <a:xfrm rot="0">
            <a:off x="1187450" y="1830070"/>
            <a:ext cx="7273290" cy="432435"/>
          </a:xfrm>
          <a:prstGeom prst="rect"/>
          <a:solidFill>
            <a:schemeClr val="tx1">
              <a:lumMod val="65000"/>
              <a:lumOff val="3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상단 메뉴 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 rot="0">
            <a:off x="1187450" y="2348865"/>
            <a:ext cx="1325245" cy="3529330"/>
          </a:xfrm>
          <a:prstGeom prst="rect"/>
          <a:solidFill>
            <a:schemeClr val="tx1">
              <a:lumMod val="65000"/>
              <a:lumOff val="3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서브 메뉴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/>
          <p:cNvSpPr>
            <a:spLocks/>
          </p:cNvSpPr>
          <p:nvPr/>
        </p:nvSpPr>
        <p:spPr>
          <a:xfrm rot="0">
            <a:off x="2617470" y="2338705"/>
            <a:ext cx="2713355" cy="2376805"/>
          </a:xfrm>
          <a:prstGeom prst="rect"/>
          <a:solidFill>
            <a:schemeClr val="tx1">
              <a:lumMod val="65000"/>
              <a:lumOff val="3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데이터 분석 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5409565" y="2348865"/>
            <a:ext cx="3051810" cy="1019810"/>
          </a:xfrm>
          <a:prstGeom prst="rect"/>
          <a:solidFill>
            <a:schemeClr val="tx1">
              <a:lumMod val="65000"/>
              <a:lumOff val="3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과거 데이터 vs 현재 추이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7" name="직사각형 26"/>
          <p:cNvSpPr>
            <a:spLocks/>
          </p:cNvSpPr>
          <p:nvPr/>
        </p:nvSpPr>
        <p:spPr>
          <a:xfrm rot="0">
            <a:off x="2627630" y="4758055"/>
            <a:ext cx="5833110" cy="1119505"/>
          </a:xfrm>
          <a:prstGeom prst="rect"/>
          <a:solidFill>
            <a:schemeClr val="tx1">
              <a:lumMod val="65000"/>
              <a:lumOff val="3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데이터 키워드 분석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8" name="직사각형 27"/>
          <p:cNvSpPr>
            <a:spLocks/>
          </p:cNvSpPr>
          <p:nvPr/>
        </p:nvSpPr>
        <p:spPr>
          <a:xfrm rot="0">
            <a:off x="5409565" y="3429000"/>
            <a:ext cx="3051810" cy="1296670"/>
          </a:xfrm>
          <a:prstGeom prst="rect"/>
          <a:solidFill>
            <a:schemeClr val="tx1">
              <a:lumMod val="65000"/>
              <a:lumOff val="3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그래프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1" name="TextBox 30"/>
          <p:cNvSpPr txBox="1">
            <a:spLocks/>
          </p:cNvSpPr>
          <p:nvPr/>
        </p:nvSpPr>
        <p:spPr>
          <a:xfrm rot="0">
            <a:off x="118745" y="1794510"/>
            <a:ext cx="636270" cy="33909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03</a:t>
            </a:r>
            <a:endParaRPr lang="ko-KR" altLang="en-US" sz="1600" cap="none" dirty="0" smtClean="0" b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  <p:sp>
        <p:nvSpPr>
          <p:cNvPr id="20" name="직각 삼각형 19"/>
          <p:cNvSpPr>
            <a:spLocks/>
          </p:cNvSpPr>
          <p:nvPr/>
        </p:nvSpPr>
        <p:spPr>
          <a:xfrm rot="5400000">
            <a:off x="711835" y="2519045"/>
            <a:ext cx="81915" cy="108585"/>
          </a:xfrm>
          <a:prstGeom prst="rtTriangle"/>
          <a:solidFill>
            <a:schemeClr val="tx1"/>
          </a:solidFill>
          <a:ln w="254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HY엽서L" charset="0"/>
              <a:ea typeface="HY엽서L" charset="0"/>
            </a:endParaRPr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 rot="0">
            <a:off x="116840" y="2204720"/>
            <a:ext cx="636270" cy="3384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04</a:t>
            </a:r>
            <a:endParaRPr lang="ko-KR" altLang="en-US" sz="1600" cap="none" dirty="0" smtClean="0" b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  <p:pic>
        <p:nvPicPr>
          <p:cNvPr id="32" name="그림 31" descr="C:/Users/acorn/AppData/Roaming/PolarisOffice/ETemp/3592_4179608/fImage124943870572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5010" y="1678940"/>
            <a:ext cx="8357235" cy="5087620"/>
          </a:xfrm>
          <a:prstGeom prst="rect"/>
          <a:noFill/>
        </p:spPr>
      </p:pic>
      <p:sp>
        <p:nvSpPr>
          <p:cNvPr id="33" name="직사각형 32"/>
          <p:cNvSpPr>
            <a:spLocks/>
          </p:cNvSpPr>
          <p:nvPr/>
        </p:nvSpPr>
        <p:spPr>
          <a:xfrm rot="0">
            <a:off x="-17145" y="2634615"/>
            <a:ext cx="835025" cy="344170"/>
          </a:xfrm>
          <a:prstGeom prst="rect"/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HY엽서L" charset="0"/>
              <a:ea typeface="HY엽서L" charset="0"/>
            </a:endParaRPr>
          </a:p>
        </p:txBody>
      </p:sp>
      <p:sp>
        <p:nvSpPr>
          <p:cNvPr id="34" name="직사각형 33"/>
          <p:cNvSpPr>
            <a:spLocks/>
          </p:cNvSpPr>
          <p:nvPr/>
        </p:nvSpPr>
        <p:spPr>
          <a:xfrm rot="0">
            <a:off x="0" y="2627630"/>
            <a:ext cx="835025" cy="344170"/>
          </a:xfrm>
          <a:prstGeom prst="rect"/>
          <a:solidFill>
            <a:srgbClr val="27212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HY엽서L" charset="0"/>
              <a:ea typeface="HY엽서L" charset="0"/>
            </a:endParaRPr>
          </a:p>
        </p:txBody>
      </p:sp>
      <p:sp>
        <p:nvSpPr>
          <p:cNvPr id="35" name="TextBox 34"/>
          <p:cNvSpPr txBox="1">
            <a:spLocks/>
          </p:cNvSpPr>
          <p:nvPr/>
        </p:nvSpPr>
        <p:spPr>
          <a:xfrm rot="0">
            <a:off x="116840" y="2616835"/>
            <a:ext cx="636270" cy="33845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>
                <a:ln w="9525" cap="flat" cmpd="sng">
                  <a:solidFill>
                    <a:schemeClr val="tx1">
                      <a:alpha val="29803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HY엽서L" charset="0"/>
                <a:ea typeface="HY엽서L" charset="0"/>
              </a:rPr>
              <a:t>05</a:t>
            </a:r>
            <a:endParaRPr lang="ko-KR" altLang="en-US" sz="1600" cap="none" dirty="0" smtClean="0" b="0">
              <a:ln w="9525" cap="flat" cmpd="sng">
                <a:solidFill>
                  <a:schemeClr val="tx1">
                    <a:alpha val="29803"/>
                  </a:schemeClr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latin typeface="HY엽서L" charset="0"/>
              <a:ea typeface="HY엽서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27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260" y="3075305"/>
            <a:ext cx="3333115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863398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05" y="2997200"/>
            <a:ext cx="3333115" cy="81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 pitchFamily="18" charset="-127"/>
                <a:ea typeface="HY엽서L" pitchFamily="18" charset="-127"/>
              </a:rPr>
              <a:t> 목차</a:t>
            </a:r>
            <a:endParaRPr lang="en-US" altLang="ko-KR" sz="47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60065" y="2616200"/>
            <a:ext cx="0" cy="1626235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-435610" y="6697345"/>
            <a:ext cx="10015855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 pitchFamily="18" charset="-127"/>
                <a:ea typeface="HY엽서L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 pitchFamily="18" charset="-127"/>
                <a:ea typeface="HY엽서L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 pitchFamily="18" charset="-127"/>
                <a:ea typeface="HY엽서L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 pitchFamily="18" charset="-127"/>
                <a:ea typeface="HY엽서L" pitchFamily="18" charset="-127"/>
              </a:rPr>
              <a:t> the first </a:t>
            </a:r>
            <a:r>
              <a:rPr lang="en-US" altLang="ko-KR" sz="7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 pitchFamily="18" charset="-127"/>
                <a:ea typeface="HY엽서L" pitchFamily="18" charset="-127"/>
              </a:rPr>
              <a:t>session</a:t>
            </a:r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610" y="-27305"/>
            <a:ext cx="10015855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80105" y="2828925"/>
            <a:ext cx="3384550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>
                <a:latin typeface="HY엽서L" pitchFamily="18" charset="-127"/>
                <a:ea typeface="HY엽서L" pitchFamily="18" charset="-127"/>
              </a:rPr>
              <a:t>개요</a:t>
            </a:r>
            <a:endParaRPr lang="en-US" altLang="ko-KR" b="1" dirty="0" smtClean="0">
              <a:latin typeface="HY엽서L" pitchFamily="18" charset="-127"/>
              <a:ea typeface="HY엽서L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b="1" dirty="0" smtClean="0">
              <a:latin typeface="HY엽서L" pitchFamily="18" charset="-127"/>
              <a:ea typeface="HY엽서L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>
                <a:latin typeface="HY엽서L" pitchFamily="18" charset="-127"/>
                <a:ea typeface="HY엽서L" pitchFamily="18" charset="-127"/>
              </a:rPr>
              <a:t>화면 구성</a:t>
            </a:r>
            <a:endParaRPr lang="en-US" altLang="ko-KR" b="1" dirty="0" smtClean="0">
              <a:latin typeface="HY엽서L" pitchFamily="18" charset="-127"/>
              <a:ea typeface="HY엽서L" pitchFamily="18" charset="-127"/>
            </a:endParaRPr>
          </a:p>
          <a:p>
            <a:endParaRPr lang="en-US" altLang="ko-KR" b="1" dirty="0"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5986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27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30" y="3005455"/>
            <a:ext cx="4176395" cy="55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HY엽서L" pitchFamily="18" charset="-127"/>
                <a:ea typeface="HY엽서L" pitchFamily="18" charset="-127"/>
              </a:rPr>
              <a:t>개</a:t>
            </a:r>
            <a:r>
              <a:rPr lang="ko-KR" altLang="en-US" sz="3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HY엽서L" pitchFamily="18" charset="-127"/>
                <a:ea typeface="HY엽서L" pitchFamily="18" charset="-127"/>
              </a:rPr>
              <a:t>요</a:t>
            </a:r>
            <a:endParaRPr lang="en-US" altLang="ko-KR" sz="3000" b="1" dirty="0" smtClean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1798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55115" y="3500755"/>
            <a:ext cx="676529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 pitchFamily="18" charset="-127"/>
                <a:ea typeface="HY엽서L" pitchFamily="18" charset="-127"/>
              </a:rPr>
              <a:t>     지진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 pitchFamily="18" charset="-127"/>
                <a:ea typeface="HY엽서L" pitchFamily="18" charset="-127"/>
              </a:rPr>
              <a:t>,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 pitchFamily="18" charset="-127"/>
                <a:ea typeface="HY엽서L" pitchFamily="18" charset="-127"/>
              </a:rPr>
              <a:t>각종 사고에 대한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 pitchFamily="18" charset="-127"/>
                <a:ea typeface="HY엽서L" pitchFamily="18" charset="-127"/>
              </a:rPr>
              <a:t>예측과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 pitchFamily="18" charset="-127"/>
                <a:ea typeface="HY엽서L" pitchFamily="18" charset="-127"/>
              </a:rPr>
              <a:t>실시간 알림을 해주는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엽서L" pitchFamily="18" charset="-127"/>
              <a:ea typeface="HY엽서L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엽서L" pitchFamily="18" charset="-127"/>
                <a:ea typeface="HY엽서L" pitchFamily="18" charset="-127"/>
              </a:rPr>
              <a:t>                                   사이트 제작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785" y="548640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525" y="887095"/>
            <a:ext cx="834390" cy="34353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945" y="1216660"/>
            <a:ext cx="81280" cy="10795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825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315" y="1340485"/>
            <a:ext cx="55753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</a:p>
        </p:txBody>
      </p:sp>
      <p:sp>
        <p:nvSpPr>
          <p:cNvPr id="13" name="갈매기형 수장 12"/>
          <p:cNvSpPr/>
          <p:nvPr/>
        </p:nvSpPr>
        <p:spPr>
          <a:xfrm>
            <a:off x="1414780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266825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97660" y="1340485"/>
            <a:ext cx="3742690" cy="43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목표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2" name="갈매기형 수장 21"/>
          <p:cNvSpPr/>
          <p:nvPr/>
        </p:nvSpPr>
        <p:spPr>
          <a:xfrm>
            <a:off x="1414780" y="433006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1266825" y="433006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97660" y="4191635"/>
            <a:ext cx="3742690" cy="43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선정 이유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7660" y="4797425"/>
            <a:ext cx="5731510" cy="147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우리나라 사람들의 안전불감증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좀 더 빠른 재난 경보 구축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지진 가능성 예측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555115" y="1881505"/>
            <a:ext cx="3240405" cy="862965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76190" y="1881505"/>
            <a:ext cx="3240405" cy="862965"/>
          </a:xfrm>
          <a:prstGeom prst="rect">
            <a:avLst/>
          </a:prstGeom>
          <a:solidFill>
            <a:srgbClr val="272123"/>
          </a:solidFill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35785" y="1988820"/>
            <a:ext cx="2736215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HY엽서L" pitchFamily="18" charset="-127"/>
                <a:ea typeface="HY엽서L" pitchFamily="18" charset="-127"/>
              </a:rPr>
              <a:t>지진과 각종 사고에 대한 </a:t>
            </a:r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HY엽서L" pitchFamily="18" charset="-127"/>
              <a:ea typeface="HY엽서L" pitchFamily="18" charset="-127"/>
            </a:endParaRPr>
          </a:p>
          <a:p>
            <a:pPr algn="ctr"/>
            <a:r>
              <a:rPr lang="ko-KR" altLang="en-US" sz="1600" dirty="0" err="1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HY엽서L" pitchFamily="18" charset="-127"/>
                <a:ea typeface="HY엽서L" pitchFamily="18" charset="-127"/>
              </a:rPr>
              <a:t>빅데이터</a:t>
            </a:r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HY엽서L" pitchFamily="18" charset="-127"/>
                <a:ea typeface="HY엽서L" pitchFamily="18" charset="-127"/>
              </a:rPr>
              <a:t>DB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09565" y="2134870"/>
            <a:ext cx="257302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HY엽서L" pitchFamily="18" charset="-127"/>
                <a:ea typeface="HY엽서L" pitchFamily="18" charset="-127"/>
              </a:rPr>
              <a:t>실시간 웹 </a:t>
            </a:r>
            <a:r>
              <a:rPr lang="ko-KR" altLang="en-US" sz="1600" dirty="0" err="1" smtClean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HY엽서L" pitchFamily="18" charset="-127"/>
                <a:ea typeface="HY엽서L" pitchFamily="18" charset="-127"/>
              </a:rPr>
              <a:t>스크래핑</a:t>
            </a:r>
            <a:endParaRPr lang="en-US" altLang="ko-KR" sz="1600" dirty="0" smtClean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" name="덧셈 기호 2"/>
          <p:cNvSpPr/>
          <p:nvPr/>
        </p:nvSpPr>
        <p:spPr>
          <a:xfrm>
            <a:off x="4795520" y="2188845"/>
            <a:ext cx="288290" cy="28829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4" name="등호 3"/>
          <p:cNvSpPr/>
          <p:nvPr/>
        </p:nvSpPr>
        <p:spPr>
          <a:xfrm rot="5400000">
            <a:off x="4789805" y="2921000"/>
            <a:ext cx="295275" cy="440055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3980" y="1805940"/>
            <a:ext cx="55753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xmlns="" val="1919912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785" y="548640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525" y="887095"/>
            <a:ext cx="834390" cy="34353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945" y="1216660"/>
            <a:ext cx="81280" cy="10795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825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315" y="1340485"/>
            <a:ext cx="55753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</a:p>
        </p:txBody>
      </p:sp>
      <p:sp>
        <p:nvSpPr>
          <p:cNvPr id="29" name="갈매기형 수장 28"/>
          <p:cNvSpPr/>
          <p:nvPr/>
        </p:nvSpPr>
        <p:spPr>
          <a:xfrm>
            <a:off x="1414780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66825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97660" y="1340485"/>
            <a:ext cx="3742690" cy="43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err="1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간트</a:t>
            </a:r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 차트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latin typeface="HY엽서L" pitchFamily="18" charset="-127"/>
              <a:ea typeface="HY엽서L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67923867"/>
              </p:ext>
            </p:extLst>
          </p:nvPr>
        </p:nvGraphicFramePr>
        <p:xfrm>
          <a:off x="1352168" y="1876339"/>
          <a:ext cx="6892239" cy="462111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08107"/>
                <a:gridCol w="1296033"/>
                <a:gridCol w="1296033"/>
                <a:gridCol w="1296033"/>
                <a:gridCol w="1296033"/>
              </a:tblGrid>
              <a:tr h="4005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</a:tr>
              <a:tr h="4748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주제선정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748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748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Fornt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21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- </a:t>
                      </a:r>
                      <a:r>
                        <a:rPr lang="ko-KR" altLang="en-US" dirty="0" smtClean="0"/>
                        <a:t>화면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21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 - </a:t>
                      </a:r>
                      <a:r>
                        <a:rPr lang="ko-KR" altLang="en-US" dirty="0" smtClean="0"/>
                        <a:t>서버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21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</a:t>
                      </a:r>
                      <a:r>
                        <a:rPr lang="en-US" altLang="ko-KR" baseline="0" dirty="0" smtClean="0"/>
                        <a:t> - </a:t>
                      </a:r>
                      <a:r>
                        <a:rPr lang="ko-KR" altLang="en-US" baseline="0" dirty="0" err="1" smtClean="0"/>
                        <a:t>호스팅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293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Back-end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293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구축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620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오류</a:t>
                      </a:r>
                      <a:r>
                        <a:rPr lang="ko-KR" altLang="en-US" baseline="0" dirty="0" smtClean="0"/>
                        <a:t>수정</a:t>
                      </a:r>
                      <a:r>
                        <a:rPr lang="en-US" altLang="ko-KR" baseline="0" dirty="0" smtClean="0"/>
                        <a:t>&amp;</a:t>
                      </a:r>
                      <a:r>
                        <a:rPr lang="ko-KR" altLang="en-US" baseline="0" dirty="0" smtClean="0"/>
                        <a:t>문서 작업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3060065" y="2564765"/>
            <a:ext cx="2520315" cy="0"/>
          </a:xfrm>
          <a:prstGeom prst="straightConnector1">
            <a:avLst/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060065" y="2997200"/>
            <a:ext cx="2520315" cy="0"/>
          </a:xfrm>
          <a:prstGeom prst="straightConnector1">
            <a:avLst/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427855" y="3500755"/>
            <a:ext cx="2534920" cy="0"/>
          </a:xfrm>
          <a:prstGeom prst="straightConnector1">
            <a:avLst/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6974840" y="4683125"/>
            <a:ext cx="1261110" cy="0"/>
          </a:xfrm>
          <a:prstGeom prst="straightConnector1">
            <a:avLst/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176395" y="5589270"/>
            <a:ext cx="4059555" cy="0"/>
          </a:xfrm>
          <a:prstGeom prst="straightConnector1">
            <a:avLst/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6962775" y="6165215"/>
            <a:ext cx="1273175" cy="0"/>
          </a:xfrm>
          <a:prstGeom prst="straightConnector1">
            <a:avLst/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427855" y="3860800"/>
            <a:ext cx="2546985" cy="0"/>
          </a:xfrm>
          <a:prstGeom prst="straightConnector1">
            <a:avLst/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695315" y="4220845"/>
            <a:ext cx="1279525" cy="0"/>
          </a:xfrm>
          <a:prstGeom prst="straightConnector1">
            <a:avLst/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5695315" y="5085080"/>
            <a:ext cx="2546985" cy="0"/>
          </a:xfrm>
          <a:prstGeom prst="straightConnector1">
            <a:avLst/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3980" y="1805940"/>
            <a:ext cx="55753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xmlns="" val="852585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785" y="548640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1356995"/>
            <a:ext cx="834390" cy="34353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1835" y="1687195"/>
            <a:ext cx="81280" cy="10795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825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315" y="1340485"/>
            <a:ext cx="55753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</a:p>
        </p:txBody>
      </p:sp>
      <p:sp>
        <p:nvSpPr>
          <p:cNvPr id="29" name="갈매기형 수장 28"/>
          <p:cNvSpPr/>
          <p:nvPr/>
        </p:nvSpPr>
        <p:spPr>
          <a:xfrm>
            <a:off x="1414780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66825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97660" y="1340485"/>
            <a:ext cx="3742690" cy="43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요구사항 명세서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latin typeface="HY엽서L" pitchFamily="18" charset="-127"/>
              <a:ea typeface="HY엽서L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43305" y="2060575"/>
          <a:ext cx="7353935" cy="457009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09600"/>
                <a:gridCol w="983615"/>
                <a:gridCol w="4176395"/>
                <a:gridCol w="1584325"/>
              </a:tblGrid>
              <a:tr h="264795"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분류</a:t>
                      </a:r>
                      <a:endParaRPr lang="ko-KR" altLang="en-US" sz="1100" kern="1200" dirty="0" smtClean="0" b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세부사항</a:t>
                      </a:r>
                      <a:endParaRPr lang="ko-KR" altLang="en-US" sz="1100" kern="1200" dirty="0" smtClean="0" b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100" kern="1200" dirty="0" smtClean="0" b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구현 여부</a:t>
                      </a:r>
                      <a:endParaRPr lang="ko-KR" altLang="en-US" sz="1100" kern="1200" dirty="0" smtClean="0" b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</a:tr>
              <a:tr h="264795"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VIEW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주메뉴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재난, 재해 종류에 따른 메뉴 구성이 이루어졌는가?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  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알림 창을 통한 실시간 알림이 올바르게 작동하는가?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 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서브 메뉴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재난, 재해 종류에 따른 서브 메뉴 구성이 이루어졌는가?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- 지진 : 실시간, 예측, 대피소, 통합 분석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- 사고 : 실시간, 통합 분석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메뉴 구성이 간단한가?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데이터 UI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구성요소가 맵 정보와 상호보완적인가?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실시간 : 현재 시간 및 해당 재난재해 정보가 표시되는가?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실시간 : 워드클라우드를 통한 지역 별 키워드 순위가 표시되는가?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예측 : 예측에 기준이 되는 원인(변수) 출력이 이루어지는가?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예측 : 예측률 그래프가 출력되는가?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</a:tr>
              <a:tr h="514985"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대피소 : 주소 검색 기능 및 가까운 대피소 목록 출력 기능이 이루어지는가?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14985"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통합 분석 : 해당 데이터의 분기별 / 월별 / 일별 / 시간별 그래프 출력이 이루어지는가?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통합 분석 : 재해, 재난 별 원인 분석 시각화가 이루어지는가?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  <a:endParaRPr lang="ko-KR" altLang="en-US" sz="1100" kern="1200" dirty="0" smtClean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3980" y="1805940"/>
            <a:ext cx="55753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</a:p>
        </p:txBody>
      </p:sp>
      <p:sp>
        <p:nvSpPr>
          <p:cNvPr id="34" name="도형 33"/>
          <p:cNvSpPr>
            <a:spLocks/>
          </p:cNvSpPr>
          <p:nvPr/>
        </p:nvSpPr>
        <p:spPr>
          <a:xfrm rot="0">
            <a:off x="7051675" y="2376805"/>
            <a:ext cx="161290" cy="179070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 rot="0">
            <a:off x="7051675" y="2886710"/>
            <a:ext cx="161290" cy="179070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7" name="도형 36"/>
          <p:cNvSpPr>
            <a:spLocks/>
          </p:cNvSpPr>
          <p:nvPr/>
        </p:nvSpPr>
        <p:spPr>
          <a:xfrm rot="0">
            <a:off x="7051675" y="3163570"/>
            <a:ext cx="161290" cy="179070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8" name="도형 37"/>
          <p:cNvSpPr>
            <a:spLocks/>
          </p:cNvSpPr>
          <p:nvPr/>
        </p:nvSpPr>
        <p:spPr>
          <a:xfrm rot="0">
            <a:off x="7051675" y="3735705"/>
            <a:ext cx="161290" cy="179070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7033895" y="3458210"/>
            <a:ext cx="188595" cy="152400"/>
          </a:xfrm>
          <a:prstGeom prst="triangl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7042785" y="4012565"/>
            <a:ext cx="188595" cy="152400"/>
          </a:xfrm>
          <a:prstGeom prst="triangl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7042785" y="4289425"/>
            <a:ext cx="188595" cy="152400"/>
          </a:xfrm>
          <a:prstGeom prst="triangl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2585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785" y="548640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1356995"/>
            <a:ext cx="834390" cy="34353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11835" y="1687195"/>
            <a:ext cx="81280" cy="10795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825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315" y="1340485"/>
            <a:ext cx="55753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</a:p>
        </p:txBody>
      </p:sp>
      <p:sp>
        <p:nvSpPr>
          <p:cNvPr id="29" name="갈매기형 수장 28"/>
          <p:cNvSpPr/>
          <p:nvPr/>
        </p:nvSpPr>
        <p:spPr>
          <a:xfrm>
            <a:off x="1414780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66825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97660" y="1340485"/>
            <a:ext cx="3742690" cy="43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요구사항 명세서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latin typeface="HY엽서L" pitchFamily="18" charset="-127"/>
              <a:ea typeface="HY엽서L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91618097"/>
              </p:ext>
            </p:extLst>
          </p:nvPr>
        </p:nvGraphicFramePr>
        <p:xfrm>
          <a:off x="1043608" y="2060849"/>
          <a:ext cx="7353713" cy="465239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09600"/>
                <a:gridCol w="983473"/>
                <a:gridCol w="4176464"/>
                <a:gridCol w="1584176"/>
              </a:tblGrid>
              <a:tr h="2647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분류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세부사항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/>
                        </a:rPr>
                        <a:t>구현 여부</a:t>
                      </a:r>
                    </a:p>
                  </a:txBody>
                  <a:tcPr marL="9525" marR="9525" marT="9525" marB="0" anchor="ctr"/>
                </a:tc>
              </a:tr>
              <a:tr h="2647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 수집을 통한 재난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재해 발생 여부 및 정보 시각화가 이루어지는가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2738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지역별 구분이 이루어지는가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2738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해당 재난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재해의 간단한 정보 알림 창이 구현되었는가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2738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검색 기능에 따른 맵의 변화가 올바르게 이루어지는가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2738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맵의 확대 및 축소가 이루어지는가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273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크롤링의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대상에서 적절한 데이터를 수집하고 있는가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2738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-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주제에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맞는 데이터가 수집되는가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2738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    -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수집대상이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기획된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범위내에서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이루어지는가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2738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수집된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데이터의 신뢰성측정이 가능한가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2738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수집된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데이터의 재편집이 가능한가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2738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편집된 데이터의 활용은 가능한가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51519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시간단위별로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 수집이 이루어 지는가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51519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크롤링을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통한 데이터분석 및 예측이 가능한가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2738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데이터예측에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대한 신뢰성 파악은 가능한가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?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3980" y="1805940"/>
            <a:ext cx="55753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</a:p>
        </p:txBody>
      </p:sp>
      <p:sp>
        <p:nvSpPr>
          <p:cNvPr id="32" name="도형 31"/>
          <p:cNvSpPr>
            <a:spLocks/>
          </p:cNvSpPr>
          <p:nvPr/>
        </p:nvSpPr>
        <p:spPr>
          <a:xfrm rot="0">
            <a:off x="7078980" y="3548380"/>
            <a:ext cx="161290" cy="179070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 rot="0">
            <a:off x="7078980" y="5577840"/>
            <a:ext cx="161290" cy="179070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 rot="0">
            <a:off x="7051675" y="2413000"/>
            <a:ext cx="188595" cy="152400"/>
          </a:xfrm>
          <a:prstGeom prst="triangl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 rot="0">
            <a:off x="7051675" y="4075430"/>
            <a:ext cx="188595" cy="152400"/>
          </a:xfrm>
          <a:prstGeom prst="triangl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 rot="0">
            <a:off x="7051675" y="4370705"/>
            <a:ext cx="188595" cy="152400"/>
          </a:xfrm>
          <a:prstGeom prst="triangl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7" name="도형 36"/>
          <p:cNvSpPr>
            <a:spLocks/>
          </p:cNvSpPr>
          <p:nvPr/>
        </p:nvSpPr>
        <p:spPr>
          <a:xfrm rot="0">
            <a:off x="7051675" y="4638675"/>
            <a:ext cx="188595" cy="152400"/>
          </a:xfrm>
          <a:prstGeom prst="triangl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8" name="도형 37"/>
          <p:cNvSpPr>
            <a:spLocks/>
          </p:cNvSpPr>
          <p:nvPr/>
        </p:nvSpPr>
        <p:spPr>
          <a:xfrm rot="0">
            <a:off x="7069455" y="3226435"/>
            <a:ext cx="161290" cy="179070"/>
          </a:xfrm>
          <a:prstGeom prst="ellips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7078980" y="6104255"/>
            <a:ext cx="188595" cy="152400"/>
          </a:xfrm>
          <a:prstGeom prst="triangle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8151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785" y="548640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1809115"/>
            <a:ext cx="834390" cy="34353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697230" y="2139315"/>
            <a:ext cx="81280" cy="10795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825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315" y="1340485"/>
            <a:ext cx="55753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</a:p>
        </p:txBody>
      </p:sp>
      <p:sp>
        <p:nvSpPr>
          <p:cNvPr id="29" name="갈매기형 수장 28"/>
          <p:cNvSpPr/>
          <p:nvPr/>
        </p:nvSpPr>
        <p:spPr>
          <a:xfrm>
            <a:off x="1414780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66825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97660" y="1340485"/>
            <a:ext cx="3742690" cy="43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USE CASE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3980" y="1805940"/>
            <a:ext cx="55753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411730" y="1760220"/>
            <a:ext cx="0" cy="4765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956550" y="1760220"/>
            <a:ext cx="0" cy="4909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2654935" y="1799590"/>
            <a:ext cx="1545590" cy="708660"/>
          </a:xfrm>
          <a:prstGeom prst="ellipse">
            <a:avLst/>
          </a:prstGeom>
          <a:solidFill>
            <a:schemeClr val="tx1">
              <a:lumMod val="50000"/>
              <a:lumOff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지진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사고 실기간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402705" y="3002280"/>
            <a:ext cx="1440180" cy="708660"/>
          </a:xfrm>
          <a:prstGeom prst="ellipse">
            <a:avLst/>
          </a:prstGeom>
          <a:solidFill>
            <a:schemeClr val="tx1">
              <a:lumMod val="50000"/>
              <a:lumOff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그래프와 차트로 직관적인 표현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500245" y="3002280"/>
            <a:ext cx="1686560" cy="708660"/>
          </a:xfrm>
          <a:prstGeom prst="ellipse">
            <a:avLst/>
          </a:prstGeom>
          <a:solidFill>
            <a:schemeClr val="tx1">
              <a:lumMod val="50000"/>
              <a:lumOff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지진이나 사고에 대한 구체적인 정보 표시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654935" y="3934460"/>
            <a:ext cx="1545590" cy="708660"/>
          </a:xfrm>
          <a:prstGeom prst="ellipse">
            <a:avLst/>
          </a:prstGeom>
          <a:solidFill>
            <a:schemeClr val="tx1">
              <a:lumMod val="50000"/>
              <a:lumOff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지진 예측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500245" y="1268730"/>
            <a:ext cx="1614805" cy="708660"/>
          </a:xfrm>
          <a:prstGeom prst="ellipse">
            <a:avLst/>
          </a:prstGeom>
          <a:solidFill>
            <a:schemeClr val="tx1">
              <a:lumMod val="50000"/>
              <a:lumOff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실시간 알림 서비스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402705" y="3933190"/>
            <a:ext cx="1368425" cy="708660"/>
          </a:xfrm>
          <a:prstGeom prst="ellipse">
            <a:avLst/>
          </a:prstGeom>
          <a:solidFill>
            <a:schemeClr val="tx1">
              <a:lumMod val="50000"/>
              <a:lumOff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예측되는 지진에 대한 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520565" y="4866005"/>
            <a:ext cx="1666240" cy="708660"/>
          </a:xfrm>
          <a:prstGeom prst="ellipse">
            <a:avLst/>
          </a:prstGeom>
          <a:solidFill>
            <a:schemeClr val="tx1">
              <a:lumMod val="50000"/>
              <a:lumOff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지도 검색 기능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403975" y="4866005"/>
            <a:ext cx="1296035" cy="708660"/>
          </a:xfrm>
          <a:prstGeom prst="ellipse">
            <a:avLst/>
          </a:prstGeom>
          <a:solidFill>
            <a:schemeClr val="tx1">
              <a:lumMod val="50000"/>
              <a:lumOff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검색한 지역의 대한 지진 예측 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520565" y="3935730"/>
            <a:ext cx="1666240" cy="708660"/>
          </a:xfrm>
          <a:prstGeom prst="ellipse">
            <a:avLst/>
          </a:prstGeom>
          <a:solidFill>
            <a:schemeClr val="tx1">
              <a:lumMod val="50000"/>
              <a:lumOff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지도에 지진이 발생활 확률 표시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500245" y="2129790"/>
            <a:ext cx="1686560" cy="708660"/>
          </a:xfrm>
          <a:prstGeom prst="ellipse">
            <a:avLst/>
          </a:prstGeom>
          <a:solidFill>
            <a:schemeClr val="tx1">
              <a:lumMod val="50000"/>
              <a:lumOff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지도에 실시간 데이터 시각화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8225" y="3011170"/>
            <a:ext cx="894080" cy="1941195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 flipV="1">
            <a:off x="4241800" y="1912620"/>
            <a:ext cx="299720" cy="53086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5" idx="2"/>
          </p:cNvCxnSpPr>
          <p:nvPr/>
        </p:nvCxnSpPr>
        <p:spPr>
          <a:xfrm flipH="1" flipV="1">
            <a:off x="4200525" y="2155190"/>
            <a:ext cx="299720" cy="32893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2" idx="2"/>
          </p:cNvCxnSpPr>
          <p:nvPr/>
        </p:nvCxnSpPr>
        <p:spPr>
          <a:xfrm flipH="1" flipV="1">
            <a:off x="4200525" y="2155190"/>
            <a:ext cx="299720" cy="120142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20" idx="2"/>
            <a:endCxn id="22" idx="6"/>
          </p:cNvCxnSpPr>
          <p:nvPr/>
        </p:nvCxnSpPr>
        <p:spPr>
          <a:xfrm flipH="1">
            <a:off x="6186805" y="3356610"/>
            <a:ext cx="2159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26" idx="2"/>
            <a:endCxn id="34" idx="6"/>
          </p:cNvCxnSpPr>
          <p:nvPr/>
        </p:nvCxnSpPr>
        <p:spPr>
          <a:xfrm flipH="1">
            <a:off x="6186805" y="4287520"/>
            <a:ext cx="215900" cy="254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33" idx="2"/>
            <a:endCxn id="32" idx="6"/>
          </p:cNvCxnSpPr>
          <p:nvPr/>
        </p:nvCxnSpPr>
        <p:spPr>
          <a:xfrm flipH="1">
            <a:off x="6186805" y="5220335"/>
            <a:ext cx="21717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34" idx="2"/>
          </p:cNvCxnSpPr>
          <p:nvPr/>
        </p:nvCxnSpPr>
        <p:spPr>
          <a:xfrm flipH="1">
            <a:off x="4200525" y="4290060"/>
            <a:ext cx="32004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32" idx="2"/>
          </p:cNvCxnSpPr>
          <p:nvPr/>
        </p:nvCxnSpPr>
        <p:spPr>
          <a:xfrm flipH="1" flipV="1">
            <a:off x="4200525" y="4290060"/>
            <a:ext cx="320040" cy="93027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" idx="2"/>
            <a:endCxn id="7" idx="3"/>
          </p:cNvCxnSpPr>
          <p:nvPr/>
        </p:nvCxnSpPr>
        <p:spPr>
          <a:xfrm flipH="1">
            <a:off x="1931670" y="2153920"/>
            <a:ext cx="723265" cy="18281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24" idx="2"/>
            <a:endCxn id="7" idx="3"/>
          </p:cNvCxnSpPr>
          <p:nvPr/>
        </p:nvCxnSpPr>
        <p:spPr>
          <a:xfrm flipH="1" flipV="1">
            <a:off x="1931670" y="3981450"/>
            <a:ext cx="723265" cy="30670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2627630" y="5661025"/>
            <a:ext cx="1545590" cy="708660"/>
          </a:xfrm>
          <a:prstGeom prst="ellipse">
            <a:avLst/>
          </a:prstGeom>
          <a:solidFill>
            <a:schemeClr val="tx1">
              <a:lumMod val="50000"/>
              <a:lumOff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통계 분석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643755" y="5661025"/>
            <a:ext cx="1545590" cy="708660"/>
          </a:xfrm>
          <a:prstGeom prst="ellipse">
            <a:avLst/>
          </a:prstGeom>
          <a:solidFill>
            <a:schemeClr val="tx1">
              <a:lumMod val="50000"/>
              <a:lumOff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과거자료와 현재 추이 비교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/>
          <p:cNvCxnSpPr>
            <a:stCxn id="68" idx="2"/>
            <a:endCxn id="67" idx="6"/>
          </p:cNvCxnSpPr>
          <p:nvPr/>
        </p:nvCxnSpPr>
        <p:spPr>
          <a:xfrm flipH="1">
            <a:off x="4173220" y="6015355"/>
            <a:ext cx="47053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6372225" y="5661025"/>
            <a:ext cx="1440180" cy="708660"/>
          </a:xfrm>
          <a:prstGeom prst="ellipse">
            <a:avLst/>
          </a:prstGeom>
          <a:solidFill>
            <a:schemeClr val="tx1">
              <a:lumMod val="50000"/>
              <a:lumOff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그래프와 차트로 직관적인 표현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직선 연결선 74"/>
          <p:cNvCxnSpPr>
            <a:stCxn id="74" idx="2"/>
          </p:cNvCxnSpPr>
          <p:nvPr/>
        </p:nvCxnSpPr>
        <p:spPr>
          <a:xfrm flipH="1">
            <a:off x="6156325" y="6015355"/>
            <a:ext cx="2159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67" idx="2"/>
            <a:endCxn id="7" idx="3"/>
          </p:cNvCxnSpPr>
          <p:nvPr/>
        </p:nvCxnSpPr>
        <p:spPr>
          <a:xfrm flipH="1" flipV="1">
            <a:off x="1931670" y="3981450"/>
            <a:ext cx="695960" cy="203390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6663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260" y="-370840"/>
            <a:ext cx="0" cy="747268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785" y="548640"/>
            <a:ext cx="9295765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3825" y="882650"/>
            <a:ext cx="54165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 pitchFamily="18" charset="-127"/>
                <a:ea typeface="HY엽서L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315" y="1340485"/>
            <a:ext cx="55753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엽서L" pitchFamily="18" charset="-127"/>
                <a:ea typeface="HY엽서L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1414780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66825" y="1478915"/>
            <a:ext cx="140335" cy="15430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97660" y="1340485"/>
            <a:ext cx="3742690" cy="43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latin typeface="HY엽서L" pitchFamily="18" charset="-127"/>
                <a:ea typeface="HY엽서L" pitchFamily="18" charset="-127"/>
              </a:rPr>
              <a:t>역할 분담</a:t>
            </a:r>
            <a:endParaRPr lang="en-US" altLang="ko-KR" sz="2200" b="1" dirty="0" smtClean="0">
              <a:ln>
                <a:solidFill>
                  <a:srgbClr val="7AB53D">
                    <a:alpha val="30000"/>
                  </a:srgbClr>
                </a:solidFill>
              </a:ln>
              <a:latin typeface="HY엽서L" pitchFamily="18" charset="-127"/>
              <a:ea typeface="HY엽서L" pitchFamily="18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9550" y="2608580"/>
            <a:ext cx="1292225" cy="125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5630" y="2613660"/>
            <a:ext cx="1292225" cy="125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91710" y="2608580"/>
            <a:ext cx="1292225" cy="125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6035" y="2640330"/>
            <a:ext cx="1238250" cy="120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14780" y="4462145"/>
            <a:ext cx="1434465" cy="60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웹 </a:t>
            </a:r>
            <a:r>
              <a:rPr lang="en-US" altLang="ko-KR" sz="1100" dirty="0" smtClean="0"/>
              <a:t>&amp; SNS</a:t>
            </a:r>
            <a:r>
              <a:rPr lang="ko-KR" altLang="en-US" sz="1100" dirty="0" err="1" smtClean="0"/>
              <a:t>를이용한</a:t>
            </a:r>
            <a:r>
              <a:rPr lang="ko-KR" altLang="en-US" sz="1100" dirty="0" smtClean="0"/>
              <a:t> 데이터 수집 및 분석</a:t>
            </a:r>
            <a:endParaRPr lang="en-US" altLang="ko-KR" sz="11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3064510" y="4462145"/>
            <a:ext cx="1434465" cy="60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화면구성 및 데이터 시각화</a:t>
            </a:r>
            <a:endParaRPr lang="en-US" altLang="ko-KR" sz="11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dirty="0" err="1" smtClean="0"/>
              <a:t>서버단</a:t>
            </a:r>
            <a:r>
              <a:rPr lang="ko-KR" altLang="en-US" sz="1100" dirty="0" smtClean="0"/>
              <a:t> 구현</a:t>
            </a:r>
            <a:endParaRPr lang="en-US" altLang="ko-KR" sz="11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6290945" y="4462145"/>
            <a:ext cx="1434465" cy="938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 dirty="0" smtClean="0"/>
              <a:t>Google Map </a:t>
            </a:r>
            <a:r>
              <a:rPr lang="en-US" altLang="ko-KR" sz="1100" dirty="0" err="1" smtClean="0"/>
              <a:t>Api</a:t>
            </a:r>
            <a:r>
              <a:rPr lang="ko-KR" altLang="en-US" sz="1100" dirty="0" smtClean="0"/>
              <a:t>을 이용한 </a:t>
            </a:r>
            <a:r>
              <a:rPr lang="en-US" altLang="ko-KR" sz="1100" dirty="0" smtClean="0"/>
              <a:t>Map</a:t>
            </a:r>
            <a:r>
              <a:rPr lang="ko-KR" altLang="en-US" sz="1100" dirty="0" smtClean="0"/>
              <a:t>구현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 dirty="0" smtClean="0"/>
              <a:t>Map</a:t>
            </a:r>
            <a:r>
              <a:rPr lang="ko-KR" altLang="en-US" sz="1100" dirty="0" smtClean="0"/>
              <a:t>에 데이터 시각화</a:t>
            </a:r>
            <a:endParaRPr lang="en-US" altLang="ko-KR" sz="11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4720590" y="4462145"/>
            <a:ext cx="1434465" cy="60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dirty="0" smtClean="0"/>
              <a:t>화면구성 및 데이터 시각화</a:t>
            </a:r>
            <a:endParaRPr lang="en-US" altLang="ko-KR" sz="11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dirty="0" err="1" smtClean="0"/>
              <a:t>서버단</a:t>
            </a:r>
            <a:r>
              <a:rPr lang="ko-KR" altLang="en-US" sz="1100" dirty="0" smtClean="0"/>
              <a:t> 구현</a:t>
            </a:r>
            <a:endParaRPr lang="en-US" altLang="ko-KR" sz="11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82750" y="4002405"/>
            <a:ext cx="88519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김성준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339465" y="4002405"/>
            <a:ext cx="88519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백상우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95545" y="4002405"/>
            <a:ext cx="88519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유형</a:t>
            </a:r>
            <a:r>
              <a:rPr lang="ko-KR" altLang="en-US" dirty="0"/>
              <a:t>찬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52565" y="4003675"/>
            <a:ext cx="88519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장은아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-9525" y="1800860"/>
            <a:ext cx="834390" cy="343535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1" name="직각 삼각형 40"/>
          <p:cNvSpPr/>
          <p:nvPr/>
        </p:nvSpPr>
        <p:spPr>
          <a:xfrm rot="5400000">
            <a:off x="698500" y="2152650"/>
            <a:ext cx="81280" cy="10795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3980" y="1805940"/>
            <a:ext cx="55753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엽서L" pitchFamily="18" charset="-127"/>
                <a:ea typeface="HY엽서L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xmlns="" val="1952496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Company>Hewlett-Packard</Company>
  <DocSecurity>0</DocSecurity>
  <HyperlinksChanged>false</HyperlinksChanged>
  <Lines>0</Lines>
  <LinksUpToDate>false</LinksUpToDate>
  <Pages>19</Pages>
  <Paragraphs>245</Paragraphs>
  <Words>533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hp</dc:creator>
  <cp:lastModifiedBy>fresheday</cp:lastModifiedBy>
  <dc:title>PowerPoint 프레젠테이션</dc:title>
  <dcterms:modified xsi:type="dcterms:W3CDTF">2017-06-19T00:38:07Z</dcterms:modified>
</cp:coreProperties>
</file>