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  <p:sldMasterId id="2147483673" r:id="rId3"/>
    <p:sldMasterId id="2147483685" r:id="rId4"/>
  </p:sldMasterIdLst>
  <p:sldIdLst>
    <p:sldId id="256" r:id="rId5"/>
    <p:sldId id="257" r:id="rId6"/>
    <p:sldId id="258" r:id="rId7"/>
    <p:sldId id="259" r:id="rId8"/>
    <p:sldId id="268" r:id="rId9"/>
    <p:sldId id="269" r:id="rId10"/>
    <p:sldId id="270" r:id="rId11"/>
    <p:sldId id="266" r:id="rId12"/>
    <p:sldId id="267" r:id="rId13"/>
    <p:sldId id="260" r:id="rId14"/>
    <p:sldId id="261" r:id="rId15"/>
    <p:sldId id="262" r:id="rId16"/>
    <p:sldId id="263" r:id="rId17"/>
    <p:sldId id="264" r:id="rId18"/>
    <p:sldId id="265" r:id="rId19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2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2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1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1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2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2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2_shape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2_shape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2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2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2017-06-09</a:t>
            </a:fld>
            <a:endParaRPr/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2017-06-09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2017-06-09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2017-06-09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2017-06-09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2017-06-09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2017-06-09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2017-06-09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3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3_shape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3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rgbClr val="000000">
                    <a:tint val="75000"/>
                  </a:srgbClr>
                </a:solidFill>
              </a:rPr>
              <a:t>2017-06-09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3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3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2017-06-09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2017-06-09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2017-06-09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277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51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6697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2590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7254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75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5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4_shape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4_shape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14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4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4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419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173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956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33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7889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025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79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2770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564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5_shape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5_shape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15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5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15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3412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123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6754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363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75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6_shape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16_shape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16_shape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16_shape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16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layout16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layout16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7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7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17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7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8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layout18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18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9_shape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9_shape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9_shape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1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1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0_shape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0_shape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20_shape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20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20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20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2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2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2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rgbClr val="000000">
                    <a:tint val="75000"/>
                  </a:srgbClr>
                </a:solidFill>
              </a:rPr>
              <a:t>2017-06-09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ster2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ster2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2017-06-09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7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2017-06-09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en-US" altLang="ko-KR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3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251520" y="3005599"/>
            <a:ext cx="87129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3000" b="1" kern="1200">
                <a:ln>
                  <a:solidFill>
                    <a:srgbClr val="FFFFFF">
                      <a:alpha val="30000"/>
                      <a:lumMod val="85000"/>
                    </a:srgbClr>
                  </a:solidFill>
                </a:ln>
                <a:solidFill>
                  <a:srgbClr val="FFFFFF">
                    <a:lumMod val="95000"/>
                  </a:srgbClr>
                </a:solidFill>
                <a:latin typeface="HY엽서L"/>
                <a:ea typeface="HY엽서L"/>
                <a:cs typeface="+mn-cs"/>
              </a:rPr>
              <a:t>재난</a:t>
            </a:r>
            <a:r>
              <a:rPr lang="en-US" altLang="ko-KR" sz="3000" b="1" kern="1200">
                <a:ln>
                  <a:solidFill>
                    <a:srgbClr val="FFFFFF">
                      <a:alpha val="30000"/>
                      <a:lumMod val="85000"/>
                    </a:srgbClr>
                  </a:solidFill>
                </a:ln>
                <a:solidFill>
                  <a:srgbClr val="FFFFFF">
                    <a:lumMod val="95000"/>
                  </a:srgbClr>
                </a:solidFill>
                <a:latin typeface="HY엽서L"/>
                <a:ea typeface="HY엽서L"/>
                <a:cs typeface="+mn-cs"/>
              </a:rPr>
              <a:t>,</a:t>
            </a:r>
            <a:r>
              <a:rPr lang="ko-KR" altLang="en-US" sz="3000" b="1" kern="1200">
                <a:ln>
                  <a:solidFill>
                    <a:srgbClr val="FFFFFF">
                      <a:alpha val="30000"/>
                      <a:lumMod val="85000"/>
                    </a:srgbClr>
                  </a:solidFill>
                </a:ln>
                <a:solidFill>
                  <a:srgbClr val="FFFFFF">
                    <a:lumMod val="95000"/>
                  </a:srgbClr>
                </a:solidFill>
                <a:latin typeface="HY엽서L"/>
                <a:ea typeface="HY엽서L"/>
                <a:cs typeface="+mn-cs"/>
              </a:rPr>
              <a:t>재해</a:t>
            </a:r>
            <a:r>
              <a:rPr lang="en-US" altLang="en-US" sz="3000" b="1" kern="1200">
                <a:ln>
                  <a:solidFill>
                    <a:srgbClr val="FFFFFF">
                      <a:alpha val="30000"/>
                      <a:lumMod val="85000"/>
                    </a:srgbClr>
                  </a:solidFill>
                </a:ln>
                <a:solidFill>
                  <a:srgbClr val="FFFFFF">
                    <a:lumMod val="95000"/>
                  </a:srgbClr>
                </a:solidFill>
                <a:latin typeface="HY엽서L"/>
                <a:ea typeface="HY엽서L"/>
                <a:cs typeface="+mn-cs"/>
              </a:rPr>
              <a:t>  </a:t>
            </a:r>
            <a:endParaRPr sz="3000" b="1" kern="1200">
              <a:ln>
                <a:solidFill>
                  <a:srgbClr val="FFFFFF">
                    <a:alpha val="30000"/>
                    <a:lumMod val="85000"/>
                  </a:srgbClr>
                </a:solidFill>
              </a:ln>
              <a:solidFill>
                <a:srgbClr val="FFFFFF">
                  <a:lumMod val="95000"/>
                </a:srgbClr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4" name="slide1_shape2"/>
          <p:cNvSpPr/>
          <p:nvPr/>
        </p:nvSpPr>
        <p:spPr>
          <a:xfrm>
            <a:off x="2905488" y="2767280"/>
            <a:ext cx="3333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en-US" altLang="ko-KR"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2</a:t>
            </a:r>
            <a:r>
              <a:rPr lang="ko-KR" altLang="en-US"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조</a:t>
            </a:r>
            <a:r>
              <a:rPr lang="en-US" altLang="en-US"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세미</a:t>
            </a:r>
            <a:r>
              <a:rPr lang="en-US" altLang="en-US"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프로젝트</a:t>
            </a:r>
            <a:endParaRPr sz="1800" b="1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5" name="slide1_shape3"/>
          <p:cNvSpPr/>
          <p:nvPr/>
        </p:nvSpPr>
        <p:spPr>
          <a:xfrm>
            <a:off x="683568" y="5157192"/>
            <a:ext cx="7992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r>
              <a:rPr lang="ko-KR" altLang="en-US" sz="1800" b="1" kern="1200"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김성준</a:t>
            </a:r>
            <a:r>
              <a:rPr lang="en-US" altLang="en-US" sz="1800" b="1" kern="1200"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b="1" kern="1200"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백상준</a:t>
            </a:r>
            <a:r>
              <a:rPr lang="en-US" altLang="en-US" sz="1800" b="1" kern="1200"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b="1" kern="1200"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장은아</a:t>
            </a:r>
            <a:r>
              <a:rPr lang="en-US" altLang="en-US" sz="1800" b="1" kern="1200"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b="1" kern="1200">
                <a:solidFill>
                  <a:schemeClr val="bg1"/>
                </a:solidFill>
                <a:latin typeface="HY엽서L"/>
                <a:ea typeface="HY엽서L"/>
                <a:cs typeface="+mn-cs"/>
              </a:rPr>
              <a:t>유형찬</a:t>
            </a:r>
            <a:endParaRPr sz="1800" b="1" kern="1200">
              <a:solidFill>
                <a:schemeClr val="bg1"/>
              </a:solidFill>
              <a:latin typeface="HY엽서L"/>
              <a:ea typeface="HY엽서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/>
        </p:nvSpPr>
        <p:spPr>
          <a:xfrm>
            <a:off x="3716816" y="3005599"/>
            <a:ext cx="17103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3000" b="1" kern="1200">
                <a:ln>
                  <a:solidFill>
                    <a:schemeClr val="bg1">
                      <a:alpha val="30000"/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/>
                <a:ea typeface="HY엽서L"/>
                <a:cs typeface="+mn-cs"/>
              </a:rPr>
              <a:t>구현</a:t>
            </a:r>
            <a:endParaRPr sz="3000" b="1" kern="1200">
              <a:ln>
                <a:solidFill>
                  <a:schemeClr val="bg1">
                    <a:alpha val="30000"/>
                    <a:lumMod val="8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엽서L"/>
              <a:ea typeface="HY엽서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6_shape1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 w="9525" cap="flat">
            <a:solidFill>
              <a:schemeClr val="bg1">
                <a:alpha val="50000"/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6_shape2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 w="9525" cap="flat">
            <a:solidFill>
              <a:schemeClr val="bg1">
                <a:alpha val="50000"/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6_shape3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6" name="slide6_shape4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7" name="slide6_shape5"/>
          <p:cNvSpPr/>
          <p:nvPr/>
        </p:nvSpPr>
        <p:spPr>
          <a:xfrm>
            <a:off x="107504" y="1340768"/>
            <a:ext cx="557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/>
                <a:ea typeface="HY엽서L"/>
                <a:cs typeface="+mn-cs"/>
              </a:rPr>
              <a:t>02</a:t>
            </a:r>
          </a:p>
        </p:txBody>
      </p:sp>
      <p:sp>
        <p:nvSpPr>
          <p:cNvPr id="8" name="slide6_shape6"/>
          <p:cNvSpPr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600" kern="1200">
                <a:ln>
                  <a:solidFill>
                    <a:schemeClr val="bg1">
                      <a:alpha val="30000"/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/>
                <a:ea typeface="HY엽서L"/>
                <a:cs typeface="+mn-cs"/>
              </a:rPr>
              <a:t>01</a:t>
            </a:r>
          </a:p>
        </p:txBody>
      </p:sp>
      <p:sp>
        <p:nvSpPr>
          <p:cNvPr id="9" name="slide6_shape7"/>
          <p:cNvSpPr/>
          <p:nvPr/>
        </p:nvSpPr>
        <p:spPr>
          <a:xfrm>
            <a:off x="1613090" y="2118620"/>
            <a:ext cx="3000686" cy="2185501"/>
          </a:xfrm>
          <a:prstGeom prst="rect">
            <a:avLst/>
          </a:prstGeom>
          <a:noFill/>
          <a:ln w="6350" cap="flat">
            <a:solidFill>
              <a:srgbClr val="AF906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0" name="slide6_shape8"/>
          <p:cNvSpPr/>
          <p:nvPr/>
        </p:nvSpPr>
        <p:spPr>
          <a:xfrm>
            <a:off x="5050289" y="2118620"/>
            <a:ext cx="3000686" cy="2185501"/>
          </a:xfrm>
          <a:prstGeom prst="rect">
            <a:avLst/>
          </a:prstGeom>
          <a:solidFill>
            <a:srgbClr val="272123"/>
          </a:solidFill>
          <a:ln w="6350" cap="flat">
            <a:solidFill>
              <a:srgbClr val="AF906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1" name="slide6_shape9"/>
          <p:cNvSpPr/>
          <p:nvPr/>
        </p:nvSpPr>
        <p:spPr>
          <a:xfrm>
            <a:off x="1835696" y="2918983"/>
            <a:ext cx="24482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재난</a:t>
            </a:r>
            <a:r>
              <a:rPr lang="en-US" altLang="ko-KR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,</a:t>
            </a:r>
            <a:r>
              <a:rPr lang="ko-KR" altLang="en-US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재해에</a:t>
            </a:r>
            <a:r>
              <a:rPr lang="en-US" altLang="en-US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대한</a:t>
            </a:r>
            <a:r>
              <a:rPr lang="en-US" altLang="en-US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 </a:t>
            </a:r>
            <a:endParaRPr sz="1600" kern="120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HY엽서L"/>
              <a:ea typeface="HY엽서L"/>
              <a:cs typeface="+mn-cs"/>
            </a:endParaRPr>
          </a:p>
          <a:p>
            <a:pPr marL="0" algn="ctr" defTabSz="914400" latinLnBrk="1"/>
            <a:r>
              <a:rPr lang="ko-KR" altLang="en-US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빅데이터</a:t>
            </a:r>
            <a:r>
              <a:rPr lang="en-US" altLang="en-US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en-US" altLang="ko-KR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DB</a:t>
            </a:r>
            <a:endParaRPr sz="1600" kern="120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2" name="slide6_shape10"/>
          <p:cNvSpPr/>
          <p:nvPr/>
        </p:nvSpPr>
        <p:spPr>
          <a:xfrm>
            <a:off x="5340438" y="3042093"/>
            <a:ext cx="24719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실시간</a:t>
            </a:r>
            <a:r>
              <a:rPr lang="en-US" altLang="en-US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/>
                <a:ea typeface="HY엽서L"/>
                <a:cs typeface="+mn-cs"/>
              </a:rPr>
              <a:t>웹스크래핑</a:t>
            </a:r>
            <a:endParaRPr sz="1600" kern="120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3" name="slide6_shape11"/>
          <p:cNvSpPr/>
          <p:nvPr/>
        </p:nvSpPr>
        <p:spPr>
          <a:xfrm>
            <a:off x="1753146" y="5229200"/>
            <a:ext cx="62978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두</a:t>
            </a:r>
            <a:r>
              <a:rPr lang="en-US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데이터의</a:t>
            </a:r>
            <a:r>
              <a:rPr lang="en-US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융합과</a:t>
            </a:r>
            <a:r>
              <a:rPr lang="en-US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분석으로</a:t>
            </a:r>
            <a:r>
              <a:rPr lang="en-US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더욱더</a:t>
            </a:r>
            <a:r>
              <a:rPr lang="en-US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빠른</a:t>
            </a:r>
            <a:r>
              <a:rPr lang="en-US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실시간</a:t>
            </a:r>
            <a:r>
              <a:rPr lang="en-US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경보</a:t>
            </a:r>
            <a:r>
              <a:rPr lang="en-US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시스템</a:t>
            </a:r>
            <a:r>
              <a:rPr lang="en-US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구축</a:t>
            </a:r>
            <a:endParaRPr sz="16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4" name="slide6_shape12"/>
          <p:cNvSpPr/>
          <p:nvPr/>
        </p:nvSpPr>
        <p:spPr>
          <a:xfrm>
            <a:off x="1612765" y="5321267"/>
            <a:ext cx="140381" cy="154419"/>
          </a:xfrm>
          <a:prstGeom prst="chevron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5" name="slide6_shape13"/>
          <p:cNvSpPr/>
          <p:nvPr/>
        </p:nvSpPr>
        <p:spPr>
          <a:xfrm>
            <a:off x="1465114" y="5321267"/>
            <a:ext cx="140381" cy="154419"/>
          </a:xfrm>
          <a:prstGeom prst="chevron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9" name="slide4_shape5"/>
          <p:cNvSpPr/>
          <p:nvPr/>
        </p:nvSpPr>
        <p:spPr>
          <a:xfrm>
            <a:off x="1043608" y="138482"/>
            <a:ext cx="180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latinLnBrk="1"/>
            <a:r>
              <a:rPr lang="en-US" altLang="ko-KR" sz="1400" kern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04.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</a:rPr>
              <a:t>구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</a:rPr>
              <a:t>현</a:t>
            </a:r>
            <a:endParaRPr sz="1400" kern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7_shape1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 w="9525" cap="flat">
            <a:solidFill>
              <a:schemeClr val="bg1">
                <a:alpha val="50000"/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7_shape2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 w="9525" cap="flat">
            <a:solidFill>
              <a:schemeClr val="bg1">
                <a:alpha val="50000"/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7_shape3"/>
          <p:cNvSpPr/>
          <p:nvPr/>
        </p:nvSpPr>
        <p:spPr>
          <a:xfrm>
            <a:off x="0" y="1340768"/>
            <a:ext cx="834325" cy="343501"/>
          </a:xfrm>
          <a:prstGeom prst="rect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6" name="slide7_shape4"/>
          <p:cNvSpPr/>
          <p:nvPr/>
        </p:nvSpPr>
        <p:spPr>
          <a:xfrm rot="5400000">
            <a:off x="712038" y="1670842"/>
            <a:ext cx="81142" cy="108000"/>
          </a:xfrm>
          <a:prstGeom prst="rtTriangl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7" name="slide7_shape5"/>
          <p:cNvSpPr/>
          <p:nvPr/>
        </p:nvSpPr>
        <p:spPr>
          <a:xfrm>
            <a:off x="107504" y="1340768"/>
            <a:ext cx="585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/>
                <a:ea typeface="HY엽서L"/>
                <a:cs typeface="+mn-cs"/>
              </a:rPr>
              <a:t>02</a:t>
            </a:r>
          </a:p>
        </p:txBody>
      </p:sp>
      <p:sp>
        <p:nvSpPr>
          <p:cNvPr id="8" name="slide7_shape6"/>
          <p:cNvSpPr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/>
                <a:ea typeface="HY엽서L"/>
                <a:cs typeface="+mn-cs"/>
              </a:rPr>
              <a:t>01</a:t>
            </a:r>
          </a:p>
        </p:txBody>
      </p:sp>
      <p:sp>
        <p:nvSpPr>
          <p:cNvPr id="9" name="slide7_shape7"/>
          <p:cNvSpPr/>
          <p:nvPr/>
        </p:nvSpPr>
        <p:spPr>
          <a:xfrm>
            <a:off x="2165606" y="1307820"/>
            <a:ext cx="3558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재난</a:t>
            </a:r>
            <a:r>
              <a:rPr lang="en-US" altLang="ko-KR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,</a:t>
            </a:r>
            <a:r>
              <a:rPr lang="ko-KR" altLang="en-US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재해에</a:t>
            </a:r>
            <a:r>
              <a:rPr lang="en-US" altLang="en-US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대한</a:t>
            </a:r>
            <a:r>
              <a:rPr lang="en-US" altLang="en-US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endParaRPr sz="2000" kern="1200">
              <a:ln>
                <a:solidFill>
                  <a:srgbClr val="AF9061">
                    <a:alpha val="30000"/>
                  </a:srgbClr>
                </a:solidFill>
              </a:ln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  <a:p>
            <a:pPr marL="0" algn="ctr" defTabSz="914400" latinLnBrk="1"/>
            <a:r>
              <a:rPr lang="ko-KR" altLang="en-US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빅데이터</a:t>
            </a:r>
            <a:r>
              <a:rPr lang="en-US" altLang="en-US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en-US" altLang="ko-KR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DB</a:t>
            </a:r>
          </a:p>
        </p:txBody>
      </p:sp>
      <p:sp>
        <p:nvSpPr>
          <p:cNvPr id="10" name="slide7_shape8"/>
          <p:cNvSpPr/>
          <p:nvPr/>
        </p:nvSpPr>
        <p:spPr>
          <a:xfrm>
            <a:off x="1983347" y="1415277"/>
            <a:ext cx="140381" cy="154419"/>
          </a:xfrm>
          <a:prstGeom prst="chevron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1" name="slide7_shape9"/>
          <p:cNvSpPr/>
          <p:nvPr/>
        </p:nvSpPr>
        <p:spPr>
          <a:xfrm>
            <a:off x="1835696" y="1415277"/>
            <a:ext cx="140381" cy="154419"/>
          </a:xfrm>
          <a:prstGeom prst="chevron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5" name="slide7_shape13"/>
          <p:cNvSpPr/>
          <p:nvPr/>
        </p:nvSpPr>
        <p:spPr>
          <a:xfrm>
            <a:off x="2500361" y="2432508"/>
            <a:ext cx="6164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기상청과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국가안전처의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DB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분석을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통해</a:t>
            </a:r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  <a:p>
            <a:pPr marL="0" algn="l" defTabSz="914400" latinLnBrk="1"/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기초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데이터베이스를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구축</a:t>
            </a:r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6" name="slide7_shape14"/>
          <p:cNvSpPr/>
          <p:nvPr/>
        </p:nvSpPr>
        <p:spPr>
          <a:xfrm>
            <a:off x="2165606" y="3645024"/>
            <a:ext cx="3558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실시간</a:t>
            </a:r>
            <a:r>
              <a:rPr lang="en-US" altLang="en-US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2000" kern="120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웹스크래핑</a:t>
            </a:r>
            <a:endParaRPr sz="2000" kern="1200">
              <a:ln>
                <a:solidFill>
                  <a:srgbClr val="AF9061">
                    <a:alpha val="30000"/>
                  </a:srgbClr>
                </a:solidFill>
              </a:ln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7" name="slide7_shape15"/>
          <p:cNvSpPr/>
          <p:nvPr/>
        </p:nvSpPr>
        <p:spPr>
          <a:xfrm>
            <a:off x="1983347" y="3752481"/>
            <a:ext cx="140381" cy="154419"/>
          </a:xfrm>
          <a:prstGeom prst="chevron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8" name="slide7_shape16"/>
          <p:cNvSpPr/>
          <p:nvPr/>
        </p:nvSpPr>
        <p:spPr>
          <a:xfrm>
            <a:off x="1835696" y="3752481"/>
            <a:ext cx="140381" cy="154419"/>
          </a:xfrm>
          <a:prstGeom prst="chevron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9" name="slide7_shape17"/>
          <p:cNvSpPr/>
          <p:nvPr/>
        </p:nvSpPr>
        <p:spPr>
          <a:xfrm>
            <a:off x="2512580" y="4653136"/>
            <a:ext cx="6164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SNS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와</a:t>
            </a:r>
            <a:r>
              <a:rPr lang="en-US" altLang="ko-KR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텔레그램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봇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웹스크래핑을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활용하여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재난</a:t>
            </a:r>
            <a:r>
              <a:rPr lang="en-US" altLang="ko-KR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,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재해에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대한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단어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패턴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분석</a:t>
            </a:r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20" name="slide4_shape5"/>
          <p:cNvSpPr/>
          <p:nvPr/>
        </p:nvSpPr>
        <p:spPr>
          <a:xfrm>
            <a:off x="1043608" y="138482"/>
            <a:ext cx="180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latinLnBrk="1"/>
            <a:r>
              <a:rPr lang="en-US" altLang="ko-KR" sz="1400" kern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04.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</a:rPr>
              <a:t>구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</a:rPr>
              <a:t>현</a:t>
            </a:r>
            <a:endParaRPr sz="1400" kern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8_shape1"/>
          <p:cNvSpPr/>
          <p:nvPr/>
        </p:nvSpPr>
        <p:spPr>
          <a:xfrm>
            <a:off x="3716816" y="3005599"/>
            <a:ext cx="17103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3000" b="1" kern="1200">
                <a:ln>
                  <a:solidFill>
                    <a:schemeClr val="bg1">
                      <a:alpha val="30000"/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  <a:cs typeface="+mn-cs"/>
              </a:rPr>
              <a:t>시각화</a:t>
            </a:r>
            <a:endParaRPr sz="3000" b="1" kern="1200">
              <a:ln>
                <a:solidFill>
                  <a:schemeClr val="bg1">
                    <a:alpha val="30000"/>
                    <a:lumMod val="8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9_shape1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 w="9525" cap="flat">
            <a:solidFill>
              <a:schemeClr val="bg1">
                <a:alpha val="50000"/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9_shape2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 w="9525" cap="flat">
            <a:solidFill>
              <a:schemeClr val="bg1">
                <a:alpha val="50000"/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9_shape3"/>
          <p:cNvSpPr/>
          <p:nvPr/>
        </p:nvSpPr>
        <p:spPr>
          <a:xfrm>
            <a:off x="0" y="882386"/>
            <a:ext cx="834325" cy="343501"/>
          </a:xfrm>
          <a:prstGeom prst="rect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6" name="slide9_shape4"/>
          <p:cNvSpPr/>
          <p:nvPr/>
        </p:nvSpPr>
        <p:spPr>
          <a:xfrm rot="5400000">
            <a:off x="712038" y="1212460"/>
            <a:ext cx="81142" cy="108000"/>
          </a:xfrm>
          <a:prstGeom prst="rtTriangl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7" name="slide9_shape5"/>
          <p:cNvSpPr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6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/>
                <a:ea typeface="HY엽서L"/>
                <a:cs typeface="+mn-cs"/>
              </a:rPr>
              <a:t>01</a:t>
            </a:r>
          </a:p>
        </p:txBody>
      </p:sp>
      <p:sp>
        <p:nvSpPr>
          <p:cNvPr id="11" name="slide9_shape9"/>
          <p:cNvSpPr/>
          <p:nvPr/>
        </p:nvSpPr>
        <p:spPr>
          <a:xfrm>
            <a:off x="1414643" y="1479002"/>
            <a:ext cx="140381" cy="154419"/>
          </a:xfrm>
          <a:prstGeom prst="chevron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2" name="slide9_shape10"/>
          <p:cNvSpPr/>
          <p:nvPr/>
        </p:nvSpPr>
        <p:spPr>
          <a:xfrm>
            <a:off x="1266992" y="1479002"/>
            <a:ext cx="140381" cy="154419"/>
          </a:xfrm>
          <a:prstGeom prst="chevron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3" name="slide9_shape11"/>
          <p:cNvSpPr/>
          <p:nvPr/>
        </p:nvSpPr>
        <p:spPr>
          <a:xfrm>
            <a:off x="1597677" y="1340768"/>
            <a:ext cx="37427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ko-KR" altLang="en-US" sz="2200" b="1" kern="120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웹</a:t>
            </a:r>
            <a:r>
              <a:rPr lang="en-US" altLang="en-US" sz="2200" b="1" kern="120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2200" b="1" kern="120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사이트를</a:t>
            </a:r>
            <a:r>
              <a:rPr lang="en-US" altLang="en-US" sz="2200" b="1" kern="120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2200" b="1" kern="120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이용한</a:t>
            </a:r>
            <a:r>
              <a:rPr lang="en-US" altLang="en-US" sz="2200" b="1" kern="120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2200" b="1" kern="120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시각화</a:t>
            </a:r>
            <a:endParaRPr sz="2200" b="1" kern="1200">
              <a:ln>
                <a:solidFill>
                  <a:srgbClr val="7AB53D">
                    <a:alpha val="30000"/>
                  </a:srgbClr>
                </a:solidFill>
              </a:ln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pic>
        <p:nvPicPr>
          <p:cNvPr id="14" name="slide9_picture1" descr="C:\Users\USER\Desktop\sdf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276872"/>
            <a:ext cx="3819097" cy="3590099"/>
          </a:xfrm>
          <a:prstGeom prst="rect">
            <a:avLst/>
          </a:prstGeom>
          <a:noFill/>
        </p:spPr>
      </p:pic>
      <p:sp>
        <p:nvSpPr>
          <p:cNvPr id="15" name="slide9_shape12"/>
          <p:cNvSpPr/>
          <p:nvPr/>
        </p:nvSpPr>
        <p:spPr>
          <a:xfrm>
            <a:off x="5148064" y="3365170"/>
            <a:ext cx="3672408" cy="151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latinLnBrk="1">
              <a:buFont typeface="Arial" pitchFamily="2" charset="2"/>
              <a:buChar char="•"/>
            </a:pP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지도에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실시간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표시</a:t>
            </a:r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  <a:p>
            <a:pPr marL="285750" indent="-285750" algn="l" defTabSz="914400" latinLnBrk="1">
              <a:buFont typeface="Arial" pitchFamily="2" charset="2"/>
              <a:buChar char="•"/>
            </a:pPr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  <a:p>
            <a:pPr marL="285750" indent="-285750" algn="l" defTabSz="914400" latinLnBrk="1">
              <a:buFont typeface="Arial" pitchFamily="2" charset="2"/>
              <a:buChar char="•"/>
            </a:pP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재난</a:t>
            </a:r>
            <a:r>
              <a:rPr lang="en-US" altLang="ko-KR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,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재해에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따른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대응방법</a:t>
            </a:r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  <a:p>
            <a:pPr marL="285750" indent="-285750" algn="l" defTabSz="914400" latinLnBrk="1">
              <a:buFont typeface="Arial" pitchFamily="2" charset="2"/>
              <a:buChar char="•"/>
            </a:pPr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  <a:p>
            <a:pPr marL="285750" indent="-285750" algn="l" defTabSz="914400" latinLnBrk="1">
              <a:buFont typeface="Arial" pitchFamily="2" charset="2"/>
              <a:buChar char="•"/>
            </a:pP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제일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가까운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대피소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위치</a:t>
            </a:r>
            <a:r>
              <a:rPr lang="en-US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HY엽서L"/>
                <a:ea typeface="HY엽서L"/>
                <a:cs typeface="+mn-cs"/>
              </a:rPr>
              <a:t>파악</a:t>
            </a:r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6" name="slide4_shape5"/>
          <p:cNvSpPr/>
          <p:nvPr/>
        </p:nvSpPr>
        <p:spPr>
          <a:xfrm>
            <a:off x="1043608" y="138482"/>
            <a:ext cx="180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latinLnBrk="1"/>
            <a:r>
              <a:rPr lang="en-US" altLang="ko-KR" sz="1400" kern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05.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</a:rPr>
              <a:t>시각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</a:rPr>
              <a:t>화</a:t>
            </a:r>
            <a:endParaRPr sz="1400" kern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4000" b="1" kern="1200">
                <a:ln>
                  <a:solidFill>
                    <a:schemeClr val="bg1">
                      <a:alpha val="30000"/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  <a:cs typeface="+mn-cs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en-US" sz="47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47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목차</a:t>
            </a:r>
            <a:endParaRPr sz="4700" b="1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  <p:cxnSp>
        <p:nvCxnSpPr>
          <p:cNvPr id="4" name="slide2_shape2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9525" cap="flat">
            <a:solidFill>
              <a:srgbClr val="272123">
                <a:alpha val="50000"/>
              </a:srgb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2_shape3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en-US" altLang="ko-KR" sz="700" kern="1200">
                <a:ln>
                  <a:solidFill>
                    <a:schemeClr val="bg1">
                      <a:alpha val="30000"/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/>
                <a:ea typeface="HY엽서L"/>
                <a:cs typeface="+mn-cs"/>
              </a:rPr>
              <a:t>CrePAS 6</a:t>
            </a:r>
            <a:r>
              <a:rPr lang="en-US" altLang="ko-KR" sz="700" kern="1200" baseline="30000">
                <a:ln>
                  <a:solidFill>
                    <a:schemeClr val="bg1">
                      <a:alpha val="30000"/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/>
                <a:ea typeface="HY엽서L"/>
                <a:cs typeface="+mn-cs"/>
              </a:rPr>
              <a:t>th</a:t>
            </a:r>
            <a:r>
              <a:rPr lang="en-US" altLang="ko-KR" sz="700" kern="1200">
                <a:ln>
                  <a:solidFill>
                    <a:schemeClr val="bg1">
                      <a:alpha val="30000"/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/>
                <a:ea typeface="HY엽서L"/>
                <a:cs typeface="+mn-cs"/>
              </a:rPr>
              <a:t> the first session</a:t>
            </a:r>
            <a:endParaRPr sz="700" kern="1200">
              <a:ln>
                <a:solidFill>
                  <a:schemeClr val="bg1">
                    <a:alpha val="30000"/>
                    <a:lumMod val="8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6" name="slide2_shape4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700" kern="1200">
              <a:ln>
                <a:solidFill>
                  <a:schemeClr val="bg1">
                    <a:alpha val="30000"/>
                    <a:lumMod val="8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7" name="slide2_shape5"/>
          <p:cNvSpPr/>
          <p:nvPr/>
        </p:nvSpPr>
        <p:spPr>
          <a:xfrm>
            <a:off x="3611229" y="2527593"/>
            <a:ext cx="33843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latinLnBrk="1">
              <a:buFont typeface="Arial" pitchFamily="2" charset="2"/>
              <a:buChar char="•"/>
            </a:pPr>
            <a:r>
              <a:rPr lang="ko-KR" altLang="en-US" sz="1200" b="1" kern="1200" dirty="0">
                <a:solidFill>
                  <a:schemeClr val="tx1"/>
                </a:solidFill>
                <a:latin typeface="HY엽서L"/>
                <a:ea typeface="HY엽서L"/>
              </a:rPr>
              <a:t>선정</a:t>
            </a:r>
            <a:r>
              <a:rPr lang="en-US" altLang="en-US" sz="1200" b="1" kern="1200" dirty="0">
                <a:solidFill>
                  <a:schemeClr val="tx1"/>
                </a:solidFill>
                <a:latin typeface="HY엽서L"/>
                <a:ea typeface="HY엽서L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HY엽서L"/>
                <a:ea typeface="HY엽서L"/>
              </a:rPr>
              <a:t>배경</a:t>
            </a:r>
            <a:endParaRPr lang="en-US" altLang="ko-KR" sz="1200" b="1" kern="1200" dirty="0" smtClean="0">
              <a:solidFill>
                <a:schemeClr val="tx1"/>
              </a:solidFill>
              <a:latin typeface="HY엽서L"/>
              <a:ea typeface="HY엽서L"/>
            </a:endParaRPr>
          </a:p>
          <a:p>
            <a:pPr marL="285750" indent="-285750" algn="l" defTabSz="914400" latinLnBrk="1">
              <a:buFont typeface="Arial" pitchFamily="2" charset="2"/>
              <a:buChar char="•"/>
            </a:pPr>
            <a:endParaRPr lang="en-US" altLang="ko-KR" sz="1200" b="1" dirty="0">
              <a:latin typeface="HY엽서L"/>
              <a:ea typeface="HY엽서L"/>
            </a:endParaRPr>
          </a:p>
          <a:p>
            <a:pPr marL="285750" indent="-285750" algn="l" defTabSz="914400" latinLnBrk="1">
              <a:buFont typeface="Arial" pitchFamily="2" charset="2"/>
              <a:buChar char="•"/>
            </a:pPr>
            <a:r>
              <a:rPr lang="ko-KR" altLang="en-US" sz="1200" b="1" dirty="0" err="1" smtClean="0">
                <a:latin typeface="HY엽서L"/>
                <a:ea typeface="HY엽서L"/>
              </a:rPr>
              <a:t>간트차트</a:t>
            </a:r>
            <a:r>
              <a:rPr lang="ko-KR" altLang="en-US" sz="1200" b="1" dirty="0" smtClean="0">
                <a:latin typeface="HY엽서L"/>
                <a:ea typeface="HY엽서L"/>
              </a:rPr>
              <a:t> </a:t>
            </a:r>
            <a:r>
              <a:rPr lang="en-US" altLang="ko-KR" sz="1200" b="1" dirty="0" smtClean="0">
                <a:latin typeface="HY엽서L"/>
                <a:ea typeface="HY엽서L"/>
              </a:rPr>
              <a:t>&amp; </a:t>
            </a:r>
            <a:r>
              <a:rPr lang="ko-KR" altLang="en-US" sz="1200" b="1" dirty="0" smtClean="0">
                <a:latin typeface="HY엽서L"/>
                <a:ea typeface="HY엽서L"/>
              </a:rPr>
              <a:t>요구사항</a:t>
            </a:r>
            <a:endParaRPr lang="en-US" altLang="ko-KR" sz="1200" b="1" dirty="0" smtClean="0">
              <a:latin typeface="HY엽서L"/>
              <a:ea typeface="HY엽서L"/>
            </a:endParaRPr>
          </a:p>
          <a:p>
            <a:pPr marL="285750" indent="-285750" algn="l" defTabSz="914400" latinLnBrk="1">
              <a:buFont typeface="Arial" pitchFamily="2" charset="2"/>
              <a:buChar char="•"/>
            </a:pPr>
            <a:endParaRPr lang="en-US" altLang="ko-KR" sz="1200" b="1" dirty="0">
              <a:latin typeface="HY엽서L"/>
              <a:ea typeface="HY엽서L"/>
            </a:endParaRPr>
          </a:p>
          <a:p>
            <a:pPr marL="285750" indent="-285750" algn="l" defTabSz="914400" latinLnBrk="1">
              <a:buFont typeface="Arial" pitchFamily="2" charset="2"/>
              <a:buChar char="•"/>
            </a:pPr>
            <a:r>
              <a:rPr lang="ko-KR" altLang="en-US" sz="1200" b="1" kern="1200" dirty="0" smtClean="0">
                <a:solidFill>
                  <a:schemeClr val="tx1"/>
                </a:solidFill>
                <a:latin typeface="HY엽서L"/>
                <a:ea typeface="HY엽서L"/>
              </a:rPr>
              <a:t>역할분장</a:t>
            </a:r>
            <a:endParaRPr lang="en-US" altLang="ko-KR" sz="1200" b="1" kern="1200" dirty="0" smtClean="0">
              <a:solidFill>
                <a:schemeClr val="tx1"/>
              </a:solidFill>
              <a:latin typeface="HY엽서L"/>
              <a:ea typeface="HY엽서L"/>
            </a:endParaRPr>
          </a:p>
          <a:p>
            <a:pPr marL="285750" indent="-285750" algn="l" defTabSz="914400" latinLnBrk="1">
              <a:buFont typeface="Arial" pitchFamily="2" charset="2"/>
              <a:buChar char="•"/>
            </a:pPr>
            <a:endParaRPr sz="1200" b="1" kern="1200" dirty="0">
              <a:solidFill>
                <a:schemeClr val="tx1"/>
              </a:solidFill>
              <a:latin typeface="HY엽서L"/>
              <a:ea typeface="HY엽서L"/>
            </a:endParaRPr>
          </a:p>
          <a:p>
            <a:pPr marL="285750" indent="-285750" algn="l" defTabSz="914400" latinLnBrk="1">
              <a:buFont typeface="Arial" pitchFamily="2" charset="2"/>
              <a:buChar char="•"/>
            </a:pPr>
            <a:r>
              <a:rPr lang="ko-KR" altLang="en-US" sz="1200" b="1" kern="1200" dirty="0">
                <a:solidFill>
                  <a:schemeClr val="tx1"/>
                </a:solidFill>
                <a:latin typeface="HY엽서L"/>
                <a:ea typeface="HY엽서L"/>
              </a:rPr>
              <a:t>구현</a:t>
            </a:r>
            <a:endParaRPr sz="1200" b="1" kern="1200" dirty="0">
              <a:solidFill>
                <a:schemeClr val="tx1"/>
              </a:solidFill>
              <a:latin typeface="HY엽서L"/>
              <a:ea typeface="HY엽서L"/>
            </a:endParaRPr>
          </a:p>
          <a:p>
            <a:pPr marL="285750" indent="-285750" algn="l" defTabSz="914400" latinLnBrk="1">
              <a:buFont typeface="Arial" pitchFamily="2" charset="2"/>
              <a:buChar char="•"/>
            </a:pPr>
            <a:endParaRPr sz="1200" b="1" kern="1200" dirty="0">
              <a:solidFill>
                <a:schemeClr val="tx1"/>
              </a:solidFill>
              <a:latin typeface="HY엽서L"/>
              <a:ea typeface="HY엽서L"/>
            </a:endParaRPr>
          </a:p>
          <a:p>
            <a:pPr marL="285750" indent="-285750" algn="l" defTabSz="914400" latinLnBrk="1">
              <a:buFont typeface="Arial" pitchFamily="2" charset="2"/>
              <a:buChar char="•"/>
            </a:pPr>
            <a:r>
              <a:rPr lang="ko-KR" altLang="en-US" sz="1200" b="1" kern="1200" dirty="0">
                <a:solidFill>
                  <a:schemeClr val="tx1"/>
                </a:solidFill>
                <a:latin typeface="HY엽서L"/>
                <a:ea typeface="HY엽서L"/>
              </a:rPr>
              <a:t>시각화</a:t>
            </a:r>
            <a:endParaRPr sz="1200" b="1" kern="1200" dirty="0">
              <a:solidFill>
                <a:schemeClr val="tx1"/>
              </a:solidFill>
              <a:latin typeface="HY엽서L"/>
              <a:ea typeface="HY엽서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3491880" y="3005599"/>
            <a:ext cx="21602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3000" b="1" kern="1200">
                <a:ln>
                  <a:solidFill>
                    <a:schemeClr val="bg1">
                      <a:alpha val="30000"/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/>
                <a:ea typeface="HY엽서L"/>
                <a:cs typeface="+mn-cs"/>
              </a:rPr>
              <a:t>선정</a:t>
            </a:r>
            <a:r>
              <a:rPr lang="en-US" altLang="en-US" sz="3000" b="1" kern="1200">
                <a:ln>
                  <a:solidFill>
                    <a:schemeClr val="bg1">
                      <a:alpha val="30000"/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3000" b="1" kern="1200">
                <a:ln>
                  <a:solidFill>
                    <a:schemeClr val="bg1">
                      <a:alpha val="30000"/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/>
                <a:ea typeface="HY엽서L"/>
                <a:cs typeface="+mn-cs"/>
              </a:rPr>
              <a:t>배경</a:t>
            </a:r>
            <a:endParaRPr sz="3000" b="1" kern="1200">
              <a:ln>
                <a:solidFill>
                  <a:schemeClr val="bg1">
                    <a:alpha val="30000"/>
                    <a:lumMod val="8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엽서L"/>
              <a:ea typeface="HY엽서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2843808" y="2467635"/>
            <a:ext cx="3672408" cy="757521"/>
          </a:xfrm>
          <a:prstGeom prst="rect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r>
              <a:rPr lang="ko-KR" altLang="en-US" sz="2800" kern="1200">
                <a:solidFill>
                  <a:schemeClr val="lt1"/>
                </a:solidFill>
                <a:latin typeface="HY엽서L"/>
                <a:ea typeface="HY엽서L"/>
                <a:cs typeface="+mn-cs"/>
              </a:rPr>
              <a:t>선정</a:t>
            </a:r>
            <a:r>
              <a:rPr lang="en-US" altLang="en-US" sz="2800" kern="1200">
                <a:solidFill>
                  <a:schemeClr val="lt1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2800" kern="1200">
                <a:solidFill>
                  <a:schemeClr val="lt1"/>
                </a:solidFill>
                <a:latin typeface="HY엽서L"/>
                <a:ea typeface="HY엽서L"/>
                <a:cs typeface="+mn-cs"/>
              </a:rPr>
              <a:t>이유</a:t>
            </a:r>
            <a:endParaRPr sz="2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4" name="slide4_shape2"/>
          <p:cNvSpPr/>
          <p:nvPr/>
        </p:nvSpPr>
        <p:spPr>
          <a:xfrm>
            <a:off x="1907704" y="3412286"/>
            <a:ext cx="57606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lnSpc>
                <a:spcPct val="100000"/>
              </a:lnSpc>
              <a:buNone/>
            </a:pPr>
            <a:endParaRPr/>
          </a:p>
          <a:p>
            <a:pPr marL="0" algn="ctr">
              <a:lnSpc>
                <a:spcPct val="100000"/>
              </a:lnSpc>
              <a:buNone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HY엽서L"/>
              </a:rPr>
              <a:t>우리나라의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HY엽서L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HY엽서L"/>
              </a:rPr>
              <a:t>재난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HY엽서L"/>
              </a:rPr>
              <a:t>,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HY엽서L"/>
              </a:rPr>
              <a:t>재해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HY엽서L"/>
              </a:rPr>
              <a:t> 안전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HY엽서L"/>
              </a:rPr>
              <a:t>불감증</a:t>
            </a:r>
          </a:p>
          <a:p>
            <a:pPr marL="0" algn="ctr">
              <a:lnSpc>
                <a:spcPct val="100000"/>
              </a:lnSpc>
              <a:buNone/>
            </a:pPr>
            <a:endParaRPr lang="ko-KR" altLang="ko-KR" sz="1800">
              <a:solidFill>
                <a:schemeClr val="tx1">
                  <a:alpha val="100000"/>
                </a:schemeClr>
              </a:solidFill>
              <a:ea typeface="HY엽서L"/>
            </a:endParaRPr>
          </a:p>
          <a:p>
            <a:pPr marL="0" algn="ctr">
              <a:lnSpc>
                <a:spcPct val="100000"/>
              </a:lnSpc>
              <a:buNone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HY엽서L"/>
              </a:rPr>
              <a:t>우리나라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HY엽서L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HY엽서L"/>
              </a:rPr>
              <a:t>재난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HY엽서L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HY엽서L"/>
              </a:rPr>
              <a:t>시스템의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HY엽서L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HY엽서L"/>
              </a:rPr>
              <a:t>늦장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HY엽서L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HY엽서L"/>
              </a:rPr>
              <a:t>경보</a:t>
            </a:r>
          </a:p>
          <a:p>
            <a:pPr marL="0" algn="ctr">
              <a:lnSpc>
                <a:spcPct val="100000"/>
              </a:lnSpc>
              <a:buNone/>
            </a:pPr>
            <a:endParaRPr lang="ko-KR" altLang="ko-KR" sz="1800">
              <a:solidFill>
                <a:schemeClr val="tx1">
                  <a:alpha val="100000"/>
                </a:schemeClr>
              </a:solidFill>
              <a:ea typeface="HY엽서L"/>
            </a:endParaRPr>
          </a:p>
          <a:p>
            <a:pPr marL="0" algn="ctr">
              <a:lnSpc>
                <a:spcPct val="100000"/>
              </a:lnSpc>
              <a:buNone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HY엽서L"/>
              </a:rPr>
              <a:t>갑작스러운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HY엽서L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HY엽서L"/>
              </a:rPr>
              <a:t>재난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HY엽서L"/>
              </a:rPr>
              <a:t>,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HY엽서L"/>
              </a:rPr>
              <a:t>재해의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HY엽서L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HY엽서L"/>
              </a:rPr>
              <a:t>예측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HY엽서L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HY엽서L"/>
              </a:rPr>
              <a:t>불가능</a:t>
            </a:r>
          </a:p>
          <a:p>
            <a:pPr marL="0" algn="ctr">
              <a:lnSpc>
                <a:spcPct val="100000"/>
              </a:lnSpc>
              <a:buNone/>
            </a:pPr>
            <a:endParaRPr lang="ko-KR" altLang="ko-KR" sz="1800">
              <a:solidFill>
                <a:schemeClr val="tx1">
                  <a:alpha val="100000"/>
                </a:schemeClr>
              </a:solidFill>
              <a:ea typeface="HY엽서L"/>
            </a:endParaRPr>
          </a:p>
        </p:txBody>
      </p:sp>
      <p:cxnSp>
        <p:nvCxnSpPr>
          <p:cNvPr id="5" name="slide4_shape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 w="9525" cap="flat">
            <a:solidFill>
              <a:schemeClr val="bg1">
                <a:alpha val="50000"/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4_shape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 w="9525" cap="flat">
            <a:solidFill>
              <a:schemeClr val="bg1">
                <a:alpha val="50000"/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4_shape5"/>
          <p:cNvSpPr/>
          <p:nvPr/>
        </p:nvSpPr>
        <p:spPr>
          <a:xfrm>
            <a:off x="1043608" y="138482"/>
            <a:ext cx="180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latinLnBrk="1"/>
            <a:r>
              <a:rPr lang="en-US" altLang="ko-KR" sz="1400" kern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01. </a:t>
            </a:r>
            <a:r>
              <a:rPr lang="ko-KR" altLang="en-US" sz="1400" kern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선정</a:t>
            </a:r>
            <a:r>
              <a:rPr lang="en-US" altLang="en-US" sz="1400" kern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 </a:t>
            </a:r>
            <a:r>
              <a:rPr lang="ko-KR" altLang="en-US" sz="1400" kern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배경</a:t>
            </a:r>
            <a:endParaRPr sz="1400" kern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0" name="slide4_shape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1" name="slide4_shape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12" name="slide4_shape10"/>
          <p:cNvSpPr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600" kern="1200">
                <a:ln>
                  <a:solidFill>
                    <a:schemeClr val="bg1">
                      <a:alpha val="30000"/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/>
                <a:ea typeface="HY엽서L"/>
                <a:cs typeface="+mn-cs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2555776" y="2852936"/>
            <a:ext cx="40324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rgbClr val="FFFFFF">
                      <a:alpha val="30000"/>
                      <a:lumMod val="85000"/>
                    </a:srgbClr>
                  </a:solidFill>
                </a:ln>
                <a:solidFill>
                  <a:srgbClr val="FFFFFF">
                    <a:lumMod val="95000"/>
                  </a:srgbClr>
                </a:solidFill>
                <a:latin typeface="HY엽서L"/>
                <a:ea typeface="HY엽서L"/>
              </a:rPr>
              <a:t>간트차트</a:t>
            </a:r>
            <a:r>
              <a:rPr lang="ko-KR" altLang="en-US" sz="3000" b="1" dirty="0" smtClean="0">
                <a:ln>
                  <a:solidFill>
                    <a:srgbClr val="FFFFFF">
                      <a:alpha val="30000"/>
                      <a:lumMod val="85000"/>
                    </a:srgbClr>
                  </a:solidFill>
                </a:ln>
                <a:solidFill>
                  <a:srgbClr val="FFFFFF">
                    <a:lumMod val="95000"/>
                  </a:srgbClr>
                </a:solidFill>
                <a:latin typeface="HY엽서L"/>
                <a:ea typeface="HY엽서L"/>
              </a:rPr>
              <a:t> </a:t>
            </a:r>
            <a:r>
              <a:rPr lang="en-US" altLang="ko-KR" sz="3000" b="1" dirty="0" smtClean="0">
                <a:ln>
                  <a:solidFill>
                    <a:srgbClr val="FFFFFF">
                      <a:alpha val="30000"/>
                      <a:lumMod val="85000"/>
                    </a:srgbClr>
                  </a:solidFill>
                </a:ln>
                <a:solidFill>
                  <a:srgbClr val="FFFFFF">
                    <a:lumMod val="95000"/>
                  </a:srgbClr>
                </a:solidFill>
                <a:latin typeface="HY엽서L"/>
                <a:ea typeface="HY엽서L"/>
              </a:rPr>
              <a:t>&amp; </a:t>
            </a:r>
            <a:r>
              <a:rPr lang="ko-KR" altLang="en-US" sz="3000" b="1" dirty="0" smtClean="0">
                <a:ln>
                  <a:solidFill>
                    <a:srgbClr val="FFFFFF">
                      <a:alpha val="30000"/>
                      <a:lumMod val="85000"/>
                    </a:srgbClr>
                  </a:solidFill>
                </a:ln>
                <a:solidFill>
                  <a:srgbClr val="FFFFFF">
                    <a:lumMod val="95000"/>
                  </a:srgbClr>
                </a:solidFill>
                <a:latin typeface="HY엽서L"/>
                <a:ea typeface="HY엽서L"/>
              </a:rPr>
              <a:t>요구사항</a:t>
            </a:r>
            <a:endParaRPr sz="3000" b="1" dirty="0">
              <a:ln>
                <a:solidFill>
                  <a:srgbClr val="FFFFFF">
                    <a:alpha val="30000"/>
                    <a:lumMod val="85000"/>
                  </a:srgbClr>
                </a:solidFill>
              </a:ln>
              <a:solidFill>
                <a:srgbClr val="FFFFFF">
                  <a:lumMod val="95000"/>
                </a:srgbClr>
              </a:solidFill>
              <a:latin typeface="HY엽서L"/>
              <a:ea typeface="HY엽서L"/>
            </a:endParaRPr>
          </a:p>
        </p:txBody>
      </p:sp>
    </p:spTree>
    <p:extLst>
      <p:ext uri="{BB962C8B-B14F-4D97-AF65-F5344CB8AC3E}">
        <p14:creationId xmlns:p14="http://schemas.microsoft.com/office/powerpoint/2010/main" val="103441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55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3648"/>
              </p:ext>
            </p:extLst>
          </p:nvPr>
        </p:nvGraphicFramePr>
        <p:xfrm>
          <a:off x="857224" y="2214554"/>
          <a:ext cx="7786742" cy="2286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61287"/>
                <a:gridCol w="2008485"/>
                <a:gridCol w="2008485"/>
                <a:gridCol w="2008485"/>
              </a:tblGrid>
              <a:tr h="36576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1 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3 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Front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Back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Merge</a:t>
                      </a:r>
                      <a:endParaRPr lang="ko-KR" altLang="en-US" dirty="0" smtClean="0"/>
                    </a:p>
                    <a:p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왼쪽/오른쪽 화살표 13"/>
          <p:cNvSpPr/>
          <p:nvPr/>
        </p:nvSpPr>
        <p:spPr>
          <a:xfrm>
            <a:off x="2643174" y="2857496"/>
            <a:ext cx="2000264" cy="7143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왼쪽/오른쪽 화살표 15"/>
          <p:cNvSpPr/>
          <p:nvPr/>
        </p:nvSpPr>
        <p:spPr>
          <a:xfrm>
            <a:off x="4643438" y="3500438"/>
            <a:ext cx="2000264" cy="7143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4" name="왼쪽/오른쪽 화살표 23"/>
          <p:cNvSpPr/>
          <p:nvPr/>
        </p:nvSpPr>
        <p:spPr>
          <a:xfrm>
            <a:off x="6643702" y="4143380"/>
            <a:ext cx="2000264" cy="7143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414643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66992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7677" y="1340768"/>
            <a:ext cx="3742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간트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 차트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slide4_shape5"/>
          <p:cNvSpPr/>
          <p:nvPr/>
        </p:nvSpPr>
        <p:spPr>
          <a:xfrm>
            <a:off x="1043608" y="138482"/>
            <a:ext cx="2736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latinLnBrk="1"/>
            <a:r>
              <a:rPr lang="en-US" altLang="ko-KR" sz="1400" kern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02.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</a:rPr>
              <a:t>간트차트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</a:rPr>
              <a:t>&amp;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</a:rPr>
              <a:t>요구사항</a:t>
            </a:r>
            <a:endParaRPr sz="1400" kern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99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35729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2038" y="168737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55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9" name="갈매기형 수장 28"/>
          <p:cNvSpPr/>
          <p:nvPr/>
        </p:nvSpPr>
        <p:spPr>
          <a:xfrm>
            <a:off x="1414643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66992" y="1479002"/>
            <a:ext cx="140381" cy="154419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7677" y="1340768"/>
            <a:ext cx="3742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요구사항 명세서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428728" y="1928800"/>
          <a:ext cx="6715172" cy="45720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86478"/>
                <a:gridCol w="928694"/>
              </a:tblGrid>
              <a:tr h="5095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9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실시간 재난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재해 파악이 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9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재난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재해 예측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9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 </a:t>
                      </a:r>
                      <a:r>
                        <a:rPr lang="ko-KR" altLang="en-US" dirty="0" smtClean="0"/>
                        <a:t>재난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재해 결과 신뢰성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9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 </a:t>
                      </a:r>
                      <a:r>
                        <a:rPr lang="ko-KR" altLang="en-US" dirty="0" smtClean="0"/>
                        <a:t>사용자가 원하는 </a:t>
                      </a:r>
                      <a:r>
                        <a:rPr lang="en-US" altLang="ko-KR" dirty="0" smtClean="0"/>
                        <a:t>UI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9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 </a:t>
                      </a:r>
                      <a:r>
                        <a:rPr lang="ko-KR" altLang="en-US" dirty="0" smtClean="0"/>
                        <a:t>재난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재해 알림 서비스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9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 </a:t>
                      </a:r>
                      <a:r>
                        <a:rPr lang="ko-KR" altLang="en-US" dirty="0" smtClean="0"/>
                        <a:t>자신의 위치 서비스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2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 </a:t>
                      </a:r>
                      <a:r>
                        <a:rPr lang="ko-KR" altLang="en-US" dirty="0" smtClean="0"/>
                        <a:t>가까운 대피소 위치 서비스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25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 </a:t>
                      </a:r>
                      <a:r>
                        <a:rPr lang="ko-KR" altLang="en-US" dirty="0" smtClean="0"/>
                        <a:t>재난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재해 위치를 시각화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slide4_shape5"/>
          <p:cNvSpPr/>
          <p:nvPr/>
        </p:nvSpPr>
        <p:spPr>
          <a:xfrm>
            <a:off x="1043608" y="138482"/>
            <a:ext cx="2736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latinLnBrk="1"/>
            <a:r>
              <a:rPr lang="en-US" altLang="ko-KR" sz="1400" kern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02.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</a:rPr>
              <a:t>간트차트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</a:rPr>
              <a:t>&amp;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</a:rPr>
              <a:t>요구사항</a:t>
            </a:r>
            <a:endParaRPr sz="1400" kern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1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8_shape1"/>
          <p:cNvSpPr/>
          <p:nvPr/>
        </p:nvSpPr>
        <p:spPr>
          <a:xfrm>
            <a:off x="3716816" y="3005599"/>
            <a:ext cx="17103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b="1" smtClean="0">
                <a:ln>
                  <a:solidFill>
                    <a:srgbClr val="FFFFFF">
                      <a:alpha val="30000"/>
                      <a:lumMod val="85000"/>
                    </a:srgbClr>
                  </a:solidFill>
                </a:ln>
                <a:solidFill>
                  <a:srgbClr val="FFFFFF">
                    <a:lumMod val="95000"/>
                  </a:srgbClr>
                </a:solidFill>
                <a:latin typeface="Yoon 윤고딕 520_TT"/>
                <a:ea typeface="Yoon 윤고딕 520_TT"/>
              </a:rPr>
              <a:t>역할분</a:t>
            </a:r>
            <a:r>
              <a:rPr lang="ko-KR" altLang="en-US" sz="3000" b="1">
                <a:ln>
                  <a:solidFill>
                    <a:srgbClr val="FFFFFF">
                      <a:alpha val="30000"/>
                      <a:lumMod val="85000"/>
                    </a:srgbClr>
                  </a:solidFill>
                </a:ln>
                <a:solidFill>
                  <a:srgbClr val="FFFFFF">
                    <a:lumMod val="95000"/>
                  </a:srgbClr>
                </a:solidFill>
                <a:latin typeface="Yoon 윤고딕 520_TT"/>
                <a:ea typeface="Yoon 윤고딕 520_TT"/>
              </a:rPr>
              <a:t>장</a:t>
            </a:r>
            <a:endParaRPr sz="3000" b="1" dirty="0">
              <a:ln>
                <a:solidFill>
                  <a:srgbClr val="FFFFFF">
                    <a:alpha val="30000"/>
                    <a:lumMod val="85000"/>
                  </a:srgbClr>
                </a:solidFill>
              </a:ln>
              <a:solidFill>
                <a:srgbClr val="FFFFFF">
                  <a:lumMod val="95000"/>
                </a:srgbClr>
              </a:solidFill>
              <a:latin typeface="Yoon 윤고딕 520_TT"/>
              <a:ea typeface="Yoon 윤고딕 520_TT"/>
            </a:endParaRPr>
          </a:p>
        </p:txBody>
      </p:sp>
    </p:spTree>
    <p:extLst>
      <p:ext uri="{BB962C8B-B14F-4D97-AF65-F5344CB8AC3E}">
        <p14:creationId xmlns:p14="http://schemas.microsoft.com/office/powerpoint/2010/main" val="255058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lide7_shape1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 w="9525" cap="flat">
            <a:solidFill>
              <a:schemeClr val="bg1">
                <a:alpha val="50000"/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lide7_shape2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 w="9525" cap="flat">
            <a:solidFill>
              <a:schemeClr val="bg1">
                <a:alpha val="50000"/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7_shape3"/>
          <p:cNvSpPr/>
          <p:nvPr/>
        </p:nvSpPr>
        <p:spPr>
          <a:xfrm>
            <a:off x="579" y="882386"/>
            <a:ext cx="834325" cy="343501"/>
          </a:xfrm>
          <a:prstGeom prst="rect">
            <a:avLst/>
          </a:prstGeom>
          <a:solidFill>
            <a:srgbClr val="27212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6" name="slide7_shape4"/>
          <p:cNvSpPr/>
          <p:nvPr/>
        </p:nvSpPr>
        <p:spPr>
          <a:xfrm rot="5400000">
            <a:off x="705969" y="1199715"/>
            <a:ext cx="81142" cy="108000"/>
          </a:xfrm>
          <a:prstGeom prst="rtTriangl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HY엽서L"/>
              <a:ea typeface="HY엽서L"/>
              <a:cs typeface="+mn-cs"/>
            </a:endParaRPr>
          </a:p>
        </p:txBody>
      </p:sp>
      <p:sp>
        <p:nvSpPr>
          <p:cNvPr id="8" name="slide7_shape6"/>
          <p:cNvSpPr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1600" kern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/>
                <a:ea typeface="HY엽서L"/>
                <a:cs typeface="+mn-cs"/>
              </a:rPr>
              <a:t>01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1267927" y="1729972"/>
            <a:ext cx="5017921" cy="400110"/>
            <a:chOff x="1267927" y="1729972"/>
            <a:chExt cx="5017921" cy="400110"/>
          </a:xfrm>
        </p:grpSpPr>
        <p:sp>
          <p:nvSpPr>
            <p:cNvPr id="9" name="slide7_shape7"/>
            <p:cNvSpPr/>
            <p:nvPr/>
          </p:nvSpPr>
          <p:spPr>
            <a:xfrm>
              <a:off x="1267927" y="1729972"/>
              <a:ext cx="113553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z="2000" kern="1200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chemeClr val="tx1"/>
                  </a:solidFill>
                  <a:latin typeface="HY엽서L"/>
                  <a:ea typeface="HY엽서L"/>
                  <a:cs typeface="+mn-cs"/>
                </a:rPr>
                <a:t>김성준</a:t>
              </a:r>
              <a:endParaRPr lang="en-US" altLang="ko-KR" sz="2000" kern="12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627784" y="1852818"/>
              <a:ext cx="288032" cy="154419"/>
              <a:chOff x="1835696" y="1415277"/>
              <a:chExt cx="288032" cy="154419"/>
            </a:xfrm>
          </p:grpSpPr>
          <p:sp>
            <p:nvSpPr>
              <p:cNvPr id="10" name="slide7_shape8"/>
              <p:cNvSpPr/>
              <p:nvPr/>
            </p:nvSpPr>
            <p:spPr>
              <a:xfrm>
                <a:off x="1983347" y="1415277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 w="25400" cap="flat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algn="ctr" defTabSz="914400" latinLnBrk="1"/>
                <a:endParaRPr sz="1800" kern="1200">
                  <a:solidFill>
                    <a:schemeClr val="tx1"/>
                  </a:solidFill>
                  <a:latin typeface="HY엽서L"/>
                  <a:ea typeface="HY엽서L"/>
                  <a:cs typeface="+mn-cs"/>
                </a:endParaRPr>
              </a:p>
            </p:txBody>
          </p:sp>
          <p:sp>
            <p:nvSpPr>
              <p:cNvPr id="11" name="slide7_shape9"/>
              <p:cNvSpPr/>
              <p:nvPr/>
            </p:nvSpPr>
            <p:spPr>
              <a:xfrm>
                <a:off x="1835696" y="1415277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 w="25400" cap="flat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algn="ctr" defTabSz="914400" latinLnBrk="1"/>
                <a:endParaRPr sz="1800" kern="1200">
                  <a:solidFill>
                    <a:schemeClr val="tx1"/>
                  </a:solidFill>
                  <a:latin typeface="HY엽서L"/>
                  <a:ea typeface="HY엽서L"/>
                  <a:cs typeface="+mn-cs"/>
                </a:endParaRPr>
              </a:p>
            </p:txBody>
          </p:sp>
        </p:grpSp>
        <p:sp>
          <p:nvSpPr>
            <p:cNvPr id="15" name="slide7_shape13"/>
            <p:cNvSpPr/>
            <p:nvPr/>
          </p:nvSpPr>
          <p:spPr>
            <a:xfrm>
              <a:off x="3203848" y="1729972"/>
              <a:ext cx="308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sz="1800" kern="1200" dirty="0" smtClean="0">
                  <a:solidFill>
                    <a:schemeClr val="tx1"/>
                  </a:solidFill>
                  <a:latin typeface="HY엽서L"/>
                  <a:ea typeface="HY엽서L"/>
                  <a:cs typeface="+mn-cs"/>
                </a:rPr>
                <a:t>총괄</a:t>
              </a:r>
              <a:endParaRPr sz="1800" kern="1200" dirty="0">
                <a:solidFill>
                  <a:schemeClr val="tx1"/>
                </a:solidFill>
                <a:latin typeface="HY엽서L"/>
                <a:ea typeface="HY엽서L"/>
                <a:cs typeface="+mn-cs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314493" y="2663565"/>
            <a:ext cx="5017921" cy="400110"/>
            <a:chOff x="1299781" y="2586355"/>
            <a:chExt cx="5017921" cy="400110"/>
          </a:xfrm>
        </p:grpSpPr>
        <p:sp>
          <p:nvSpPr>
            <p:cNvPr id="21" name="slide7_shape7"/>
            <p:cNvSpPr/>
            <p:nvPr/>
          </p:nvSpPr>
          <p:spPr>
            <a:xfrm>
              <a:off x="1299781" y="2586355"/>
              <a:ext cx="113553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z="2000" kern="1200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solidFill>
                    <a:schemeClr val="tx1"/>
                  </a:solidFill>
                  <a:latin typeface="HY엽서L"/>
                  <a:ea typeface="HY엽서L"/>
                  <a:cs typeface="+mn-cs"/>
                </a:rPr>
                <a:t>백상우</a:t>
              </a:r>
              <a:endParaRPr lang="en-US" altLang="ko-KR" sz="2000" kern="12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659638" y="2709201"/>
              <a:ext cx="288032" cy="154419"/>
              <a:chOff x="1835696" y="1415277"/>
              <a:chExt cx="288032" cy="154419"/>
            </a:xfrm>
          </p:grpSpPr>
          <p:sp>
            <p:nvSpPr>
              <p:cNvPr id="23" name="slide7_shape8"/>
              <p:cNvSpPr/>
              <p:nvPr/>
            </p:nvSpPr>
            <p:spPr>
              <a:xfrm>
                <a:off x="1983347" y="1415277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 w="25400" cap="flat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algn="ctr" defTabSz="914400" latinLnBrk="1"/>
                <a:endParaRPr sz="1800" kern="1200">
                  <a:solidFill>
                    <a:schemeClr val="tx1"/>
                  </a:solidFill>
                  <a:latin typeface="HY엽서L"/>
                  <a:ea typeface="HY엽서L"/>
                  <a:cs typeface="+mn-cs"/>
                </a:endParaRPr>
              </a:p>
            </p:txBody>
          </p:sp>
          <p:sp>
            <p:nvSpPr>
              <p:cNvPr id="24" name="slide7_shape9"/>
              <p:cNvSpPr/>
              <p:nvPr/>
            </p:nvSpPr>
            <p:spPr>
              <a:xfrm>
                <a:off x="1835696" y="1415277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 w="25400" cap="flat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algn="ctr" defTabSz="914400" latinLnBrk="1"/>
                <a:endParaRPr sz="1800" kern="1200">
                  <a:solidFill>
                    <a:schemeClr val="tx1"/>
                  </a:solidFill>
                  <a:latin typeface="HY엽서L"/>
                  <a:ea typeface="HY엽서L"/>
                  <a:cs typeface="+mn-cs"/>
                </a:endParaRPr>
              </a:p>
            </p:txBody>
          </p:sp>
        </p:grpSp>
        <p:sp>
          <p:nvSpPr>
            <p:cNvPr id="25" name="slide7_shape13"/>
            <p:cNvSpPr/>
            <p:nvPr/>
          </p:nvSpPr>
          <p:spPr>
            <a:xfrm>
              <a:off x="3235702" y="2586355"/>
              <a:ext cx="308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endParaRPr sz="1800" kern="1200" dirty="0">
                <a:solidFill>
                  <a:schemeClr val="tx1"/>
                </a:solidFill>
                <a:latin typeface="HY엽서L"/>
                <a:ea typeface="HY엽서L"/>
                <a:cs typeface="+mn-cs"/>
              </a:endParaRPr>
            </a:p>
          </p:txBody>
        </p:sp>
        <p:sp>
          <p:nvSpPr>
            <p:cNvPr id="26" name="slide7_shape13"/>
            <p:cNvSpPr/>
            <p:nvPr/>
          </p:nvSpPr>
          <p:spPr>
            <a:xfrm>
              <a:off x="3203848" y="2590772"/>
              <a:ext cx="308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dirty="0" err="1" smtClean="0">
                  <a:latin typeface="HY엽서L"/>
                  <a:ea typeface="HY엽서L"/>
                </a:rPr>
                <a:t>맵</a:t>
              </a:r>
              <a:r>
                <a:rPr lang="ko-KR" altLang="en-US" dirty="0" smtClean="0">
                  <a:latin typeface="HY엽서L"/>
                  <a:ea typeface="HY엽서L"/>
                </a:rPr>
                <a:t> 구현을 통한 위치 서비스</a:t>
              </a:r>
              <a:endParaRPr sz="1800" kern="1200" dirty="0">
                <a:solidFill>
                  <a:schemeClr val="tx1"/>
                </a:solidFill>
                <a:latin typeface="HY엽서L"/>
                <a:ea typeface="HY엽서L"/>
                <a:cs typeface="+mn-cs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299781" y="3623854"/>
            <a:ext cx="5017921" cy="400110"/>
            <a:chOff x="1267927" y="1729972"/>
            <a:chExt cx="5017921" cy="400110"/>
          </a:xfrm>
        </p:grpSpPr>
        <p:sp>
          <p:nvSpPr>
            <p:cNvPr id="34" name="slide7_shape7"/>
            <p:cNvSpPr/>
            <p:nvPr/>
          </p:nvSpPr>
          <p:spPr>
            <a:xfrm>
              <a:off x="1267927" y="1729972"/>
              <a:ext cx="113553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z="2000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latin typeface="HY엽서L"/>
                  <a:ea typeface="HY엽서L"/>
                </a:rPr>
                <a:t>유형</a:t>
              </a:r>
              <a:r>
                <a:rPr lang="ko-KR" altLang="en-US" sz="20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latin typeface="HY엽서L"/>
                  <a:ea typeface="HY엽서L"/>
                </a:rPr>
                <a:t>찬</a:t>
              </a:r>
              <a:endParaRPr lang="en-US" altLang="ko-KR" sz="2000" kern="12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2627784" y="1852818"/>
              <a:ext cx="288032" cy="154419"/>
              <a:chOff x="1835696" y="1415277"/>
              <a:chExt cx="288032" cy="154419"/>
            </a:xfrm>
          </p:grpSpPr>
          <p:sp>
            <p:nvSpPr>
              <p:cNvPr id="37" name="slide7_shape8"/>
              <p:cNvSpPr/>
              <p:nvPr/>
            </p:nvSpPr>
            <p:spPr>
              <a:xfrm>
                <a:off x="1983347" y="1415277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 w="25400" cap="flat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algn="ctr" defTabSz="914400" latinLnBrk="1"/>
                <a:endParaRPr sz="1800" kern="1200">
                  <a:solidFill>
                    <a:schemeClr val="tx1"/>
                  </a:solidFill>
                  <a:latin typeface="HY엽서L"/>
                  <a:ea typeface="HY엽서L"/>
                  <a:cs typeface="+mn-cs"/>
                </a:endParaRPr>
              </a:p>
            </p:txBody>
          </p:sp>
          <p:sp>
            <p:nvSpPr>
              <p:cNvPr id="38" name="slide7_shape9"/>
              <p:cNvSpPr/>
              <p:nvPr/>
            </p:nvSpPr>
            <p:spPr>
              <a:xfrm>
                <a:off x="1835696" y="1415277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 w="25400" cap="flat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algn="ctr" defTabSz="914400" latinLnBrk="1"/>
                <a:endParaRPr sz="1800" kern="1200">
                  <a:solidFill>
                    <a:schemeClr val="tx1"/>
                  </a:solidFill>
                  <a:latin typeface="HY엽서L"/>
                  <a:ea typeface="HY엽서L"/>
                  <a:cs typeface="+mn-cs"/>
                </a:endParaRPr>
              </a:p>
            </p:txBody>
          </p:sp>
        </p:grpSp>
        <p:sp>
          <p:nvSpPr>
            <p:cNvPr id="36" name="slide7_shape13"/>
            <p:cNvSpPr/>
            <p:nvPr/>
          </p:nvSpPr>
          <p:spPr>
            <a:xfrm>
              <a:off x="3203848" y="1729972"/>
              <a:ext cx="308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en-US" sz="1800" kern="1200" dirty="0" smtClean="0">
                  <a:solidFill>
                    <a:schemeClr val="tx1"/>
                  </a:solidFill>
                  <a:latin typeface="HY엽서L"/>
                  <a:ea typeface="HY엽서L"/>
                  <a:cs typeface="+mn-cs"/>
                </a:rPr>
                <a:t>DB</a:t>
              </a:r>
              <a:r>
                <a:rPr lang="ko-KR" altLang="en-US" sz="1800" kern="1200" dirty="0" smtClean="0">
                  <a:solidFill>
                    <a:schemeClr val="tx1"/>
                  </a:solidFill>
                  <a:latin typeface="HY엽서L"/>
                  <a:ea typeface="HY엽서L"/>
                  <a:cs typeface="+mn-cs"/>
                </a:rPr>
                <a:t>연동을 통한 결과값 도출</a:t>
              </a:r>
              <a:endParaRPr sz="1800" kern="1200" dirty="0">
                <a:solidFill>
                  <a:schemeClr val="tx1"/>
                </a:solidFill>
                <a:latin typeface="HY엽서L"/>
                <a:ea typeface="HY엽서L"/>
                <a:cs typeface="+mn-cs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299781" y="4653136"/>
            <a:ext cx="5017921" cy="400110"/>
            <a:chOff x="1267927" y="1729972"/>
            <a:chExt cx="5017921" cy="400110"/>
          </a:xfrm>
        </p:grpSpPr>
        <p:sp>
          <p:nvSpPr>
            <p:cNvPr id="40" name="slide7_shape7"/>
            <p:cNvSpPr/>
            <p:nvPr/>
          </p:nvSpPr>
          <p:spPr>
            <a:xfrm>
              <a:off x="1267927" y="1729972"/>
              <a:ext cx="113553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z="2000" dirty="0" smtClean="0">
                  <a:ln>
                    <a:solidFill>
                      <a:srgbClr val="AF9061">
                        <a:alpha val="30000"/>
                      </a:srgbClr>
                    </a:solidFill>
                  </a:ln>
                  <a:latin typeface="HY엽서L"/>
                  <a:ea typeface="HY엽서L"/>
                </a:rPr>
                <a:t>장은</a:t>
              </a:r>
              <a:r>
                <a:rPr lang="ko-KR" altLang="en-US" sz="2000" dirty="0">
                  <a:ln>
                    <a:solidFill>
                      <a:srgbClr val="AF9061">
                        <a:alpha val="30000"/>
                      </a:srgbClr>
                    </a:solidFill>
                  </a:ln>
                  <a:latin typeface="HY엽서L"/>
                  <a:ea typeface="HY엽서L"/>
                </a:rPr>
                <a:t>아</a:t>
              </a:r>
              <a:endParaRPr lang="en-US" altLang="ko-KR" sz="2000" kern="12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tx1"/>
                </a:solidFill>
                <a:latin typeface="HY엽서L"/>
                <a:ea typeface="HY엽서L"/>
                <a:cs typeface="+mn-cs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2627784" y="1852818"/>
              <a:ext cx="288032" cy="154419"/>
              <a:chOff x="1835696" y="1415277"/>
              <a:chExt cx="288032" cy="154419"/>
            </a:xfrm>
          </p:grpSpPr>
          <p:sp>
            <p:nvSpPr>
              <p:cNvPr id="43" name="slide7_shape8"/>
              <p:cNvSpPr/>
              <p:nvPr/>
            </p:nvSpPr>
            <p:spPr>
              <a:xfrm>
                <a:off x="1983347" y="1415277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 w="25400" cap="flat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algn="ctr" defTabSz="914400" latinLnBrk="1"/>
                <a:endParaRPr sz="1800" kern="1200">
                  <a:solidFill>
                    <a:schemeClr val="tx1"/>
                  </a:solidFill>
                  <a:latin typeface="HY엽서L"/>
                  <a:ea typeface="HY엽서L"/>
                  <a:cs typeface="+mn-cs"/>
                </a:endParaRPr>
              </a:p>
            </p:txBody>
          </p:sp>
          <p:sp>
            <p:nvSpPr>
              <p:cNvPr id="44" name="slide7_shape9"/>
              <p:cNvSpPr/>
              <p:nvPr/>
            </p:nvSpPr>
            <p:spPr>
              <a:xfrm>
                <a:off x="1835696" y="1415277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 w="25400" cap="flat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algn="ctr" defTabSz="914400" latinLnBrk="1"/>
                <a:endParaRPr sz="1800" kern="1200">
                  <a:solidFill>
                    <a:schemeClr val="tx1"/>
                  </a:solidFill>
                  <a:latin typeface="HY엽서L"/>
                  <a:ea typeface="HY엽서L"/>
                  <a:cs typeface="+mn-cs"/>
                </a:endParaRPr>
              </a:p>
            </p:txBody>
          </p:sp>
        </p:grpSp>
        <p:sp>
          <p:nvSpPr>
            <p:cNvPr id="42" name="slide7_shape13"/>
            <p:cNvSpPr/>
            <p:nvPr/>
          </p:nvSpPr>
          <p:spPr>
            <a:xfrm>
              <a:off x="3203848" y="1729972"/>
              <a:ext cx="308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l" defTabSz="914400" latinLnBrk="1"/>
              <a:r>
                <a:rPr lang="ko-KR" altLang="en-US" dirty="0" err="1" smtClean="0">
                  <a:latin typeface="HY엽서L"/>
                  <a:ea typeface="HY엽서L"/>
                </a:rPr>
                <a:t>프론트엔드</a:t>
              </a:r>
              <a:r>
                <a:rPr lang="ko-KR" altLang="en-US" dirty="0" smtClean="0">
                  <a:latin typeface="HY엽서L"/>
                  <a:ea typeface="HY엽서L"/>
                </a:rPr>
                <a:t> 디자인 전반</a:t>
              </a:r>
              <a:endParaRPr sz="1800" kern="1200" dirty="0">
                <a:solidFill>
                  <a:schemeClr val="tx1"/>
                </a:solidFill>
                <a:latin typeface="HY엽서L"/>
                <a:ea typeface="HY엽서L"/>
                <a:cs typeface="+mn-cs"/>
              </a:endParaRPr>
            </a:p>
          </p:txBody>
        </p:sp>
      </p:grpSp>
      <p:sp>
        <p:nvSpPr>
          <p:cNvPr id="46" name="slide4_shape5"/>
          <p:cNvSpPr/>
          <p:nvPr/>
        </p:nvSpPr>
        <p:spPr>
          <a:xfrm>
            <a:off x="1043608" y="138482"/>
            <a:ext cx="180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latinLnBrk="1"/>
            <a:r>
              <a:rPr lang="en-US" altLang="ko-KR" sz="1400" kern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  <a:cs typeface="+mn-cs"/>
              </a:rPr>
              <a:t>03.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</a:rPr>
              <a:t>역할분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/>
                <a:ea typeface="HY엽서L"/>
              </a:rPr>
              <a:t>장</a:t>
            </a:r>
            <a:endParaRPr sz="1400" kern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/>
              <a:ea typeface="HY엽서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50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테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222</Words>
  <Application>Microsoft Office PowerPoint</Application>
  <PresentationFormat>화면 슬라이드 쇼(4:3)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/>
      <vt:lpstr/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2조 세미프로젝트</dc:title>
  <dc:creator>hp</dc:creator>
  <cp:lastModifiedBy>acorn</cp:lastModifiedBy>
  <cp:revision>5</cp:revision>
  <dcterms:modified xsi:type="dcterms:W3CDTF">2017-06-09T02:19:32Z</dcterms:modified>
</cp:coreProperties>
</file>