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estrial-regular.fnt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211311" y="2788919"/>
            <a:ext cx="932688" cy="1005840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2130551"/>
            <a:ext cx="8458200" cy="914400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496311" y="0"/>
            <a:ext cx="1709927" cy="2359151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2788919" cy="2359151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420624" y="3118103"/>
            <a:ext cx="7781543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1" i="0" sz="48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0" y="2359151"/>
            <a:ext cx="8211311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040755" y="16644"/>
            <a:ext cx="4525963" cy="7693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020" lvl="0" marL="342900" marR="0" rtl="0" algn="l">
              <a:spcBef>
                <a:spcPts val="64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730" lvl="1" marL="74295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91439" lvl="2" marL="1143000" marR="0" rtl="0" algn="l">
              <a:spcBef>
                <a:spcPts val="48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40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spcBef>
                <a:spcPts val="40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 rot="5400000">
            <a:off x="4572000" y="2350007"/>
            <a:ext cx="6519671" cy="1810512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553200" y="6135623"/>
            <a:ext cx="987551" cy="722376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606181" y="1379354"/>
            <a:ext cx="539495" cy="1463039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8604503" y="0"/>
            <a:ext cx="539495" cy="1828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 rot="5400000">
            <a:off x="4841747" y="2364040"/>
            <a:ext cx="585215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695261" y="36576"/>
            <a:ext cx="5851525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020" lvl="0" marL="342900" marR="0" rtl="0" algn="l">
              <a:spcBef>
                <a:spcPts val="64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730" lvl="1" marL="74295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91439" lvl="2" marL="1143000" marR="0" rtl="0" algn="l">
              <a:spcBef>
                <a:spcPts val="48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40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spcBef>
                <a:spcPts val="40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020" lvl="0" marL="342900" marR="0" rtl="0" algn="l">
              <a:spcBef>
                <a:spcPts val="64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730" lvl="1" marL="74295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91439" lvl="2" marL="1143000" marR="0" rtl="0" algn="l">
              <a:spcBef>
                <a:spcPts val="48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40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spcBef>
                <a:spcPts val="40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구역 머리글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3511296" y="3044951"/>
            <a:ext cx="4690872" cy="740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8211311" y="2788919"/>
            <a:ext cx="932688" cy="1005840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2130551"/>
            <a:ext cx="8458200" cy="914400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496311" y="0"/>
            <a:ext cx="1709927" cy="2359151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2788919" cy="267004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381304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780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lvl="0" marL="342900" marR="0" rtl="0" algn="l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48590" lvl="1" marL="742950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5730" lvl="3" marL="1600200" marR="0" rtl="0" algn="l">
              <a:spcBef>
                <a:spcPts val="36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5729" lvl="4" marL="2057400" marR="0" rtl="0" algn="l">
              <a:spcBef>
                <a:spcPts val="36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6780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lvl="0" marL="342900" marR="0" rtl="0" algn="l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48590" lvl="1" marL="742950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5730" lvl="3" marL="1600200" marR="0" rtl="0" algn="l">
              <a:spcBef>
                <a:spcPts val="36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5729" lvl="4" marL="2057400" marR="0" rtl="0" algn="l">
              <a:spcBef>
                <a:spcPts val="36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2763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rgbClr val="DEF4FD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2286000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5740" lvl="0" marL="34290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5730" lvl="2" marL="1143000" marR="0" rtl="0" algn="l">
              <a:spcBef>
                <a:spcPts val="36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600200" marR="0" rtl="0" algn="l">
              <a:spcBef>
                <a:spcPts val="32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7160" lvl="4" marL="2057400" marR="0" rtl="0" algn="l">
              <a:spcBef>
                <a:spcPts val="32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45025" y="162763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rgbClr val="DEF4FD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5025" y="2286000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5740" lvl="0" marL="342900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5730" lvl="2" marL="1143000" marR="0" rtl="0" algn="l">
              <a:spcBef>
                <a:spcPts val="36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7160" lvl="3" marL="1600200" marR="0" rtl="0" algn="l">
              <a:spcBef>
                <a:spcPts val="32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7160" lvl="4" marL="2057400" marR="0" rtl="0" algn="l">
              <a:spcBef>
                <a:spcPts val="32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6501383"/>
            <a:ext cx="9144000" cy="356616"/>
          </a:xfrm>
          <a:prstGeom prst="rect">
            <a:avLst/>
          </a:prstGeom>
          <a:solidFill>
            <a:srgbClr val="F5BC82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9144000" cy="301752"/>
          </a:xfrm>
          <a:prstGeom prst="rect">
            <a:avLst/>
          </a:prstGeom>
          <a:solidFill>
            <a:srgbClr val="CB9DAA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2432304" cy="530351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426463" y="0"/>
            <a:ext cx="1572767" cy="438911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6501383"/>
            <a:ext cx="9144000" cy="356616"/>
          </a:xfrm>
          <a:prstGeom prst="rect">
            <a:avLst/>
          </a:prstGeom>
          <a:solidFill>
            <a:srgbClr val="F5BC82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0" y="0"/>
            <a:ext cx="9144000" cy="301752"/>
          </a:xfrm>
          <a:prstGeom prst="rect">
            <a:avLst/>
          </a:prstGeom>
          <a:solidFill>
            <a:srgbClr val="CB9DAA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2432304" cy="530351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426463" y="0"/>
            <a:ext cx="1572767" cy="438911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842247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캡션 있는 콘텐츠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199" y="548639"/>
            <a:ext cx="7699248" cy="93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1" i="0" sz="32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330951" y="1645919"/>
            <a:ext cx="281635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7200" y="1645919"/>
            <a:ext cx="48006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020" lvl="0" marL="342900" marR="0" rtl="0" algn="l">
              <a:spcBef>
                <a:spcPts val="64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730" lvl="1" marL="74295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91439" lvl="2" marL="1143000" marR="0" rtl="0" algn="l">
              <a:spcBef>
                <a:spcPts val="48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40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spcBef>
                <a:spcPts val="40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801367" y="658368"/>
            <a:ext cx="5486399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1" i="0" sz="28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792224" y="1618487"/>
            <a:ext cx="5486399" cy="3639312"/>
          </a:xfrm>
          <a:prstGeom prst="rect">
            <a:avLst/>
          </a:prstGeom>
          <a:solidFill>
            <a:srgbClr val="F8F8F8"/>
          </a:solidFill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792224" y="5413248"/>
            <a:ext cx="54863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02336"/>
            <a:ext cx="8686800" cy="1097279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8165592" y="996695"/>
            <a:ext cx="978407" cy="896111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783080" y="0"/>
            <a:ext cx="1947671" cy="539495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2432304" cy="53949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020" lvl="0" marL="342900" marR="0" rtl="0" algn="l">
              <a:spcBef>
                <a:spcPts val="640"/>
              </a:spcBef>
              <a:buClr>
                <a:schemeClr val="accent1"/>
              </a:buClr>
              <a:buSzPct val="90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730" lvl="1" marL="74295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91439" lvl="2" marL="1143000" marR="0" rtl="0" algn="l">
              <a:spcBef>
                <a:spcPts val="480"/>
              </a:spcBef>
              <a:buClr>
                <a:schemeClr val="accent3"/>
              </a:buClr>
              <a:buSzPct val="90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spcBef>
                <a:spcPts val="400"/>
              </a:spcBef>
              <a:buClr>
                <a:schemeClr val="accent4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spcBef>
                <a:spcPts val="400"/>
              </a:spcBef>
              <a:buClr>
                <a:schemeClr val="accent5"/>
              </a:buClr>
              <a:buSzPct val="900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70448" y="6537960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502151" y="6537960"/>
            <a:ext cx="2133599" cy="24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0B2cqtZKAzlVcQTAtdlRqeVpVUGc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4283967" y="3284983"/>
            <a:ext cx="4604046" cy="2983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9BEEC"/>
              </a:buClr>
              <a:buSzPct val="25000"/>
              <a:buFont typeface="Rockwell"/>
              <a:buNone/>
            </a:pPr>
            <a:r>
              <a:rPr b="1" i="0" lang="en-US" sz="432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AUCTION </a:t>
            </a:r>
            <a:r>
              <a:rPr b="1" i="1" lang="en-US" sz="252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VER2.0</a:t>
            </a:r>
            <a:br>
              <a:rPr b="1" i="0" lang="en-US" sz="252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b="1" i="0" lang="en-US" sz="432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1260" u="none" cap="none" strike="noStrike">
                <a:solidFill>
                  <a:srgbClr val="2B77CB"/>
                </a:solidFill>
                <a:latin typeface="Arial"/>
                <a:ea typeface="Arial"/>
                <a:cs typeface="Arial"/>
                <a:sym typeface="Arial"/>
              </a:rPr>
              <a:t>ACORN ACADEMY</a:t>
            </a:r>
            <a:br>
              <a:rPr b="1" i="0" lang="en-US" sz="5400" u="none" cap="none" strike="noStrike">
                <a:solidFill>
                  <a:srgbClr val="2B77C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160" u="none" cap="none" strike="noStrike">
                <a:solidFill>
                  <a:srgbClr val="2B77CB"/>
                </a:solidFill>
                <a:latin typeface="Arial"/>
                <a:ea typeface="Arial"/>
                <a:cs typeface="Arial"/>
                <a:sym typeface="Arial"/>
              </a:rPr>
              <a:t>TEAM CTO</a:t>
            </a:r>
            <a:br>
              <a:rPr b="1" i="0" lang="en-US" sz="2160" u="none" cap="none" strike="noStrike">
                <a:solidFill>
                  <a:srgbClr val="2B77C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4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박윤하, 서정효, 서종원, 신관용</a:t>
            </a:r>
            <a:br>
              <a:rPr b="1" i="0" lang="en-US" sz="144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1440" u="none" cap="none" strike="noStrike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발표자: 배재현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89150"/>
            <a:ext cx="8099050" cy="5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카테고리 검색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0" y="1109750"/>
            <a:ext cx="6879724" cy="40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0" y="5230000"/>
            <a:ext cx="8914301" cy="9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7396250" y="4964850"/>
            <a:ext cx="473400" cy="39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MainMapper.xml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회원관리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5" y="1096275"/>
            <a:ext cx="8512948" cy="43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로그인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1"/>
              </a:buClr>
              <a:buSzPct val="9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1151675"/>
            <a:ext cx="8665698" cy="50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회원정보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12037" y="1348875"/>
            <a:ext cx="689100" cy="4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메뉴</a:t>
            </a:r>
          </a:p>
        </p:txBody>
      </p:sp>
      <p:sp>
        <p:nvSpPr>
          <p:cNvPr id="199" name="Shape 199"/>
          <p:cNvSpPr/>
          <p:nvPr/>
        </p:nvSpPr>
        <p:spPr>
          <a:xfrm>
            <a:off x="145762" y="1216350"/>
            <a:ext cx="8763600" cy="76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98162" y="1362150"/>
            <a:ext cx="850800" cy="4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로고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/>
              <a:t>(메인링크)</a:t>
            </a:r>
          </a:p>
        </p:txBody>
      </p:sp>
      <p:sp>
        <p:nvSpPr>
          <p:cNvPr id="201" name="Shape 201"/>
          <p:cNvSpPr/>
          <p:nvPr/>
        </p:nvSpPr>
        <p:spPr>
          <a:xfrm>
            <a:off x="1411612" y="1394325"/>
            <a:ext cx="5267100" cy="3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검색 (숨김)</a:t>
            </a:r>
          </a:p>
        </p:txBody>
      </p:sp>
      <p:sp>
        <p:nvSpPr>
          <p:cNvPr id="202" name="Shape 202"/>
          <p:cNvSpPr/>
          <p:nvPr/>
        </p:nvSpPr>
        <p:spPr>
          <a:xfrm>
            <a:off x="6878337" y="1348875"/>
            <a:ext cx="595500" cy="50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MENU</a:t>
            </a:r>
          </a:p>
        </p:txBody>
      </p:sp>
      <p:sp>
        <p:nvSpPr>
          <p:cNvPr id="203" name="Shape 203"/>
          <p:cNvSpPr/>
          <p:nvPr/>
        </p:nvSpPr>
        <p:spPr>
          <a:xfrm>
            <a:off x="230387" y="2058850"/>
            <a:ext cx="1879200" cy="4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입찰정보</a:t>
            </a:r>
          </a:p>
        </p:txBody>
      </p:sp>
      <p:sp>
        <p:nvSpPr>
          <p:cNvPr id="204" name="Shape 204"/>
          <p:cNvSpPr/>
          <p:nvPr/>
        </p:nvSpPr>
        <p:spPr>
          <a:xfrm>
            <a:off x="230387" y="2700037"/>
            <a:ext cx="1879200" cy="4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쪽지함</a:t>
            </a:r>
          </a:p>
        </p:txBody>
      </p:sp>
      <p:sp>
        <p:nvSpPr>
          <p:cNvPr id="205" name="Shape 205"/>
          <p:cNvSpPr/>
          <p:nvPr/>
        </p:nvSpPr>
        <p:spPr>
          <a:xfrm>
            <a:off x="230387" y="3341250"/>
            <a:ext cx="1855800" cy="4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배송상태</a:t>
            </a:r>
          </a:p>
        </p:txBody>
      </p:sp>
      <p:sp>
        <p:nvSpPr>
          <p:cNvPr id="206" name="Shape 206"/>
          <p:cNvSpPr/>
          <p:nvPr/>
        </p:nvSpPr>
        <p:spPr>
          <a:xfrm>
            <a:off x="206987" y="3984275"/>
            <a:ext cx="1879200" cy="3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주소지(등록)</a:t>
            </a:r>
          </a:p>
        </p:txBody>
      </p:sp>
      <p:sp>
        <p:nvSpPr>
          <p:cNvPr id="207" name="Shape 207"/>
          <p:cNvSpPr/>
          <p:nvPr/>
        </p:nvSpPr>
        <p:spPr>
          <a:xfrm>
            <a:off x="206987" y="4490320"/>
            <a:ext cx="1879200" cy="3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신용카드</a:t>
            </a:r>
          </a:p>
        </p:txBody>
      </p:sp>
      <p:sp>
        <p:nvSpPr>
          <p:cNvPr id="208" name="Shape 208"/>
          <p:cNvSpPr/>
          <p:nvPr/>
        </p:nvSpPr>
        <p:spPr>
          <a:xfrm>
            <a:off x="206987" y="4972525"/>
            <a:ext cx="1879200" cy="50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</a:rPr>
              <a:t>회원개인정보</a:t>
            </a:r>
          </a:p>
        </p:txBody>
      </p:sp>
      <p:sp>
        <p:nvSpPr>
          <p:cNvPr id="209" name="Shape 209"/>
          <p:cNvSpPr/>
          <p:nvPr/>
        </p:nvSpPr>
        <p:spPr>
          <a:xfrm>
            <a:off x="215387" y="5599050"/>
            <a:ext cx="8253900" cy="3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하단 사이트맵(고정)</a:t>
            </a:r>
          </a:p>
        </p:txBody>
      </p:sp>
      <p:sp>
        <p:nvSpPr>
          <p:cNvPr id="210" name="Shape 210"/>
          <p:cNvSpPr/>
          <p:nvPr/>
        </p:nvSpPr>
        <p:spPr>
          <a:xfrm>
            <a:off x="2590787" y="2375850"/>
            <a:ext cx="6183300" cy="293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598787" y="1336475"/>
            <a:ext cx="1212600" cy="50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000"/>
              <a:t>로그인/회원가입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000"/>
              <a:t>/ 로그인 정보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11316" t="0"/>
          <a:stretch/>
        </p:blipFill>
        <p:spPr>
          <a:xfrm>
            <a:off x="398750" y="2719550"/>
            <a:ext cx="4547549" cy="29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13741" t="0"/>
          <a:stretch/>
        </p:blipFill>
        <p:spPr>
          <a:xfrm>
            <a:off x="5189987" y="2779150"/>
            <a:ext cx="3803475" cy="27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137" y="1229525"/>
            <a:ext cx="7016639" cy="957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Shape 215"/>
          <p:cNvCxnSpPr>
            <a:stCxn id="212" idx="2"/>
            <a:endCxn id="214" idx="0"/>
          </p:cNvCxnSpPr>
          <p:nvPr/>
        </p:nvCxnSpPr>
        <p:spPr>
          <a:xfrm rot="-5400000">
            <a:off x="1337374" y="2564725"/>
            <a:ext cx="4407300" cy="1737000"/>
          </a:xfrm>
          <a:prstGeom prst="curvedConnector5">
            <a:avLst>
              <a:gd fmla="val -5403" name="adj1"/>
              <a:gd fmla="val -144611" name="adj2"/>
              <a:gd fmla="val 105404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17" idx="2"/>
            <a:endCxn id="213" idx="0"/>
          </p:cNvCxnSpPr>
          <p:nvPr/>
        </p:nvCxnSpPr>
        <p:spPr>
          <a:xfrm flipH="1" rot="-5400000">
            <a:off x="5555625" y="1242899"/>
            <a:ext cx="428400" cy="2643900"/>
          </a:xfrm>
          <a:prstGeom prst="curvedConnector3">
            <a:avLst>
              <a:gd fmla="val 5001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6191537" y="1780425"/>
            <a:ext cx="2022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rgbClr val="FF0000"/>
                </a:solidFill>
              </a:rPr>
              <a:t>x PAGE수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137" y="1216350"/>
            <a:ext cx="7093475" cy="113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Main Controller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물품등록창 - 파일저장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F_Drive)Acorn programming\프로젝트4\프리젠테이션 4차\요다형\3.pom라이브러리등록.jpg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07" y="1559833"/>
            <a:ext cx="8727000" cy="3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95524" y="474200"/>
            <a:ext cx="5673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pom.xml - 추가 lib(파일 저장용)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98" y="2286648"/>
            <a:ext cx="4760391" cy="13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325" y="4314975"/>
            <a:ext cx="4438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712025" y="2830450"/>
            <a:ext cx="458400" cy="4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12025" y="4844250"/>
            <a:ext cx="458400" cy="4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79511" y="1844824"/>
            <a:ext cx="4608512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76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servlet.xml에 bean등록 - 저장될경로설정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79511" y="4126582"/>
            <a:ext cx="576064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76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@Resource 어노테이션- 로그및 파일저장 경로 불러오기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저장소 경로설정, 활용하기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" y="2248975"/>
            <a:ext cx="8993976" cy="9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25" y="4540125"/>
            <a:ext cx="4991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Item Service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5" y="1402212"/>
            <a:ext cx="8766448" cy="40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539495"/>
            <a:ext cx="8229600" cy="96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오늘의 목차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793488" y="1499625"/>
            <a:ext cx="51948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프로젝트 진행상황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요구사항 정의서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ERD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Controller Flowchart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검색 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첫화면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카테고리 검색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MainMapper.xml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회원관리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로그인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회원정보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MainController</a:t>
            </a:r>
          </a:p>
          <a:p>
            <a:pPr indent="-381000" lvl="0" marL="914400" marR="0" rtl="0" algn="l">
              <a:spcBef>
                <a:spcPts val="0"/>
              </a:spcBef>
              <a:buSzPct val="100000"/>
              <a:buFont typeface="Rockwell"/>
              <a:buAutoNum type="arabicPeriod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물품등록창 - 파일저장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pom.xml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저장소 경로설정, 활용하기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ItemService</a:t>
            </a:r>
          </a:p>
          <a:p>
            <a:pPr indent="-342900" lvl="1" marL="1371600" marR="0" rtl="0" algn="l">
              <a:spcBef>
                <a:spcPts val="0"/>
              </a:spcBef>
              <a:buSzPct val="100000"/>
              <a:buFont typeface="Rockwell"/>
              <a:buAutoNum type="alphaLcPeriod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log 확인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86" y="4166575"/>
            <a:ext cx="5645825" cy="1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3420837" y="3806575"/>
            <a:ext cx="439200" cy="40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2004925"/>
            <a:ext cx="8229601" cy="18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log 확인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4067944" y="2996950"/>
            <a:ext cx="4248644" cy="260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9BEEC"/>
              </a:buClr>
              <a:buSzPct val="25000"/>
              <a:buFont typeface="Noto Sans Symbols"/>
              <a:buNone/>
            </a:pPr>
            <a:r>
              <a:rPr b="1" lang="en-US" sz="4320">
                <a:solidFill>
                  <a:srgbClr val="2B77CB"/>
                </a:solidFill>
                <a:latin typeface="Rockwell"/>
                <a:ea typeface="Rockwell"/>
                <a:cs typeface="Rockwell"/>
                <a:sym typeface="Rockwell"/>
              </a:rPr>
              <a:t>“THANK YOU”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40" y="2019103"/>
            <a:ext cx="8808300" cy="3035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22" name="Shape 122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i="0" lang="en-US" sz="2800" u="none" cap="none" strike="noStrike">
                <a:solidFill>
                  <a:srgbClr val="85480A"/>
                </a:solidFill>
                <a:latin typeface="Arial"/>
                <a:ea typeface="Arial"/>
                <a:cs typeface="Arial"/>
                <a:sym typeface="Arial"/>
              </a:rPr>
              <a:t>프로젝트 진행상황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i="0" lang="en-US" sz="2800" u="none" cap="none" strike="noStrike">
                <a:solidFill>
                  <a:srgbClr val="85480A"/>
                </a:solidFill>
                <a:latin typeface="Arial"/>
                <a:ea typeface="Arial"/>
                <a:cs typeface="Arial"/>
                <a:sym typeface="Arial"/>
              </a:rPr>
              <a:t>요구사항 정의서1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" y="1392650"/>
            <a:ext cx="9054550" cy="40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95536" y="476672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i="0" lang="en-US" sz="2800" u="none" cap="none" strike="noStrike">
                <a:solidFill>
                  <a:srgbClr val="85480A"/>
                </a:solidFill>
                <a:latin typeface="Arial"/>
                <a:ea typeface="Arial"/>
                <a:cs typeface="Arial"/>
                <a:sym typeface="Arial"/>
              </a:rPr>
              <a:t>요구사항 정의서2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1378487"/>
            <a:ext cx="9014798" cy="45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619200" y="6381325"/>
            <a:ext cx="4507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0" i="0" lang="en-US" sz="1400" u="none" cap="none" strike="noStrike">
                <a:solidFill>
                  <a:srgbClr val="2E92BC"/>
                </a:solidFill>
                <a:latin typeface="Rockwell"/>
                <a:ea typeface="Rockwell"/>
                <a:cs typeface="Rockwell"/>
                <a:sym typeface="Rockwell"/>
              </a:rPr>
              <a:t>(자세한 사항은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3"/>
              </a:rPr>
              <a:t>&lt;여기&gt;</a:t>
            </a:r>
            <a:r>
              <a:rPr b="0" i="0" lang="en-US" sz="1400" u="none" cap="none" strike="noStrike">
                <a:solidFill>
                  <a:srgbClr val="2E92BC"/>
                </a:solidFill>
                <a:latin typeface="Rockwell"/>
                <a:ea typeface="Rockwell"/>
                <a:cs typeface="Rockwell"/>
                <a:sym typeface="Rockwell"/>
              </a:rPr>
              <a:t>를 참고해주시기 바랍니다)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1605" y="285706"/>
            <a:ext cx="6275610" cy="6002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95536" y="474206"/>
            <a:ext cx="47295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i="0" lang="en-US" sz="2800" u="none" cap="none" strike="noStrike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ERD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041350" y="474200"/>
            <a:ext cx="1559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작성자: 박윤하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484783"/>
            <a:ext cx="8935136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" lvl="0" marL="68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Controller Flowchart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673920"/>
            <a:ext cx="8229600" cy="9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검색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95536" y="474206"/>
            <a:ext cx="4729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1" lang="en-US" sz="2800">
                <a:solidFill>
                  <a:srgbClr val="85480A"/>
                </a:solidFill>
                <a:latin typeface="Rockwell"/>
                <a:ea typeface="Rockwell"/>
                <a:cs typeface="Rockwell"/>
                <a:sym typeface="Rockwell"/>
              </a:rPr>
              <a:t>첫화면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50" y="1058900"/>
            <a:ext cx="7334299" cy="55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Simple01">
  <a:themeElements>
    <a:clrScheme name="New_Simple01">
      <a:dk1>
        <a:srgbClr val="000000"/>
      </a:dk1>
      <a:lt1>
        <a:srgbClr val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