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8C8"/>
    <a:srgbClr val="9DC3E6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9C60-7322-456B-9845-670E31CB9CBC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05719-CA8A-4E7C-B184-A91CD5C55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6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75692" y="-48913"/>
            <a:ext cx="4592616" cy="4590014"/>
            <a:chOff x="215019" y="150326"/>
            <a:chExt cx="598215" cy="603396"/>
          </a:xfrm>
          <a:solidFill>
            <a:schemeClr val="accent1"/>
          </a:solidFill>
        </p:grpSpPr>
        <p:sp>
          <p:nvSpPr>
            <p:cNvPr id="8" name="타원 7"/>
            <p:cNvSpPr/>
            <p:nvPr userDrawn="1"/>
          </p:nvSpPr>
          <p:spPr>
            <a:xfrm>
              <a:off x="215019" y="152360"/>
              <a:ext cx="598215" cy="60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215019" y="150326"/>
              <a:ext cx="598215" cy="299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333" y="880341"/>
            <a:ext cx="5399998" cy="201067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3153054"/>
            <a:ext cx="3771900" cy="92877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222203" y="-22501"/>
            <a:ext cx="642771" cy="810069"/>
            <a:chOff x="214184" y="0"/>
            <a:chExt cx="601362" cy="757882"/>
          </a:xfrm>
          <a:solidFill>
            <a:schemeClr val="accent5"/>
          </a:solidFill>
          <a:effectLst>
            <a:outerShdw blurRad="25400"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12" name="타원 11"/>
            <p:cNvSpPr/>
            <p:nvPr userDrawn="1"/>
          </p:nvSpPr>
          <p:spPr>
            <a:xfrm>
              <a:off x="214184" y="156520"/>
              <a:ext cx="601362" cy="60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14280" y="0"/>
              <a:ext cx="601200" cy="457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870" y="1"/>
            <a:ext cx="7998941" cy="914400"/>
          </a:xfrm>
        </p:spPr>
        <p:txBody>
          <a:bodyPr>
            <a:normAutofit/>
          </a:bodyPr>
          <a:lstStyle>
            <a:lvl1pPr>
              <a:defRPr sz="48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4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4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7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3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597BC4C-A7A6-4DF4-A70F-8559CBB72386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17" y="1117171"/>
            <a:ext cx="8853102" cy="523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D560-B38D-4203-A07C-BDC15A5A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65333" y="1054908"/>
            <a:ext cx="5399998" cy="2010677"/>
          </a:xfrm>
        </p:spPr>
        <p:txBody>
          <a:bodyPr/>
          <a:lstStyle/>
          <a:p>
            <a:r>
              <a:rPr lang="en-US" altLang="ko-KR" dirty="0"/>
              <a:t>pent A corn</a:t>
            </a:r>
            <a:br>
              <a:rPr lang="en-US" altLang="ko-KR" dirty="0"/>
            </a:br>
            <a:r>
              <a:rPr lang="ko-KR" altLang="en-US" dirty="0"/>
              <a:t>경마장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6050" y="3202932"/>
            <a:ext cx="3771900" cy="928773"/>
          </a:xfrm>
        </p:spPr>
        <p:txBody>
          <a:bodyPr/>
          <a:lstStyle/>
          <a:p>
            <a:r>
              <a:rPr lang="en-US" altLang="ko-KR" dirty="0"/>
              <a:t>3rd Project by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5384" y="60017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이주형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8002" y="60017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0620" y="60017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625691" y="6056128"/>
            <a:ext cx="0" cy="407324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5518309" y="6056128"/>
            <a:ext cx="0" cy="407324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4931" y="5902037"/>
            <a:ext cx="5054138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36" y="349576"/>
            <a:ext cx="886592" cy="8865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duotone>
              <a:srgbClr val="A5A5A5">
                <a:shade val="45000"/>
                <a:satMod val="135000"/>
              </a:srgbClr>
              <a:prstClr val="white"/>
            </a:duotone>
          </a:blip>
          <a:srcRect t="27490" r="8678" b="-3288"/>
          <a:stretch/>
        </p:blipFill>
        <p:spPr>
          <a:xfrm>
            <a:off x="3138297" y="3598789"/>
            <a:ext cx="2867406" cy="49965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959331" y="1354976"/>
            <a:ext cx="322533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689168" y="1546168"/>
            <a:ext cx="3765665" cy="376566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93076" y="2863873"/>
            <a:ext cx="355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srgbClr val="A5A5A5">
                <a:shade val="45000"/>
                <a:satMod val="135000"/>
              </a:srgbClr>
              <a:prstClr val="white"/>
            </a:duotone>
          </a:blip>
          <a:srcRect t="27490" r="8678" b="-3288"/>
          <a:stretch/>
        </p:blipFill>
        <p:spPr>
          <a:xfrm>
            <a:off x="3138297" y="3787561"/>
            <a:ext cx="2867406" cy="49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04" y="2011106"/>
            <a:ext cx="886592" cy="8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cxnSpLocks/>
          </p:cNvCxnSpPr>
          <p:nvPr/>
        </p:nvCxnSpPr>
        <p:spPr>
          <a:xfrm>
            <a:off x="5203767" y="1760616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5203767" y="2500766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5203767" y="3255368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5203767" y="3936832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5203767" y="4750120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5203767" y="5497495"/>
            <a:ext cx="3940233" cy="0"/>
          </a:xfrm>
          <a:prstGeom prst="line">
            <a:avLst/>
          </a:prstGeom>
          <a:ln w="31750">
            <a:solidFill>
              <a:schemeClr val="accent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75812" y="1360506"/>
            <a:ext cx="1636987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 및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812" y="2107882"/>
            <a:ext cx="1295547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5812" y="2855258"/>
            <a:ext cx="2149948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계획 및 진행상황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5812" y="3602634"/>
            <a:ext cx="772969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5812" y="4350010"/>
            <a:ext cx="1980029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5812" y="5097385"/>
            <a:ext cx="1810111" cy="400110"/>
          </a:xfrm>
          <a:prstGeom prst="rect">
            <a:avLst/>
          </a:prstGeom>
          <a:noFill/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Story board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4815" y="2921169"/>
            <a:ext cx="3483032" cy="1015663"/>
            <a:chOff x="74815" y="2921169"/>
            <a:chExt cx="3483032" cy="1015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TextBox 3"/>
            <p:cNvSpPr txBox="1"/>
            <p:nvPr/>
          </p:nvSpPr>
          <p:spPr>
            <a:xfrm>
              <a:off x="1828797" y="2921169"/>
              <a:ext cx="17124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i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75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0800000" scaled="0"/>
                    <a:tileRect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</a:p>
          </p:txBody>
        </p: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74815" y="3832166"/>
              <a:ext cx="3483032" cy="0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1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목표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18" y="1042786"/>
            <a:ext cx="5556254" cy="3545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72" y="2547851"/>
            <a:ext cx="4817153" cy="4081549"/>
          </a:xfrm>
          <a:prstGeom prst="rect">
            <a:avLst/>
          </a:prstGeom>
        </p:spPr>
      </p:pic>
      <p:sp>
        <p:nvSpPr>
          <p:cNvPr id="11" name="화살표: 위로 구부러짐 10"/>
          <p:cNvSpPr/>
          <p:nvPr/>
        </p:nvSpPr>
        <p:spPr>
          <a:xfrm rot="2246613">
            <a:off x="1755000" y="5167646"/>
            <a:ext cx="1770611" cy="931097"/>
          </a:xfrm>
          <a:prstGeom prst="curvedUpArrow">
            <a:avLst>
              <a:gd name="adj1" fmla="val 25000"/>
              <a:gd name="adj2" fmla="val 88819"/>
              <a:gd name="adj3" fmla="val 44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8" y="1017378"/>
            <a:ext cx="4320000" cy="2410277"/>
          </a:xfrm>
          <a:prstGeom prst="rect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811" y="2815706"/>
            <a:ext cx="4320000" cy="2571167"/>
          </a:xfrm>
          <a:prstGeom prst="rect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58" y="3973887"/>
            <a:ext cx="4320000" cy="2655513"/>
          </a:xfrm>
          <a:prstGeom prst="rect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오각형 29"/>
          <p:cNvSpPr/>
          <p:nvPr/>
        </p:nvSpPr>
        <p:spPr>
          <a:xfrm>
            <a:off x="3289763" y="2698277"/>
            <a:ext cx="2564475" cy="2442357"/>
          </a:xfrm>
          <a:prstGeom prst="pentag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474718" y="1122218"/>
            <a:ext cx="2119747" cy="1429789"/>
            <a:chOff x="3474718" y="1122218"/>
            <a:chExt cx="2119747" cy="1429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/>
            <p:cNvSpPr/>
            <p:nvPr/>
          </p:nvSpPr>
          <p:spPr>
            <a:xfrm>
              <a:off x="3516283" y="1163783"/>
              <a:ext cx="2078182" cy="13882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WINDOWS 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474718" y="1122218"/>
              <a:ext cx="2078182" cy="4073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05590" y="2726575"/>
            <a:ext cx="2119747" cy="1429789"/>
            <a:chOff x="1105590" y="2726575"/>
            <a:chExt cx="2119747" cy="1429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사각형: 둥근 모서리 18"/>
            <p:cNvSpPr/>
            <p:nvPr/>
          </p:nvSpPr>
          <p:spPr>
            <a:xfrm>
              <a:off x="1147155" y="2768140"/>
              <a:ext cx="2078182" cy="13882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Oracle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1105590" y="2726575"/>
              <a:ext cx="2078182" cy="4073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77099" y="2726575"/>
            <a:ext cx="2119747" cy="1429789"/>
            <a:chOff x="5877099" y="2726575"/>
            <a:chExt cx="2119747" cy="1429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사각형: 둥근 모서리 23"/>
            <p:cNvSpPr/>
            <p:nvPr/>
          </p:nvSpPr>
          <p:spPr>
            <a:xfrm>
              <a:off x="5918664" y="2768140"/>
              <a:ext cx="2078182" cy="13882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Eclipse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5877099" y="2726575"/>
              <a:ext cx="2078182" cy="4073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DEVELOPMENT TOOL</a:t>
              </a:r>
              <a:endParaRPr lang="ko-KR" altLang="en-US" sz="16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52900" y="4857996"/>
            <a:ext cx="2119747" cy="1429789"/>
            <a:chOff x="5552900" y="4857996"/>
            <a:chExt cx="2119747" cy="1429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사각형: 둥근 모서리 25"/>
            <p:cNvSpPr/>
            <p:nvPr/>
          </p:nvSpPr>
          <p:spPr>
            <a:xfrm>
              <a:off x="5594465" y="4899561"/>
              <a:ext cx="2078182" cy="13882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Chrome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5552900" y="4857996"/>
              <a:ext cx="2078182" cy="4073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BROWSER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96536" y="4857996"/>
            <a:ext cx="2119747" cy="1429789"/>
            <a:chOff x="1396536" y="4857996"/>
            <a:chExt cx="2119747" cy="14297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사각형: 둥근 모서리 27"/>
            <p:cNvSpPr/>
            <p:nvPr/>
          </p:nvSpPr>
          <p:spPr>
            <a:xfrm>
              <a:off x="1438101" y="4899561"/>
              <a:ext cx="2078182" cy="13882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Java, </a:t>
              </a:r>
              <a:r>
                <a:rPr lang="en-US" altLang="ko-KR" dirty="0" err="1">
                  <a:solidFill>
                    <a:schemeClr val="tx1"/>
                  </a:solidFill>
                </a:rPr>
                <a:t>Javascript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Jquery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Jsp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1396536" y="4857996"/>
              <a:ext cx="2078182" cy="4073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LANGUAGE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98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진행상황</a:t>
            </a:r>
          </a:p>
        </p:txBody>
      </p:sp>
      <p:graphicFrame>
        <p:nvGraphicFramePr>
          <p:cNvPr id="19" name="내용 개체 틀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72205"/>
              </p:ext>
            </p:extLst>
          </p:nvPr>
        </p:nvGraphicFramePr>
        <p:xfrm>
          <a:off x="145260" y="1421477"/>
          <a:ext cx="8853480" cy="401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95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3141684441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1121377858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68895">
                  <a:extLst>
                    <a:ext uri="{9D8B030D-6E8A-4147-A177-3AD203B41FA5}">
                      <a16:colId xmlns:a16="http://schemas.microsoft.com/office/drawing/2014/main" val="585756165"/>
                    </a:ext>
                  </a:extLst>
                </a:gridCol>
              </a:tblGrid>
              <a:tr h="357447">
                <a:tc gridSpan="24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3574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3574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69757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배당률 로직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11346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 로직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45811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7240566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900937" y="5709057"/>
            <a:ext cx="5342127" cy="369332"/>
            <a:chOff x="1845426" y="5709057"/>
            <a:chExt cx="5342127" cy="369332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5426" y="5709057"/>
              <a:ext cx="1900590" cy="369332"/>
              <a:chOff x="864524" y="5709057"/>
              <a:chExt cx="1900590" cy="36933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64524" y="5727469"/>
                <a:ext cx="1138843" cy="33250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03367" y="570905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:r>
                  <a:rPr lang="ko-KR" altLang="en-US" dirty="0"/>
                  <a:t>계획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772399" y="5709057"/>
              <a:ext cx="2415154" cy="369332"/>
              <a:chOff x="3791497" y="5709057"/>
              <a:chExt cx="2415154" cy="36933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791497" y="5727469"/>
                <a:ext cx="1138843" cy="332509"/>
              </a:xfrm>
              <a:prstGeom prst="rect">
                <a:avLst/>
              </a:prstGeom>
              <a:solidFill>
                <a:srgbClr val="FFC8C8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0340" y="5709057"/>
                <a:ext cx="1276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:r>
                  <a:rPr lang="ko-KR" altLang="en-US" dirty="0"/>
                  <a:t>실제 진행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34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 descr="하드디스크, 영수증, 텍스트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5" y="1192414"/>
            <a:ext cx="7305190" cy="5238750"/>
          </a:xfrm>
        </p:spPr>
      </p:pic>
    </p:spTree>
    <p:extLst>
      <p:ext uri="{BB962C8B-B14F-4D97-AF65-F5344CB8AC3E}">
        <p14:creationId xmlns:p14="http://schemas.microsoft.com/office/powerpoint/2010/main" val="40316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요구사항정의서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08801"/>
              </p:ext>
            </p:extLst>
          </p:nvPr>
        </p:nvGraphicFramePr>
        <p:xfrm>
          <a:off x="1129325" y="1546167"/>
          <a:ext cx="6885350" cy="403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542">
                  <a:extLst>
                    <a:ext uri="{9D8B030D-6E8A-4147-A177-3AD203B41FA5}">
                      <a16:colId xmlns:a16="http://schemas.microsoft.com/office/drawing/2014/main" val="483652272"/>
                    </a:ext>
                  </a:extLst>
                </a:gridCol>
                <a:gridCol w="1143390">
                  <a:extLst>
                    <a:ext uri="{9D8B030D-6E8A-4147-A177-3AD203B41FA5}">
                      <a16:colId xmlns:a16="http://schemas.microsoft.com/office/drawing/2014/main" val="2192503860"/>
                    </a:ext>
                  </a:extLst>
                </a:gridCol>
                <a:gridCol w="2501165">
                  <a:extLst>
                    <a:ext uri="{9D8B030D-6E8A-4147-A177-3AD203B41FA5}">
                      <a16:colId xmlns:a16="http://schemas.microsoft.com/office/drawing/2014/main" val="562877940"/>
                    </a:ext>
                  </a:extLst>
                </a:gridCol>
                <a:gridCol w="2383253">
                  <a:extLst>
                    <a:ext uri="{9D8B030D-6E8A-4147-A177-3AD203B41FA5}">
                      <a16:colId xmlns:a16="http://schemas.microsoft.com/office/drawing/2014/main" val="1243853982"/>
                    </a:ext>
                  </a:extLst>
                </a:gridCol>
              </a:tblGrid>
              <a:tr h="31062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200" b="1" kern="0" spc="300">
                          <a:solidFill>
                            <a:schemeClr val="bg1"/>
                          </a:solidFill>
                          <a:effectLst/>
                        </a:rPr>
                        <a:t>기능</a:t>
                      </a:r>
                      <a:endParaRPr lang="ko-KR" sz="1050" b="1" kern="100" spc="3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200" b="1" kern="0" spc="300">
                          <a:solidFill>
                            <a:schemeClr val="bg1"/>
                          </a:solidFill>
                          <a:effectLst/>
                        </a:rPr>
                        <a:t>세부기능</a:t>
                      </a:r>
                      <a:endParaRPr lang="ko-KR" sz="1050" b="1" kern="100" spc="3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200" b="1" kern="0" spc="300">
                          <a:solidFill>
                            <a:schemeClr val="bg1"/>
                          </a:solidFill>
                          <a:effectLst/>
                        </a:rPr>
                        <a:t>세부 요구사항</a:t>
                      </a:r>
                      <a:endParaRPr lang="ko-KR" sz="1050" b="1" kern="100" spc="3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200" b="1" kern="0" spc="300" dirty="0">
                          <a:solidFill>
                            <a:schemeClr val="bg1"/>
                          </a:solidFill>
                          <a:effectLst/>
                        </a:rPr>
                        <a:t>전제조건</a:t>
                      </a:r>
                      <a:endParaRPr lang="ko-KR" sz="1050" b="1" kern="100" spc="3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21227"/>
                  </a:ext>
                </a:extLst>
              </a:tr>
              <a:tr h="6599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회원가입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ID 및 비밀번호를 입력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가입하고자 하는 사람이 자신의 </a:t>
                      </a:r>
                      <a:r>
                        <a:rPr lang="en-US" altLang="ko-KR" sz="1000" kern="0" dirty="0">
                          <a:effectLst/>
                        </a:rPr>
                        <a:t>ID</a:t>
                      </a:r>
                      <a:r>
                        <a:rPr lang="ko-KR" sz="1000" kern="0" dirty="0">
                          <a:effectLst/>
                        </a:rPr>
                        <a:t>와 비밀번호를 입력함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>
                          <a:effectLst/>
                        </a:rPr>
                        <a:t>ID 중복 불가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extLst>
                  <a:ext uri="{0D108BD9-81ED-4DB2-BD59-A6C34878D82A}">
                    <a16:rowId xmlns:a16="http://schemas.microsoft.com/office/drawing/2014/main" val="3990867039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로그인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>
                          <a:effectLst/>
                        </a:rPr>
                        <a:t>저장 되어있는 ID, PASSWORD 값과 입력한 값을 비교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en-US" altLang="ko-KR" sz="1000" kern="0" dirty="0">
                          <a:effectLst/>
                        </a:rPr>
                        <a:t>ID</a:t>
                      </a:r>
                      <a:r>
                        <a:rPr lang="ko-KR" sz="1000" kern="0" dirty="0">
                          <a:effectLst/>
                        </a:rPr>
                        <a:t>와 </a:t>
                      </a:r>
                      <a:r>
                        <a:rPr lang="en-US" altLang="ko-KR" sz="1000" kern="0" dirty="0">
                          <a:effectLst/>
                        </a:rPr>
                        <a:t>PASSWORD</a:t>
                      </a:r>
                      <a:r>
                        <a:rPr lang="ko-KR" sz="1000" kern="0" dirty="0">
                          <a:effectLst/>
                        </a:rPr>
                        <a:t>를 입력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받아 </a:t>
                      </a:r>
                      <a:r>
                        <a:rPr lang="en-US" altLang="ko-KR" sz="1000" kern="0" dirty="0">
                          <a:effectLst/>
                        </a:rPr>
                        <a:t>DB</a:t>
                      </a:r>
                      <a:r>
                        <a:rPr lang="ko-KR" sz="1000" kern="0" dirty="0">
                          <a:effectLst/>
                        </a:rPr>
                        <a:t>에 저장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되어있는지 확인.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확인이 될 경우 다음 페이지로 전환, 안될 경우 첫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화면 유지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228600" indent="-228600"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로그인 시 등록되어 있는 </a:t>
                      </a:r>
                      <a:r>
                        <a:rPr lang="en-US" altLang="ko-KR" sz="1000" kern="0" dirty="0">
                          <a:effectLst/>
                        </a:rPr>
                        <a:t>ID</a:t>
                      </a:r>
                      <a:r>
                        <a:rPr lang="ko-KR" altLang="en-US" sz="1000" kern="0" dirty="0" err="1">
                          <a:effectLst/>
                        </a:rPr>
                        <a:t>여</a:t>
                      </a:r>
                      <a:r>
                        <a:rPr lang="ko-KR" sz="1000" kern="0" dirty="0" err="1">
                          <a:effectLst/>
                        </a:rPr>
                        <a:t>야함</a:t>
                      </a:r>
                      <a:r>
                        <a:rPr lang="en-US" altLang="ko-KR" sz="1000" kern="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228600" indent="-228600"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로그인 성공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시, 각 </a:t>
                      </a:r>
                      <a:r>
                        <a:rPr lang="en-US" altLang="ko-KR" sz="1000" kern="0" dirty="0">
                          <a:effectLst/>
                        </a:rPr>
                        <a:t>ID</a:t>
                      </a:r>
                      <a:r>
                        <a:rPr lang="ko-KR" sz="1000" kern="0" dirty="0">
                          <a:effectLst/>
                        </a:rPr>
                        <a:t>에 할당된</a:t>
                      </a:r>
                      <a:endParaRPr lang="en-US" altLang="ko-KR" sz="1000" kern="0" dirty="0">
                        <a:effectLst/>
                      </a:endParaRPr>
                    </a:p>
                    <a:p>
                      <a:pPr marL="228600" indent="-228600"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en-US" altLang="ko-KR" sz="1000" kern="0" dirty="0">
                          <a:effectLst/>
                        </a:rPr>
                        <a:t>MONEY</a:t>
                      </a:r>
                      <a:r>
                        <a:rPr lang="ko-KR" sz="1000" kern="0" dirty="0">
                          <a:effectLst/>
                        </a:rPr>
                        <a:t>도 같이 출력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extLst>
                  <a:ext uri="{0D108BD9-81ED-4DB2-BD59-A6C34878D82A}">
                    <a16:rowId xmlns:a16="http://schemas.microsoft.com/office/drawing/2014/main" val="3926786725"/>
                  </a:ext>
                </a:extLst>
              </a:tr>
              <a:tr h="6659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접속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>
                          <a:effectLst/>
                        </a:rPr>
                        <a:t>여러 PC에서 동일 서버 및 DB에 접속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effectLst/>
                        </a:rPr>
                        <a:t>USER </a:t>
                      </a:r>
                      <a:r>
                        <a:rPr lang="ko-KR" sz="1000" kern="0" dirty="0">
                          <a:effectLst/>
                        </a:rPr>
                        <a:t>별 경기 결과는 다음 경기 배당률에 영향을 미침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매 경기 결과를 결과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DB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에 저장 및 다음 경기와 연동.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extLst>
                  <a:ext uri="{0D108BD9-81ED-4DB2-BD59-A6C34878D82A}">
                    <a16:rowId xmlns:a16="http://schemas.microsoft.com/office/drawing/2014/main" val="2047701325"/>
                  </a:ext>
                </a:extLst>
              </a:tr>
              <a:tr h="88687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경마 게임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(애니메이션)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>
                          <a:effectLst/>
                        </a:rPr>
                        <a:t>각 말들이 경기 시작 후 변칙적으로 움직임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각 말의 Spec은 DB에서 불러오고, 그림이 변칙적으로 좌,우로 움직이며 x 좌표에 관한 순서가 정해짐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각 말 그림의 위치가 어디인지 알아야</a:t>
                      </a:r>
                      <a:r>
                        <a:rPr lang="en-US" altLang="ko-KR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하며 1등부터 최하위까지 순서를 매길 수 있어야함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extLst>
                  <a:ext uri="{0D108BD9-81ED-4DB2-BD59-A6C34878D82A}">
                    <a16:rowId xmlns:a16="http://schemas.microsoft.com/office/drawing/2014/main" val="3967664137"/>
                  </a:ext>
                </a:extLst>
              </a:tr>
              <a:tr h="6237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스코어보드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최상위 </a:t>
                      </a:r>
                      <a:r>
                        <a:rPr lang="en-US" altLang="ko-KR" sz="1000" kern="0" dirty="0">
                          <a:effectLst/>
                        </a:rPr>
                        <a:t>USER</a:t>
                      </a:r>
                      <a:r>
                        <a:rPr lang="ko-KR" sz="1000" kern="0" dirty="0">
                          <a:effectLst/>
                        </a:rPr>
                        <a:t>의 </a:t>
                      </a:r>
                      <a:r>
                        <a:rPr lang="en-US" altLang="ko-KR" sz="1000" kern="0" dirty="0">
                          <a:effectLst/>
                        </a:rPr>
                        <a:t>LIST </a:t>
                      </a:r>
                      <a:r>
                        <a:rPr lang="ko-KR" sz="1000" kern="0" dirty="0">
                          <a:effectLst/>
                        </a:rPr>
                        <a:t>출력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가입 된 모든 유저의 각각의 소지금을 비교해서 최상위 </a:t>
                      </a:r>
                      <a:r>
                        <a:rPr lang="en-US" altLang="ko-KR" sz="1000" kern="0" dirty="0">
                          <a:effectLst/>
                        </a:rPr>
                        <a:t>USER</a:t>
                      </a:r>
                      <a:r>
                        <a:rPr lang="ko-KR" sz="1000" kern="0" dirty="0">
                          <a:effectLst/>
                        </a:rPr>
                        <a:t>는 </a:t>
                      </a:r>
                      <a:r>
                        <a:rPr lang="en-US" altLang="ko-KR" sz="1000" kern="0" dirty="0">
                          <a:effectLst/>
                        </a:rPr>
                        <a:t>WEB</a:t>
                      </a:r>
                      <a:r>
                        <a:rPr lang="ko-KR" sz="1000" kern="0" dirty="0">
                          <a:effectLst/>
                        </a:rPr>
                        <a:t>화면에 출력함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lang="ko-KR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230" marR="62230" marT="0" marB="0" anchor="ctr"/>
                </a:tc>
                <a:extLst>
                  <a:ext uri="{0D108BD9-81ED-4DB2-BD59-A6C34878D82A}">
                    <a16:rowId xmlns:a16="http://schemas.microsoft.com/office/drawing/2014/main" val="385421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Story board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14" y="1682865"/>
            <a:ext cx="5567373" cy="4508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894" y="106780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Main </a:t>
            </a:r>
            <a:r>
              <a:rPr lang="ko-KR" altLang="en-US" sz="2400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12218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Story board</a:t>
            </a:r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20" y="1661697"/>
            <a:ext cx="5566160" cy="450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894" y="1067800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DB</a:t>
            </a:r>
            <a:r>
              <a:rPr lang="ko-KR" altLang="en-US" sz="2400" dirty="0"/>
              <a:t> 검색 화면</a:t>
            </a:r>
          </a:p>
        </p:txBody>
      </p:sp>
    </p:spTree>
    <p:extLst>
      <p:ext uri="{BB962C8B-B14F-4D97-AF65-F5344CB8AC3E}">
        <p14:creationId xmlns:p14="http://schemas.microsoft.com/office/powerpoint/2010/main" val="80090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275</Words>
  <Application>Microsoft Office PowerPoint</Application>
  <PresentationFormat>화면 슬라이드 쇼(4:3)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HY헤드라인M</vt:lpstr>
      <vt:lpstr>맑은 고딕</vt:lpstr>
      <vt:lpstr>Arial</vt:lpstr>
      <vt:lpstr>Calibri</vt:lpstr>
      <vt:lpstr>Calibri Light</vt:lpstr>
      <vt:lpstr>Times New Roman</vt:lpstr>
      <vt:lpstr>Office 테마</vt:lpstr>
      <vt:lpstr>pent A corn 경마장</vt:lpstr>
      <vt:lpstr>PowerPoint 프레젠테이션</vt:lpstr>
      <vt:lpstr>개요 및 목표</vt:lpstr>
      <vt:lpstr>개발 환경</vt:lpstr>
      <vt:lpstr>계획 및 진행상황</vt:lpstr>
      <vt:lpstr>ERD</vt:lpstr>
      <vt:lpstr>요구사항정의서</vt:lpstr>
      <vt:lpstr>Story board</vt:lpstr>
      <vt:lpstr>Story board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 A corn 경마</dc:title>
  <dc:creator>김동범</dc:creator>
  <cp:lastModifiedBy>김동범</cp:lastModifiedBy>
  <cp:revision>57</cp:revision>
  <dcterms:created xsi:type="dcterms:W3CDTF">2017-05-16T08:19:44Z</dcterms:created>
  <dcterms:modified xsi:type="dcterms:W3CDTF">2017-05-16T11:22:36Z</dcterms:modified>
</cp:coreProperties>
</file>