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87" r:id="rId2"/>
    <p:sldId id="259" r:id="rId3"/>
    <p:sldId id="260" r:id="rId4"/>
    <p:sldId id="263" r:id="rId5"/>
    <p:sldId id="265" r:id="rId6"/>
    <p:sldId id="266" r:id="rId7"/>
    <p:sldId id="264" r:id="rId8"/>
    <p:sldId id="267" r:id="rId9"/>
    <p:sldId id="268" r:id="rId10"/>
    <p:sldId id="271" r:id="rId11"/>
    <p:sldId id="269" r:id="rId12"/>
    <p:sldId id="272" r:id="rId13"/>
    <p:sldId id="273" r:id="rId14"/>
    <p:sldId id="270" r:id="rId15"/>
    <p:sldId id="274" r:id="rId16"/>
    <p:sldId id="275" r:id="rId17"/>
    <p:sldId id="276" r:id="rId18"/>
    <p:sldId id="277" r:id="rId19"/>
    <p:sldId id="278" r:id="rId20"/>
    <p:sldId id="289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8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9A98"/>
    <a:srgbClr val="72BABE"/>
    <a:srgbClr val="80B0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BF6E03-DE5A-46F3-9C8C-325D7D1DA17D}" type="datetimeFigureOut">
              <a:rPr lang="ko-KR" altLang="en-US" smtClean="0"/>
              <a:t>2018-10-15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093749-4542-4B76-8C52-4FD03FE5C9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524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2283F-91B1-4BE7-A70E-67E7B0DAF183}" type="datetimeFigureOut">
              <a:rPr lang="ko-KR" altLang="en-US" smtClean="0"/>
              <a:t>2018-10-15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239FC-DB01-4D6D-8533-D8A5449AAA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909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2283F-91B1-4BE7-A70E-67E7B0DAF183}" type="datetimeFigureOut">
              <a:rPr lang="ko-KR" altLang="en-US" smtClean="0"/>
              <a:t>2018-10-15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239FC-DB01-4D6D-8533-D8A5449AAA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497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2283F-91B1-4BE7-A70E-67E7B0DAF183}" type="datetimeFigureOut">
              <a:rPr lang="ko-KR" altLang="en-US" smtClean="0"/>
              <a:t>2018-10-15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239FC-DB01-4D6D-8533-D8A5449AAA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6077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2283F-91B1-4BE7-A70E-67E7B0DAF183}" type="datetimeFigureOut">
              <a:rPr lang="ko-KR" altLang="en-US" smtClean="0"/>
              <a:t>2018-10-15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239FC-DB01-4D6D-8533-D8A5449AAA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054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2283F-91B1-4BE7-A70E-67E7B0DAF183}" type="datetimeFigureOut">
              <a:rPr lang="ko-KR" altLang="en-US" smtClean="0"/>
              <a:t>2018-10-15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239FC-DB01-4D6D-8533-D8A5449AAA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900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84882" y="757393"/>
            <a:ext cx="8645300" cy="785089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84881" y="1838033"/>
            <a:ext cx="8645301" cy="4599712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7917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3084881" y="2124362"/>
            <a:ext cx="8645301" cy="396240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ko-KR" altLang="en-US" sz="2400" dirty="0" smtClean="0"/>
          </a:p>
        </p:txBody>
      </p:sp>
      <p:sp>
        <p:nvSpPr>
          <p:cNvPr id="8" name="막힌 원호 7"/>
          <p:cNvSpPr/>
          <p:nvPr userDrawn="1"/>
        </p:nvSpPr>
        <p:spPr>
          <a:xfrm rot="10800000">
            <a:off x="498755" y="2318321"/>
            <a:ext cx="1985818" cy="1985818"/>
          </a:xfrm>
          <a:prstGeom prst="blockArc">
            <a:avLst>
              <a:gd name="adj1" fmla="val 10800000"/>
              <a:gd name="adj2" fmla="val 21575137"/>
              <a:gd name="adj3" fmla="val 4671"/>
            </a:avLst>
          </a:prstGeom>
          <a:solidFill>
            <a:srgbClr val="969A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막힌 원호 8"/>
          <p:cNvSpPr/>
          <p:nvPr userDrawn="1"/>
        </p:nvSpPr>
        <p:spPr>
          <a:xfrm>
            <a:off x="498756" y="2318322"/>
            <a:ext cx="1985818" cy="1985818"/>
          </a:xfrm>
          <a:prstGeom prst="blockArc">
            <a:avLst>
              <a:gd name="adj1" fmla="val 10800000"/>
              <a:gd name="adj2" fmla="val 21575137"/>
              <a:gd name="adj3" fmla="val 4671"/>
            </a:avLst>
          </a:prstGeom>
          <a:solidFill>
            <a:srgbClr val="72BA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214" y="2730778"/>
            <a:ext cx="1160900" cy="116090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715650" y="4608419"/>
            <a:ext cx="15520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취약점 분석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3084881" y="956253"/>
            <a:ext cx="8645301" cy="835602"/>
          </a:xfrm>
        </p:spPr>
        <p:txBody>
          <a:bodyPr>
            <a:normAutofit/>
          </a:bodyPr>
          <a:lstStyle>
            <a:lvl1pPr>
              <a:defRPr sz="30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6818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3084881" y="2124362"/>
            <a:ext cx="8645301" cy="396240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ko-KR" altLang="en-US" sz="2400" dirty="0" smtClean="0"/>
          </a:p>
        </p:txBody>
      </p:sp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3084881" y="956253"/>
            <a:ext cx="8645301" cy="835602"/>
          </a:xfrm>
        </p:spPr>
        <p:txBody>
          <a:bodyPr>
            <a:normAutofit/>
          </a:bodyPr>
          <a:lstStyle>
            <a:lvl1pPr>
              <a:defRPr sz="30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2" name="막힌 원호 11"/>
          <p:cNvSpPr/>
          <p:nvPr userDrawn="1"/>
        </p:nvSpPr>
        <p:spPr>
          <a:xfrm>
            <a:off x="498764" y="2318325"/>
            <a:ext cx="1985818" cy="1985818"/>
          </a:xfrm>
          <a:prstGeom prst="blockArc">
            <a:avLst>
              <a:gd name="adj1" fmla="val 10800000"/>
              <a:gd name="adj2" fmla="val 21575137"/>
              <a:gd name="adj3" fmla="val 4671"/>
            </a:avLst>
          </a:prstGeom>
          <a:solidFill>
            <a:srgbClr val="969A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막힌 원호 12"/>
          <p:cNvSpPr/>
          <p:nvPr userDrawn="1"/>
        </p:nvSpPr>
        <p:spPr>
          <a:xfrm rot="10800000">
            <a:off x="498763" y="2318324"/>
            <a:ext cx="1985818" cy="1985818"/>
          </a:xfrm>
          <a:prstGeom prst="blockArc">
            <a:avLst>
              <a:gd name="adj1" fmla="val 10800000"/>
              <a:gd name="adj2" fmla="val 21575137"/>
              <a:gd name="adj3" fmla="val 4671"/>
            </a:avLst>
          </a:prstGeom>
          <a:solidFill>
            <a:srgbClr val="72BA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71" y="2950618"/>
            <a:ext cx="1320800" cy="721226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843897" y="4613995"/>
            <a:ext cx="12955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보안 설정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7614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구역 머리글"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3084881" y="2124362"/>
            <a:ext cx="8645301" cy="396240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ko-KR" altLang="en-US" sz="2400" dirty="0" smtClean="0"/>
          </a:p>
        </p:txBody>
      </p:sp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3084881" y="956253"/>
            <a:ext cx="8645301" cy="835602"/>
          </a:xfrm>
        </p:spPr>
        <p:txBody>
          <a:bodyPr>
            <a:normAutofit/>
          </a:bodyPr>
          <a:lstStyle>
            <a:lvl1pPr>
              <a:defRPr sz="30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2" name="막힌 원호 11"/>
          <p:cNvSpPr/>
          <p:nvPr userDrawn="1"/>
        </p:nvSpPr>
        <p:spPr>
          <a:xfrm>
            <a:off x="498764" y="2318325"/>
            <a:ext cx="1985818" cy="1985818"/>
          </a:xfrm>
          <a:prstGeom prst="blockArc">
            <a:avLst>
              <a:gd name="adj1" fmla="val 10800000"/>
              <a:gd name="adj2" fmla="val 21575137"/>
              <a:gd name="adj3" fmla="val 4671"/>
            </a:avLst>
          </a:prstGeom>
          <a:solidFill>
            <a:srgbClr val="969A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막힌 원호 12"/>
          <p:cNvSpPr/>
          <p:nvPr userDrawn="1"/>
        </p:nvSpPr>
        <p:spPr>
          <a:xfrm rot="10800000">
            <a:off x="498763" y="2318324"/>
            <a:ext cx="1985818" cy="1985818"/>
          </a:xfrm>
          <a:prstGeom prst="blockArc">
            <a:avLst>
              <a:gd name="adj1" fmla="val 10800000"/>
              <a:gd name="adj2" fmla="val 21575137"/>
              <a:gd name="adj3" fmla="val 4671"/>
            </a:avLst>
          </a:prstGeom>
          <a:solidFill>
            <a:srgbClr val="72BA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71" y="2950618"/>
            <a:ext cx="1320800" cy="721226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843897" y="4613995"/>
            <a:ext cx="12955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보안 설정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2479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2283F-91B1-4BE7-A70E-67E7B0DAF183}" type="datetimeFigureOut">
              <a:rPr lang="ko-KR" altLang="en-US" smtClean="0"/>
              <a:t>2018-10-15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239FC-DB01-4D6D-8533-D8A5449AAA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623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2283F-91B1-4BE7-A70E-67E7B0DAF183}" type="datetimeFigureOut">
              <a:rPr lang="ko-KR" altLang="en-US" smtClean="0"/>
              <a:t>2018-10-15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239FC-DB01-4D6D-8533-D8A5449AAA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5418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2283F-91B1-4BE7-A70E-67E7B0DAF183}" type="datetimeFigureOut">
              <a:rPr lang="ko-KR" altLang="en-US" smtClean="0"/>
              <a:t>2018-10-15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239FC-DB01-4D6D-8533-D8A5449AAA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669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2283F-91B1-4BE7-A70E-67E7B0DAF183}" type="datetimeFigureOut">
              <a:rPr lang="ko-KR" altLang="en-US" smtClean="0"/>
              <a:t>2018-10-15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239FC-DB01-4D6D-8533-D8A5449AAA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6955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2283F-91B1-4BE7-A70E-67E7B0DAF183}" type="datetimeFigureOut">
              <a:rPr lang="ko-KR" altLang="en-US" smtClean="0"/>
              <a:t>2018-10-15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5239FC-DB01-4D6D-8533-D8A5449AAA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192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6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192.168.1.50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5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842799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sz="5400" dirty="0" smtClean="0">
                <a:solidFill>
                  <a:schemeClr val="bg1"/>
                </a:solidFill>
                <a:latin typeface="Franklin Gothic Heavy" panose="020B0903020102020204" pitchFamily="34" charset="0"/>
              </a:rPr>
              <a:t>SHOW ME THE MONEY 777</a:t>
            </a:r>
            <a:endParaRPr lang="ko-KR" altLang="en-US" sz="5400" dirty="0">
              <a:solidFill>
                <a:schemeClr val="bg1"/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451786"/>
            <a:ext cx="9144000" cy="1357889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Web Vulnerability Check Report by </a:t>
            </a:r>
            <a:r>
              <a:rPr lang="en-US" altLang="ko-KR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MCM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100" y="942103"/>
            <a:ext cx="2985799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39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Cross-Site Scripting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4881" y="1791855"/>
            <a:ext cx="7362288" cy="116301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4881" y="2727325"/>
            <a:ext cx="7362290" cy="223754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4881" y="4491426"/>
            <a:ext cx="7362290" cy="2009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43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4881" y="1837514"/>
            <a:ext cx="5744757" cy="2023234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SQL Injection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4881" y="3860748"/>
            <a:ext cx="5774626" cy="2441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8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SQL Injection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578" y="4364193"/>
            <a:ext cx="5724844" cy="195346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3578" y="1931857"/>
            <a:ext cx="5744757" cy="2292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39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SQL Injection</a:t>
            </a:r>
            <a:endParaRPr lang="ko-KR" altLang="en-US" dirty="0"/>
          </a:p>
        </p:txBody>
      </p:sp>
      <p:sp>
        <p:nvSpPr>
          <p:cNvPr id="4" name="양쪽 대괄호 3"/>
          <p:cNvSpPr/>
          <p:nvPr/>
        </p:nvSpPr>
        <p:spPr>
          <a:xfrm>
            <a:off x="3084881" y="2115126"/>
            <a:ext cx="6049818" cy="1385455"/>
          </a:xfrm>
          <a:prstGeom prst="bracketPair">
            <a:avLst/>
          </a:prstGeom>
          <a:ln w="76200">
            <a:solidFill>
              <a:srgbClr val="72BA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en-US" altLang="ko-KR" dirty="0" smtClean="0"/>
              <a:t>if($id==admin){</a:t>
            </a:r>
          </a:p>
          <a:p>
            <a:r>
              <a:rPr lang="en-US" altLang="ko-KR" dirty="0" smtClean="0"/>
              <a:t> select * from member where ID= ‘   ’ and pw= ‘    ’</a:t>
            </a:r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  <p:sp>
        <p:nvSpPr>
          <p:cNvPr id="9" name="양쪽 대괄호 8"/>
          <p:cNvSpPr/>
          <p:nvPr/>
        </p:nvSpPr>
        <p:spPr>
          <a:xfrm>
            <a:off x="3084881" y="3823852"/>
            <a:ext cx="6049818" cy="1385455"/>
          </a:xfrm>
          <a:prstGeom prst="bracketPair">
            <a:avLst/>
          </a:prstGeom>
          <a:ln w="76200">
            <a:solidFill>
              <a:srgbClr val="969A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fontAlgn="base"/>
            <a:r>
              <a:rPr lang="en-US" altLang="ko-KR" dirty="0"/>
              <a:t>select * from member where ID= ‘admin’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#’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and pw= ‘ ’</a:t>
            </a:r>
          </a:p>
        </p:txBody>
      </p:sp>
    </p:spTree>
    <p:extLst>
      <p:ext uri="{BB962C8B-B14F-4D97-AF65-F5344CB8AC3E}">
        <p14:creationId xmlns:p14="http://schemas.microsoft.com/office/powerpoint/2010/main" val="91355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Session Hijacking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4881" y="1791855"/>
            <a:ext cx="5804494" cy="43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92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Session Hijacking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4881" y="2747357"/>
            <a:ext cx="5804494" cy="171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31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사용자 인증 우회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4881" y="1791855"/>
            <a:ext cx="5804494" cy="240196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5480" y="4322715"/>
            <a:ext cx="5803895" cy="2017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70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사용자 인증 우회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4881" y="1791855"/>
            <a:ext cx="5804494" cy="225246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4881" y="4241197"/>
            <a:ext cx="5714888" cy="2013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91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패스워드 취약점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4881" y="1791855"/>
            <a:ext cx="5635238" cy="27508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4882" y="4996604"/>
            <a:ext cx="7315264" cy="604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22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 업로드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4881" y="1866981"/>
            <a:ext cx="5804494" cy="1794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4881" y="3846944"/>
            <a:ext cx="5804494" cy="179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30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막힌 원호 3"/>
          <p:cNvSpPr/>
          <p:nvPr/>
        </p:nvSpPr>
        <p:spPr>
          <a:xfrm>
            <a:off x="3278907" y="2290622"/>
            <a:ext cx="1985818" cy="1985818"/>
          </a:xfrm>
          <a:prstGeom prst="blockArc">
            <a:avLst>
              <a:gd name="adj1" fmla="val 10800000"/>
              <a:gd name="adj2" fmla="val 21575137"/>
              <a:gd name="adj3" fmla="val 4671"/>
            </a:avLst>
          </a:prstGeom>
          <a:solidFill>
            <a:srgbClr val="969A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막힌 원호 4"/>
          <p:cNvSpPr/>
          <p:nvPr/>
        </p:nvSpPr>
        <p:spPr>
          <a:xfrm>
            <a:off x="7065819" y="2290622"/>
            <a:ext cx="1985818" cy="1985818"/>
          </a:xfrm>
          <a:prstGeom prst="blockArc">
            <a:avLst>
              <a:gd name="adj1" fmla="val 10800000"/>
              <a:gd name="adj2" fmla="val 21575137"/>
              <a:gd name="adj3" fmla="val 4671"/>
            </a:avLst>
          </a:prstGeom>
          <a:solidFill>
            <a:srgbClr val="969A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막힌 원호 5"/>
          <p:cNvSpPr/>
          <p:nvPr/>
        </p:nvSpPr>
        <p:spPr>
          <a:xfrm>
            <a:off x="8959273" y="2290622"/>
            <a:ext cx="1985818" cy="1985818"/>
          </a:xfrm>
          <a:prstGeom prst="blockArc">
            <a:avLst>
              <a:gd name="adj1" fmla="val 10800000"/>
              <a:gd name="adj2" fmla="val 21575137"/>
              <a:gd name="adj3" fmla="val 4671"/>
            </a:avLst>
          </a:prstGeom>
          <a:solidFill>
            <a:srgbClr val="72BA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막힌 원호 6"/>
          <p:cNvSpPr/>
          <p:nvPr/>
        </p:nvSpPr>
        <p:spPr>
          <a:xfrm>
            <a:off x="1385450" y="2290622"/>
            <a:ext cx="1985818" cy="1985818"/>
          </a:xfrm>
          <a:prstGeom prst="blockArc">
            <a:avLst>
              <a:gd name="adj1" fmla="val 10800000"/>
              <a:gd name="adj2" fmla="val 21575137"/>
              <a:gd name="adj3" fmla="val 4671"/>
            </a:avLst>
          </a:prstGeom>
          <a:solidFill>
            <a:srgbClr val="72BA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막힌 원호 7"/>
          <p:cNvSpPr/>
          <p:nvPr/>
        </p:nvSpPr>
        <p:spPr>
          <a:xfrm rot="10800000">
            <a:off x="5172362" y="2290621"/>
            <a:ext cx="1985818" cy="1985818"/>
          </a:xfrm>
          <a:prstGeom prst="blockArc">
            <a:avLst>
              <a:gd name="adj1" fmla="val 10800000"/>
              <a:gd name="adj2" fmla="val 21575137"/>
              <a:gd name="adj3" fmla="val 4671"/>
            </a:avLst>
          </a:prstGeom>
          <a:solidFill>
            <a:srgbClr val="969A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막힌 원호 8"/>
          <p:cNvSpPr/>
          <p:nvPr/>
        </p:nvSpPr>
        <p:spPr>
          <a:xfrm rot="10800000">
            <a:off x="8959273" y="2290621"/>
            <a:ext cx="1985818" cy="1985818"/>
          </a:xfrm>
          <a:prstGeom prst="blockArc">
            <a:avLst>
              <a:gd name="adj1" fmla="val 10800000"/>
              <a:gd name="adj2" fmla="val 21575137"/>
              <a:gd name="adj3" fmla="val 4671"/>
            </a:avLst>
          </a:prstGeom>
          <a:solidFill>
            <a:srgbClr val="969A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막힌 원호 9"/>
          <p:cNvSpPr/>
          <p:nvPr/>
        </p:nvSpPr>
        <p:spPr>
          <a:xfrm rot="10800000">
            <a:off x="1385449" y="2290621"/>
            <a:ext cx="1985818" cy="1985818"/>
          </a:xfrm>
          <a:prstGeom prst="blockArc">
            <a:avLst>
              <a:gd name="adj1" fmla="val 10800000"/>
              <a:gd name="adj2" fmla="val 21575137"/>
              <a:gd name="adj3" fmla="val 4671"/>
            </a:avLst>
          </a:prstGeom>
          <a:solidFill>
            <a:srgbClr val="969A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막힌 원호 10"/>
          <p:cNvSpPr/>
          <p:nvPr/>
        </p:nvSpPr>
        <p:spPr>
          <a:xfrm rot="10800000">
            <a:off x="3278907" y="2290621"/>
            <a:ext cx="1985818" cy="1985818"/>
          </a:xfrm>
          <a:prstGeom prst="blockArc">
            <a:avLst>
              <a:gd name="adj1" fmla="val 10800000"/>
              <a:gd name="adj2" fmla="val 21575137"/>
              <a:gd name="adj3" fmla="val 4671"/>
            </a:avLst>
          </a:prstGeom>
          <a:solidFill>
            <a:srgbClr val="72BA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막힌 원호 11"/>
          <p:cNvSpPr/>
          <p:nvPr/>
        </p:nvSpPr>
        <p:spPr>
          <a:xfrm>
            <a:off x="5172363" y="2290622"/>
            <a:ext cx="1985818" cy="1985818"/>
          </a:xfrm>
          <a:prstGeom prst="blockArc">
            <a:avLst>
              <a:gd name="adj1" fmla="val 10800000"/>
              <a:gd name="adj2" fmla="val 21575137"/>
              <a:gd name="adj3" fmla="val 4671"/>
            </a:avLst>
          </a:prstGeom>
          <a:solidFill>
            <a:srgbClr val="72BA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막힌 원호 12"/>
          <p:cNvSpPr/>
          <p:nvPr/>
        </p:nvSpPr>
        <p:spPr>
          <a:xfrm rot="10800000">
            <a:off x="7065818" y="2290621"/>
            <a:ext cx="1985818" cy="1985818"/>
          </a:xfrm>
          <a:prstGeom prst="blockArc">
            <a:avLst>
              <a:gd name="adj1" fmla="val 10800000"/>
              <a:gd name="adj2" fmla="val 21575137"/>
              <a:gd name="adj3" fmla="val 4671"/>
            </a:avLst>
          </a:prstGeom>
          <a:solidFill>
            <a:srgbClr val="72BA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915" y="2726029"/>
            <a:ext cx="920890" cy="1114999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4821" y="2703078"/>
            <a:ext cx="1160900" cy="116090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838" y="2703078"/>
            <a:ext cx="1160900" cy="116090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1363" y="2683230"/>
            <a:ext cx="1157798" cy="1157798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8326" y="2922915"/>
            <a:ext cx="1320800" cy="721226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464795" y="4580719"/>
            <a:ext cx="18085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프로젝트 개요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133688" y="4580719"/>
            <a:ext cx="1636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후기 및 소감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410952" y="4586292"/>
            <a:ext cx="12955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보안 설정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389257" y="4580719"/>
            <a:ext cx="15520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취약점 분석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553614" y="4580719"/>
            <a:ext cx="12955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환경 구성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858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Directory Listing</a:t>
            </a:r>
          </a:p>
          <a:p>
            <a:r>
              <a:rPr lang="en-US" altLang="ko-KR" dirty="0" smtClean="0"/>
              <a:t>Cross-Site Scripting</a:t>
            </a:r>
          </a:p>
          <a:p>
            <a:r>
              <a:rPr lang="en-US" altLang="ko-KR" dirty="0" smtClean="0"/>
              <a:t>SQL Injection</a:t>
            </a:r>
          </a:p>
          <a:p>
            <a:r>
              <a:rPr lang="ko-KR" altLang="en-US" dirty="0" smtClean="0"/>
              <a:t>패스워드 취약점</a:t>
            </a:r>
            <a:endParaRPr lang="en-US" altLang="ko-KR" dirty="0" smtClean="0"/>
          </a:p>
          <a:p>
            <a:r>
              <a:rPr lang="ko-KR" altLang="en-US" dirty="0" smtClean="0"/>
              <a:t>사용자 인증 우회</a:t>
            </a:r>
            <a:endParaRPr lang="en-US" altLang="ko-KR" dirty="0" smtClean="0"/>
          </a:p>
          <a:p>
            <a:r>
              <a:rPr lang="ko-KR" altLang="en-US" dirty="0" smtClean="0"/>
              <a:t>파일 업로드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보안 설정 항목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895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Directory Listing</a:t>
            </a:r>
            <a:endParaRPr lang="ko-KR" altLang="en-US" dirty="0"/>
          </a:p>
        </p:txBody>
      </p:sp>
      <p:sp>
        <p:nvSpPr>
          <p:cNvPr id="4" name="양쪽 대괄호 3"/>
          <p:cNvSpPr/>
          <p:nvPr/>
        </p:nvSpPr>
        <p:spPr>
          <a:xfrm>
            <a:off x="3084881" y="2115126"/>
            <a:ext cx="6049818" cy="3398983"/>
          </a:xfrm>
          <a:prstGeom prst="bracketPair">
            <a:avLst/>
          </a:prstGeom>
          <a:ln w="76200">
            <a:solidFill>
              <a:srgbClr val="72BA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en-US" altLang="ko-KR" dirty="0" smtClean="0"/>
              <a:t>&lt;Directory "/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/www/html"&gt;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# Options Indexes </a:t>
            </a:r>
            <a:r>
              <a:rPr lang="en-US" altLang="ko-KR" dirty="0" err="1" smtClean="0"/>
              <a:t>FollowSymLinks</a:t>
            </a:r>
            <a:endParaRPr lang="en-US" altLang="ko-KR" dirty="0" smtClean="0"/>
          </a:p>
          <a:p>
            <a:r>
              <a:rPr lang="en-US" altLang="ko-KR" dirty="0" err="1" smtClean="0"/>
              <a:t>AllowOverride</a:t>
            </a:r>
            <a:r>
              <a:rPr lang="en-US" altLang="ko-KR" dirty="0" smtClean="0"/>
              <a:t> None</a:t>
            </a:r>
          </a:p>
          <a:p>
            <a:r>
              <a:rPr lang="en-US" altLang="ko-KR" dirty="0" smtClean="0"/>
              <a:t>Order </a:t>
            </a:r>
            <a:r>
              <a:rPr lang="en-US" altLang="ko-KR" dirty="0" err="1" smtClean="0"/>
              <a:t>allow,deny</a:t>
            </a:r>
            <a:endParaRPr lang="en-US" altLang="ko-KR" dirty="0" smtClean="0"/>
          </a:p>
          <a:p>
            <a:r>
              <a:rPr lang="en-US" altLang="ko-KR" dirty="0" smtClean="0"/>
              <a:t>Allow from all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&lt;/Directory&gt;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780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Cross-Site Scripting</a:t>
            </a:r>
            <a:endParaRPr lang="ko-KR" altLang="en-US" dirty="0"/>
          </a:p>
        </p:txBody>
      </p:sp>
      <p:sp>
        <p:nvSpPr>
          <p:cNvPr id="4" name="양쪽 대괄호 3"/>
          <p:cNvSpPr/>
          <p:nvPr/>
        </p:nvSpPr>
        <p:spPr>
          <a:xfrm>
            <a:off x="3084881" y="3001818"/>
            <a:ext cx="6049818" cy="886692"/>
          </a:xfrm>
          <a:prstGeom prst="bracketPair">
            <a:avLst/>
          </a:prstGeom>
          <a:ln w="76200">
            <a:solidFill>
              <a:srgbClr val="72BA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en-US" altLang="ko-KR" dirty="0" smtClean="0"/>
              <a:t>$content = </a:t>
            </a:r>
            <a:r>
              <a:rPr lang="en-US" altLang="ko-KR" dirty="0" err="1" smtClean="0"/>
              <a:t>preg_replace</a:t>
            </a:r>
            <a:r>
              <a:rPr lang="en-US" altLang="ko-KR" dirty="0" smtClean="0"/>
              <a:t>("/[ &lt;&gt;\'\"]/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", "", $content);</a:t>
            </a:r>
          </a:p>
        </p:txBody>
      </p:sp>
    </p:spTree>
    <p:extLst>
      <p:ext uri="{BB962C8B-B14F-4D97-AF65-F5344CB8AC3E}">
        <p14:creationId xmlns:p14="http://schemas.microsoft.com/office/powerpoint/2010/main" val="239143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SQL Injection</a:t>
            </a:r>
            <a:endParaRPr lang="ko-KR" altLang="en-US" dirty="0"/>
          </a:p>
        </p:txBody>
      </p:sp>
      <p:sp>
        <p:nvSpPr>
          <p:cNvPr id="4" name="양쪽 대괄호 3"/>
          <p:cNvSpPr/>
          <p:nvPr/>
        </p:nvSpPr>
        <p:spPr>
          <a:xfrm>
            <a:off x="3084881" y="2115126"/>
            <a:ext cx="6049818" cy="3398983"/>
          </a:xfrm>
          <a:prstGeom prst="bracketPair">
            <a:avLst/>
          </a:prstGeom>
          <a:ln w="76200">
            <a:solidFill>
              <a:srgbClr val="72BA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fontAlgn="base"/>
            <a:r>
              <a:rPr lang="en-US" altLang="ko-KR" dirty="0"/>
              <a:t>function </a:t>
            </a:r>
            <a:r>
              <a:rPr lang="en-US" altLang="ko-KR" dirty="0" err="1"/>
              <a:t>checkInjection</a:t>
            </a:r>
            <a:r>
              <a:rPr lang="en-US" altLang="ko-KR" dirty="0"/>
              <a:t>( $</a:t>
            </a:r>
            <a:r>
              <a:rPr lang="en-US" altLang="ko-KR" dirty="0" err="1"/>
              <a:t>str</a:t>
            </a:r>
            <a:r>
              <a:rPr lang="en-US" altLang="ko-KR" dirty="0"/>
              <a:t> ) {</a:t>
            </a:r>
          </a:p>
          <a:p>
            <a:pPr fontAlgn="base"/>
            <a:r>
              <a:rPr lang="en-US" altLang="ko-KR" dirty="0"/>
              <a:t>if( </a:t>
            </a:r>
            <a:r>
              <a:rPr lang="en-US" altLang="ko-KR" dirty="0" err="1"/>
              <a:t>preg_match</a:t>
            </a:r>
            <a:r>
              <a:rPr lang="en-US" altLang="ko-KR" dirty="0"/>
              <a:t>(“/[#\&amp;\\+\-%=\/\\\:;,\.\’\”\^`~\_|\\/\?\*$%&lt;&gt;()\[\]\{\}\</a:t>
            </a:r>
            <a:r>
              <a:rPr lang="en-US" altLang="ko-KR" dirty="0" err="1"/>
              <a:t>i</a:t>
            </a:r>
            <a:r>
              <a:rPr lang="en-US" altLang="ko-KR" dirty="0"/>
              <a:t>“, $</a:t>
            </a:r>
            <a:r>
              <a:rPr lang="en-US" altLang="ko-KR" dirty="0" err="1"/>
              <a:t>str</a:t>
            </a:r>
            <a:r>
              <a:rPr lang="en-US" altLang="ko-KR" dirty="0"/>
              <a:t>, $match])</a:t>
            </a:r>
          </a:p>
          <a:p>
            <a:pPr fontAlgn="base"/>
            <a:r>
              <a:rPr lang="en-US" altLang="ko-KR" dirty="0"/>
              <a:t>echo “&lt;script&gt;alert(”</a:t>
            </a:r>
            <a:r>
              <a:rPr lang="ko-KR" altLang="en-US" dirty="0"/>
              <a:t>바르게 입력해주세요</a:t>
            </a:r>
            <a:r>
              <a:rPr lang="en-US" altLang="ko-KR" dirty="0"/>
              <a:t>.^^“);</a:t>
            </a:r>
            <a:r>
              <a:rPr lang="en-US" altLang="ko-KR" dirty="0" err="1"/>
              <a:t>history.go</a:t>
            </a:r>
            <a:r>
              <a:rPr lang="en-US" altLang="ko-KR" dirty="0"/>
              <a:t>(-1);&lt;/script&gt;”;</a:t>
            </a:r>
          </a:p>
          <a:p>
            <a:pPr fontAlgn="base"/>
            <a:r>
              <a:rPr lang="en-US" altLang="ko-KR" dirty="0"/>
              <a:t>exit;</a:t>
            </a:r>
          </a:p>
          <a:p>
            <a:pPr fontAlgn="base"/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2457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패스워드 취약점</a:t>
            </a:r>
            <a:endParaRPr lang="ko-KR" altLang="en-US" dirty="0"/>
          </a:p>
        </p:txBody>
      </p:sp>
      <p:sp>
        <p:nvSpPr>
          <p:cNvPr id="4" name="양쪽 대괄호 3"/>
          <p:cNvSpPr/>
          <p:nvPr/>
        </p:nvSpPr>
        <p:spPr>
          <a:xfrm>
            <a:off x="3084880" y="1874982"/>
            <a:ext cx="8294319" cy="4396510"/>
          </a:xfrm>
          <a:prstGeom prst="bracketPair">
            <a:avLst/>
          </a:prstGeom>
          <a:ln w="76200">
            <a:solidFill>
              <a:srgbClr val="72BA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en-US" altLang="ko-KR" dirty="0" smtClean="0"/>
              <a:t>create table member(</a:t>
            </a:r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(10) unsigned NOT NULL </a:t>
            </a:r>
            <a:r>
              <a:rPr lang="en-US" altLang="ko-KR" dirty="0" err="1" smtClean="0"/>
              <a:t>auto_increment</a:t>
            </a:r>
            <a:r>
              <a:rPr lang="en-US" altLang="ko-KR" dirty="0" smtClean="0"/>
              <a:t>,</a:t>
            </a:r>
          </a:p>
          <a:p>
            <a:r>
              <a:rPr lang="en-US" altLang="ko-KR" dirty="0" smtClean="0"/>
              <a:t>	ID </a:t>
            </a:r>
            <a:r>
              <a:rPr lang="en-US" altLang="ko-KR" dirty="0" err="1" smtClean="0"/>
              <a:t>varchar</a:t>
            </a:r>
            <a:r>
              <a:rPr lang="en-US" altLang="ko-KR" dirty="0" smtClean="0"/>
              <a:t>(16) NOT NULL,</a:t>
            </a:r>
          </a:p>
          <a:p>
            <a:r>
              <a:rPr lang="en-US" altLang="ko-KR" dirty="0" smtClean="0"/>
              <a:t>	PW </a:t>
            </a:r>
            <a:r>
              <a:rPr lang="en-US" altLang="ko-KR" dirty="0" err="1" smtClean="0"/>
              <a:t>varchar</a:t>
            </a:r>
            <a:r>
              <a:rPr lang="en-US" altLang="ko-KR" dirty="0" smtClean="0"/>
              <a:t>(16) NOT NULL,</a:t>
            </a:r>
          </a:p>
          <a:p>
            <a:r>
              <a:rPr lang="en-US" altLang="ko-KR" dirty="0" smtClean="0"/>
              <a:t>	name </a:t>
            </a:r>
            <a:r>
              <a:rPr lang="en-US" altLang="ko-KR" dirty="0" err="1" smtClean="0"/>
              <a:t>varchar</a:t>
            </a:r>
            <a:r>
              <a:rPr lang="en-US" altLang="ko-KR" dirty="0" smtClean="0"/>
              <a:t>(16) NOT NULL,</a:t>
            </a:r>
          </a:p>
          <a:p>
            <a:r>
              <a:rPr lang="en-US" altLang="ko-KR" dirty="0" smtClean="0"/>
              <a:t>	age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(3) unsigned,</a:t>
            </a:r>
          </a:p>
          <a:p>
            <a:r>
              <a:rPr lang="en-US" altLang="ko-KR" dirty="0" smtClean="0"/>
              <a:t>	phone </a:t>
            </a:r>
            <a:r>
              <a:rPr lang="en-US" altLang="ko-KR" dirty="0" err="1" smtClean="0"/>
              <a:t>varchar</a:t>
            </a:r>
            <a:r>
              <a:rPr lang="en-US" altLang="ko-KR" dirty="0" smtClean="0"/>
              <a:t>(12),</a:t>
            </a:r>
          </a:p>
          <a:p>
            <a:r>
              <a:rPr lang="en-US" altLang="ko-KR" dirty="0" smtClean="0"/>
              <a:t>	email </a:t>
            </a:r>
            <a:r>
              <a:rPr lang="en-US" altLang="ko-KR" dirty="0" err="1" smtClean="0"/>
              <a:t>varchar</a:t>
            </a:r>
            <a:r>
              <a:rPr lang="en-US" altLang="ko-KR" dirty="0" smtClean="0"/>
              <a:t>(30),</a:t>
            </a:r>
          </a:p>
          <a:p>
            <a:r>
              <a:rPr lang="en-US" altLang="ko-KR" dirty="0" smtClean="0"/>
              <a:t>	locked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(1) unsigned NOT NULL default '0',</a:t>
            </a:r>
          </a:p>
          <a:p>
            <a:r>
              <a:rPr lang="en-US" altLang="ko-KR" dirty="0" smtClean="0"/>
              <a:t>	try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(1) unsigned NOT NULL default '0',</a:t>
            </a:r>
          </a:p>
          <a:p>
            <a:r>
              <a:rPr lang="en-US" altLang="ko-KR" dirty="0" smtClean="0"/>
              <a:t>	PRIMARY KEY(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, ID)</a:t>
            </a:r>
          </a:p>
          <a:p>
            <a:r>
              <a:rPr lang="en-US" altLang="ko-KR" dirty="0" smtClean="0"/>
              <a:t>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344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패스워드 취약점</a:t>
            </a:r>
            <a:endParaRPr lang="ko-KR" altLang="en-US" dirty="0"/>
          </a:p>
        </p:txBody>
      </p:sp>
      <p:sp>
        <p:nvSpPr>
          <p:cNvPr id="4" name="양쪽 대괄호 3"/>
          <p:cNvSpPr/>
          <p:nvPr/>
        </p:nvSpPr>
        <p:spPr>
          <a:xfrm>
            <a:off x="3084881" y="1874982"/>
            <a:ext cx="8331264" cy="4396510"/>
          </a:xfrm>
          <a:prstGeom prst="bracketPair">
            <a:avLst/>
          </a:prstGeom>
          <a:ln w="76200">
            <a:solidFill>
              <a:srgbClr val="72BA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fontAlgn="base"/>
            <a:r>
              <a:rPr lang="en-US" altLang="ko-KR" dirty="0"/>
              <a:t>if($row['try'] &gt; 5) </a:t>
            </a:r>
            <a:r>
              <a:rPr lang="en-US" altLang="ko-KR" dirty="0" smtClean="0"/>
              <a:t>{</a:t>
            </a:r>
            <a:endParaRPr lang="en-US" altLang="ko-KR" dirty="0"/>
          </a:p>
          <a:p>
            <a:pPr lvl="2" fontAlgn="base"/>
            <a:r>
              <a:rPr lang="en-US" altLang="ko-KR" dirty="0"/>
              <a:t>$</a:t>
            </a:r>
            <a:r>
              <a:rPr lang="en-US" altLang="ko-KR" dirty="0" err="1"/>
              <a:t>sql</a:t>
            </a:r>
            <a:r>
              <a:rPr lang="en-US" altLang="ko-KR" dirty="0"/>
              <a:t> = "update member set locked=1 where ID='$ID'";</a:t>
            </a:r>
          </a:p>
          <a:p>
            <a:pPr lvl="2" fontAlgn="base"/>
            <a:r>
              <a:rPr lang="en-US" altLang="ko-KR" dirty="0" err="1"/>
              <a:t>mysqli_query</a:t>
            </a:r>
            <a:r>
              <a:rPr lang="en-US" altLang="ko-KR" dirty="0"/>
              <a:t>($conn, $</a:t>
            </a:r>
            <a:r>
              <a:rPr lang="en-US" altLang="ko-KR" dirty="0" err="1"/>
              <a:t>sql</a:t>
            </a:r>
            <a:r>
              <a:rPr lang="en-US" altLang="ko-KR" dirty="0"/>
              <a:t>);</a:t>
            </a:r>
          </a:p>
          <a:p>
            <a:pPr lvl="2" fontAlgn="base"/>
            <a:r>
              <a:rPr lang="en-US" altLang="ko-KR" dirty="0"/>
              <a:t>echo "&lt;script&gt;alert('</a:t>
            </a:r>
            <a:r>
              <a:rPr lang="ko-KR" altLang="en-US" dirty="0"/>
              <a:t>잠김</a:t>
            </a:r>
            <a:r>
              <a:rPr lang="en-US" altLang="ko-KR" dirty="0"/>
              <a:t>'); </a:t>
            </a:r>
            <a:r>
              <a:rPr lang="en-US" altLang="ko-KR" dirty="0" err="1"/>
              <a:t>location.href</a:t>
            </a:r>
            <a:r>
              <a:rPr lang="en-US" altLang="ko-KR" dirty="0"/>
              <a:t>='http://www.president.go.kr/';&lt;/script&gt;";</a:t>
            </a:r>
          </a:p>
          <a:p>
            <a:pPr lvl="2" fontAlgn="base"/>
            <a:r>
              <a:rPr lang="en-US" altLang="ko-KR" dirty="0"/>
              <a:t>}</a:t>
            </a:r>
          </a:p>
          <a:p>
            <a:pPr lvl="2" fontAlgn="base"/>
            <a:r>
              <a:rPr lang="en-US" altLang="ko-KR" dirty="0"/>
              <a:t>if( $row['PW'] != $PW ){</a:t>
            </a:r>
          </a:p>
          <a:p>
            <a:pPr lvl="2" fontAlgn="base"/>
            <a:r>
              <a:rPr lang="en-US" altLang="ko-KR" dirty="0"/>
              <a:t>$try = ++$row['try'];</a:t>
            </a:r>
          </a:p>
          <a:p>
            <a:pPr lvl="2" fontAlgn="base"/>
            <a:r>
              <a:rPr lang="en-US" altLang="ko-KR" dirty="0"/>
              <a:t>$</a:t>
            </a:r>
            <a:r>
              <a:rPr lang="en-US" altLang="ko-KR" dirty="0" err="1"/>
              <a:t>sql</a:t>
            </a:r>
            <a:r>
              <a:rPr lang="en-US" altLang="ko-KR" dirty="0"/>
              <a:t> = "update member set try='$try' where ID='$ID'";</a:t>
            </a:r>
          </a:p>
          <a:p>
            <a:pPr lvl="2" fontAlgn="base"/>
            <a:r>
              <a:rPr lang="en-US" altLang="ko-KR" dirty="0" err="1"/>
              <a:t>mysqli_query</a:t>
            </a:r>
            <a:r>
              <a:rPr lang="en-US" altLang="ko-KR" dirty="0"/>
              <a:t>($conn, $</a:t>
            </a:r>
            <a:r>
              <a:rPr lang="en-US" altLang="ko-KR" dirty="0" err="1"/>
              <a:t>sql</a:t>
            </a:r>
            <a:r>
              <a:rPr lang="en-US" altLang="ko-KR" dirty="0"/>
              <a:t>);</a:t>
            </a:r>
          </a:p>
          <a:p>
            <a:pPr lvl="2" fontAlgn="base"/>
            <a:r>
              <a:rPr lang="en-US" altLang="ko-KR" dirty="0"/>
              <a:t>echo "&lt;script&gt;alert('</a:t>
            </a:r>
            <a:r>
              <a:rPr lang="ko-KR" altLang="en-US" dirty="0"/>
              <a:t>비밀번호 틀림</a:t>
            </a:r>
            <a:r>
              <a:rPr lang="en-US" altLang="ko-KR" dirty="0"/>
              <a:t>'); </a:t>
            </a:r>
            <a:r>
              <a:rPr lang="en-US" altLang="ko-KR" dirty="0" err="1"/>
              <a:t>history.go</a:t>
            </a:r>
            <a:r>
              <a:rPr lang="en-US" altLang="ko-KR" dirty="0"/>
              <a:t>(-1);&lt;/script&gt;";</a:t>
            </a:r>
          </a:p>
          <a:p>
            <a:pPr fontAlgn="base"/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9196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사용자 인증 우회</a:t>
            </a:r>
            <a:endParaRPr lang="ko-KR" altLang="en-US" dirty="0"/>
          </a:p>
        </p:txBody>
      </p:sp>
      <p:sp>
        <p:nvSpPr>
          <p:cNvPr id="4" name="양쪽 대괄호 3"/>
          <p:cNvSpPr/>
          <p:nvPr/>
        </p:nvSpPr>
        <p:spPr>
          <a:xfrm>
            <a:off x="3084881" y="2115126"/>
            <a:ext cx="8257374" cy="3398983"/>
          </a:xfrm>
          <a:prstGeom prst="bracketPair">
            <a:avLst/>
          </a:prstGeom>
          <a:ln w="76200">
            <a:solidFill>
              <a:srgbClr val="72BA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fontAlgn="base"/>
            <a:r>
              <a:rPr lang="en-US" altLang="ko-KR" dirty="0"/>
              <a:t>if(</a:t>
            </a:r>
            <a:r>
              <a:rPr lang="en-US" altLang="ko-KR" dirty="0" err="1"/>
              <a:t>strlen</a:t>
            </a:r>
            <a:r>
              <a:rPr lang="en-US" altLang="ko-KR" dirty="0"/>
              <a:t>( $ID ) &lt; 7) {</a:t>
            </a:r>
          </a:p>
          <a:p>
            <a:pPr lvl="1" fontAlgn="base"/>
            <a:r>
              <a:rPr lang="en-US" altLang="ko-KR" dirty="0"/>
              <a:t>echo "&lt;script&gt;alert('ID</a:t>
            </a:r>
            <a:r>
              <a:rPr lang="ko-KR" altLang="en-US" dirty="0"/>
              <a:t>가 너무 짧습니다</a:t>
            </a:r>
            <a:r>
              <a:rPr lang="en-US" altLang="ko-KR" dirty="0"/>
              <a:t>.'); </a:t>
            </a:r>
            <a:r>
              <a:rPr lang="en-US" altLang="ko-KR" dirty="0" err="1"/>
              <a:t>history.go</a:t>
            </a:r>
            <a:r>
              <a:rPr lang="en-US" altLang="ko-KR" dirty="0"/>
              <a:t>(-1); &lt;/script&gt;";</a:t>
            </a:r>
          </a:p>
          <a:p>
            <a:pPr lvl="1" fontAlgn="base"/>
            <a:r>
              <a:rPr lang="en-US" altLang="ko-KR" dirty="0"/>
              <a:t>exit; </a:t>
            </a:r>
          </a:p>
          <a:p>
            <a:pPr fontAlgn="base"/>
            <a:r>
              <a:rPr lang="en-US" altLang="ko-KR" dirty="0"/>
              <a:t>}</a:t>
            </a:r>
          </a:p>
          <a:p>
            <a:pPr fontAlgn="base"/>
            <a:r>
              <a:rPr lang="en-US" altLang="ko-KR" dirty="0"/>
              <a:t>if(</a:t>
            </a:r>
            <a:r>
              <a:rPr lang="en-US" altLang="ko-KR" dirty="0" err="1"/>
              <a:t>strlen</a:t>
            </a:r>
            <a:r>
              <a:rPr lang="en-US" altLang="ko-KR" dirty="0"/>
              <a:t>( $PW ) &lt; 8) {</a:t>
            </a:r>
          </a:p>
          <a:p>
            <a:pPr lvl="1" fontAlgn="base"/>
            <a:r>
              <a:rPr lang="en-US" altLang="ko-KR" dirty="0"/>
              <a:t>echo "&lt;script&gt;alert('Password</a:t>
            </a:r>
            <a:r>
              <a:rPr lang="ko-KR" altLang="en-US" dirty="0"/>
              <a:t>가 너무 짧습니다</a:t>
            </a:r>
            <a:r>
              <a:rPr lang="en-US" altLang="ko-KR" dirty="0"/>
              <a:t>.'); </a:t>
            </a:r>
            <a:r>
              <a:rPr lang="en-US" altLang="ko-KR" dirty="0" err="1"/>
              <a:t>history.go</a:t>
            </a:r>
            <a:r>
              <a:rPr lang="en-US" altLang="ko-KR" dirty="0"/>
              <a:t>(-1); &lt;/script&gt;";</a:t>
            </a:r>
          </a:p>
          <a:p>
            <a:pPr lvl="1" fontAlgn="base"/>
            <a:r>
              <a:rPr lang="en-US" altLang="ko-KR" dirty="0"/>
              <a:t>exit; </a:t>
            </a:r>
          </a:p>
          <a:p>
            <a:pPr fontAlgn="base"/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2844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 업로드</a:t>
            </a:r>
            <a:endParaRPr lang="ko-KR" altLang="en-US" dirty="0"/>
          </a:p>
        </p:txBody>
      </p:sp>
      <p:sp>
        <p:nvSpPr>
          <p:cNvPr id="4" name="양쪽 대괄호 3"/>
          <p:cNvSpPr/>
          <p:nvPr/>
        </p:nvSpPr>
        <p:spPr>
          <a:xfrm>
            <a:off x="3084881" y="2115126"/>
            <a:ext cx="8257374" cy="3398983"/>
          </a:xfrm>
          <a:prstGeom prst="bracketPair">
            <a:avLst/>
          </a:prstGeom>
          <a:ln w="76200">
            <a:solidFill>
              <a:srgbClr val="72BA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fontAlgn="base" latinLnBrk="0"/>
            <a:r>
              <a:rPr lang="en-US" altLang="ko-KR" dirty="0"/>
              <a:t>$</a:t>
            </a:r>
            <a:r>
              <a:rPr lang="en-US" altLang="ko-KR" dirty="0" err="1"/>
              <a:t>ext</a:t>
            </a:r>
            <a:r>
              <a:rPr lang="en-US" altLang="ko-KR" dirty="0"/>
              <a:t> = </a:t>
            </a:r>
            <a:r>
              <a:rPr lang="en-US" altLang="ko-KR" dirty="0" err="1"/>
              <a:t>substr</a:t>
            </a:r>
            <a:r>
              <a:rPr lang="en-US" altLang="ko-KR" dirty="0"/>
              <a:t>($_FILES['filename'][‘name’],-3);</a:t>
            </a:r>
          </a:p>
          <a:p>
            <a:pPr fontAlgn="base" latinLnBrk="0"/>
            <a:r>
              <a:rPr lang="en-US" altLang="ko-KR" dirty="0"/>
              <a:t>if(! ((</a:t>
            </a:r>
            <a:r>
              <a:rPr lang="en-US" altLang="ko-KR" dirty="0" err="1"/>
              <a:t>strcmp</a:t>
            </a:r>
            <a:r>
              <a:rPr lang="en-US" altLang="ko-KR" dirty="0"/>
              <a:t>(</a:t>
            </a:r>
            <a:r>
              <a:rPr lang="en-US" altLang="ko-KR" dirty="0" err="1"/>
              <a:t>ext</a:t>
            </a:r>
            <a:r>
              <a:rPr lang="en-US" altLang="ko-KR" dirty="0"/>
              <a:t>,"jpg") == 0) or (</a:t>
            </a:r>
            <a:r>
              <a:rPr lang="en-US" altLang="ko-KR" dirty="0" err="1"/>
              <a:t>strcmp</a:t>
            </a:r>
            <a:r>
              <a:rPr lang="en-US" altLang="ko-KR" dirty="0"/>
              <a:t>(</a:t>
            </a:r>
            <a:r>
              <a:rPr lang="en-US" altLang="ko-KR" dirty="0" err="1"/>
              <a:t>ext</a:t>
            </a:r>
            <a:r>
              <a:rPr lang="en-US" altLang="ko-KR" dirty="0"/>
              <a:t>,"jpg") == 0) or (</a:t>
            </a:r>
            <a:r>
              <a:rPr lang="en-US" altLang="ko-KR" dirty="0" err="1"/>
              <a:t>strcmp</a:t>
            </a:r>
            <a:r>
              <a:rPr lang="en-US" altLang="ko-KR" dirty="0"/>
              <a:t>(</a:t>
            </a:r>
            <a:r>
              <a:rPr lang="en-US" altLang="ko-KR" dirty="0" err="1"/>
              <a:t>ext</a:t>
            </a:r>
            <a:r>
              <a:rPr lang="en-US" altLang="ko-KR" dirty="0"/>
              <a:t>,“”) == 0)){</a:t>
            </a:r>
          </a:p>
          <a:p>
            <a:pPr fontAlgn="base" latinLnBrk="0"/>
            <a:r>
              <a:rPr lang="en-US" altLang="ko-KR" dirty="0"/>
              <a:t>	echo "&lt;script&gt;alert('</a:t>
            </a:r>
            <a:r>
              <a:rPr lang="ko-KR" altLang="en-US" dirty="0"/>
              <a:t>업로드 할 수 없는 파일입니다</a:t>
            </a:r>
            <a:r>
              <a:rPr lang="en-US" altLang="ko-KR" dirty="0"/>
              <a:t>.');</a:t>
            </a:r>
            <a:endParaRPr lang="ko-KR" altLang="en-US" dirty="0"/>
          </a:p>
          <a:p>
            <a:pPr fontAlgn="base" latinLnBrk="0"/>
            <a:r>
              <a:rPr lang="en-US" altLang="ko-KR" dirty="0" smtClean="0"/>
              <a:t>	</a:t>
            </a:r>
            <a:r>
              <a:rPr lang="en-US" altLang="ko-KR" dirty="0" err="1" smtClean="0"/>
              <a:t>history.go</a:t>
            </a:r>
            <a:r>
              <a:rPr lang="en-US" altLang="ko-KR" dirty="0"/>
              <a:t>(-1);&lt;/script&gt;";</a:t>
            </a:r>
          </a:p>
          <a:p>
            <a:pPr fontAlgn="base" latinLnBrk="0"/>
            <a:r>
              <a:rPr lang="en-US" altLang="ko-KR" dirty="0"/>
              <a:t>	exit;</a:t>
            </a:r>
          </a:p>
          <a:p>
            <a:pPr fontAlgn="base" latinLnBrk="0"/>
            <a:r>
              <a:rPr lang="en-US" altLang="ko-KR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04562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84881" y="2318322"/>
            <a:ext cx="8700719" cy="4294914"/>
          </a:xfrm>
        </p:spPr>
        <p:txBody>
          <a:bodyPr>
            <a:normAutofit/>
          </a:bodyPr>
          <a:lstStyle/>
          <a:p>
            <a:endParaRPr lang="en-US" altLang="ko-KR" sz="2000" dirty="0" smtClean="0"/>
          </a:p>
          <a:p>
            <a:r>
              <a:rPr lang="en-US" altLang="ko-KR" sz="2000" dirty="0" smtClean="0"/>
              <a:t>WEB</a:t>
            </a:r>
            <a:r>
              <a:rPr lang="ko-KR" altLang="en-US" sz="2000" dirty="0" smtClean="0"/>
              <a:t>에 대한 자신감</a:t>
            </a:r>
            <a:endParaRPr lang="en-US" altLang="ko-KR" sz="2000" dirty="0" smtClean="0"/>
          </a:p>
          <a:p>
            <a:r>
              <a:rPr lang="en-US" altLang="ko-KR" sz="2000" dirty="0" smtClean="0"/>
              <a:t>Exploit-DB </a:t>
            </a:r>
            <a:r>
              <a:rPr lang="ko-KR" altLang="en-US" sz="2000" dirty="0" smtClean="0"/>
              <a:t>같은 취약점 분석 사이트 활용도 증가</a:t>
            </a:r>
            <a:endParaRPr lang="en-US" altLang="ko-KR" sz="2000" dirty="0" smtClean="0"/>
          </a:p>
          <a:p>
            <a:r>
              <a:rPr lang="ko-KR" altLang="en-US" sz="2000" dirty="0" smtClean="0"/>
              <a:t>다음 목표는 </a:t>
            </a:r>
            <a:r>
              <a:rPr lang="en-US" altLang="ko-KR" sz="2000" dirty="0" err="1" smtClean="0"/>
              <a:t>Wordpress</a:t>
            </a:r>
            <a:endParaRPr lang="en-US" altLang="ko-KR" sz="2000" dirty="0" smtClean="0"/>
          </a:p>
        </p:txBody>
      </p:sp>
      <p:sp>
        <p:nvSpPr>
          <p:cNvPr id="9" name="막힌 원호 8"/>
          <p:cNvSpPr/>
          <p:nvPr/>
        </p:nvSpPr>
        <p:spPr>
          <a:xfrm>
            <a:off x="498764" y="2318323"/>
            <a:ext cx="1985818" cy="1985818"/>
          </a:xfrm>
          <a:prstGeom prst="blockArc">
            <a:avLst>
              <a:gd name="adj1" fmla="val 10800000"/>
              <a:gd name="adj2" fmla="val 21575137"/>
              <a:gd name="adj3" fmla="val 4671"/>
            </a:avLst>
          </a:prstGeom>
          <a:solidFill>
            <a:srgbClr val="72BA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막힌 원호 9"/>
          <p:cNvSpPr/>
          <p:nvPr/>
        </p:nvSpPr>
        <p:spPr>
          <a:xfrm rot="10800000">
            <a:off x="498764" y="2318322"/>
            <a:ext cx="1985818" cy="1985818"/>
          </a:xfrm>
          <a:prstGeom prst="blockArc">
            <a:avLst>
              <a:gd name="adj1" fmla="val 10800000"/>
              <a:gd name="adj2" fmla="val 21575137"/>
              <a:gd name="adj3" fmla="val 4671"/>
            </a:avLst>
          </a:prstGeom>
          <a:solidFill>
            <a:srgbClr val="969A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29" y="2730779"/>
            <a:ext cx="1160900" cy="11609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73179" y="4608420"/>
            <a:ext cx="1636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후기 및 소감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211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2055235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sz="8800" dirty="0" smtClean="0"/>
              <a:t>Thank you!</a:t>
            </a:r>
            <a:endParaRPr lang="ko-KR" altLang="en-US" sz="8800" dirty="0"/>
          </a:p>
        </p:txBody>
      </p:sp>
    </p:spTree>
    <p:extLst>
      <p:ext uri="{BB962C8B-B14F-4D97-AF65-F5344CB8AC3E}">
        <p14:creationId xmlns:p14="http://schemas.microsoft.com/office/powerpoint/2010/main" val="274117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84881" y="2318322"/>
            <a:ext cx="8645301" cy="45997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 smtClean="0"/>
              <a:t>- </a:t>
            </a:r>
            <a:r>
              <a:rPr lang="ko-KR" altLang="en-US" sz="2000" dirty="0" smtClean="0"/>
              <a:t>국내 최대 음악 방송사인 </a:t>
            </a:r>
            <a:r>
              <a:rPr lang="en-US" altLang="ko-KR" sz="2000" dirty="0" err="1" smtClean="0"/>
              <a:t>Mnet</a:t>
            </a:r>
            <a:r>
              <a:rPr lang="ko-KR" altLang="en-US" sz="2000" dirty="0" smtClean="0"/>
              <a:t>에서는 </a:t>
            </a:r>
            <a:r>
              <a:rPr lang="en-US" altLang="ko-KR" sz="2000" dirty="0" smtClean="0"/>
              <a:t>"Show Me The Money 777"</a:t>
            </a:r>
            <a:r>
              <a:rPr lang="ko-KR" altLang="en-US" sz="2000" dirty="0" smtClean="0"/>
              <a:t>의 방영을 앞두고 </a:t>
            </a:r>
            <a:r>
              <a:rPr lang="en-US" altLang="ko-KR" sz="2000" dirty="0" err="1" smtClean="0"/>
              <a:t>Mnet</a:t>
            </a:r>
            <a:r>
              <a:rPr lang="ko-KR" altLang="en-US" sz="2000" dirty="0" smtClean="0"/>
              <a:t>의 홈페이지를 점검하기 위해 본 팀에 </a:t>
            </a:r>
            <a:r>
              <a:rPr lang="en-US" altLang="ko-KR" sz="2000" dirty="0" smtClean="0"/>
              <a:t>WEB </a:t>
            </a:r>
            <a:r>
              <a:rPr lang="ko-KR" altLang="en-US" sz="2000" dirty="0" smtClean="0"/>
              <a:t>취약점 점검을 의뢰</a:t>
            </a:r>
          </a:p>
          <a:p>
            <a:pPr marL="0" indent="0">
              <a:buNone/>
            </a:pPr>
            <a:r>
              <a:rPr lang="en-US" altLang="ko-KR" sz="2000" dirty="0" smtClean="0"/>
              <a:t>- </a:t>
            </a:r>
            <a:r>
              <a:rPr lang="ko-KR" altLang="en-US" sz="2000" dirty="0" smtClean="0"/>
              <a:t>홈페이지에서는 프로그램의 정보와 방송의 진행상황을 제공</a:t>
            </a:r>
            <a:r>
              <a:rPr lang="en-US" altLang="ko-KR" sz="2000" dirty="0" smtClean="0"/>
              <a:t>, SNS</a:t>
            </a:r>
            <a:r>
              <a:rPr lang="ko-KR" altLang="en-US" sz="2000" dirty="0" smtClean="0"/>
              <a:t>와의 연동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방청신청 등을 받음 </a:t>
            </a:r>
          </a:p>
          <a:p>
            <a:pPr marL="0" indent="0">
              <a:buNone/>
            </a:pPr>
            <a:r>
              <a:rPr lang="en-US" altLang="ko-KR" sz="2000" dirty="0" smtClean="0"/>
              <a:t>- </a:t>
            </a:r>
            <a:r>
              <a:rPr lang="ko-KR" altLang="en-US" sz="2000" dirty="0" smtClean="0"/>
              <a:t>많은 사람들이 이용하는 만큼 어떤 위험에 노출되어 있는지 빠르게 점검하고 </a:t>
            </a:r>
            <a:r>
              <a:rPr lang="en-US" altLang="ko-KR" sz="2000" dirty="0" smtClean="0"/>
              <a:t>Secure Coding</a:t>
            </a:r>
            <a:r>
              <a:rPr lang="ko-KR" altLang="en-US" sz="2000" dirty="0" smtClean="0"/>
              <a:t>을 비롯해 다양한 방법으로 보안 구성을 </a:t>
            </a:r>
            <a:r>
              <a:rPr lang="ko-KR" altLang="en-US" sz="2000" dirty="0" err="1" smtClean="0"/>
              <a:t>해야함</a:t>
            </a:r>
            <a:endParaRPr lang="ko-KR" altLang="en-US" sz="2000" dirty="0" smtClean="0"/>
          </a:p>
          <a:p>
            <a:pPr marL="0" indent="0">
              <a:buNone/>
            </a:pPr>
            <a:r>
              <a:rPr lang="en-US" altLang="ko-KR" sz="2000" dirty="0" smtClean="0"/>
              <a:t>- </a:t>
            </a:r>
            <a:r>
              <a:rPr lang="ko-KR" altLang="en-US" sz="2000" dirty="0" smtClean="0"/>
              <a:t>가급적 방송 시작 </a:t>
            </a:r>
            <a:r>
              <a:rPr lang="en-US" altLang="ko-KR" sz="2000" dirty="0" smtClean="0"/>
              <a:t>3</a:t>
            </a:r>
            <a:r>
              <a:rPr lang="ko-KR" altLang="en-US" sz="2000" dirty="0" smtClean="0"/>
              <a:t>일 전까지는 모든 과정을 끝내줄 것을 요구함</a:t>
            </a:r>
          </a:p>
        </p:txBody>
      </p:sp>
      <p:sp>
        <p:nvSpPr>
          <p:cNvPr id="5" name="막힌 원호 4"/>
          <p:cNvSpPr/>
          <p:nvPr/>
        </p:nvSpPr>
        <p:spPr>
          <a:xfrm>
            <a:off x="517236" y="2318323"/>
            <a:ext cx="1985818" cy="1985818"/>
          </a:xfrm>
          <a:prstGeom prst="blockArc">
            <a:avLst>
              <a:gd name="adj1" fmla="val 10800000"/>
              <a:gd name="adj2" fmla="val 21575137"/>
              <a:gd name="adj3" fmla="val 4671"/>
            </a:avLst>
          </a:prstGeom>
          <a:solidFill>
            <a:srgbClr val="72BA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막힌 원호 5"/>
          <p:cNvSpPr/>
          <p:nvPr/>
        </p:nvSpPr>
        <p:spPr>
          <a:xfrm rot="10800000">
            <a:off x="517235" y="2318322"/>
            <a:ext cx="1985818" cy="1985818"/>
          </a:xfrm>
          <a:prstGeom prst="blockArc">
            <a:avLst>
              <a:gd name="adj1" fmla="val 10800000"/>
              <a:gd name="adj2" fmla="val 21575137"/>
              <a:gd name="adj3" fmla="val 4671"/>
            </a:avLst>
          </a:prstGeom>
          <a:solidFill>
            <a:srgbClr val="969A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701" y="2753730"/>
            <a:ext cx="920890" cy="111499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96581" y="4608420"/>
            <a:ext cx="18085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프로젝트 개요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252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84881" y="2318322"/>
            <a:ext cx="8645301" cy="45997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 err="1" smtClean="0"/>
              <a:t>CentOS</a:t>
            </a:r>
            <a:r>
              <a:rPr lang="en-US" altLang="ko-KR" sz="2000" dirty="0" smtClean="0"/>
              <a:t> 6 – </a:t>
            </a:r>
            <a:r>
              <a:rPr lang="ko-KR" altLang="en-US" sz="2000" dirty="0" smtClean="0"/>
              <a:t>서버 </a:t>
            </a:r>
            <a:r>
              <a:rPr lang="en-US" altLang="ko-KR" sz="2000" dirty="0" smtClean="0"/>
              <a:t>OS</a:t>
            </a:r>
          </a:p>
          <a:p>
            <a:pPr marL="0" indent="0">
              <a:buNone/>
            </a:pPr>
            <a:r>
              <a:rPr lang="en-US" altLang="ko-KR" sz="2000" dirty="0" smtClean="0"/>
              <a:t>APACHE – </a:t>
            </a:r>
            <a:r>
              <a:rPr lang="en-US" altLang="ko-KR" sz="2000" dirty="0" err="1" smtClean="0"/>
              <a:t>httpd</a:t>
            </a:r>
            <a:r>
              <a:rPr lang="ko-KR" altLang="en-US" sz="2000" dirty="0" smtClean="0"/>
              <a:t>를 통해서 서비스 제공</a:t>
            </a:r>
          </a:p>
          <a:p>
            <a:pPr marL="0" indent="0">
              <a:buNone/>
            </a:pPr>
            <a:r>
              <a:rPr lang="en-US" altLang="ko-KR" sz="2000" dirty="0" smtClean="0"/>
              <a:t>PHP</a:t>
            </a:r>
          </a:p>
          <a:p>
            <a:pPr marL="0" indent="0">
              <a:buNone/>
            </a:pPr>
            <a:r>
              <a:rPr lang="en-US" altLang="ko-KR" sz="2000" dirty="0" smtClean="0"/>
              <a:t>MySQL – </a:t>
            </a:r>
            <a:r>
              <a:rPr lang="ko-KR" altLang="en-US" sz="2000" dirty="0" smtClean="0"/>
              <a:t>웹 서비스 제공에 필요한 </a:t>
            </a:r>
            <a:r>
              <a:rPr lang="en-US" altLang="ko-KR" sz="2000" dirty="0" smtClean="0"/>
              <a:t>DB </a:t>
            </a:r>
            <a:r>
              <a:rPr lang="ko-KR" altLang="en-US" sz="2000" dirty="0" smtClean="0"/>
              <a:t>저장</a:t>
            </a: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err="1" smtClean="0"/>
              <a:t>a.k.a</a:t>
            </a:r>
            <a:r>
              <a:rPr lang="en-US" altLang="ko-KR" sz="2000" dirty="0" smtClean="0"/>
              <a:t> </a:t>
            </a:r>
            <a:r>
              <a:rPr lang="en-US" altLang="ko-KR" sz="2400" dirty="0" smtClean="0"/>
              <a:t>LAMP</a:t>
            </a:r>
            <a:endParaRPr lang="ko-KR" altLang="en-US" sz="2400" dirty="0" smtClean="0"/>
          </a:p>
        </p:txBody>
      </p:sp>
      <p:sp>
        <p:nvSpPr>
          <p:cNvPr id="9" name="막힌 원호 8"/>
          <p:cNvSpPr/>
          <p:nvPr/>
        </p:nvSpPr>
        <p:spPr>
          <a:xfrm>
            <a:off x="480286" y="2290622"/>
            <a:ext cx="1985818" cy="1985818"/>
          </a:xfrm>
          <a:prstGeom prst="blockArc">
            <a:avLst>
              <a:gd name="adj1" fmla="val 10800000"/>
              <a:gd name="adj2" fmla="val 21575137"/>
              <a:gd name="adj3" fmla="val 4671"/>
            </a:avLst>
          </a:prstGeom>
          <a:solidFill>
            <a:srgbClr val="969A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막힌 원호 9"/>
          <p:cNvSpPr/>
          <p:nvPr/>
        </p:nvSpPr>
        <p:spPr>
          <a:xfrm rot="10800000">
            <a:off x="480286" y="2290621"/>
            <a:ext cx="1985818" cy="1985818"/>
          </a:xfrm>
          <a:prstGeom prst="blockArc">
            <a:avLst>
              <a:gd name="adj1" fmla="val 10800000"/>
              <a:gd name="adj2" fmla="val 21575137"/>
              <a:gd name="adj3" fmla="val 4671"/>
            </a:avLst>
          </a:prstGeom>
          <a:solidFill>
            <a:srgbClr val="72BA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742" y="2683230"/>
            <a:ext cx="1157798" cy="115779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54993" y="4580719"/>
            <a:ext cx="12955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환경 구성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952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84881" y="1320797"/>
            <a:ext cx="8645301" cy="45997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 smtClean="0">
                <a:hlinkClick r:id="rId2"/>
              </a:rPr>
              <a:t>http://192.168.1.50/</a:t>
            </a:r>
            <a:endParaRPr lang="en-US" altLang="ko-KR" sz="2000" dirty="0" smtClean="0"/>
          </a:p>
        </p:txBody>
      </p:sp>
      <p:sp>
        <p:nvSpPr>
          <p:cNvPr id="9" name="막힌 원호 8"/>
          <p:cNvSpPr/>
          <p:nvPr/>
        </p:nvSpPr>
        <p:spPr>
          <a:xfrm>
            <a:off x="480286" y="2290622"/>
            <a:ext cx="1985818" cy="1985818"/>
          </a:xfrm>
          <a:prstGeom prst="blockArc">
            <a:avLst>
              <a:gd name="adj1" fmla="val 10800000"/>
              <a:gd name="adj2" fmla="val 21575137"/>
              <a:gd name="adj3" fmla="val 4671"/>
            </a:avLst>
          </a:prstGeom>
          <a:solidFill>
            <a:srgbClr val="969A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막힌 원호 9"/>
          <p:cNvSpPr/>
          <p:nvPr/>
        </p:nvSpPr>
        <p:spPr>
          <a:xfrm rot="10800000">
            <a:off x="480286" y="2290621"/>
            <a:ext cx="1985818" cy="1985818"/>
          </a:xfrm>
          <a:prstGeom prst="blockArc">
            <a:avLst>
              <a:gd name="adj1" fmla="val 10800000"/>
              <a:gd name="adj2" fmla="val 21575137"/>
              <a:gd name="adj3" fmla="val 4671"/>
            </a:avLst>
          </a:prstGeom>
          <a:solidFill>
            <a:srgbClr val="72BA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742" y="2683230"/>
            <a:ext cx="1157798" cy="115779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54993" y="4580719"/>
            <a:ext cx="12955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환경 구성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881" y="1760277"/>
            <a:ext cx="7850974" cy="4252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04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막힌 원호 8"/>
          <p:cNvSpPr/>
          <p:nvPr/>
        </p:nvSpPr>
        <p:spPr>
          <a:xfrm>
            <a:off x="480286" y="2290622"/>
            <a:ext cx="1985818" cy="1985818"/>
          </a:xfrm>
          <a:prstGeom prst="blockArc">
            <a:avLst>
              <a:gd name="adj1" fmla="val 10800000"/>
              <a:gd name="adj2" fmla="val 21575137"/>
              <a:gd name="adj3" fmla="val 4671"/>
            </a:avLst>
          </a:prstGeom>
          <a:solidFill>
            <a:srgbClr val="969A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막힌 원호 9"/>
          <p:cNvSpPr/>
          <p:nvPr/>
        </p:nvSpPr>
        <p:spPr>
          <a:xfrm rot="10800000">
            <a:off x="480286" y="2290621"/>
            <a:ext cx="1985818" cy="1985818"/>
          </a:xfrm>
          <a:prstGeom prst="blockArc">
            <a:avLst>
              <a:gd name="adj1" fmla="val 10800000"/>
              <a:gd name="adj2" fmla="val 21575137"/>
              <a:gd name="adj3" fmla="val 4671"/>
            </a:avLst>
          </a:prstGeom>
          <a:solidFill>
            <a:srgbClr val="72BA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742" y="2683230"/>
            <a:ext cx="1157798" cy="115779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54993" y="4580719"/>
            <a:ext cx="12955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환경 구성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881" y="1322314"/>
            <a:ext cx="4525883" cy="196121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182" y="3444009"/>
            <a:ext cx="57150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8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Scanning</a:t>
            </a:r>
          </a:p>
          <a:p>
            <a:r>
              <a:rPr lang="en-US" altLang="ko-KR" sz="2000" dirty="0" smtClean="0"/>
              <a:t>Directory Listing</a:t>
            </a:r>
          </a:p>
          <a:p>
            <a:r>
              <a:rPr lang="en-US" altLang="ko-KR" sz="2000" dirty="0" smtClean="0"/>
              <a:t>Cross-Site Scripting(XST, CSRF </a:t>
            </a:r>
            <a:r>
              <a:rPr lang="ko-KR" altLang="en-US" sz="2000" dirty="0" smtClean="0"/>
              <a:t>포함</a:t>
            </a:r>
            <a:r>
              <a:rPr lang="en-US" altLang="ko-KR" sz="2000" dirty="0" smtClean="0"/>
              <a:t>)</a:t>
            </a:r>
          </a:p>
          <a:p>
            <a:r>
              <a:rPr lang="en-US" altLang="ko-KR" sz="2000" dirty="0" smtClean="0"/>
              <a:t>SQL Injection</a:t>
            </a:r>
          </a:p>
          <a:p>
            <a:r>
              <a:rPr lang="en-US" altLang="ko-KR" sz="2000" dirty="0" smtClean="0"/>
              <a:t>Session Hijacking</a:t>
            </a:r>
          </a:p>
          <a:p>
            <a:r>
              <a:rPr lang="ko-KR" altLang="en-US" sz="2000" dirty="0" smtClean="0"/>
              <a:t>사용자 인증 우회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클라이언트 검증 우회</a:t>
            </a:r>
            <a:r>
              <a:rPr lang="en-US" altLang="ko-KR" sz="2000" dirty="0" smtClean="0"/>
              <a:t>)</a:t>
            </a:r>
          </a:p>
          <a:p>
            <a:r>
              <a:rPr lang="ko-KR" altLang="en-US" sz="2000" dirty="0" smtClean="0"/>
              <a:t>패스워드 취약점</a:t>
            </a:r>
          </a:p>
          <a:p>
            <a:r>
              <a:rPr lang="en-US" altLang="ko-KR" sz="2000" dirty="0" smtClean="0"/>
              <a:t>UPLOAD </a:t>
            </a:r>
            <a:r>
              <a:rPr lang="ko-KR" altLang="en-US" sz="2000" dirty="0" smtClean="0"/>
              <a:t>공격</a:t>
            </a:r>
            <a:endParaRPr lang="ko-KR" altLang="en-US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점검 항목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8226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Directory Listing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4881" y="2124362"/>
            <a:ext cx="5804494" cy="3578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170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4882" y="1938811"/>
            <a:ext cx="7871334" cy="1216400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Cross-Site Scripting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4881" y="3222912"/>
            <a:ext cx="7871092" cy="291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41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539</Words>
  <Application>Microsoft Office PowerPoint</Application>
  <PresentationFormat>와이드스크린</PresentationFormat>
  <Paragraphs>118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7" baseType="lpstr">
      <vt:lpstr>HY견고딕</vt:lpstr>
      <vt:lpstr>HY그래픽M</vt:lpstr>
      <vt:lpstr>HY헤드라인M</vt:lpstr>
      <vt:lpstr>맑은 고딕</vt:lpstr>
      <vt:lpstr>Arial</vt:lpstr>
      <vt:lpstr>Franklin Gothic Heavy</vt:lpstr>
      <vt:lpstr>Trebuchet MS</vt:lpstr>
      <vt:lpstr>Office 테마</vt:lpstr>
      <vt:lpstr>SHOW ME THE MONEY 777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점검 항목</vt:lpstr>
      <vt:lpstr>Directory Listing</vt:lpstr>
      <vt:lpstr>Cross-Site Scripting</vt:lpstr>
      <vt:lpstr>Cross-Site Scripting</vt:lpstr>
      <vt:lpstr>SQL Injection</vt:lpstr>
      <vt:lpstr>SQL Injection</vt:lpstr>
      <vt:lpstr>SQL Injection</vt:lpstr>
      <vt:lpstr>Session Hijacking</vt:lpstr>
      <vt:lpstr>Session Hijacking</vt:lpstr>
      <vt:lpstr>사용자 인증 우회</vt:lpstr>
      <vt:lpstr>사용자 인증 우회</vt:lpstr>
      <vt:lpstr>패스워드 취약점</vt:lpstr>
      <vt:lpstr>파일 업로드</vt:lpstr>
      <vt:lpstr>보안 설정 항목</vt:lpstr>
      <vt:lpstr>Directory Listing</vt:lpstr>
      <vt:lpstr>Cross-Site Scripting</vt:lpstr>
      <vt:lpstr>SQL Injection</vt:lpstr>
      <vt:lpstr>패스워드 취약점</vt:lpstr>
      <vt:lpstr>패스워드 취약점</vt:lpstr>
      <vt:lpstr>사용자 인증 우회</vt:lpstr>
      <vt:lpstr>파일 업로드</vt:lpstr>
      <vt:lpstr>PowerPoint 프레젠테이션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User</dc:creator>
  <cp:lastModifiedBy>Windows User</cp:lastModifiedBy>
  <cp:revision>24</cp:revision>
  <dcterms:created xsi:type="dcterms:W3CDTF">2018-10-14T23:26:54Z</dcterms:created>
  <dcterms:modified xsi:type="dcterms:W3CDTF">2018-10-15T01:37:00Z</dcterms:modified>
</cp:coreProperties>
</file>