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74" r:id="rId4"/>
    <p:sldId id="277" r:id="rId5"/>
    <p:sldId id="276" r:id="rId6"/>
    <p:sldId id="262" r:id="rId7"/>
    <p:sldId id="263" r:id="rId8"/>
    <p:sldId id="264" r:id="rId9"/>
    <p:sldId id="265" r:id="rId10"/>
    <p:sldId id="282" r:id="rId11"/>
    <p:sldId id="266" r:id="rId12"/>
    <p:sldId id="267" r:id="rId13"/>
    <p:sldId id="273" r:id="rId14"/>
    <p:sldId id="268" r:id="rId15"/>
    <p:sldId id="278" r:id="rId16"/>
    <p:sldId id="279" r:id="rId17"/>
    <p:sldId id="269" r:id="rId18"/>
    <p:sldId id="28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648845-29D5-4D6A-A5D4-C17FBDAD311A}">
  <a:tblStyle styleId="{2D648845-29D5-4D6A-A5D4-C17FBDAD31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53213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641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51504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f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63789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fi" b="1" dirty="0">
                <a:latin typeface="Abadi" panose="020B0604020104020204" pitchFamily="34" charset="0"/>
              </a:rPr>
              <a:t>Monster Forest</a:t>
            </a:r>
            <a:endParaRPr b="1" dirty="0">
              <a:latin typeface="Abadi" panose="020B0604020104020204" pitchFamily="34" charset="0"/>
            </a:endParaRPr>
          </a:p>
        </p:txBody>
      </p:sp>
      <p:sp>
        <p:nvSpPr>
          <p:cNvPr id="55" name="Shape 55"/>
          <p:cNvSpPr txBox="1">
            <a:spLocks noGrp="1"/>
          </p:cNvSpPr>
          <p:nvPr>
            <p:ph type="subTitle" idx="1"/>
          </p:nvPr>
        </p:nvSpPr>
        <p:spPr>
          <a:xfrm>
            <a:off x="311700" y="2834124"/>
            <a:ext cx="8520600" cy="146355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dirty="0">
                <a:latin typeface="Calibri" panose="020F0502020204030204" pitchFamily="34" charset="0"/>
                <a:cs typeface="Calibri" panose="020F0502020204030204" pitchFamily="34" charset="0"/>
              </a:rPr>
              <a:t>2D Platform </a:t>
            </a:r>
            <a:br>
              <a:rPr lang="fi" dirty="0">
                <a:latin typeface="Calibri" panose="020F0502020204030204" pitchFamily="34" charset="0"/>
                <a:cs typeface="Calibri" panose="020F0502020204030204" pitchFamily="34" charset="0"/>
              </a:rPr>
            </a:br>
            <a:endParaRPr lang="fi" dirty="0">
              <a:latin typeface="Calibri" panose="020F0502020204030204" pitchFamily="34" charset="0"/>
              <a:cs typeface="Calibri" panose="020F0502020204030204" pitchFamily="34" charset="0"/>
            </a:endParaRPr>
          </a:p>
          <a:p>
            <a:pPr marL="0" lvl="0" indent="0">
              <a:spcBef>
                <a:spcPts val="0"/>
              </a:spcBef>
              <a:spcAft>
                <a:spcPts val="0"/>
              </a:spcAft>
              <a:buNone/>
            </a:pPr>
            <a:r>
              <a:rPr lang="en-US" dirty="0">
                <a:latin typeface="Calibri" panose="020F0502020204030204" pitchFamily="34" charset="0"/>
                <a:cs typeface="Calibri" panose="020F0502020204030204" pitchFamily="34" charset="0"/>
              </a:rPr>
              <a:t>by </a:t>
            </a:r>
            <a:r>
              <a:rPr lang="fi" dirty="0">
                <a:latin typeface="Calibri" panose="020F0502020204030204" pitchFamily="34" charset="0"/>
                <a:cs typeface="Calibri" panose="020F0502020204030204" pitchFamily="34" charset="0"/>
              </a:rPr>
              <a:t>Team Monsterit, </a:t>
            </a:r>
            <a:r>
              <a:rPr lang="en-US" dirty="0">
                <a:latin typeface="Calibri" panose="020F0502020204030204" pitchFamily="34" charset="0"/>
                <a:cs typeface="Calibri" panose="020F0502020204030204" pitchFamily="34" charset="0"/>
              </a:rPr>
              <a:t>Amiedu</a:t>
            </a:r>
            <a:endParaRPr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1A35C26-9FCE-477E-8AF1-0D1B6B5329BB}"/>
              </a:ext>
            </a:extLst>
          </p:cNvPr>
          <p:cNvSpPr/>
          <p:nvPr/>
        </p:nvSpPr>
        <p:spPr>
          <a:xfrm>
            <a:off x="183822" y="1590773"/>
            <a:ext cx="2248294" cy="17109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Rectangle: Rounded Corners 3">
            <a:extLst>
              <a:ext uri="{FF2B5EF4-FFF2-40B4-BE49-F238E27FC236}">
                <a16:creationId xmlns:a16="http://schemas.microsoft.com/office/drawing/2014/main" id="{B5F685C6-3620-482B-9017-F2B732189EF8}"/>
              </a:ext>
            </a:extLst>
          </p:cNvPr>
          <p:cNvSpPr/>
          <p:nvPr/>
        </p:nvSpPr>
        <p:spPr>
          <a:xfrm>
            <a:off x="2511063" y="1590774"/>
            <a:ext cx="2162276" cy="17109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Rectangle: Rounded Corners 4">
            <a:extLst>
              <a:ext uri="{FF2B5EF4-FFF2-40B4-BE49-F238E27FC236}">
                <a16:creationId xmlns:a16="http://schemas.microsoft.com/office/drawing/2014/main" id="{3A71B8FB-8C18-46BF-ADCE-539089943BEC}"/>
              </a:ext>
            </a:extLst>
          </p:cNvPr>
          <p:cNvSpPr/>
          <p:nvPr/>
        </p:nvSpPr>
        <p:spPr>
          <a:xfrm>
            <a:off x="6623480" y="1590772"/>
            <a:ext cx="2354340" cy="17109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Rectangle: Rounded Corners 5">
            <a:extLst>
              <a:ext uri="{FF2B5EF4-FFF2-40B4-BE49-F238E27FC236}">
                <a16:creationId xmlns:a16="http://schemas.microsoft.com/office/drawing/2014/main" id="{F0C81DD9-2AA0-4559-BCA6-1FC2C4B369B3}"/>
              </a:ext>
            </a:extLst>
          </p:cNvPr>
          <p:cNvSpPr/>
          <p:nvPr/>
        </p:nvSpPr>
        <p:spPr>
          <a:xfrm>
            <a:off x="4504780" y="3301739"/>
            <a:ext cx="2416850" cy="17109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ectangle: Rounded Corners 6">
            <a:extLst>
              <a:ext uri="{FF2B5EF4-FFF2-40B4-BE49-F238E27FC236}">
                <a16:creationId xmlns:a16="http://schemas.microsoft.com/office/drawing/2014/main" id="{1020732B-0BF4-4F6C-8334-D9DB9F313BA3}"/>
              </a:ext>
            </a:extLst>
          </p:cNvPr>
          <p:cNvSpPr/>
          <p:nvPr/>
        </p:nvSpPr>
        <p:spPr>
          <a:xfrm>
            <a:off x="737645" y="2571750"/>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Quit</a:t>
            </a:r>
          </a:p>
        </p:txBody>
      </p:sp>
      <p:sp>
        <p:nvSpPr>
          <p:cNvPr id="8" name="Rectangle: Rounded Corners 7">
            <a:extLst>
              <a:ext uri="{FF2B5EF4-FFF2-40B4-BE49-F238E27FC236}">
                <a16:creationId xmlns:a16="http://schemas.microsoft.com/office/drawing/2014/main" id="{0F4927A0-EE33-4751-A69B-7158E1040ABA}"/>
              </a:ext>
            </a:extLst>
          </p:cNvPr>
          <p:cNvSpPr/>
          <p:nvPr/>
        </p:nvSpPr>
        <p:spPr>
          <a:xfrm>
            <a:off x="737645" y="2108657"/>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Start</a:t>
            </a:r>
          </a:p>
        </p:txBody>
      </p:sp>
      <p:sp>
        <p:nvSpPr>
          <p:cNvPr id="10" name="Rectangle: Rounded Corners 9">
            <a:extLst>
              <a:ext uri="{FF2B5EF4-FFF2-40B4-BE49-F238E27FC236}">
                <a16:creationId xmlns:a16="http://schemas.microsoft.com/office/drawing/2014/main" id="{A48267D2-9AC1-43FB-B1E3-288F38BD6CC7}"/>
              </a:ext>
            </a:extLst>
          </p:cNvPr>
          <p:cNvSpPr/>
          <p:nvPr/>
        </p:nvSpPr>
        <p:spPr>
          <a:xfrm>
            <a:off x="529077" y="1703895"/>
            <a:ext cx="1682685" cy="31461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Monster Forests</a:t>
            </a:r>
          </a:p>
        </p:txBody>
      </p:sp>
      <p:sp>
        <p:nvSpPr>
          <p:cNvPr id="11" name="Rectangle: Rounded Corners 10">
            <a:extLst>
              <a:ext uri="{FF2B5EF4-FFF2-40B4-BE49-F238E27FC236}">
                <a16:creationId xmlns:a16="http://schemas.microsoft.com/office/drawing/2014/main" id="{48ADED5C-519A-46E5-8981-270946EBCF47}"/>
              </a:ext>
            </a:extLst>
          </p:cNvPr>
          <p:cNvSpPr/>
          <p:nvPr/>
        </p:nvSpPr>
        <p:spPr>
          <a:xfrm>
            <a:off x="3699732" y="1610215"/>
            <a:ext cx="1089974" cy="4790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Crystals:  </a:t>
            </a:r>
            <a:r>
              <a:rPr lang="en-US" sz="1050" dirty="0">
                <a:solidFill>
                  <a:schemeClr val="tx1"/>
                </a:solidFill>
              </a:rPr>
              <a:t>2</a:t>
            </a:r>
          </a:p>
          <a:p>
            <a:r>
              <a:rPr lang="en-US" sz="1050" dirty="0" smtClean="0">
                <a:solidFill>
                  <a:schemeClr val="tx1"/>
                </a:solidFill>
              </a:rPr>
              <a:t>Gems:   </a:t>
            </a:r>
            <a:r>
              <a:rPr lang="en-US" sz="1050" dirty="0">
                <a:solidFill>
                  <a:schemeClr val="tx1"/>
                </a:solidFill>
              </a:rPr>
              <a:t>5 </a:t>
            </a:r>
          </a:p>
        </p:txBody>
      </p:sp>
      <p:sp>
        <p:nvSpPr>
          <p:cNvPr id="12" name="Oval 11">
            <a:extLst>
              <a:ext uri="{FF2B5EF4-FFF2-40B4-BE49-F238E27FC236}">
                <a16:creationId xmlns:a16="http://schemas.microsoft.com/office/drawing/2014/main" id="{CC3A91F3-1E2D-484A-8440-720577A388FA}"/>
              </a:ext>
            </a:extLst>
          </p:cNvPr>
          <p:cNvSpPr/>
          <p:nvPr/>
        </p:nvSpPr>
        <p:spPr>
          <a:xfrm>
            <a:off x="3749507" y="2108657"/>
            <a:ext cx="351153" cy="7193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Diamond 14">
            <a:extLst>
              <a:ext uri="{FF2B5EF4-FFF2-40B4-BE49-F238E27FC236}">
                <a16:creationId xmlns:a16="http://schemas.microsoft.com/office/drawing/2014/main" id="{72893D83-30EE-4730-AC3E-28378590CD62}"/>
              </a:ext>
            </a:extLst>
          </p:cNvPr>
          <p:cNvSpPr/>
          <p:nvPr/>
        </p:nvSpPr>
        <p:spPr>
          <a:xfrm>
            <a:off x="5262503" y="2030882"/>
            <a:ext cx="932055" cy="67519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Win</a:t>
            </a:r>
          </a:p>
          <a:p>
            <a:pPr algn="ctr"/>
            <a:r>
              <a:rPr lang="en-US" sz="900" dirty="0">
                <a:solidFill>
                  <a:schemeClr val="tx1"/>
                </a:solidFill>
              </a:rPr>
              <a:t>Lose</a:t>
            </a:r>
          </a:p>
        </p:txBody>
      </p:sp>
      <p:cxnSp>
        <p:nvCxnSpPr>
          <p:cNvPr id="17" name="Straight Arrow Connector 16">
            <a:extLst>
              <a:ext uri="{FF2B5EF4-FFF2-40B4-BE49-F238E27FC236}">
                <a16:creationId xmlns:a16="http://schemas.microsoft.com/office/drawing/2014/main" id="{3D3BCC29-D609-4FC5-B65B-250A2128AC67}"/>
              </a:ext>
            </a:extLst>
          </p:cNvPr>
          <p:cNvCxnSpPr>
            <a:cxnSpLocks/>
            <a:endCxn id="15" idx="1"/>
          </p:cNvCxnSpPr>
          <p:nvPr/>
        </p:nvCxnSpPr>
        <p:spPr>
          <a:xfrm>
            <a:off x="4665096" y="2368481"/>
            <a:ext cx="597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DBDB93-9B4A-4F71-A55B-3918F17F67CA}"/>
              </a:ext>
            </a:extLst>
          </p:cNvPr>
          <p:cNvCxnSpPr>
            <a:cxnSpLocks/>
            <a:stCxn id="15" idx="3"/>
          </p:cNvCxnSpPr>
          <p:nvPr/>
        </p:nvCxnSpPr>
        <p:spPr>
          <a:xfrm>
            <a:off x="6194558" y="2368481"/>
            <a:ext cx="428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D069C60A-1B17-456D-A1D8-DB9C452B473E}"/>
              </a:ext>
            </a:extLst>
          </p:cNvPr>
          <p:cNvSpPr/>
          <p:nvPr/>
        </p:nvSpPr>
        <p:spPr>
          <a:xfrm>
            <a:off x="7292756" y="2641568"/>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Quit</a:t>
            </a:r>
          </a:p>
        </p:txBody>
      </p:sp>
      <p:sp>
        <p:nvSpPr>
          <p:cNvPr id="24" name="Rectangle: Rounded Corners 23">
            <a:extLst>
              <a:ext uri="{FF2B5EF4-FFF2-40B4-BE49-F238E27FC236}">
                <a16:creationId xmlns:a16="http://schemas.microsoft.com/office/drawing/2014/main" id="{D048D5EC-D3BD-47E5-90F2-7E24D2F1821E}"/>
              </a:ext>
            </a:extLst>
          </p:cNvPr>
          <p:cNvSpPr/>
          <p:nvPr/>
        </p:nvSpPr>
        <p:spPr>
          <a:xfrm>
            <a:off x="7292756" y="2182007"/>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Play again</a:t>
            </a:r>
          </a:p>
        </p:txBody>
      </p:sp>
      <p:sp>
        <p:nvSpPr>
          <p:cNvPr id="25" name="Rectangle: Rounded Corners 24">
            <a:extLst>
              <a:ext uri="{FF2B5EF4-FFF2-40B4-BE49-F238E27FC236}">
                <a16:creationId xmlns:a16="http://schemas.microsoft.com/office/drawing/2014/main" id="{6703D667-D5DC-47B7-95BC-FEE2137757F7}"/>
              </a:ext>
            </a:extLst>
          </p:cNvPr>
          <p:cNvSpPr/>
          <p:nvPr/>
        </p:nvSpPr>
        <p:spPr>
          <a:xfrm>
            <a:off x="6856215" y="1722446"/>
            <a:ext cx="1888871" cy="3729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You won!</a:t>
            </a:r>
          </a:p>
          <a:p>
            <a:pPr algn="ctr"/>
            <a:r>
              <a:rPr lang="en-US" sz="1050" dirty="0">
                <a:solidFill>
                  <a:schemeClr val="tx1"/>
                </a:solidFill>
              </a:rPr>
              <a:t>You collected 12 crystals</a:t>
            </a:r>
          </a:p>
        </p:txBody>
      </p:sp>
      <p:sp>
        <p:nvSpPr>
          <p:cNvPr id="26" name="Rectangle: Rounded Corners 25">
            <a:extLst>
              <a:ext uri="{FF2B5EF4-FFF2-40B4-BE49-F238E27FC236}">
                <a16:creationId xmlns:a16="http://schemas.microsoft.com/office/drawing/2014/main" id="{4FA0CB24-34BC-45E1-9112-22053DCA2999}"/>
              </a:ext>
            </a:extLst>
          </p:cNvPr>
          <p:cNvSpPr/>
          <p:nvPr/>
        </p:nvSpPr>
        <p:spPr>
          <a:xfrm>
            <a:off x="5165834" y="4452691"/>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Quit</a:t>
            </a:r>
          </a:p>
        </p:txBody>
      </p:sp>
      <p:sp>
        <p:nvSpPr>
          <p:cNvPr id="27" name="Rectangle: Rounded Corners 26">
            <a:extLst>
              <a:ext uri="{FF2B5EF4-FFF2-40B4-BE49-F238E27FC236}">
                <a16:creationId xmlns:a16="http://schemas.microsoft.com/office/drawing/2014/main" id="{665B727A-4AC7-488B-AA82-F3A6B9A4080F}"/>
              </a:ext>
            </a:extLst>
          </p:cNvPr>
          <p:cNvSpPr/>
          <p:nvPr/>
        </p:nvSpPr>
        <p:spPr>
          <a:xfrm>
            <a:off x="5165834" y="3993130"/>
            <a:ext cx="1265549" cy="3729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Restart</a:t>
            </a:r>
          </a:p>
        </p:txBody>
      </p:sp>
      <p:sp>
        <p:nvSpPr>
          <p:cNvPr id="28" name="Rectangle: Rounded Corners 27">
            <a:extLst>
              <a:ext uri="{FF2B5EF4-FFF2-40B4-BE49-F238E27FC236}">
                <a16:creationId xmlns:a16="http://schemas.microsoft.com/office/drawing/2014/main" id="{B00553C8-8526-48E2-9792-E1AB92B5B559}"/>
              </a:ext>
            </a:extLst>
          </p:cNvPr>
          <p:cNvSpPr/>
          <p:nvPr/>
        </p:nvSpPr>
        <p:spPr>
          <a:xfrm>
            <a:off x="4729293" y="3533569"/>
            <a:ext cx="1888871" cy="3729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You died</a:t>
            </a:r>
          </a:p>
        </p:txBody>
      </p:sp>
      <p:cxnSp>
        <p:nvCxnSpPr>
          <p:cNvPr id="32" name="Straight Arrow Connector 31">
            <a:extLst>
              <a:ext uri="{FF2B5EF4-FFF2-40B4-BE49-F238E27FC236}">
                <a16:creationId xmlns:a16="http://schemas.microsoft.com/office/drawing/2014/main" id="{1A97E387-22C1-4495-AC92-F4298B1369E5}"/>
              </a:ext>
            </a:extLst>
          </p:cNvPr>
          <p:cNvCxnSpPr>
            <a:cxnSpLocks/>
            <a:stCxn id="15" idx="2"/>
          </p:cNvCxnSpPr>
          <p:nvPr/>
        </p:nvCxnSpPr>
        <p:spPr>
          <a:xfrm>
            <a:off x="5728531" y="2706080"/>
            <a:ext cx="34782" cy="616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975060-6AF7-4461-AA71-D2F9968B6E45}"/>
              </a:ext>
            </a:extLst>
          </p:cNvPr>
          <p:cNvSpPr txBox="1"/>
          <p:nvPr/>
        </p:nvSpPr>
        <p:spPr>
          <a:xfrm>
            <a:off x="2211762" y="365249"/>
            <a:ext cx="2531462" cy="584775"/>
          </a:xfrm>
          <a:prstGeom prst="rect">
            <a:avLst/>
          </a:prstGeom>
          <a:noFill/>
        </p:spPr>
        <p:txBody>
          <a:bodyPr wrap="none" rtlCol="0">
            <a:spAutoFit/>
          </a:bodyPr>
          <a:lstStyle/>
          <a:p>
            <a:r>
              <a:rPr lang="en-US" sz="3200" b="1" dirty="0">
                <a:latin typeface="Calibri" panose="020F0502020204030204" pitchFamily="34" charset="0"/>
                <a:cs typeface="Calibri" panose="020F0502020204030204" pitchFamily="34" charset="0"/>
              </a:rPr>
              <a:t>Flow Diagram</a:t>
            </a:r>
          </a:p>
        </p:txBody>
      </p:sp>
      <p:sp>
        <p:nvSpPr>
          <p:cNvPr id="34" name="Rectangle 33">
            <a:extLst>
              <a:ext uri="{FF2B5EF4-FFF2-40B4-BE49-F238E27FC236}">
                <a16:creationId xmlns:a16="http://schemas.microsoft.com/office/drawing/2014/main" id="{C29EB93C-01CE-4DE6-814D-526F1EA116F8}"/>
              </a:ext>
            </a:extLst>
          </p:cNvPr>
          <p:cNvSpPr/>
          <p:nvPr/>
        </p:nvSpPr>
        <p:spPr>
          <a:xfrm>
            <a:off x="2570833" y="2687340"/>
            <a:ext cx="1851556" cy="614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Health Bar</a:t>
            </a:r>
          </a:p>
          <a:p>
            <a:r>
              <a:rPr lang="en-US" sz="1050" dirty="0">
                <a:solidFill>
                  <a:schemeClr val="tx1"/>
                </a:solidFill>
              </a:rPr>
              <a:t>Timer??</a:t>
            </a:r>
          </a:p>
        </p:txBody>
      </p:sp>
      <p:cxnSp>
        <p:nvCxnSpPr>
          <p:cNvPr id="29" name="Straight Arrow Connector 16">
            <a:extLst>
              <a:ext uri="{FF2B5EF4-FFF2-40B4-BE49-F238E27FC236}">
                <a16:creationId xmlns:a16="http://schemas.microsoft.com/office/drawing/2014/main" id="{3D3BCC29-D609-4FC5-B65B-250A2128AC67}"/>
              </a:ext>
            </a:extLst>
          </p:cNvPr>
          <p:cNvCxnSpPr>
            <a:cxnSpLocks/>
          </p:cNvCxnSpPr>
          <p:nvPr/>
        </p:nvCxnSpPr>
        <p:spPr>
          <a:xfrm flipH="1">
            <a:off x="3507756" y="3301739"/>
            <a:ext cx="331" cy="66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3">
            <a:extLst>
              <a:ext uri="{FF2B5EF4-FFF2-40B4-BE49-F238E27FC236}">
                <a16:creationId xmlns:a16="http://schemas.microsoft.com/office/drawing/2014/main" id="{B5F685C6-3620-482B-9017-F2B732189EF8}"/>
              </a:ext>
            </a:extLst>
          </p:cNvPr>
          <p:cNvSpPr/>
          <p:nvPr/>
        </p:nvSpPr>
        <p:spPr>
          <a:xfrm>
            <a:off x="2846452" y="3966424"/>
            <a:ext cx="1142514" cy="6154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5" name="Rectangle: Rounded Corners 7">
            <a:extLst>
              <a:ext uri="{FF2B5EF4-FFF2-40B4-BE49-F238E27FC236}">
                <a16:creationId xmlns:a16="http://schemas.microsoft.com/office/drawing/2014/main" id="{0F4927A0-EE33-4751-A69B-7158E1040ABA}"/>
              </a:ext>
            </a:extLst>
          </p:cNvPr>
          <p:cNvSpPr/>
          <p:nvPr/>
        </p:nvSpPr>
        <p:spPr>
          <a:xfrm>
            <a:off x="2846452" y="1669023"/>
            <a:ext cx="736914" cy="20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Pause</a:t>
            </a:r>
            <a:endParaRPr lang="en-US" sz="1050" dirty="0">
              <a:solidFill>
                <a:schemeClr val="tx1"/>
              </a:solidFill>
            </a:endParaRPr>
          </a:p>
        </p:txBody>
      </p:sp>
      <p:sp>
        <p:nvSpPr>
          <p:cNvPr id="36" name="Rectangle: Rounded Corners 6">
            <a:extLst>
              <a:ext uri="{FF2B5EF4-FFF2-40B4-BE49-F238E27FC236}">
                <a16:creationId xmlns:a16="http://schemas.microsoft.com/office/drawing/2014/main" id="{1020732B-0BF4-4F6C-8334-D9DB9F313BA3}"/>
              </a:ext>
            </a:extLst>
          </p:cNvPr>
          <p:cNvSpPr/>
          <p:nvPr/>
        </p:nvSpPr>
        <p:spPr>
          <a:xfrm>
            <a:off x="2882010" y="4163847"/>
            <a:ext cx="535699" cy="2087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Quit</a:t>
            </a:r>
          </a:p>
        </p:txBody>
      </p:sp>
      <p:sp>
        <p:nvSpPr>
          <p:cNvPr id="37" name="Rectangle: Rounded Corners 6">
            <a:extLst>
              <a:ext uri="{FF2B5EF4-FFF2-40B4-BE49-F238E27FC236}">
                <a16:creationId xmlns:a16="http://schemas.microsoft.com/office/drawing/2014/main" id="{1020732B-0BF4-4F6C-8334-D9DB9F313BA3}"/>
              </a:ext>
            </a:extLst>
          </p:cNvPr>
          <p:cNvSpPr/>
          <p:nvPr/>
        </p:nvSpPr>
        <p:spPr>
          <a:xfrm>
            <a:off x="3418934" y="4166352"/>
            <a:ext cx="535699" cy="2087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Con</a:t>
            </a:r>
            <a:endParaRPr lang="en-US" sz="1050" dirty="0">
              <a:solidFill>
                <a:schemeClr val="tx1"/>
              </a:solidFill>
            </a:endParaRPr>
          </a:p>
        </p:txBody>
      </p:sp>
    </p:spTree>
    <p:extLst>
      <p:ext uri="{BB962C8B-B14F-4D97-AF65-F5344CB8AC3E}">
        <p14:creationId xmlns:p14="http://schemas.microsoft.com/office/powerpoint/2010/main" val="83360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Core Game</a:t>
            </a:r>
            <a:endParaRPr sz="3200" b="1" dirty="0">
              <a:latin typeface="Calibri" panose="020F0502020204030204" pitchFamily="34" charset="0"/>
              <a:cs typeface="Calibri" panose="020F0502020204030204" pitchFamily="34" charset="0"/>
            </a:endParaRPr>
          </a:p>
        </p:txBody>
      </p:sp>
      <p:sp>
        <p:nvSpPr>
          <p:cNvPr id="117" name="Shape 1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fi" dirty="0"/>
              <a:t>What character needs to do to complete the level</a:t>
            </a:r>
            <a:endParaRPr dirty="0"/>
          </a:p>
          <a:p>
            <a:pPr marL="914400" lvl="1" indent="-304800" rtl="0">
              <a:spcBef>
                <a:spcPts val="0"/>
              </a:spcBef>
              <a:spcAft>
                <a:spcPts val="0"/>
              </a:spcAft>
              <a:buSzPts val="1200"/>
              <a:buChar char="-"/>
            </a:pPr>
            <a:r>
              <a:rPr lang="fi" dirty="0"/>
              <a:t>Move &amp; </a:t>
            </a:r>
            <a:r>
              <a:rPr lang="fi" dirty="0" smtClean="0"/>
              <a:t>jump</a:t>
            </a:r>
          </a:p>
          <a:p>
            <a:pPr marL="914400" lvl="1" indent="-304800" rtl="0">
              <a:spcBef>
                <a:spcPts val="0"/>
              </a:spcBef>
              <a:spcAft>
                <a:spcPts val="0"/>
              </a:spcAft>
              <a:buSzPts val="1200"/>
              <a:buChar char="-"/>
            </a:pPr>
            <a:r>
              <a:rPr lang="fi" dirty="0" smtClean="0"/>
              <a:t>Kill the Belloow </a:t>
            </a:r>
          </a:p>
          <a:p>
            <a:pPr lvl="1">
              <a:spcBef>
                <a:spcPts val="0"/>
              </a:spcBef>
              <a:buFont typeface="Arial"/>
              <a:buChar char="-"/>
            </a:pPr>
            <a:r>
              <a:rPr lang="fi" dirty="0"/>
              <a:t>Collect the </a:t>
            </a:r>
            <a:r>
              <a:rPr lang="fi" dirty="0" smtClean="0"/>
              <a:t>crystal </a:t>
            </a:r>
            <a:r>
              <a:rPr lang="fi" dirty="0"/>
              <a:t>to clear the level</a:t>
            </a:r>
          </a:p>
          <a:p>
            <a:pPr marL="914400" lvl="1" indent="-304800" rtl="0">
              <a:spcBef>
                <a:spcPts val="0"/>
              </a:spcBef>
              <a:spcAft>
                <a:spcPts val="0"/>
              </a:spcAft>
              <a:buSzPts val="1200"/>
              <a:buChar char="-"/>
            </a:pPr>
            <a:endParaRPr lang="fi" dirty="0" smtClean="0"/>
          </a:p>
          <a:p>
            <a:pPr marL="914400" lvl="1" indent="-304800" rtl="0">
              <a:spcBef>
                <a:spcPts val="0"/>
              </a:spcBef>
              <a:spcAft>
                <a:spcPts val="0"/>
              </a:spcAft>
              <a:buSzPts val="1200"/>
              <a:buChar char="-"/>
            </a:pPr>
            <a:endParaRPr dirty="0"/>
          </a:p>
          <a:p>
            <a:pPr marL="914400" lvl="1" indent="-304800" rtl="0">
              <a:spcBef>
                <a:spcPts val="0"/>
              </a:spcBef>
              <a:spcAft>
                <a:spcPts val="0"/>
              </a:spcAft>
              <a:buSzPts val="1200"/>
              <a:buChar char="-"/>
            </a:pPr>
            <a:endParaRPr dirty="0"/>
          </a:p>
          <a:p>
            <a:pPr marL="457200" lvl="0" indent="0" rtl="0">
              <a:spcBef>
                <a:spcPts val="1600"/>
              </a:spcBef>
              <a:spcAft>
                <a:spcPts val="16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3200" b="1" dirty="0">
                <a:latin typeface="Calibri" panose="020F0502020204030204" pitchFamily="34" charset="0"/>
                <a:cs typeface="Calibri" panose="020F0502020204030204" pitchFamily="34" charset="0"/>
              </a:rPr>
              <a:t>Game </a:t>
            </a:r>
            <a:r>
              <a:rPr lang="fi" sz="3200" b="1" dirty="0">
                <a:latin typeface="Calibri" panose="020F0502020204030204" pitchFamily="34" charset="0"/>
                <a:cs typeface="Calibri" panose="020F0502020204030204" pitchFamily="34" charset="0"/>
              </a:rPr>
              <a:t>Controls</a:t>
            </a:r>
            <a:endParaRPr sz="3200" b="1" dirty="0">
              <a:latin typeface="Calibri" panose="020F0502020204030204" pitchFamily="34" charset="0"/>
              <a:cs typeface="Calibri" panose="020F0502020204030204" pitchFamily="34" charset="0"/>
            </a:endParaRPr>
          </a:p>
        </p:txBody>
      </p:sp>
      <p:pic>
        <p:nvPicPr>
          <p:cNvPr id="2050" name="Picture 2" descr="https://lh4.googleusercontent.com/ruTomTeLq-PVD7aBU6wtJQsX_H10L9C_o-vqyzxDuxftrWvkIAvB3lexQA6efAbqexLrURKvzd-ZcNDCRINa7cir3YrGq-iGo_Z37_kpza9rqgDUHPIgI5CaDHVZYlDD_xVzAoGi">
            <a:extLst>
              <a:ext uri="{FF2B5EF4-FFF2-40B4-BE49-F238E27FC236}">
                <a16:creationId xmlns:a16="http://schemas.microsoft.com/office/drawing/2014/main" id="{7F04EFA3-2FD7-43B6-909F-8745F02DA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353" y="1206818"/>
            <a:ext cx="6124575" cy="3324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dirty="0">
                <a:latin typeface="Calibri" panose="020F0502020204030204" pitchFamily="34" charset="0"/>
                <a:cs typeface="Calibri" panose="020F0502020204030204" pitchFamily="34" charset="0"/>
              </a:rPr>
              <a:t>HUD </a:t>
            </a:r>
            <a:endParaRPr sz="32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CF8ACABF-1B7E-4015-8233-B0DE7D21DE55}"/>
              </a:ext>
            </a:extLst>
          </p:cNvPr>
          <p:cNvGrpSpPr/>
          <p:nvPr/>
        </p:nvGrpSpPr>
        <p:grpSpPr>
          <a:xfrm>
            <a:off x="749789" y="1239982"/>
            <a:ext cx="7438248" cy="3719362"/>
            <a:chOff x="1536569" y="2243579"/>
            <a:chExt cx="8050490" cy="4411745"/>
          </a:xfrm>
        </p:grpSpPr>
        <p:sp>
          <p:nvSpPr>
            <p:cNvPr id="5" name="Rectangle 4">
              <a:extLst>
                <a:ext uri="{FF2B5EF4-FFF2-40B4-BE49-F238E27FC236}">
                  <a16:creationId xmlns:a16="http://schemas.microsoft.com/office/drawing/2014/main" id="{1F7B6D83-703C-4150-8830-53D3C52C6732}"/>
                </a:ext>
              </a:extLst>
            </p:cNvPr>
            <p:cNvSpPr/>
            <p:nvPr/>
          </p:nvSpPr>
          <p:spPr>
            <a:xfrm>
              <a:off x="1536569" y="2243579"/>
              <a:ext cx="8050490" cy="4411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7AF7EED-7EE3-43B0-8126-78FB0E07AFDC}"/>
                </a:ext>
              </a:extLst>
            </p:cNvPr>
            <p:cNvSpPr/>
            <p:nvPr/>
          </p:nvSpPr>
          <p:spPr>
            <a:xfrm>
              <a:off x="6720422" y="2336622"/>
              <a:ext cx="2717991" cy="1022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Calibri" panose="020F0502020204030204" pitchFamily="34" charset="0"/>
                  <a:cs typeface="Calibri" panose="020F0502020204030204" pitchFamily="34" charset="0"/>
                </a:rPr>
                <a:t>Image Crystals: number of  collected</a:t>
              </a:r>
              <a:endParaRPr lang="en-US" sz="1200" dirty="0">
                <a:solidFill>
                  <a:schemeClr val="tx1"/>
                </a:solidFill>
                <a:latin typeface="Calibri" panose="020F0502020204030204" pitchFamily="34" charset="0"/>
                <a:cs typeface="Calibri" panose="020F0502020204030204" pitchFamily="34" charset="0"/>
              </a:endParaRPr>
            </a:p>
            <a:p>
              <a:r>
                <a:rPr lang="en-US" sz="1200" dirty="0" smtClean="0">
                  <a:solidFill>
                    <a:schemeClr val="tx1"/>
                  </a:solidFill>
                  <a:latin typeface="Calibri" panose="020F0502020204030204" pitchFamily="34" charset="0"/>
                  <a:cs typeface="Calibri" panose="020F0502020204030204" pitchFamily="34" charset="0"/>
                </a:rPr>
                <a:t>Image Gems: Number </a:t>
              </a:r>
              <a:r>
                <a:rPr lang="en-US" sz="1200" dirty="0">
                  <a:solidFill>
                    <a:schemeClr val="tx1"/>
                  </a:solidFill>
                  <a:latin typeface="Calibri" panose="020F0502020204030204" pitchFamily="34" charset="0"/>
                  <a:cs typeface="Calibri" panose="020F0502020204030204" pitchFamily="34" charset="0"/>
                </a:rPr>
                <a:t>of </a:t>
              </a:r>
              <a:r>
                <a:rPr lang="en-US" sz="1200" dirty="0">
                  <a:solidFill>
                    <a:schemeClr val="tx1"/>
                  </a:solidFill>
                  <a:latin typeface="Calibri" panose="020F0502020204030204" pitchFamily="34" charset="0"/>
                  <a:cs typeface="Calibri" panose="020F0502020204030204" pitchFamily="34" charset="0"/>
                </a:rPr>
                <a:t>collected</a:t>
              </a:r>
              <a:endParaRPr lang="en-US" sz="1200" dirty="0">
                <a:solidFill>
                  <a:schemeClr val="tx1"/>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09D06097-0723-4A0A-9AC6-9A9C5287C205}"/>
                </a:ext>
              </a:extLst>
            </p:cNvPr>
            <p:cNvSpPr/>
            <p:nvPr/>
          </p:nvSpPr>
          <p:spPr>
            <a:xfrm>
              <a:off x="1621410" y="5836126"/>
              <a:ext cx="2969443" cy="81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alibri" panose="020F0502020204030204" pitchFamily="34" charset="0"/>
                  <a:cs typeface="Calibri" panose="020F0502020204030204" pitchFamily="34" charset="0"/>
                </a:rPr>
                <a:t>Player Health Bar</a:t>
              </a:r>
            </a:p>
          </p:txBody>
        </p:sp>
      </p:grpSp>
      <p:pic>
        <p:nvPicPr>
          <p:cNvPr id="9" name="Kuva 8"/>
          <p:cNvPicPr>
            <a:picLocks noChangeAspect="1"/>
          </p:cNvPicPr>
          <p:nvPr/>
        </p:nvPicPr>
        <p:blipFill rotWithShape="1">
          <a:blip r:embed="rId3"/>
          <a:srcRect l="10396" t="15608" r="10713" b="16215"/>
          <a:stretch/>
        </p:blipFill>
        <p:spPr>
          <a:xfrm>
            <a:off x="3932200" y="1311629"/>
            <a:ext cx="536713" cy="463826"/>
          </a:xfrm>
          <a:prstGeom prst="rect">
            <a:avLst/>
          </a:prstGeom>
        </p:spPr>
      </p:pic>
      <p:sp>
        <p:nvSpPr>
          <p:cNvPr id="10" name="Tekstiruutu 9"/>
          <p:cNvSpPr txBox="1"/>
          <p:nvPr/>
        </p:nvSpPr>
        <p:spPr>
          <a:xfrm>
            <a:off x="3909391" y="1644650"/>
            <a:ext cx="1689652" cy="261610"/>
          </a:xfrm>
          <a:prstGeom prst="rect">
            <a:avLst/>
          </a:prstGeom>
          <a:noFill/>
        </p:spPr>
        <p:txBody>
          <a:bodyPr wrap="square" rtlCol="0">
            <a:spAutoFit/>
          </a:bodyPr>
          <a:lstStyle/>
          <a:p>
            <a:r>
              <a:rPr lang="fi-FI" sz="1100" dirty="0" err="1" smtClean="0"/>
              <a:t>Pause</a:t>
            </a:r>
            <a:endParaRPr lang="fi-FI"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30024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3200" b="1" dirty="0">
                <a:latin typeface="Calibri" panose="020F0502020204030204" pitchFamily="34" charset="0"/>
                <a:cs typeface="Calibri" panose="020F0502020204030204" pitchFamily="34" charset="0"/>
              </a:rPr>
              <a:t>Main Characters</a:t>
            </a:r>
            <a:endParaRPr sz="3200" b="1"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F7A7B88F-50F4-481A-83B3-548A451B294D}"/>
              </a:ext>
            </a:extLst>
          </p:cNvPr>
          <p:cNvGraphicFramePr>
            <a:graphicFrameLocks noGrp="1"/>
          </p:cNvGraphicFramePr>
          <p:nvPr>
            <p:extLst>
              <p:ext uri="{D42A27DB-BD31-4B8C-83A1-F6EECF244321}">
                <p14:modId xmlns:p14="http://schemas.microsoft.com/office/powerpoint/2010/main" val="3093960764"/>
              </p:ext>
            </p:extLst>
          </p:nvPr>
        </p:nvGraphicFramePr>
        <p:xfrm>
          <a:off x="311700" y="1249680"/>
          <a:ext cx="8520600" cy="3482340"/>
        </p:xfrm>
        <a:graphic>
          <a:graphicData uri="http://schemas.openxmlformats.org/drawingml/2006/table">
            <a:tbl>
              <a:tblPr firstRow="1" firstCol="1" bandRow="1">
                <a:tableStyleId>{2D648845-29D5-4D6A-A5D4-C17FBDAD311A}</a:tableStyleId>
              </a:tblPr>
              <a:tblGrid>
                <a:gridCol w="884640">
                  <a:extLst>
                    <a:ext uri="{9D8B030D-6E8A-4147-A177-3AD203B41FA5}">
                      <a16:colId xmlns:a16="http://schemas.microsoft.com/office/drawing/2014/main" val="3682585759"/>
                    </a:ext>
                  </a:extLst>
                </a:gridCol>
                <a:gridCol w="1996440">
                  <a:extLst>
                    <a:ext uri="{9D8B030D-6E8A-4147-A177-3AD203B41FA5}">
                      <a16:colId xmlns:a16="http://schemas.microsoft.com/office/drawing/2014/main" val="1369205463"/>
                    </a:ext>
                  </a:extLst>
                </a:gridCol>
                <a:gridCol w="1325880">
                  <a:extLst>
                    <a:ext uri="{9D8B030D-6E8A-4147-A177-3AD203B41FA5}">
                      <a16:colId xmlns:a16="http://schemas.microsoft.com/office/drawing/2014/main" val="223516091"/>
                    </a:ext>
                  </a:extLst>
                </a:gridCol>
                <a:gridCol w="1676400">
                  <a:extLst>
                    <a:ext uri="{9D8B030D-6E8A-4147-A177-3AD203B41FA5}">
                      <a16:colId xmlns:a16="http://schemas.microsoft.com/office/drawing/2014/main" val="3566341071"/>
                    </a:ext>
                  </a:extLst>
                </a:gridCol>
                <a:gridCol w="975360">
                  <a:extLst>
                    <a:ext uri="{9D8B030D-6E8A-4147-A177-3AD203B41FA5}">
                      <a16:colId xmlns:a16="http://schemas.microsoft.com/office/drawing/2014/main" val="2595598786"/>
                    </a:ext>
                  </a:extLst>
                </a:gridCol>
                <a:gridCol w="849351">
                  <a:extLst>
                    <a:ext uri="{9D8B030D-6E8A-4147-A177-3AD203B41FA5}">
                      <a16:colId xmlns:a16="http://schemas.microsoft.com/office/drawing/2014/main" val="2335035254"/>
                    </a:ext>
                  </a:extLst>
                </a:gridCol>
                <a:gridCol w="812529">
                  <a:extLst>
                    <a:ext uri="{9D8B030D-6E8A-4147-A177-3AD203B41FA5}">
                      <a16:colId xmlns:a16="http://schemas.microsoft.com/office/drawing/2014/main" val="2046466979"/>
                    </a:ext>
                  </a:extLst>
                </a:gridCol>
              </a:tblGrid>
              <a:tr h="565830">
                <a:tc>
                  <a:txBody>
                    <a:bodyPr/>
                    <a:lstStyle/>
                    <a:p>
                      <a:pPr marL="0" marR="0">
                        <a:lnSpc>
                          <a:spcPct val="107000"/>
                        </a:lnSpc>
                        <a:spcBef>
                          <a:spcPts val="0"/>
                        </a:spcBef>
                        <a:spcAft>
                          <a:spcPts val="0"/>
                        </a:spcAft>
                      </a:pPr>
                      <a:r>
                        <a:rPr lang="en-US" sz="1400" b="1" dirty="0">
                          <a:effectLst/>
                          <a:latin typeface="Calibri" panose="020F0502020204030204" pitchFamily="34" charset="0"/>
                          <a:cs typeface="Calibri" panose="020F0502020204030204" pitchFamily="34" charset="0"/>
                        </a:rPr>
                        <a:t>Name</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Image</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Ability/</a:t>
                      </a:r>
                    </a:p>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weapon</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Target</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cs typeface="Calibri" panose="020F0502020204030204" pitchFamily="34" charset="0"/>
                        </a:rPr>
                        <a:t>Effect on enemy</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Health</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cs typeface="Calibri" panose="020F0502020204030204" pitchFamily="34" charset="0"/>
                        </a:rPr>
                        <a:t>Move Speed</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09043207"/>
                  </a:ext>
                </a:extLst>
              </a:tr>
              <a:tr h="1441704">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Big Hand</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Jumping</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Attack/rocks</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All enemies</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Attack: Throw the rocks to the enemy</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Cooling time: 0.5s</a:t>
                      </a: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Damage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10</a:t>
                      </a:r>
                    </a:p>
                  </a:txBody>
                  <a:tcPr marL="68580" marR="68580" marT="0" marB="0"/>
                </a:tc>
                <a:extLst>
                  <a:ext uri="{0D108BD9-81ED-4DB2-BD59-A6C34878D82A}">
                    <a16:rowId xmlns:a16="http://schemas.microsoft.com/office/drawing/2014/main" val="3487343295"/>
                  </a:ext>
                </a:extLst>
              </a:tr>
              <a:tr h="1474806">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Calibri" panose="020F0502020204030204" pitchFamily="34" charset="0"/>
                        </a:rPr>
                        <a:t>Hatter</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Flying</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Collecting </a:t>
                      </a:r>
                      <a:r>
                        <a:rPr lang="en-US" sz="1400" dirty="0" smtClean="0">
                          <a:effectLst/>
                          <a:latin typeface="Calibri" panose="020F0502020204030204" pitchFamily="34" charset="0"/>
                          <a:ea typeface="Calibri" panose="020F0502020204030204" pitchFamily="34" charset="0"/>
                          <a:cs typeface="Calibri" panose="020F0502020204030204" pitchFamily="34" charset="0"/>
                        </a:rPr>
                        <a:t>items</a:t>
                      </a:r>
                    </a:p>
                    <a:p>
                      <a:pPr marL="0" marR="0">
                        <a:lnSpc>
                          <a:spcPct val="107000"/>
                        </a:lnSpc>
                        <a:spcBef>
                          <a:spcPts val="0"/>
                        </a:spcBef>
                        <a:spcAft>
                          <a:spcPts val="0"/>
                        </a:spcAft>
                      </a:pPr>
                      <a:endParaRPr lang="en-US" sz="1400" dirty="0" smtClean="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Calibri" panose="020F0502020204030204" pitchFamily="34" charset="0"/>
                        </a:rPr>
                        <a:t>Solving</a:t>
                      </a:r>
                      <a:r>
                        <a:rPr lang="en-US" sz="1400" baseline="0" dirty="0" smtClean="0">
                          <a:effectLst/>
                          <a:latin typeface="Calibri" panose="020F0502020204030204" pitchFamily="34" charset="0"/>
                          <a:ea typeface="Calibri" panose="020F0502020204030204" pitchFamily="34" charset="0"/>
                          <a:cs typeface="Calibri" panose="020F0502020204030204" pitchFamily="34" charset="0"/>
                        </a:rPr>
                        <a:t> puzzles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smtClean="0">
                          <a:effectLst/>
                          <a:latin typeface="Calibri" panose="020F0502020204030204" pitchFamily="34" charset="0"/>
                          <a:cs typeface="Calibri" panose="020F0502020204030204" pitchFamily="34" charset="0"/>
                        </a:rPr>
                        <a:t>Gems</a:t>
                      </a:r>
                      <a:endParaRPr lang="en-US" sz="1400" dirty="0">
                        <a:effectLst/>
                        <a:latin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Calibri" panose="020F0502020204030204" pitchFamily="34" charset="0"/>
                        </a:rPr>
                        <a:t>15</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862170670"/>
                  </a:ext>
                </a:extLst>
              </a:tr>
            </a:tbl>
          </a:graphicData>
        </a:graphic>
      </p:graphicFrame>
      <p:pic>
        <p:nvPicPr>
          <p:cNvPr id="5" name="Kuva 111">
            <a:extLst>
              <a:ext uri="{FF2B5EF4-FFF2-40B4-BE49-F238E27FC236}">
                <a16:creationId xmlns:a16="http://schemas.microsoft.com/office/drawing/2014/main" id="{C1F5C86E-F5E5-4DA4-AF80-CCBA9A6153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9680" y="1851660"/>
            <a:ext cx="1874520" cy="1363979"/>
          </a:xfrm>
          <a:prstGeom prst="rect">
            <a:avLst/>
          </a:prstGeom>
          <a:noFill/>
          <a:ln>
            <a:noFill/>
          </a:ln>
        </p:spPr>
      </p:pic>
      <p:pic>
        <p:nvPicPr>
          <p:cNvPr id="6" name="Kuva 110">
            <a:extLst>
              <a:ext uri="{FF2B5EF4-FFF2-40B4-BE49-F238E27FC236}">
                <a16:creationId xmlns:a16="http://schemas.microsoft.com/office/drawing/2014/main" id="{9F6A27C2-188C-4A27-8270-EB2701B8C842}"/>
              </a:ext>
            </a:extLst>
          </p:cNvPr>
          <p:cNvPicPr/>
          <p:nvPr/>
        </p:nvPicPr>
        <p:blipFill rotWithShape="1">
          <a:blip r:embed="rId4">
            <a:extLst>
              <a:ext uri="{28A0092B-C50C-407E-A947-70E740481C1C}">
                <a14:useLocalDpi xmlns:a14="http://schemas.microsoft.com/office/drawing/2010/main" val="0"/>
              </a:ext>
            </a:extLst>
          </a:blip>
          <a:srcRect l="27941" t="15441" r="31984" b="13236"/>
          <a:stretch/>
        </p:blipFill>
        <p:spPr bwMode="auto">
          <a:xfrm>
            <a:off x="1454467" y="3629977"/>
            <a:ext cx="1038225" cy="923925"/>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32310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NPC Enemies</a:t>
            </a:r>
            <a:endParaRPr sz="3200" b="1"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FA6E4DAF-0BED-488A-996B-C52EA35675BA}"/>
              </a:ext>
            </a:extLst>
          </p:cNvPr>
          <p:cNvGraphicFramePr>
            <a:graphicFrameLocks noGrp="1"/>
          </p:cNvGraphicFramePr>
          <p:nvPr>
            <p:extLst>
              <p:ext uri="{D42A27DB-BD31-4B8C-83A1-F6EECF244321}">
                <p14:modId xmlns:p14="http://schemas.microsoft.com/office/powerpoint/2010/main" val="2122245356"/>
              </p:ext>
            </p:extLst>
          </p:nvPr>
        </p:nvGraphicFramePr>
        <p:xfrm>
          <a:off x="592282" y="1084117"/>
          <a:ext cx="8122920" cy="3273138"/>
        </p:xfrm>
        <a:graphic>
          <a:graphicData uri="http://schemas.openxmlformats.org/drawingml/2006/table">
            <a:tbl>
              <a:tblPr firstRow="1" bandRow="1">
                <a:tableStyleId>{2D648845-29D5-4D6A-A5D4-C17FBDAD311A}</a:tableStyleId>
              </a:tblPr>
              <a:tblGrid>
                <a:gridCol w="1624584">
                  <a:extLst>
                    <a:ext uri="{9D8B030D-6E8A-4147-A177-3AD203B41FA5}">
                      <a16:colId xmlns:a16="http://schemas.microsoft.com/office/drawing/2014/main" val="2630481660"/>
                    </a:ext>
                  </a:extLst>
                </a:gridCol>
                <a:gridCol w="1624584">
                  <a:extLst>
                    <a:ext uri="{9D8B030D-6E8A-4147-A177-3AD203B41FA5}">
                      <a16:colId xmlns:a16="http://schemas.microsoft.com/office/drawing/2014/main" val="4203703173"/>
                    </a:ext>
                  </a:extLst>
                </a:gridCol>
                <a:gridCol w="1624584">
                  <a:extLst>
                    <a:ext uri="{9D8B030D-6E8A-4147-A177-3AD203B41FA5}">
                      <a16:colId xmlns:a16="http://schemas.microsoft.com/office/drawing/2014/main" val="3361181629"/>
                    </a:ext>
                  </a:extLst>
                </a:gridCol>
                <a:gridCol w="1624584">
                  <a:extLst>
                    <a:ext uri="{9D8B030D-6E8A-4147-A177-3AD203B41FA5}">
                      <a16:colId xmlns:a16="http://schemas.microsoft.com/office/drawing/2014/main" val="4208489612"/>
                    </a:ext>
                  </a:extLst>
                </a:gridCol>
                <a:gridCol w="1624584">
                  <a:extLst>
                    <a:ext uri="{9D8B030D-6E8A-4147-A177-3AD203B41FA5}">
                      <a16:colId xmlns:a16="http://schemas.microsoft.com/office/drawing/2014/main" val="3422990346"/>
                    </a:ext>
                  </a:extLst>
                </a:gridCol>
              </a:tblGrid>
              <a:tr h="353291">
                <a:tc>
                  <a:txBody>
                    <a:bodyPr/>
                    <a:lstStyle/>
                    <a:p>
                      <a:r>
                        <a:rPr lang="en-US" dirty="0">
                          <a:latin typeface="Calibri" panose="020F0502020204030204" pitchFamily="34" charset="0"/>
                          <a:cs typeface="Calibri" panose="020F0502020204030204" pitchFamily="34" charset="0"/>
                        </a:rPr>
                        <a:t>Name</a:t>
                      </a:r>
                    </a:p>
                  </a:txBody>
                  <a:tcPr/>
                </a:tc>
                <a:tc>
                  <a:txBody>
                    <a:bodyPr/>
                    <a:lstStyle/>
                    <a:p>
                      <a:r>
                        <a:rPr lang="en-US" dirty="0" err="1" smtClean="0">
                          <a:latin typeface="Calibri" panose="020F0502020204030204" pitchFamily="34" charset="0"/>
                          <a:cs typeface="Calibri" panose="020F0502020204030204" pitchFamily="34" charset="0"/>
                        </a:rPr>
                        <a:t>Belloow</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Pumpking</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Jelly</a:t>
                      </a:r>
                    </a:p>
                  </a:txBody>
                  <a:tcPr/>
                </a:tc>
                <a:tc>
                  <a:txBody>
                    <a:bodyPr/>
                    <a:lstStyle/>
                    <a:p>
                      <a:r>
                        <a:rPr lang="en-US" dirty="0" smtClean="0">
                          <a:latin typeface="Calibri" panose="020F0502020204030204" pitchFamily="34" charset="0"/>
                          <a:cs typeface="Calibri" panose="020F0502020204030204" pitchFamily="34" charset="0"/>
                        </a:rPr>
                        <a:t>Scratchy</a:t>
                      </a:r>
                      <a:r>
                        <a:rPr lang="en-US" baseline="0" dirty="0" smtClean="0">
                          <a:latin typeface="Calibri" panose="020F0502020204030204" pitchFamily="34" charset="0"/>
                          <a:cs typeface="Calibri" panose="020F0502020204030204" pitchFamily="34" charset="0"/>
                        </a:rPr>
                        <a:t> rock</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69528196"/>
                  </a:ext>
                </a:extLst>
              </a:tr>
              <a:tr h="1444337">
                <a:tc>
                  <a:txBody>
                    <a:bodyPr/>
                    <a:lstStyle/>
                    <a:p>
                      <a:r>
                        <a:rPr lang="en-US" dirty="0">
                          <a:latin typeface="Calibri" panose="020F0502020204030204" pitchFamily="34" charset="0"/>
                          <a:cs typeface="Calibri" panose="020F0502020204030204" pitchFamily="34" charset="0"/>
                        </a:rPr>
                        <a:t>Image</a:t>
                      </a: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00279493"/>
                  </a:ext>
                </a:extLst>
              </a:tr>
              <a:tr h="381000">
                <a:tc>
                  <a:txBody>
                    <a:bodyPr/>
                    <a:lstStyle/>
                    <a:p>
                      <a:r>
                        <a:rPr lang="en-US" dirty="0">
                          <a:latin typeface="Calibri" panose="020F0502020204030204" pitchFamily="34" charset="0"/>
                          <a:cs typeface="Calibri" panose="020F0502020204030204" pitchFamily="34" charset="0"/>
                        </a:rPr>
                        <a:t>Size</a:t>
                      </a:r>
                    </a:p>
                  </a:txBody>
                  <a:tcPr/>
                </a:tc>
                <a:tc>
                  <a:txBody>
                    <a:bodyPr/>
                    <a:lstStyle/>
                    <a:p>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1.2</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0.5</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0.2</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49842292"/>
                  </a:ext>
                </a:extLst>
              </a:tr>
              <a:tr h="353291">
                <a:tc>
                  <a:txBody>
                    <a:bodyPr/>
                    <a:lstStyle/>
                    <a:p>
                      <a:r>
                        <a:rPr lang="en-US" dirty="0">
                          <a:latin typeface="Calibri" panose="020F0502020204030204" pitchFamily="34" charset="0"/>
                          <a:cs typeface="Calibri" panose="020F0502020204030204" pitchFamily="34" charset="0"/>
                        </a:rPr>
                        <a:t>Attack/weapon</a:t>
                      </a:r>
                    </a:p>
                  </a:txBody>
                  <a:tcPr/>
                </a:tc>
                <a:tc>
                  <a:txBody>
                    <a:bodyPr/>
                    <a:lstStyle/>
                    <a:p>
                      <a:r>
                        <a:rPr lang="en-US" dirty="0" smtClean="0">
                          <a:latin typeface="Calibri" panose="020F0502020204030204" pitchFamily="34" charset="0"/>
                          <a:cs typeface="Calibri" panose="020F0502020204030204" pitchFamily="34" charset="0"/>
                        </a:rPr>
                        <a:t>Laser eye</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Fall down</a:t>
                      </a:r>
                    </a:p>
                  </a:txBody>
                  <a:tcPr/>
                </a:tc>
                <a:tc>
                  <a:txBody>
                    <a:bodyPr/>
                    <a:lstStyle/>
                    <a:p>
                      <a:r>
                        <a:rPr lang="en-US" dirty="0" smtClean="0">
                          <a:latin typeface="Calibri" panose="020F0502020204030204" pitchFamily="34" charset="0"/>
                          <a:cs typeface="Calibri" panose="020F0502020204030204" pitchFamily="34" charset="0"/>
                        </a:rPr>
                        <a:t>Electric Shock</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Scratching</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16420855"/>
                  </a:ext>
                </a:extLst>
              </a:tr>
              <a:tr h="360219">
                <a:tc>
                  <a:txBody>
                    <a:bodyPr/>
                    <a:lstStyle/>
                    <a:p>
                      <a:r>
                        <a:rPr lang="en-US" dirty="0">
                          <a:latin typeface="Calibri" panose="020F0502020204030204" pitchFamily="34" charset="0"/>
                          <a:cs typeface="Calibri" panose="020F0502020204030204" pitchFamily="34" charset="0"/>
                        </a:rPr>
                        <a:t>Max Health</a:t>
                      </a:r>
                    </a:p>
                  </a:txBody>
                  <a:tcPr/>
                </a:tc>
                <a:tc>
                  <a:txBody>
                    <a:bodyPr/>
                    <a:lstStyle/>
                    <a:p>
                      <a:pPr algn="r"/>
                      <a:r>
                        <a:rPr lang="en-US" dirty="0">
                          <a:latin typeface="Calibri" panose="020F0502020204030204" pitchFamily="34" charset="0"/>
                          <a:cs typeface="Calibri" panose="020F0502020204030204" pitchFamily="34" charset="0"/>
                        </a:rPr>
                        <a:t>500</a:t>
                      </a:r>
                    </a:p>
                  </a:txBody>
                  <a:tcPr/>
                </a:tc>
                <a:tc>
                  <a:txBody>
                    <a:bodyPr/>
                    <a:lstStyle/>
                    <a:p>
                      <a:pPr algn="r"/>
                      <a:r>
                        <a:rPr lang="en-US" dirty="0">
                          <a:latin typeface="Calibri" panose="020F0502020204030204" pitchFamily="34" charset="0"/>
                          <a:cs typeface="Calibri" panose="020F0502020204030204" pitchFamily="34" charset="0"/>
                        </a:rPr>
                        <a:t>200</a:t>
                      </a:r>
                    </a:p>
                  </a:txBody>
                  <a:tcPr/>
                </a:tc>
                <a:tc>
                  <a:txBody>
                    <a:bodyPr/>
                    <a:lstStyle/>
                    <a:p>
                      <a:pPr algn="r"/>
                      <a:r>
                        <a:rPr lang="en-US" dirty="0">
                          <a:latin typeface="Calibri" panose="020F0502020204030204" pitchFamily="34" charset="0"/>
                          <a:cs typeface="Calibri" panose="020F0502020204030204" pitchFamily="34" charset="0"/>
                        </a:rPr>
                        <a:t>100</a:t>
                      </a:r>
                    </a:p>
                  </a:txBody>
                  <a:tcPr/>
                </a:tc>
                <a:tc>
                  <a:txBody>
                    <a:bodyPr/>
                    <a:lstStyle/>
                    <a:p>
                      <a:pPr algn="r"/>
                      <a:r>
                        <a:rPr lang="en-US"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2350377817"/>
                  </a:ext>
                </a:extLst>
              </a:tr>
              <a:tr h="381000">
                <a:tc>
                  <a:txBody>
                    <a:bodyPr/>
                    <a:lstStyle/>
                    <a:p>
                      <a:r>
                        <a:rPr lang="en-US" dirty="0">
                          <a:latin typeface="Calibri" panose="020F0502020204030204" pitchFamily="34" charset="0"/>
                          <a:cs typeface="Calibri" panose="020F0502020204030204" pitchFamily="34" charset="0"/>
                        </a:rPr>
                        <a:t>Move Speed</a:t>
                      </a:r>
                    </a:p>
                  </a:txBody>
                  <a:tcPr/>
                </a:tc>
                <a:tc>
                  <a:txBody>
                    <a:bodyPr/>
                    <a:lstStyle/>
                    <a:p>
                      <a:pPr algn="r"/>
                      <a:r>
                        <a:rPr lang="en-US" dirty="0">
                          <a:latin typeface="Calibri" panose="020F0502020204030204" pitchFamily="34" charset="0"/>
                          <a:cs typeface="Calibri" panose="020F0502020204030204" pitchFamily="34" charset="0"/>
                        </a:rPr>
                        <a:t>0</a:t>
                      </a:r>
                    </a:p>
                  </a:txBody>
                  <a:tcPr/>
                </a:tc>
                <a:tc>
                  <a:txBody>
                    <a:bodyPr/>
                    <a:lstStyle/>
                    <a:p>
                      <a:pPr algn="r"/>
                      <a:r>
                        <a:rPr lang="en-US" dirty="0">
                          <a:latin typeface="Calibri" panose="020F0502020204030204" pitchFamily="34" charset="0"/>
                          <a:cs typeface="Calibri" panose="020F0502020204030204" pitchFamily="34" charset="0"/>
                        </a:rPr>
                        <a:t>0</a:t>
                      </a:r>
                    </a:p>
                  </a:txBody>
                  <a:tcPr/>
                </a:tc>
                <a:tc>
                  <a:txBody>
                    <a:bodyPr/>
                    <a:lstStyle/>
                    <a:p>
                      <a:pPr algn="r"/>
                      <a:r>
                        <a:rPr lang="en-US" dirty="0">
                          <a:latin typeface="Calibri" panose="020F0502020204030204" pitchFamily="34" charset="0"/>
                          <a:cs typeface="Calibri" panose="020F0502020204030204" pitchFamily="34" charset="0"/>
                        </a:rPr>
                        <a:t>10</a:t>
                      </a:r>
                    </a:p>
                  </a:txBody>
                  <a:tcPr/>
                </a:tc>
                <a:tc>
                  <a:txBody>
                    <a:bodyPr/>
                    <a:lstStyle/>
                    <a:p>
                      <a:pPr algn="r"/>
                      <a:r>
                        <a:rPr lang="en-US" dirty="0">
                          <a:latin typeface="Calibri" panose="020F0502020204030204" pitchFamily="34" charset="0"/>
                          <a:cs typeface="Calibri" panose="020F0502020204030204" pitchFamily="34" charset="0"/>
                        </a:rPr>
                        <a:t>5</a:t>
                      </a:r>
                    </a:p>
                  </a:txBody>
                  <a:tcPr/>
                </a:tc>
                <a:extLst>
                  <a:ext uri="{0D108BD9-81ED-4DB2-BD59-A6C34878D82A}">
                    <a16:rowId xmlns:a16="http://schemas.microsoft.com/office/drawing/2014/main" val="3052997017"/>
                  </a:ext>
                </a:extLst>
              </a:tr>
            </a:tbl>
          </a:graphicData>
        </a:graphic>
      </p:graphicFrame>
      <p:pic>
        <p:nvPicPr>
          <p:cNvPr id="5" name="Picture 4">
            <a:extLst>
              <a:ext uri="{FF2B5EF4-FFF2-40B4-BE49-F238E27FC236}">
                <a16:creationId xmlns:a16="http://schemas.microsoft.com/office/drawing/2014/main" id="{917385F8-F8DF-4883-8DE0-35A41B0275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9837" y="1579879"/>
            <a:ext cx="905308" cy="1301865"/>
          </a:xfrm>
          <a:prstGeom prst="rect">
            <a:avLst/>
          </a:prstGeom>
          <a:noFill/>
          <a:ln>
            <a:noFill/>
          </a:ln>
        </p:spPr>
      </p:pic>
      <p:pic>
        <p:nvPicPr>
          <p:cNvPr id="6" name="Picture 5">
            <a:extLst>
              <a:ext uri="{FF2B5EF4-FFF2-40B4-BE49-F238E27FC236}">
                <a16:creationId xmlns:a16="http://schemas.microsoft.com/office/drawing/2014/main" id="{816F9995-B902-453A-B3E2-BA416B02E73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49436" y="1433945"/>
            <a:ext cx="845128" cy="1447799"/>
          </a:xfrm>
          <a:prstGeom prst="rect">
            <a:avLst/>
          </a:prstGeom>
          <a:noFill/>
          <a:ln>
            <a:noFill/>
          </a:ln>
        </p:spPr>
      </p:pic>
      <p:pic>
        <p:nvPicPr>
          <p:cNvPr id="4" name="Picture 3">
            <a:extLst>
              <a:ext uri="{FF2B5EF4-FFF2-40B4-BE49-F238E27FC236}">
                <a16:creationId xmlns:a16="http://schemas.microsoft.com/office/drawing/2014/main" id="{20B3045D-CAE6-46E9-8B31-CD969E0885AF}"/>
              </a:ext>
            </a:extLst>
          </p:cNvPr>
          <p:cNvPicPr>
            <a:picLocks noChangeAspect="1"/>
          </p:cNvPicPr>
          <p:nvPr/>
        </p:nvPicPr>
        <p:blipFill>
          <a:blip r:embed="rId5"/>
          <a:stretch>
            <a:fillRect/>
          </a:stretch>
        </p:blipFill>
        <p:spPr>
          <a:xfrm>
            <a:off x="7323556" y="1579879"/>
            <a:ext cx="1228162" cy="1228162"/>
          </a:xfrm>
          <a:prstGeom prst="rect">
            <a:avLst/>
          </a:prstGeom>
        </p:spPr>
      </p:pic>
      <p:pic>
        <p:nvPicPr>
          <p:cNvPr id="8" name="Picture 7">
            <a:extLst>
              <a:ext uri="{FF2B5EF4-FFF2-40B4-BE49-F238E27FC236}">
                <a16:creationId xmlns:a16="http://schemas.microsoft.com/office/drawing/2014/main" id="{E2E7CA9C-63F8-48A3-A0F2-77D8D22F06A2}"/>
              </a:ext>
            </a:extLst>
          </p:cNvPr>
          <p:cNvPicPr>
            <a:picLocks noChangeAspect="1"/>
          </p:cNvPicPr>
          <p:nvPr/>
        </p:nvPicPr>
        <p:blipFill>
          <a:blip r:embed="rId6"/>
          <a:stretch>
            <a:fillRect/>
          </a:stretch>
        </p:blipFill>
        <p:spPr>
          <a:xfrm>
            <a:off x="5649216" y="1506911"/>
            <a:ext cx="1019687" cy="1301865"/>
          </a:xfrm>
          <a:prstGeom prst="rect">
            <a:avLst/>
          </a:prstGeom>
        </p:spPr>
      </p:pic>
    </p:spTree>
    <p:extLst>
      <p:ext uri="{BB962C8B-B14F-4D97-AF65-F5344CB8AC3E}">
        <p14:creationId xmlns:p14="http://schemas.microsoft.com/office/powerpoint/2010/main" val="251895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Chara</a:t>
            </a:r>
            <a:r>
              <a:rPr lang="en-US" sz="3200" b="1" dirty="0" err="1">
                <a:latin typeface="Calibri" panose="020F0502020204030204" pitchFamily="34" charset="0"/>
                <a:cs typeface="Calibri" panose="020F0502020204030204" pitchFamily="34" charset="0"/>
              </a:rPr>
              <a:t>cter</a:t>
            </a:r>
            <a:r>
              <a:rPr lang="en-US" sz="3200" b="1" dirty="0">
                <a:latin typeface="Calibri" panose="020F0502020204030204" pitchFamily="34" charset="0"/>
                <a:cs typeface="Calibri" panose="020F0502020204030204" pitchFamily="34" charset="0"/>
              </a:rPr>
              <a:t> </a:t>
            </a:r>
            <a:r>
              <a:rPr lang="en-US" sz="3200" b="1" dirty="0" err="1">
                <a:latin typeface="Calibri" panose="020F0502020204030204" pitchFamily="34" charset="0"/>
                <a:cs typeface="Calibri" panose="020F0502020204030204" pitchFamily="34" charset="0"/>
              </a:rPr>
              <a:t>LineUP</a:t>
            </a:r>
            <a:r>
              <a:rPr lang="fi" sz="3200" b="1" dirty="0">
                <a:latin typeface="Calibri" panose="020F0502020204030204" pitchFamily="34" charset="0"/>
                <a:cs typeface="Calibri" panose="020F0502020204030204" pitchFamily="34" charset="0"/>
              </a:rPr>
              <a:t> </a:t>
            </a:r>
            <a:endParaRPr sz="3200" b="1" dirty="0">
              <a:latin typeface="Calibri" panose="020F0502020204030204" pitchFamily="34" charset="0"/>
              <a:cs typeface="Calibri" panose="020F0502020204030204" pitchFamily="34" charset="0"/>
            </a:endParaRPr>
          </a:p>
        </p:txBody>
      </p:sp>
      <p:pic>
        <p:nvPicPr>
          <p:cNvPr id="4098" name="Picture 2" descr="https://lh3.googleusercontent.com/-SI3OKsxlxkg0i9bc2W3-XFH5kujoKwu0K_fCJ5NximATxiC-_lDTjMTcS6xy0Cj3wo1McYRjZijhsqdGsHaSE_JP6nv_BTVr_cQXT3xxhwmVsgdOmOml0ZMkmMirgxR51Z-peUT">
            <a:extLst>
              <a:ext uri="{FF2B5EF4-FFF2-40B4-BE49-F238E27FC236}">
                <a16:creationId xmlns:a16="http://schemas.microsoft.com/office/drawing/2014/main" id="{548C92E4-CD7C-4C40-99E5-4D3F2A565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710" y="1092518"/>
            <a:ext cx="6980579" cy="37888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C6539D0-505F-4517-9A1C-31C4AA1836B2}"/>
              </a:ext>
            </a:extLst>
          </p:cNvPr>
          <p:cNvPicPr>
            <a:picLocks noChangeAspect="1"/>
          </p:cNvPicPr>
          <p:nvPr/>
        </p:nvPicPr>
        <p:blipFill>
          <a:blip r:embed="rId4"/>
          <a:stretch>
            <a:fillRect/>
          </a:stretch>
        </p:blipFill>
        <p:spPr>
          <a:xfrm>
            <a:off x="2081672" y="2074948"/>
            <a:ext cx="870660" cy="1111598"/>
          </a:xfrm>
          <a:prstGeom prst="rect">
            <a:avLst/>
          </a:prstGeom>
        </p:spPr>
      </p:pic>
    </p:spTree>
    <p:extLst>
      <p:ext uri="{BB962C8B-B14F-4D97-AF65-F5344CB8AC3E}">
        <p14:creationId xmlns:p14="http://schemas.microsoft.com/office/powerpoint/2010/main" val="4155034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Items</a:t>
            </a:r>
            <a:endParaRPr sz="3200" b="1" dirty="0">
              <a:latin typeface="Calibri" panose="020F0502020204030204" pitchFamily="34" charset="0"/>
              <a:cs typeface="Calibri" panose="020F0502020204030204" pitchFamily="34" charset="0"/>
            </a:endParaRPr>
          </a:p>
        </p:txBody>
      </p:sp>
      <p:sp>
        <p:nvSpPr>
          <p:cNvPr id="4" name="Shape 136">
            <a:extLst>
              <a:ext uri="{FF2B5EF4-FFF2-40B4-BE49-F238E27FC236}">
                <a16:creationId xmlns:a16="http://schemas.microsoft.com/office/drawing/2014/main" id="{0F1F46EB-D334-4E61-910D-9EAB74638EAA}"/>
              </a:ext>
            </a:extLst>
          </p:cNvPr>
          <p:cNvSpPr txBox="1">
            <a:spLocks/>
          </p:cNvSpPr>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en-US" sz="2400" dirty="0">
                <a:solidFill>
                  <a:srgbClr val="222222"/>
                </a:solidFill>
                <a:highlight>
                  <a:srgbClr val="FFFFFF"/>
                </a:highlight>
                <a:latin typeface="Calibri" panose="020F0502020204030204" pitchFamily="34" charset="0"/>
                <a:cs typeface="Calibri" panose="020F0502020204030204" pitchFamily="34" charset="0"/>
              </a:rPr>
              <a:t>Rocks:		for attack weapon</a:t>
            </a:r>
          </a:p>
          <a:p>
            <a:pPr marL="0" indent="0">
              <a:spcAft>
                <a:spcPts val="1600"/>
              </a:spcAft>
              <a:buFont typeface="Arial"/>
              <a:buNone/>
            </a:pPr>
            <a:r>
              <a:rPr lang="en-US" sz="2400" dirty="0">
                <a:solidFill>
                  <a:srgbClr val="222222"/>
                </a:solidFill>
                <a:highlight>
                  <a:srgbClr val="FFFFFF"/>
                </a:highlight>
                <a:latin typeface="Calibri" panose="020F0502020204030204" pitchFamily="34" charset="0"/>
                <a:cs typeface="Calibri" panose="020F0502020204030204" pitchFamily="34" charset="0"/>
              </a:rPr>
              <a:t>Crystals: 	earning and finding??</a:t>
            </a:r>
          </a:p>
          <a:p>
            <a:pPr marL="0" indent="0">
              <a:spcAft>
                <a:spcPts val="1600"/>
              </a:spcAft>
              <a:buFont typeface="Arial"/>
              <a:buNone/>
            </a:pPr>
            <a:r>
              <a:rPr lang="en-US" sz="2400" dirty="0">
                <a:solidFill>
                  <a:srgbClr val="222222"/>
                </a:solidFill>
                <a:highlight>
                  <a:srgbClr val="FFFFFF"/>
                </a:highlight>
                <a:latin typeface="Calibri" panose="020F0502020204030204" pitchFamily="34" charset="0"/>
                <a:cs typeface="Calibri" panose="020F0502020204030204" pitchFamily="34" charset="0"/>
              </a:rPr>
              <a:t>Flowers: 	for healing player </a:t>
            </a:r>
            <a:r>
              <a:rPr lang="en-US" sz="2400" dirty="0" smtClean="0">
                <a:solidFill>
                  <a:srgbClr val="222222"/>
                </a:solidFill>
                <a:highlight>
                  <a:srgbClr val="FFFFFF"/>
                </a:highlight>
                <a:latin typeface="Calibri" panose="020F0502020204030204" pitchFamily="34" charset="0"/>
                <a:cs typeface="Calibri" panose="020F0502020204030204" pitchFamily="34" charset="0"/>
              </a:rPr>
              <a:t>health</a:t>
            </a:r>
          </a:p>
          <a:p>
            <a:pPr marL="0" indent="0">
              <a:spcAft>
                <a:spcPts val="1600"/>
              </a:spcAft>
              <a:buFont typeface="Arial"/>
              <a:buNone/>
            </a:pPr>
            <a:r>
              <a:rPr lang="en-US" sz="2400" dirty="0" smtClean="0">
                <a:solidFill>
                  <a:srgbClr val="222222"/>
                </a:solidFill>
                <a:highlight>
                  <a:srgbClr val="FFFFFF"/>
                </a:highlight>
                <a:latin typeface="Calibri" panose="020F0502020204030204" pitchFamily="34" charset="0"/>
                <a:cs typeface="Calibri" panose="020F0502020204030204" pitchFamily="34" charset="0"/>
              </a:rPr>
              <a:t>Gems:               find 3 different type of gems.</a:t>
            </a:r>
            <a:endParaRPr lang="en-US" sz="2400" b="1" dirty="0">
              <a:solidFill>
                <a:srgbClr val="FF0000"/>
              </a:solidFill>
              <a:highlight>
                <a:srgbClr val="FFFFFF"/>
              </a:highlight>
              <a:latin typeface="Calibri" panose="020F0502020204030204" pitchFamily="34" charset="0"/>
              <a:cs typeface="Calibri" panose="020F0502020204030204" pitchFamily="34" charset="0"/>
            </a:endParaRPr>
          </a:p>
          <a:p>
            <a:pPr marL="0" indent="0">
              <a:spcAft>
                <a:spcPts val="1600"/>
              </a:spcAft>
              <a:buFont typeface="Arial"/>
              <a:buNone/>
            </a:pPr>
            <a:endParaRPr lang="en-US" sz="2400" dirty="0">
              <a:solidFill>
                <a:srgbClr val="222222"/>
              </a:solidFill>
              <a:highlight>
                <a:srgbClr val="FFFFFF"/>
              </a:highlight>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W</a:t>
            </a:r>
            <a:r>
              <a:rPr lang="en-US" sz="3200" b="1" dirty="0" err="1">
                <a:latin typeface="Calibri" panose="020F0502020204030204" pitchFamily="34" charset="0"/>
                <a:cs typeface="Calibri" panose="020F0502020204030204" pitchFamily="34" charset="0"/>
              </a:rPr>
              <a:t>ish</a:t>
            </a:r>
            <a:r>
              <a:rPr lang="en-US" sz="3200" b="1" dirty="0">
                <a:latin typeface="Calibri" panose="020F0502020204030204" pitchFamily="34" charset="0"/>
                <a:cs typeface="Calibri" panose="020F0502020204030204" pitchFamily="34" charset="0"/>
              </a:rPr>
              <a:t> List: Future feature</a:t>
            </a:r>
            <a:endParaRPr sz="3200" b="1" dirty="0">
              <a:latin typeface="Calibri" panose="020F0502020204030204" pitchFamily="34" charset="0"/>
              <a:cs typeface="Calibri" panose="020F0502020204030204" pitchFamily="34" charset="0"/>
            </a:endParaRPr>
          </a:p>
        </p:txBody>
      </p:sp>
      <p:sp>
        <p:nvSpPr>
          <p:cNvPr id="136" name="Shape 136"/>
          <p:cNvSpPr txBox="1">
            <a:spLocks noGrp="1"/>
          </p:cNvSpPr>
          <p:nvPr>
            <p:ph type="body" idx="4294967295"/>
          </p:nvPr>
        </p:nvSpPr>
        <p:spPr>
          <a:xfrm>
            <a:off x="311700" y="1282075"/>
            <a:ext cx="8359860" cy="3416400"/>
          </a:xfrm>
          <a:prstGeom prst="rect">
            <a:avLst/>
          </a:prstGeom>
        </p:spPr>
        <p:txBody>
          <a:bodyPr spcFirstLastPara="1" wrap="square" lIns="91425" tIns="91425" rIns="91425" bIns="91425" anchor="ctr" anchorCtr="0">
            <a:noAutofit/>
          </a:bodyPr>
          <a:lstStyle/>
          <a:p>
            <a:pPr marL="0" lvl="0" indent="0">
              <a:spcAft>
                <a:spcPts val="1600"/>
              </a:spcAft>
              <a:buNone/>
            </a:pPr>
            <a:r>
              <a:rPr lang="en-US" dirty="0">
                <a:solidFill>
                  <a:srgbClr val="222222"/>
                </a:solidFill>
                <a:latin typeface="Calibri" panose="020F0502020204030204" pitchFamily="34" charset="0"/>
                <a:cs typeface="Calibri" panose="020F0502020204030204" pitchFamily="34" charset="0"/>
              </a:rPr>
              <a:t>ADD MORE ALLIES In a future DLC, add more Allies for the Player to choose from, each with different behaviors.</a:t>
            </a:r>
          </a:p>
          <a:p>
            <a:pPr marL="0" lvl="0" indent="0">
              <a:spcAft>
                <a:spcPts val="1600"/>
              </a:spcAft>
              <a:buNone/>
            </a:pPr>
            <a:r>
              <a:rPr lang="en-US" dirty="0">
                <a:solidFill>
                  <a:srgbClr val="222222"/>
                </a:solidFill>
                <a:latin typeface="Calibri" panose="020F0502020204030204" pitchFamily="34" charset="0"/>
                <a:cs typeface="Calibri" panose="020F0502020204030204" pitchFamily="34" charset="0"/>
              </a:rPr>
              <a:t>ADD ADAPTIVE LIGHTING Create a lighting system that will vary depending on the level of Player stress. The light could vary from a warm sun that shines through a window (when the Player has high life levels and few Enemies) to a rainstorm with lightning (when the Player is about to die).</a:t>
            </a:r>
          </a:p>
          <a:p>
            <a:pPr marL="0" lvl="0" indent="0">
              <a:spcAft>
                <a:spcPts val="1600"/>
              </a:spcAft>
              <a:buNone/>
            </a:pPr>
            <a:r>
              <a:rPr lang="en-US" dirty="0">
                <a:solidFill>
                  <a:srgbClr val="222222"/>
                </a:solidFill>
                <a:latin typeface="Calibri" panose="020F0502020204030204" pitchFamily="34" charset="0"/>
                <a:cs typeface="Calibri" panose="020F0502020204030204" pitchFamily="34" charset="0"/>
              </a:rPr>
              <a:t>MAKE THIS GAME AS MOBILE APP for iOS &amp; Android</a:t>
            </a:r>
            <a:endParaRPr lang="en-US" dirty="0">
              <a:solidFill>
                <a:srgbClr val="222222"/>
              </a:solidFill>
              <a:highlight>
                <a:srgbClr val="FFFFFF"/>
              </a:highlight>
              <a:latin typeface="Calibri" panose="020F0502020204030204" pitchFamily="34" charset="0"/>
              <a:cs typeface="Calibri" panose="020F0502020204030204" pitchFamily="34" charset="0"/>
            </a:endParaRPr>
          </a:p>
          <a:p>
            <a:pPr marL="0" lvl="0" indent="0">
              <a:spcAft>
                <a:spcPts val="1600"/>
              </a:spcAft>
              <a:buNone/>
            </a:pPr>
            <a:endParaRPr lang="en-US" dirty="0">
              <a:solidFill>
                <a:srgbClr val="22222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245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246904"/>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b="1" dirty="0">
                <a:latin typeface="Calibri" panose="020F0502020204030204" pitchFamily="34" charset="0"/>
                <a:cs typeface="Calibri" panose="020F0502020204030204" pitchFamily="34" charset="0"/>
              </a:rPr>
              <a:t>Table of Content</a:t>
            </a:r>
            <a:endParaRPr b="1" dirty="0">
              <a:latin typeface="Calibri" panose="020F0502020204030204" pitchFamily="34" charset="0"/>
              <a:cs typeface="Calibri" panose="020F0502020204030204" pitchFamily="34" charset="0"/>
            </a:endParaRPr>
          </a:p>
        </p:txBody>
      </p:sp>
      <p:sp>
        <p:nvSpPr>
          <p:cNvPr id="61" name="Shape 61"/>
          <p:cNvSpPr txBox="1">
            <a:spLocks noGrp="1"/>
          </p:cNvSpPr>
          <p:nvPr>
            <p:ph type="body" idx="1"/>
          </p:nvPr>
        </p:nvSpPr>
        <p:spPr>
          <a:xfrm>
            <a:off x="601260" y="817798"/>
            <a:ext cx="6028140" cy="4262935"/>
          </a:xfrm>
          <a:prstGeom prst="rect">
            <a:avLst/>
          </a:prstGeom>
        </p:spPr>
        <p:txBody>
          <a:bodyPr spcFirstLastPara="1" wrap="square" lIns="91425" tIns="91425" rIns="91425" bIns="91425" anchor="t" anchorCtr="0">
            <a:noAutofit/>
          </a:bodyPr>
          <a:lstStyle/>
          <a:p>
            <a:pPr lvl="0" indent="-317500" rtl="0">
              <a:lnSpc>
                <a:spcPct val="100000"/>
              </a:lnSpc>
              <a:spcBef>
                <a:spcPts val="0"/>
              </a:spcBef>
              <a:spcAft>
                <a:spcPts val="0"/>
              </a:spcAft>
              <a:buSzPts val="1400"/>
              <a:buAutoNum type="arabicPeriod"/>
            </a:pPr>
            <a:r>
              <a:rPr lang="fi" sz="1800" dirty="0">
                <a:solidFill>
                  <a:schemeClr val="bg1">
                    <a:lumMod val="50000"/>
                  </a:schemeClr>
                </a:solidFill>
                <a:latin typeface="Calibri" panose="020F0502020204030204" pitchFamily="34" charset="0"/>
                <a:cs typeface="Calibri" panose="020F0502020204030204" pitchFamily="34" charset="0"/>
              </a:rPr>
              <a:t>Game Overview</a:t>
            </a:r>
            <a:endParaRPr sz="1800" dirty="0">
              <a:solidFill>
                <a:schemeClr val="bg1">
                  <a:lumMod val="50000"/>
                </a:schemeClr>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SzPts val="1400"/>
              <a:buAutoNum type="arabicPeriod"/>
            </a:pPr>
            <a:r>
              <a:rPr lang="fi" sz="1800" dirty="0">
                <a:solidFill>
                  <a:schemeClr val="bg1">
                    <a:lumMod val="50000"/>
                  </a:schemeClr>
                </a:solidFill>
                <a:latin typeface="Calibri" panose="020F0502020204030204" pitchFamily="34" charset="0"/>
                <a:cs typeface="Calibri" panose="020F0502020204030204" pitchFamily="34" charset="0"/>
              </a:rPr>
              <a:t>Synopsis</a:t>
            </a:r>
            <a:endParaRPr sz="1800" dirty="0">
              <a:solidFill>
                <a:schemeClr val="bg1">
                  <a:lumMod val="50000"/>
                </a:schemeClr>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chemeClr val="bg1">
                    <a:lumMod val="50000"/>
                  </a:schemeClr>
                </a:solidFill>
                <a:latin typeface="Calibri" panose="020F0502020204030204" pitchFamily="34" charset="0"/>
                <a:cs typeface="Calibri" panose="020F0502020204030204" pitchFamily="34" charset="0"/>
              </a:rPr>
              <a:t>Unique Selling Points</a:t>
            </a:r>
            <a:endParaRPr sz="1800" dirty="0">
              <a:solidFill>
                <a:schemeClr val="bg1">
                  <a:lumMod val="50000"/>
                </a:schemeClr>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chemeClr val="bg1">
                    <a:lumMod val="50000"/>
                  </a:schemeClr>
                </a:solidFill>
                <a:latin typeface="Calibri" panose="020F0502020204030204" pitchFamily="34" charset="0"/>
                <a:cs typeface="Calibri" panose="020F0502020204030204" pitchFamily="34" charset="0"/>
              </a:rPr>
              <a:t>Competence Titles</a:t>
            </a:r>
            <a:endParaRPr sz="1800" dirty="0">
              <a:solidFill>
                <a:schemeClr val="bg1">
                  <a:lumMod val="50000"/>
                </a:schemeClr>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chemeClr val="bg1">
                    <a:lumMod val="50000"/>
                  </a:schemeClr>
                </a:solidFill>
                <a:latin typeface="Calibri" panose="020F0502020204030204" pitchFamily="34" charset="0"/>
                <a:cs typeface="Calibri" panose="020F0502020204030204" pitchFamily="34" charset="0"/>
              </a:rPr>
              <a:t>Platform Minimum Requirements</a:t>
            </a:r>
            <a:endParaRPr sz="1800" dirty="0">
              <a:solidFill>
                <a:schemeClr val="bg1">
                  <a:lumMod val="50000"/>
                </a:schemeClr>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chemeClr val="bg1">
                    <a:lumMod val="50000"/>
                  </a:schemeClr>
                </a:solidFill>
                <a:latin typeface="Calibri" panose="020F0502020204030204" pitchFamily="34" charset="0"/>
                <a:cs typeface="Calibri" panose="020F0502020204030204" pitchFamily="34" charset="0"/>
              </a:rPr>
              <a:t>Game Rules</a:t>
            </a:r>
            <a:endParaRPr sz="1800" dirty="0">
              <a:solidFill>
                <a:schemeClr val="bg1">
                  <a:lumMod val="50000"/>
                </a:schemeClr>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chemeClr val="bg1">
                    <a:lumMod val="50000"/>
                  </a:schemeClr>
                </a:solidFill>
                <a:latin typeface="Calibri" panose="020F0502020204030204" pitchFamily="34" charset="0"/>
                <a:cs typeface="Calibri" panose="020F0502020204030204" pitchFamily="34" charset="0"/>
              </a:rPr>
              <a:t>Game Structure</a:t>
            </a:r>
            <a:endParaRPr sz="1800" dirty="0">
              <a:solidFill>
                <a:schemeClr val="bg1">
                  <a:lumMod val="50000"/>
                </a:schemeClr>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fi" sz="1800" dirty="0">
                <a:solidFill>
                  <a:schemeClr val="bg1">
                    <a:lumMod val="50000"/>
                  </a:schemeClr>
                </a:solidFill>
                <a:latin typeface="Calibri" panose="020F0502020204030204" pitchFamily="34" charset="0"/>
                <a:cs typeface="Calibri" panose="020F0502020204030204" pitchFamily="34" charset="0"/>
              </a:rPr>
              <a:t>Core </a:t>
            </a:r>
            <a:r>
              <a:rPr lang="fi" sz="1800" dirty="0" smtClean="0">
                <a:solidFill>
                  <a:schemeClr val="bg1">
                    <a:lumMod val="50000"/>
                  </a:schemeClr>
                </a:solidFill>
                <a:latin typeface="Calibri" panose="020F0502020204030204" pitchFamily="34" charset="0"/>
                <a:cs typeface="Calibri" panose="020F0502020204030204" pitchFamily="34" charset="0"/>
              </a:rPr>
              <a:t>Game</a:t>
            </a:r>
            <a:endParaRPr sz="1800" dirty="0">
              <a:solidFill>
                <a:schemeClr val="bg1">
                  <a:lumMod val="50000"/>
                </a:schemeClr>
              </a:solidFill>
              <a:latin typeface="Calibri" panose="020F0502020204030204" pitchFamily="34" charset="0"/>
              <a:cs typeface="Calibri" panose="020F0502020204030204" pitchFamily="34" charset="0"/>
            </a:endParaRPr>
          </a:p>
          <a:p>
            <a:pPr lvl="0" indent="-317500" rtl="0">
              <a:lnSpc>
                <a:spcPct val="100000"/>
              </a:lnSpc>
              <a:spcBef>
                <a:spcPts val="0"/>
              </a:spcBef>
              <a:spcAft>
                <a:spcPts val="0"/>
              </a:spcAft>
              <a:buClr>
                <a:srgbClr val="666666"/>
              </a:buClr>
              <a:buSzPts val="1400"/>
              <a:buAutoNum type="arabicPeriod"/>
            </a:pPr>
            <a:r>
              <a:rPr lang="en-US" sz="1800" dirty="0">
                <a:solidFill>
                  <a:schemeClr val="bg1">
                    <a:lumMod val="50000"/>
                  </a:schemeClr>
                </a:solidFill>
                <a:latin typeface="Calibri" panose="020F0502020204030204" pitchFamily="34" charset="0"/>
                <a:cs typeface="Calibri" panose="020F0502020204030204" pitchFamily="34" charset="0"/>
              </a:rPr>
              <a:t>Game </a:t>
            </a:r>
            <a:r>
              <a:rPr lang="fi" sz="1800" dirty="0">
                <a:solidFill>
                  <a:schemeClr val="bg1">
                    <a:lumMod val="50000"/>
                  </a:schemeClr>
                </a:solidFill>
                <a:latin typeface="Calibri" panose="020F0502020204030204" pitchFamily="34" charset="0"/>
                <a:cs typeface="Calibri" panose="020F0502020204030204" pitchFamily="34" charset="0"/>
              </a:rPr>
              <a:t>Controls</a:t>
            </a:r>
          </a:p>
          <a:p>
            <a:pPr lvl="0" indent="-317500" rtl="0">
              <a:lnSpc>
                <a:spcPct val="100000"/>
              </a:lnSpc>
              <a:spcBef>
                <a:spcPts val="0"/>
              </a:spcBef>
              <a:spcAft>
                <a:spcPts val="0"/>
              </a:spcAft>
              <a:buClr>
                <a:srgbClr val="666666"/>
              </a:buClr>
              <a:buSzPts val="1400"/>
              <a:buAutoNum type="arabicPeriod"/>
            </a:pPr>
            <a:r>
              <a:rPr lang="fi" sz="1800" dirty="0">
                <a:solidFill>
                  <a:schemeClr val="bg1">
                    <a:lumMod val="50000"/>
                  </a:schemeClr>
                </a:solidFill>
                <a:latin typeface="Calibri" panose="020F0502020204030204" pitchFamily="34" charset="0"/>
                <a:cs typeface="Calibri" panose="020F0502020204030204" pitchFamily="34" charset="0"/>
              </a:rPr>
              <a:t>HUD</a:t>
            </a:r>
          </a:p>
          <a:p>
            <a:pPr lvl="0" indent="-317500" rtl="0">
              <a:lnSpc>
                <a:spcPct val="100000"/>
              </a:lnSpc>
              <a:spcBef>
                <a:spcPts val="0"/>
              </a:spcBef>
              <a:spcAft>
                <a:spcPts val="0"/>
              </a:spcAft>
              <a:buClr>
                <a:srgbClr val="666666"/>
              </a:buClr>
              <a:buSzPts val="1400"/>
              <a:buAutoNum type="arabicPeriod"/>
            </a:pPr>
            <a:r>
              <a:rPr lang="fi" sz="1800" dirty="0">
                <a:solidFill>
                  <a:schemeClr val="bg1">
                    <a:lumMod val="50000"/>
                  </a:schemeClr>
                </a:solidFill>
                <a:latin typeface="Calibri" panose="020F0502020204030204" pitchFamily="34" charset="0"/>
                <a:cs typeface="Calibri" panose="020F0502020204030204" pitchFamily="34" charset="0"/>
              </a:rPr>
              <a:t>C</a:t>
            </a:r>
            <a:r>
              <a:rPr lang="en-US" sz="1800" dirty="0">
                <a:solidFill>
                  <a:schemeClr val="bg1">
                    <a:lumMod val="50000"/>
                  </a:schemeClr>
                </a:solidFill>
                <a:latin typeface="Calibri" panose="020F0502020204030204" pitchFamily="34" charset="0"/>
                <a:cs typeface="Calibri" panose="020F0502020204030204" pitchFamily="34" charset="0"/>
              </a:rPr>
              <a:t>h</a:t>
            </a:r>
            <a:r>
              <a:rPr lang="fi" sz="1800" dirty="0">
                <a:solidFill>
                  <a:schemeClr val="bg1">
                    <a:lumMod val="50000"/>
                  </a:schemeClr>
                </a:solidFill>
                <a:latin typeface="Calibri" panose="020F0502020204030204" pitchFamily="34" charset="0"/>
                <a:cs typeface="Calibri" panose="020F0502020204030204" pitchFamily="34" charset="0"/>
              </a:rPr>
              <a:t>aracters</a:t>
            </a:r>
          </a:p>
          <a:p>
            <a:pPr lvl="0" indent="-317500" rtl="0">
              <a:lnSpc>
                <a:spcPct val="100000"/>
              </a:lnSpc>
              <a:spcBef>
                <a:spcPts val="0"/>
              </a:spcBef>
              <a:spcAft>
                <a:spcPts val="0"/>
              </a:spcAft>
              <a:buClr>
                <a:srgbClr val="666666"/>
              </a:buClr>
              <a:buSzPts val="1400"/>
              <a:buAutoNum type="arabicPeriod"/>
            </a:pPr>
            <a:r>
              <a:rPr lang="fi" sz="1800" dirty="0">
                <a:solidFill>
                  <a:schemeClr val="bg1">
                    <a:lumMod val="50000"/>
                  </a:schemeClr>
                </a:solidFill>
                <a:latin typeface="Calibri" panose="020F0502020204030204" pitchFamily="34" charset="0"/>
                <a:cs typeface="Calibri" panose="020F0502020204030204" pitchFamily="34" charset="0"/>
              </a:rPr>
              <a:t>N</a:t>
            </a:r>
            <a:r>
              <a:rPr lang="en-US" sz="1800" dirty="0">
                <a:solidFill>
                  <a:schemeClr val="bg1">
                    <a:lumMod val="50000"/>
                  </a:schemeClr>
                </a:solidFill>
                <a:latin typeface="Calibri" panose="020F0502020204030204" pitchFamily="34" charset="0"/>
                <a:cs typeface="Calibri" panose="020F0502020204030204" pitchFamily="34" charset="0"/>
              </a:rPr>
              <a:t>PC enemies</a:t>
            </a:r>
          </a:p>
          <a:p>
            <a:pPr lvl="0" indent="-317500" rtl="0">
              <a:lnSpc>
                <a:spcPct val="100000"/>
              </a:lnSpc>
              <a:spcBef>
                <a:spcPts val="0"/>
              </a:spcBef>
              <a:spcAft>
                <a:spcPts val="0"/>
              </a:spcAft>
              <a:buClr>
                <a:srgbClr val="666666"/>
              </a:buClr>
              <a:buSzPts val="1400"/>
              <a:buAutoNum type="arabicPeriod"/>
            </a:pPr>
            <a:r>
              <a:rPr lang="en-US" sz="1800" dirty="0">
                <a:solidFill>
                  <a:schemeClr val="bg1">
                    <a:lumMod val="50000"/>
                  </a:schemeClr>
                </a:solidFill>
                <a:latin typeface="Calibri" panose="020F0502020204030204" pitchFamily="34" charset="0"/>
                <a:cs typeface="Calibri" panose="020F0502020204030204" pitchFamily="34" charset="0"/>
              </a:rPr>
              <a:t>Character Line UP</a:t>
            </a:r>
          </a:p>
          <a:p>
            <a:pPr lvl="0" indent="-317500" rtl="0">
              <a:lnSpc>
                <a:spcPct val="100000"/>
              </a:lnSpc>
              <a:spcBef>
                <a:spcPts val="0"/>
              </a:spcBef>
              <a:spcAft>
                <a:spcPts val="0"/>
              </a:spcAft>
              <a:buClr>
                <a:srgbClr val="666666"/>
              </a:buClr>
              <a:buSzPts val="1400"/>
              <a:buAutoNum type="arabicPeriod"/>
            </a:pPr>
            <a:r>
              <a:rPr lang="en-US" sz="1800" dirty="0">
                <a:solidFill>
                  <a:schemeClr val="bg1">
                    <a:lumMod val="50000"/>
                  </a:schemeClr>
                </a:solidFill>
                <a:latin typeface="Calibri" panose="020F0502020204030204" pitchFamily="34" charset="0"/>
                <a:cs typeface="Calibri" panose="020F0502020204030204" pitchFamily="34" charset="0"/>
              </a:rPr>
              <a:t>Items</a:t>
            </a:r>
          </a:p>
          <a:p>
            <a:pPr lvl="0" indent="-317500" rtl="0">
              <a:lnSpc>
                <a:spcPct val="100000"/>
              </a:lnSpc>
              <a:spcBef>
                <a:spcPts val="0"/>
              </a:spcBef>
              <a:spcAft>
                <a:spcPts val="0"/>
              </a:spcAft>
              <a:buClr>
                <a:srgbClr val="666666"/>
              </a:buClr>
              <a:buSzPts val="1400"/>
              <a:buAutoNum type="arabicPeriod"/>
            </a:pPr>
            <a:r>
              <a:rPr lang="en-US" sz="1800" dirty="0">
                <a:solidFill>
                  <a:schemeClr val="bg1">
                    <a:lumMod val="50000"/>
                  </a:schemeClr>
                </a:solidFill>
                <a:latin typeface="Calibri" panose="020F0502020204030204" pitchFamily="34" charset="0"/>
                <a:cs typeface="Calibri" panose="020F0502020204030204" pitchFamily="34" charset="0"/>
              </a:rPr>
              <a:t>Wish List</a:t>
            </a:r>
            <a:endParaRPr lang="fi" sz="1800" dirty="0">
              <a:solidFill>
                <a:schemeClr val="bg1">
                  <a:lumMod val="50000"/>
                </a:schemeClr>
              </a:solidFill>
              <a:latin typeface="Calibri" panose="020F0502020204030204" pitchFamily="34" charset="0"/>
              <a:cs typeface="Calibri" panose="020F0502020204030204" pitchFamily="34" charset="0"/>
            </a:endParaRPr>
          </a:p>
          <a:p>
            <a:pPr marL="139700" lvl="0" indent="0" rtl="0">
              <a:lnSpc>
                <a:spcPct val="100000"/>
              </a:lnSpc>
              <a:spcBef>
                <a:spcPts val="0"/>
              </a:spcBef>
              <a:spcAft>
                <a:spcPts val="0"/>
              </a:spcAft>
              <a:buClr>
                <a:srgbClr val="666666"/>
              </a:buClr>
              <a:buSzPts val="1400"/>
              <a:buNone/>
            </a:pPr>
            <a:endParaRPr lang="fi" sz="1800" dirty="0">
              <a:solidFill>
                <a:srgbClr val="666666"/>
              </a:solidFill>
              <a:latin typeface="Calibri" panose="020F0502020204030204" pitchFamily="34" charset="0"/>
              <a:cs typeface="Calibri" panose="020F0502020204030204" pitchFamily="34" charset="0"/>
            </a:endParaRPr>
          </a:p>
          <a:p>
            <a:pPr marL="457200" lvl="0" indent="-317500" rtl="0">
              <a:lnSpc>
                <a:spcPct val="100000"/>
              </a:lnSpc>
              <a:spcBef>
                <a:spcPts val="0"/>
              </a:spcBef>
              <a:spcAft>
                <a:spcPts val="0"/>
              </a:spcAft>
              <a:buClr>
                <a:srgbClr val="666666"/>
              </a:buClr>
              <a:buSzPts val="1400"/>
              <a:buAutoNum type="arabicPeriod"/>
            </a:pPr>
            <a:endParaRPr sz="1800" dirty="0">
              <a:solidFill>
                <a:srgbClr val="666666"/>
              </a:solidFill>
              <a:latin typeface="Calibri" panose="020F0502020204030204" pitchFamily="34" charset="0"/>
              <a:cs typeface="Calibri" panose="020F0502020204030204" pitchFamily="34" charset="0"/>
            </a:endParaRPr>
          </a:p>
          <a:p>
            <a:pPr marL="0" lvl="0" indent="0" rtl="0">
              <a:lnSpc>
                <a:spcPct val="100000"/>
              </a:lnSpc>
              <a:spcBef>
                <a:spcPts val="0"/>
              </a:spcBef>
              <a:spcAft>
                <a:spcPts val="0"/>
              </a:spcAft>
              <a:buNone/>
            </a:pPr>
            <a:endParaRPr sz="1800" dirty="0">
              <a:solidFill>
                <a:srgbClr val="666666"/>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1AD5-5EA6-4BDA-9A97-27615078C230}"/>
              </a:ext>
            </a:extLst>
          </p:cNvPr>
          <p:cNvSpPr>
            <a:spLocks noGrp="1"/>
          </p:cNvSpPr>
          <p:nvPr>
            <p:ph type="title"/>
          </p:nvPr>
        </p:nvSpPr>
        <p:spPr/>
        <p:txBody>
          <a:bodyPr/>
          <a:lstStyle/>
          <a:p>
            <a:r>
              <a:rPr lang="en-US" sz="3200" b="1" dirty="0">
                <a:latin typeface="Calibri" panose="020F0502020204030204" pitchFamily="34" charset="0"/>
                <a:cs typeface="Calibri" panose="020F0502020204030204" pitchFamily="34" charset="0"/>
              </a:rPr>
              <a:t>Game Overview</a:t>
            </a:r>
          </a:p>
        </p:txBody>
      </p:sp>
      <p:sp>
        <p:nvSpPr>
          <p:cNvPr id="3" name="Text Placeholder 2">
            <a:extLst>
              <a:ext uri="{FF2B5EF4-FFF2-40B4-BE49-F238E27FC236}">
                <a16:creationId xmlns:a16="http://schemas.microsoft.com/office/drawing/2014/main" id="{7BE40452-BD67-49F1-9959-94B6800A0590}"/>
              </a:ext>
            </a:extLst>
          </p:cNvPr>
          <p:cNvSpPr>
            <a:spLocks noGrp="1"/>
          </p:cNvSpPr>
          <p:nvPr>
            <p:ph type="body" idx="1"/>
          </p:nvPr>
        </p:nvSpPr>
        <p:spPr/>
        <p:txBody>
          <a:bodyPr/>
          <a:lstStyle/>
          <a:p>
            <a:r>
              <a:rPr lang="en-US" sz="2000" dirty="0">
                <a:latin typeface="Calibri" panose="020F0502020204030204" pitchFamily="34" charset="0"/>
                <a:cs typeface="Calibri" panose="020F0502020204030204" pitchFamily="34" charset="0"/>
              </a:rPr>
              <a:t>Title:	Monster Forest </a:t>
            </a:r>
          </a:p>
          <a:p>
            <a:r>
              <a:rPr lang="en-US" sz="2000" dirty="0">
                <a:latin typeface="Calibri" panose="020F0502020204030204" pitchFamily="34" charset="0"/>
                <a:cs typeface="Calibri" panose="020F0502020204030204" pitchFamily="34" charset="0"/>
              </a:rPr>
              <a:t>Platform:	PC Standalone</a:t>
            </a:r>
          </a:p>
          <a:p>
            <a:r>
              <a:rPr lang="en-US" sz="2000" dirty="0">
                <a:latin typeface="Calibri" panose="020F0502020204030204" pitchFamily="34" charset="0"/>
                <a:cs typeface="Calibri" panose="020F0502020204030204" pitchFamily="34" charset="0"/>
              </a:rPr>
              <a:t>Genre: 	2D Platform fantasy</a:t>
            </a:r>
          </a:p>
          <a:p>
            <a:r>
              <a:rPr lang="en-US" sz="2000" dirty="0">
                <a:latin typeface="Calibri" panose="020F0502020204030204" pitchFamily="34" charset="0"/>
                <a:cs typeface="Calibri" panose="020F0502020204030204" pitchFamily="34" charset="0"/>
              </a:rPr>
              <a:t>Target: 	Casual gamer (aging from 6 – 30+) </a:t>
            </a:r>
          </a:p>
          <a:p>
            <a:r>
              <a:rPr lang="en-US" sz="2000" dirty="0">
                <a:latin typeface="Calibri" panose="020F0502020204030204" pitchFamily="34" charset="0"/>
                <a:cs typeface="Calibri" panose="020F0502020204030204" pitchFamily="34" charset="0"/>
              </a:rPr>
              <a:t>Publisher: 	</a:t>
            </a:r>
            <a:r>
              <a:rPr lang="en-US" sz="2000" dirty="0" smtClean="0">
                <a:latin typeface="Calibri" panose="020F0502020204030204" pitchFamily="34" charset="0"/>
                <a:cs typeface="Calibri" panose="020F0502020204030204" pitchFamily="34" charset="0"/>
              </a:rPr>
              <a:t>Monsters team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Engineers: 	Graphics	  </a:t>
            </a:r>
            <a:r>
              <a:rPr lang="en-US" sz="2000" dirty="0" err="1">
                <a:latin typeface="Calibri" panose="020F0502020204030204" pitchFamily="34" charset="0"/>
                <a:cs typeface="Calibri" panose="020F0502020204030204" pitchFamily="34" charset="0"/>
              </a:rPr>
              <a:t>Muhannad</a:t>
            </a:r>
            <a:r>
              <a:rPr lang="en-US" sz="2000" dirty="0">
                <a:latin typeface="Calibri" panose="020F0502020204030204" pitchFamily="34" charset="0"/>
                <a:cs typeface="Calibri" panose="020F0502020204030204" pitchFamily="34" charset="0"/>
              </a:rPr>
              <a:t>, Marko, </a:t>
            </a:r>
            <a:r>
              <a:rPr lang="en-US" sz="2000" dirty="0" err="1">
                <a:latin typeface="Calibri" panose="020F0502020204030204" pitchFamily="34" charset="0"/>
                <a:cs typeface="Calibri" panose="020F0502020204030204" pitchFamily="34" charset="0"/>
              </a:rPr>
              <a:t>Pyry</a:t>
            </a:r>
            <a:r>
              <a:rPr lang="en-US" sz="2000" dirty="0">
                <a:latin typeface="Calibri" panose="020F0502020204030204" pitchFamily="34" charset="0"/>
                <a:cs typeface="Calibri" panose="020F0502020204030204" pitchFamily="34" charset="0"/>
              </a:rPr>
              <a:t> and Ville</a:t>
            </a:r>
          </a:p>
          <a:p>
            <a:pPr marL="114300" indent="0">
              <a:buNone/>
            </a:pPr>
            <a:r>
              <a:rPr lang="en-US" sz="2000" dirty="0">
                <a:latin typeface="Calibri" panose="020F0502020204030204" pitchFamily="34" charset="0"/>
                <a:cs typeface="Calibri" panose="020F0502020204030204" pitchFamily="34" charset="0"/>
              </a:rPr>
              <a:t>		Coding	  Linda, Vahid and Kim</a:t>
            </a:r>
          </a:p>
          <a:p>
            <a:r>
              <a:rPr lang="en-US" sz="2000" dirty="0">
                <a:latin typeface="Calibri" panose="020F0502020204030204" pitchFamily="34" charset="0"/>
                <a:cs typeface="Calibri" panose="020F0502020204030204" pitchFamily="34" charset="0"/>
              </a:rPr>
              <a:t>Release date: </a:t>
            </a:r>
            <a:r>
              <a:rPr lang="en-US" sz="2000" dirty="0" smtClean="0">
                <a:latin typeface="Calibri" panose="020F0502020204030204" pitchFamily="34" charset="0"/>
                <a:cs typeface="Calibri" panose="020F0502020204030204" pitchFamily="34" charset="0"/>
              </a:rPr>
              <a:t>June</a:t>
            </a:r>
            <a:r>
              <a:rPr lang="en-US" sz="2000" dirty="0" smtClean="0">
                <a:latin typeface="Calibri" panose="020F0502020204030204" pitchFamily="34" charset="0"/>
                <a:cs typeface="Calibri" panose="020F0502020204030204" pitchFamily="34" charset="0"/>
              </a:rPr>
              <a:t> 2018 </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510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1AD5-5EA6-4BDA-9A97-27615078C230}"/>
              </a:ext>
            </a:extLst>
          </p:cNvPr>
          <p:cNvSpPr>
            <a:spLocks noGrp="1"/>
          </p:cNvSpPr>
          <p:nvPr>
            <p:ph type="title"/>
          </p:nvPr>
        </p:nvSpPr>
        <p:spPr>
          <a:xfrm>
            <a:off x="311700" y="368825"/>
            <a:ext cx="8520600" cy="572700"/>
          </a:xfrm>
        </p:spPr>
        <p:txBody>
          <a:bodyPr/>
          <a:lstStyle/>
          <a:p>
            <a:r>
              <a:rPr lang="en-US" sz="3200" b="1" dirty="0">
                <a:latin typeface="Calibri" panose="020F0502020204030204" pitchFamily="34" charset="0"/>
                <a:cs typeface="Calibri" panose="020F0502020204030204" pitchFamily="34" charset="0"/>
              </a:rPr>
              <a:t>High Concept / Synopsis</a:t>
            </a:r>
          </a:p>
        </p:txBody>
      </p:sp>
      <p:sp>
        <p:nvSpPr>
          <p:cNvPr id="3" name="Text Placeholder 2">
            <a:extLst>
              <a:ext uri="{FF2B5EF4-FFF2-40B4-BE49-F238E27FC236}">
                <a16:creationId xmlns:a16="http://schemas.microsoft.com/office/drawing/2014/main" id="{7BE40452-BD67-49F1-9959-94B6800A0590}"/>
              </a:ext>
            </a:extLst>
          </p:cNvPr>
          <p:cNvSpPr>
            <a:spLocks noGrp="1"/>
          </p:cNvSpPr>
          <p:nvPr>
            <p:ph type="body" idx="1"/>
          </p:nvPr>
        </p:nvSpPr>
        <p:spPr>
          <a:xfrm>
            <a:off x="311700" y="1158240"/>
            <a:ext cx="8298900" cy="3707875"/>
          </a:xfrm>
        </p:spPr>
        <p:txBody>
          <a:bodyPr/>
          <a:lstStyle/>
          <a:p>
            <a:pPr marL="114300" indent="0">
              <a:lnSpc>
                <a:spcPct val="100000"/>
              </a:lnSpc>
              <a:buNone/>
            </a:pPr>
            <a:r>
              <a:rPr lang="en-US" dirty="0">
                <a:latin typeface="Calibri" panose="020F0502020204030204" pitchFamily="34" charset="0"/>
                <a:cs typeface="Calibri" panose="020F0502020204030204" pitchFamily="34" charset="0"/>
              </a:rPr>
              <a:t>The goal of each level is to find a piece of crystal, which is now owned by the boss. So the player must go through challenges and puzzles to confront the boss and retrieve one of the pieces from him. After the boss is defeated, the player clears the level and can move to the next one.</a:t>
            </a:r>
          </a:p>
          <a:p>
            <a:pPr marL="114300" indent="0">
              <a:buNone/>
            </a:pPr>
            <a:endParaRPr lang="en-US" dirty="0">
              <a:latin typeface="Calibri" panose="020F0502020204030204" pitchFamily="34" charset="0"/>
              <a:cs typeface="Calibri" panose="020F0502020204030204" pitchFamily="34" charset="0"/>
            </a:endParaRPr>
          </a:p>
          <a:p>
            <a:pPr marL="114300" indent="0">
              <a:lnSpc>
                <a:spcPct val="100000"/>
              </a:lnSpc>
              <a:buNone/>
            </a:pPr>
            <a:r>
              <a:rPr lang="en-US" dirty="0">
                <a:latin typeface="Calibri" panose="020F0502020204030204" pitchFamily="34" charset="0"/>
                <a:cs typeface="Calibri" panose="020F0502020204030204" pitchFamily="34" charset="0"/>
              </a:rPr>
              <a:t>Two little space monsters, who happily sore the cosmos with their comet, accidentally flew too close to planet name </a:t>
            </a:r>
            <a:r>
              <a:rPr lang="en-US" dirty="0" err="1">
                <a:latin typeface="Calibri" panose="020F0502020204030204" pitchFamily="34" charset="0"/>
                <a:cs typeface="Calibri" panose="020F0502020204030204" pitchFamily="34" charset="0"/>
              </a:rPr>
              <a:t>Kauhi</a:t>
            </a:r>
            <a:r>
              <a:rPr lang="en-US" dirty="0">
                <a:latin typeface="Calibri" panose="020F0502020204030204" pitchFamily="34" charset="0"/>
                <a:cs typeface="Calibri" panose="020F0502020204030204" pitchFamily="34" charset="0"/>
              </a:rPr>
              <a:t>, which caused them to crash into it. The comets power source, The Power Crystal, was destroyed by the crash into 12 different fragments. Now the two must recover the pieces if they want to continue their journey through the stars. So they venture into the foreign soil of this planet, which is inhabited by mean and ruthless monsters who want to keep the crystal fragments themselves.</a:t>
            </a:r>
          </a:p>
          <a:p>
            <a:pPr marL="114300" indent="0">
              <a:buNone/>
            </a:pPr>
            <a:endParaRPr lang="en-US" sz="2000" dirty="0">
              <a:latin typeface="Calibri" panose="020F0502020204030204" pitchFamily="34" charset="0"/>
              <a:cs typeface="Calibri" panose="020F0502020204030204" pitchFamily="34" charset="0"/>
            </a:endParaRPr>
          </a:p>
          <a:p>
            <a:pPr marL="11430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705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1AD5-5EA6-4BDA-9A97-27615078C230}"/>
              </a:ext>
            </a:extLst>
          </p:cNvPr>
          <p:cNvSpPr>
            <a:spLocks noGrp="1"/>
          </p:cNvSpPr>
          <p:nvPr>
            <p:ph type="title"/>
          </p:nvPr>
        </p:nvSpPr>
        <p:spPr/>
        <p:txBody>
          <a:bodyPr/>
          <a:lstStyle/>
          <a:p>
            <a:r>
              <a:rPr lang="en-US" sz="3200" b="1" dirty="0">
                <a:latin typeface="Calibri" panose="020F0502020204030204" pitchFamily="34" charset="0"/>
                <a:cs typeface="Calibri" panose="020F0502020204030204" pitchFamily="34" charset="0"/>
              </a:rPr>
              <a:t>Unique Selling Points</a:t>
            </a:r>
          </a:p>
        </p:txBody>
      </p:sp>
      <p:sp>
        <p:nvSpPr>
          <p:cNvPr id="3" name="Text Placeholder 2">
            <a:extLst>
              <a:ext uri="{FF2B5EF4-FFF2-40B4-BE49-F238E27FC236}">
                <a16:creationId xmlns:a16="http://schemas.microsoft.com/office/drawing/2014/main" id="{7BE40452-BD67-49F1-9959-94B6800A0590}"/>
              </a:ext>
            </a:extLst>
          </p:cNvPr>
          <p:cNvSpPr>
            <a:spLocks noGrp="1"/>
          </p:cNvSpPr>
          <p:nvPr>
            <p:ph type="body" idx="1"/>
          </p:nvPr>
        </p:nvSpPr>
        <p:spPr/>
        <p:txBody>
          <a:bodyPr/>
          <a:lstStyle/>
          <a:p>
            <a:r>
              <a:rPr lang="en-US" sz="2400" dirty="0" smtClean="0">
                <a:latin typeface="Calibri" panose="020F0502020204030204" pitchFamily="34" charset="0"/>
                <a:cs typeface="Calibri" panose="020F0502020204030204" pitchFamily="34" charset="0"/>
              </a:rPr>
              <a:t>Challenges </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Switching Main Character</a:t>
            </a:r>
          </a:p>
        </p:txBody>
      </p:sp>
    </p:spTree>
    <p:extLst>
      <p:ext uri="{BB962C8B-B14F-4D97-AF65-F5344CB8AC3E}">
        <p14:creationId xmlns:p14="http://schemas.microsoft.com/office/powerpoint/2010/main" val="157258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Competence Titles</a:t>
            </a:r>
            <a:endParaRPr sz="3200" b="1"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A4A5BFF0-D488-4A83-A2B7-1F1E67E1081D}"/>
              </a:ext>
            </a:extLst>
          </p:cNvPr>
          <p:cNvSpPr txBox="1"/>
          <p:nvPr/>
        </p:nvSpPr>
        <p:spPr>
          <a:xfrm>
            <a:off x="6229980" y="3543300"/>
            <a:ext cx="2385060" cy="400110"/>
          </a:xfrm>
          <a:prstGeom prst="rect">
            <a:avLst/>
          </a:prstGeom>
          <a:noFill/>
        </p:spPr>
        <p:txBody>
          <a:bodyPr wrap="square" rtlCol="0">
            <a:spAutoFit/>
          </a:bodyPr>
          <a:lstStyle/>
          <a:p>
            <a:r>
              <a:rPr lang="en-US" sz="2000" b="1" i="1" dirty="0">
                <a:solidFill>
                  <a:schemeClr val="bg1"/>
                </a:solidFill>
                <a:latin typeface="Abadi" panose="020B0604020104020204" pitchFamily="34" charset="0"/>
                <a:cs typeface="Aharoni" panose="020B0604020202020204" pitchFamily="2" charset="-79"/>
              </a:rPr>
              <a:t>Monster Forest</a:t>
            </a:r>
          </a:p>
        </p:txBody>
      </p:sp>
      <p:sp>
        <p:nvSpPr>
          <p:cNvPr id="5" name="Text Placeholder 2">
            <a:extLst>
              <a:ext uri="{FF2B5EF4-FFF2-40B4-BE49-F238E27FC236}">
                <a16:creationId xmlns:a16="http://schemas.microsoft.com/office/drawing/2014/main" id="{7BE40452-BD67-49F1-9959-94B6800A0590}"/>
              </a:ext>
            </a:extLst>
          </p:cNvPr>
          <p:cNvSpPr>
            <a:spLocks noGrp="1"/>
          </p:cNvSpPr>
          <p:nvPr>
            <p:ph type="body" idx="1"/>
          </p:nvPr>
        </p:nvSpPr>
        <p:spPr>
          <a:xfrm>
            <a:off x="311700" y="1152475"/>
            <a:ext cx="8520600" cy="3416400"/>
          </a:xfrm>
        </p:spPr>
        <p:txBody>
          <a:bodyPr/>
          <a:lstStyle/>
          <a:p>
            <a:r>
              <a:rPr lang="en-US" sz="2400" dirty="0" smtClean="0">
                <a:latin typeface="Calibri" panose="020F0502020204030204" pitchFamily="34" charset="0"/>
                <a:cs typeface="Calibri" panose="020F0502020204030204" pitchFamily="34" charset="0"/>
              </a:rPr>
              <a:t>Super paper Mario </a:t>
            </a: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Ori and the blind forest</a:t>
            </a:r>
          </a:p>
          <a:p>
            <a:pPr marL="114300" indent="0">
              <a:buNone/>
            </a:pPr>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Platform Minimum Requirements.</a:t>
            </a:r>
            <a:endParaRPr sz="3200" b="1" dirty="0">
              <a:latin typeface="Calibri" panose="020F0502020204030204" pitchFamily="34" charset="0"/>
              <a:cs typeface="Calibri" panose="020F0502020204030204" pitchFamily="34" charset="0"/>
            </a:endParaRPr>
          </a:p>
        </p:txBody>
      </p:sp>
      <p:sp>
        <p:nvSpPr>
          <p:cNvPr id="98" name="Shape 98"/>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Autofit/>
          </a:bodyPr>
          <a:lstStyle/>
          <a:p>
            <a:r>
              <a:rPr lang="en-US" sz="2400" dirty="0">
                <a:latin typeface="Calibri" panose="020F0502020204030204" pitchFamily="34" charset="0"/>
                <a:cs typeface="Calibri" panose="020F0502020204030204" pitchFamily="34" charset="0"/>
              </a:rPr>
              <a:t>PC, MAC AND LINUX STANDALONE OS: </a:t>
            </a:r>
          </a:p>
          <a:p>
            <a:pPr marL="596900" lvl="1" indent="0">
              <a:lnSpc>
                <a:spcPct val="100000"/>
              </a:lnSpc>
              <a:spcBef>
                <a:spcPts val="1200"/>
              </a:spcBef>
              <a:buNone/>
            </a:pPr>
            <a:r>
              <a:rPr lang="en-US" sz="2000" dirty="0">
                <a:latin typeface="Calibri" panose="020F0502020204030204" pitchFamily="34" charset="0"/>
                <a:cs typeface="Calibri" panose="020F0502020204030204" pitchFamily="34" charset="0"/>
              </a:rPr>
              <a:t>Graphics card: DX9 (shader model 2.0) capabilities; </a:t>
            </a:r>
          </a:p>
          <a:p>
            <a:pPr marL="596900" lvl="1" indent="0">
              <a:lnSpc>
                <a:spcPct val="100000"/>
              </a:lnSpc>
              <a:spcBef>
                <a:spcPts val="600"/>
              </a:spcBef>
              <a:buNone/>
            </a:pPr>
            <a:r>
              <a:rPr lang="en-US" sz="2000" dirty="0">
                <a:latin typeface="Calibri" panose="020F0502020204030204" pitchFamily="34" charset="0"/>
                <a:cs typeface="Calibri" panose="020F0502020204030204" pitchFamily="34" charset="0"/>
              </a:rPr>
              <a:t>generally everything made since 2008 should work</a:t>
            </a:r>
          </a:p>
          <a:p>
            <a:pPr marL="596900" lvl="1" indent="0">
              <a:buNone/>
            </a:pPr>
            <a:endParaRPr lang="en-US" sz="20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Plan for Mobiles (iOS &amp; Android) in the future: </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Game Rules</a:t>
            </a:r>
            <a:endParaRPr sz="3200" b="1" dirty="0">
              <a:latin typeface="Calibri" panose="020F0502020204030204" pitchFamily="34" charset="0"/>
              <a:cs typeface="Calibri" panose="020F0502020204030204" pitchFamily="34" charset="0"/>
            </a:endParaRPr>
          </a:p>
        </p:txBody>
      </p:sp>
      <p:sp>
        <p:nvSpPr>
          <p:cNvPr id="104" name="Shape 104"/>
          <p:cNvSpPr txBox="1">
            <a:spLocks noGrp="1"/>
          </p:cNvSpPr>
          <p:nvPr>
            <p:ph type="body" idx="1"/>
          </p:nvPr>
        </p:nvSpPr>
        <p:spPr>
          <a:xfrm>
            <a:off x="311700" y="1038175"/>
            <a:ext cx="8520600" cy="3759360"/>
          </a:xfrm>
          <a:prstGeom prst="rect">
            <a:avLst/>
          </a:prstGeom>
        </p:spPr>
        <p:txBody>
          <a:bodyPr spcFirstLastPara="1" wrap="square" lIns="91425" tIns="91425" rIns="91425" bIns="91425" anchor="t" anchorCtr="0">
            <a:noAutofit/>
          </a:bodyPr>
          <a:lstStyle/>
          <a:p>
            <a:pPr marL="114300" indent="0">
              <a:lnSpc>
                <a:spcPct val="100000"/>
              </a:lnSpc>
              <a:buNone/>
            </a:pPr>
            <a:r>
              <a:rPr lang="en-US" sz="1600" dirty="0">
                <a:latin typeface="Calibri" panose="020F0502020204030204" pitchFamily="34" charset="0"/>
                <a:cs typeface="Calibri" panose="020F0502020204030204" pitchFamily="34" charset="0"/>
              </a:rPr>
              <a:t>The main character, Big Hand, can move and jump on platforms to get over the levels. Big Hand can't go into some places without solving a puzzle (this will give players score points). If an enemy is nearby, he can pick up a rock and throw it at the enemy. </a:t>
            </a:r>
          </a:p>
          <a:p>
            <a:pPr marL="114300" indent="0">
              <a:lnSpc>
                <a:spcPct val="100000"/>
              </a:lnSpc>
              <a:buNone/>
            </a:pPr>
            <a:endParaRPr lang="en-US" sz="1600" dirty="0">
              <a:latin typeface="Calibri" panose="020F0502020204030204" pitchFamily="34" charset="0"/>
              <a:cs typeface="Calibri" panose="020F0502020204030204" pitchFamily="34" charset="0"/>
            </a:endParaRPr>
          </a:p>
          <a:p>
            <a:pPr marL="114300" indent="0">
              <a:lnSpc>
                <a:spcPct val="100000"/>
              </a:lnSpc>
              <a:buNone/>
            </a:pPr>
            <a:r>
              <a:rPr lang="en-US" sz="1600" dirty="0">
                <a:latin typeface="Calibri" panose="020F0502020204030204" pitchFamily="34" charset="0"/>
                <a:cs typeface="Calibri" panose="020F0502020204030204" pitchFamily="34" charset="0"/>
              </a:rPr>
              <a:t>In mid-game, the player can switch Big Hand to another character, Little One, whose ability is to fly over platforms and enemies. Little One can solve puzzles as well but doesn't always need it to progress the game. (This choice will leave player fewer score points)</a:t>
            </a:r>
          </a:p>
          <a:p>
            <a:pPr marL="114300" indent="0">
              <a:lnSpc>
                <a:spcPct val="100000"/>
              </a:lnSpc>
              <a:buNone/>
            </a:pPr>
            <a:endParaRPr lang="en-US" sz="1600" dirty="0">
              <a:latin typeface="Calibri" panose="020F0502020204030204" pitchFamily="34" charset="0"/>
              <a:cs typeface="Calibri" panose="020F0502020204030204" pitchFamily="34" charset="0"/>
            </a:endParaRPr>
          </a:p>
          <a:p>
            <a:pPr marL="114300" indent="0">
              <a:lnSpc>
                <a:spcPct val="100000"/>
              </a:lnSpc>
              <a:buNone/>
            </a:pPr>
            <a:r>
              <a:rPr lang="en-US" sz="1600" dirty="0">
                <a:latin typeface="Calibri" panose="020F0502020204030204" pitchFamily="34" charset="0"/>
                <a:cs typeface="Calibri" panose="020F0502020204030204" pitchFamily="34" charset="0"/>
              </a:rPr>
              <a:t>In each level, there are 4-5 different enemies including Boss enemy. Each enemy has a different </a:t>
            </a:r>
            <a:r>
              <a:rPr lang="en-US" sz="1600" dirty="0" smtClean="0">
                <a:latin typeface="Calibri" panose="020F0502020204030204" pitchFamily="34" charset="0"/>
                <a:cs typeface="Calibri" panose="020F0502020204030204" pitchFamily="34" charset="0"/>
              </a:rPr>
              <a:t>behavior </a:t>
            </a:r>
            <a:r>
              <a:rPr lang="en-US" sz="1600" dirty="0">
                <a:latin typeface="Calibri" panose="020F0502020204030204" pitchFamily="34" charset="0"/>
                <a:cs typeface="Calibri" panose="020F0502020204030204" pitchFamily="34" charset="0"/>
              </a:rPr>
              <a:t>and will try to kill the main characters. The Player scores points by killing enemies, the number of points earned depends on the enemy type. The player health will be reduced from enemy attack and die when health point is zero.</a:t>
            </a:r>
          </a:p>
          <a:p>
            <a:pPr marL="114300" indent="0">
              <a:lnSpc>
                <a:spcPct val="100000"/>
              </a:lnSpc>
              <a:buNone/>
            </a:pPr>
            <a:endParaRPr lang="en-US" sz="1600" dirty="0">
              <a:latin typeface="Calibri" panose="020F0502020204030204" pitchFamily="34" charset="0"/>
              <a:cs typeface="Calibri" panose="020F0502020204030204" pitchFamily="34" charset="0"/>
            </a:endParaRPr>
          </a:p>
          <a:p>
            <a:pPr marL="114300" indent="0">
              <a:lnSpc>
                <a:spcPct val="100000"/>
              </a:lnSpc>
              <a:buNone/>
            </a:pPr>
            <a:r>
              <a:rPr lang="en-US" sz="1600" dirty="0">
                <a:latin typeface="Calibri" panose="020F0502020204030204" pitchFamily="34" charset="0"/>
                <a:cs typeface="Calibri" panose="020F0502020204030204" pitchFamily="34" charset="0"/>
              </a:rPr>
              <a:t>After collecting a specific number of gems from the level, (Treasures, see the Props, Allies) the player can reach to the enemy boss to fight with him and finally to win the piece of the power gem.</a:t>
            </a:r>
          </a:p>
          <a:p>
            <a:pPr marL="114300" indent="0">
              <a:buNone/>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04080" y="42978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i" sz="3200" b="1" dirty="0">
                <a:latin typeface="Calibri" panose="020F0502020204030204" pitchFamily="34" charset="0"/>
                <a:cs typeface="Calibri" panose="020F0502020204030204" pitchFamily="34" charset="0"/>
              </a:rPr>
              <a:t>Game Structure</a:t>
            </a:r>
            <a:endParaRPr sz="3200" b="1"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372DF60-4A58-4104-B7EA-2A4C1AAEAC6F}"/>
              </a:ext>
            </a:extLst>
          </p:cNvPr>
          <p:cNvSpPr/>
          <p:nvPr/>
        </p:nvSpPr>
        <p:spPr>
          <a:xfrm>
            <a:off x="3407454" y="1134712"/>
            <a:ext cx="2087880" cy="5944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Splash screen</a:t>
            </a:r>
          </a:p>
        </p:txBody>
      </p:sp>
      <p:sp>
        <p:nvSpPr>
          <p:cNvPr id="7" name="Rectangle 6">
            <a:extLst>
              <a:ext uri="{FF2B5EF4-FFF2-40B4-BE49-F238E27FC236}">
                <a16:creationId xmlns:a16="http://schemas.microsoft.com/office/drawing/2014/main" id="{BC2DE46D-93F7-4A22-875F-B1B5A6BDBF75}"/>
              </a:ext>
            </a:extLst>
          </p:cNvPr>
          <p:cNvSpPr/>
          <p:nvPr/>
        </p:nvSpPr>
        <p:spPr>
          <a:xfrm>
            <a:off x="3407454" y="2136937"/>
            <a:ext cx="2087880" cy="572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Menu</a:t>
            </a:r>
          </a:p>
        </p:txBody>
      </p:sp>
      <p:sp>
        <p:nvSpPr>
          <p:cNvPr id="8" name="Rectangle 7">
            <a:extLst>
              <a:ext uri="{FF2B5EF4-FFF2-40B4-BE49-F238E27FC236}">
                <a16:creationId xmlns:a16="http://schemas.microsoft.com/office/drawing/2014/main" id="{92944401-5D71-4762-BAFD-1E3BCE15F9E6}"/>
              </a:ext>
            </a:extLst>
          </p:cNvPr>
          <p:cNvSpPr/>
          <p:nvPr/>
        </p:nvSpPr>
        <p:spPr>
          <a:xfrm>
            <a:off x="3407454" y="3931597"/>
            <a:ext cx="2087880" cy="572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Game Play</a:t>
            </a:r>
          </a:p>
        </p:txBody>
      </p:sp>
      <p:sp>
        <p:nvSpPr>
          <p:cNvPr id="9" name="Rectangle 8">
            <a:extLst>
              <a:ext uri="{FF2B5EF4-FFF2-40B4-BE49-F238E27FC236}">
                <a16:creationId xmlns:a16="http://schemas.microsoft.com/office/drawing/2014/main" id="{DB957438-AC36-4427-B325-4D5C148AAA20}"/>
              </a:ext>
            </a:extLst>
          </p:cNvPr>
          <p:cNvSpPr/>
          <p:nvPr/>
        </p:nvSpPr>
        <p:spPr>
          <a:xfrm>
            <a:off x="3407454" y="2979420"/>
            <a:ext cx="2087880" cy="548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game</a:t>
            </a:r>
          </a:p>
        </p:txBody>
      </p:sp>
      <p:sp>
        <p:nvSpPr>
          <p:cNvPr id="10" name="Rectangle 9">
            <a:extLst>
              <a:ext uri="{FF2B5EF4-FFF2-40B4-BE49-F238E27FC236}">
                <a16:creationId xmlns:a16="http://schemas.microsoft.com/office/drawing/2014/main" id="{1E007D3B-F7B6-4649-A6D5-A432F09C5F04}"/>
              </a:ext>
            </a:extLst>
          </p:cNvPr>
          <p:cNvSpPr/>
          <p:nvPr/>
        </p:nvSpPr>
        <p:spPr>
          <a:xfrm>
            <a:off x="6600234" y="2880360"/>
            <a:ext cx="2087880" cy="643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Quit game</a:t>
            </a:r>
          </a:p>
        </p:txBody>
      </p:sp>
      <p:cxnSp>
        <p:nvCxnSpPr>
          <p:cNvPr id="5" name="Straight Arrow Connector 4">
            <a:extLst>
              <a:ext uri="{FF2B5EF4-FFF2-40B4-BE49-F238E27FC236}">
                <a16:creationId xmlns:a16="http://schemas.microsoft.com/office/drawing/2014/main" id="{37AA8940-4109-416F-B7AC-BB0E1655FC49}"/>
              </a:ext>
            </a:extLst>
          </p:cNvPr>
          <p:cNvCxnSpPr>
            <a:cxnSpLocks/>
            <a:stCxn id="7" idx="3"/>
            <a:endCxn id="10" idx="1"/>
          </p:cNvCxnSpPr>
          <p:nvPr/>
        </p:nvCxnSpPr>
        <p:spPr>
          <a:xfrm>
            <a:off x="5495334" y="2423287"/>
            <a:ext cx="1104900" cy="7788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8B144DCA-118A-4EDE-B094-41A802D415E8}"/>
              </a:ext>
            </a:extLst>
          </p:cNvPr>
          <p:cNvCxnSpPr>
            <a:cxnSpLocks/>
            <a:stCxn id="8" idx="3"/>
            <a:endCxn id="10" idx="1"/>
          </p:cNvCxnSpPr>
          <p:nvPr/>
        </p:nvCxnSpPr>
        <p:spPr>
          <a:xfrm flipV="1">
            <a:off x="5495334" y="3202113"/>
            <a:ext cx="1104900" cy="10158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Rectangle 22">
            <a:extLst>
              <a:ext uri="{FF2B5EF4-FFF2-40B4-BE49-F238E27FC236}">
                <a16:creationId xmlns:a16="http://schemas.microsoft.com/office/drawing/2014/main" id="{84A1ECB8-76AD-486D-B043-34F8DA207B5B}"/>
              </a:ext>
            </a:extLst>
          </p:cNvPr>
          <p:cNvSpPr/>
          <p:nvPr/>
        </p:nvSpPr>
        <p:spPr>
          <a:xfrm>
            <a:off x="394926" y="2951166"/>
            <a:ext cx="2087880" cy="572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Option/Setting</a:t>
            </a:r>
          </a:p>
        </p:txBody>
      </p:sp>
      <p:cxnSp>
        <p:nvCxnSpPr>
          <p:cNvPr id="21" name="Straight Arrow Connector 20">
            <a:extLst>
              <a:ext uri="{FF2B5EF4-FFF2-40B4-BE49-F238E27FC236}">
                <a16:creationId xmlns:a16="http://schemas.microsoft.com/office/drawing/2014/main" id="{BAED2459-57C3-4BDC-BB90-26FDCCFE6904}"/>
              </a:ext>
            </a:extLst>
          </p:cNvPr>
          <p:cNvCxnSpPr>
            <a:stCxn id="7" idx="1"/>
            <a:endCxn id="23" idx="3"/>
          </p:cNvCxnSpPr>
          <p:nvPr/>
        </p:nvCxnSpPr>
        <p:spPr>
          <a:xfrm flipH="1">
            <a:off x="2482806" y="2423287"/>
            <a:ext cx="924648" cy="81422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C6758254-7902-4985-95BC-F65B09459259}"/>
              </a:ext>
            </a:extLst>
          </p:cNvPr>
          <p:cNvCxnSpPr>
            <a:stCxn id="8" idx="1"/>
            <a:endCxn id="23" idx="3"/>
          </p:cNvCxnSpPr>
          <p:nvPr/>
        </p:nvCxnSpPr>
        <p:spPr>
          <a:xfrm flipH="1" flipV="1">
            <a:off x="2482806" y="3237516"/>
            <a:ext cx="924648" cy="9804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a:extLst>
              <a:ext uri="{FF2B5EF4-FFF2-40B4-BE49-F238E27FC236}">
                <a16:creationId xmlns:a16="http://schemas.microsoft.com/office/drawing/2014/main" id="{4F0C3988-433A-42DD-9D96-BB073449C20D}"/>
              </a:ext>
            </a:extLst>
          </p:cNvPr>
          <p:cNvCxnSpPr>
            <a:stCxn id="3" idx="2"/>
            <a:endCxn id="7" idx="0"/>
          </p:cNvCxnSpPr>
          <p:nvPr/>
        </p:nvCxnSpPr>
        <p:spPr>
          <a:xfrm>
            <a:off x="4451394" y="1729206"/>
            <a:ext cx="0" cy="4077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CA753066-7FA0-49AA-B07F-658CB5465E26}"/>
              </a:ext>
            </a:extLst>
          </p:cNvPr>
          <p:cNvCxnSpPr>
            <a:cxnSpLocks/>
          </p:cNvCxnSpPr>
          <p:nvPr/>
        </p:nvCxnSpPr>
        <p:spPr>
          <a:xfrm>
            <a:off x="4451394" y="2718008"/>
            <a:ext cx="0" cy="2461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75A039C9-D5F8-4BDB-8533-934398AF9EAA}"/>
              </a:ext>
            </a:extLst>
          </p:cNvPr>
          <p:cNvCxnSpPr/>
          <p:nvPr/>
        </p:nvCxnSpPr>
        <p:spPr>
          <a:xfrm>
            <a:off x="4451394" y="3523866"/>
            <a:ext cx="0" cy="4077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756</Words>
  <Application>Microsoft Office PowerPoint</Application>
  <PresentationFormat>Näytössä katseltava esitys (16:9)</PresentationFormat>
  <Paragraphs>161</Paragraphs>
  <Slides>18</Slides>
  <Notes>14</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18</vt:i4>
      </vt:variant>
    </vt:vector>
  </HeadingPairs>
  <TitlesOfParts>
    <vt:vector size="23" baseType="lpstr">
      <vt:lpstr>Abadi</vt:lpstr>
      <vt:lpstr>Aharoni</vt:lpstr>
      <vt:lpstr>Arial</vt:lpstr>
      <vt:lpstr>Calibri</vt:lpstr>
      <vt:lpstr>Simple Light</vt:lpstr>
      <vt:lpstr>Monster Forest</vt:lpstr>
      <vt:lpstr>Table of Content</vt:lpstr>
      <vt:lpstr>Game Overview</vt:lpstr>
      <vt:lpstr>High Concept / Synopsis</vt:lpstr>
      <vt:lpstr>Unique Selling Points</vt:lpstr>
      <vt:lpstr>Competence Titles</vt:lpstr>
      <vt:lpstr>Platform Minimum Requirements.</vt:lpstr>
      <vt:lpstr>Game Rules</vt:lpstr>
      <vt:lpstr>Game Structure</vt:lpstr>
      <vt:lpstr>PowerPoint-esitys</vt:lpstr>
      <vt:lpstr>Core Game</vt:lpstr>
      <vt:lpstr>Game Controls</vt:lpstr>
      <vt:lpstr>HUD </vt:lpstr>
      <vt:lpstr>Main Characters</vt:lpstr>
      <vt:lpstr>NPC Enemies</vt:lpstr>
      <vt:lpstr>Character LineUP </vt:lpstr>
      <vt:lpstr>Items</vt:lpstr>
      <vt:lpstr>Wish List: Future feature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Monster Forest</dc:title>
  <dc:creator>kim</dc:creator>
  <cp:lastModifiedBy>Oppija</cp:lastModifiedBy>
  <cp:revision>49</cp:revision>
  <dcterms:modified xsi:type="dcterms:W3CDTF">2018-04-30T08:15:28Z</dcterms:modified>
</cp:coreProperties>
</file>