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D40AAE-07BE-4903-A772-721F5E6D7197}">
  <a:tblStyle styleId="{CBD40AAE-07BE-4903-A772-721F5E6D719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Shape 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Shape 8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6" name="Shape 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7" name="Shape 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 name="Shape 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1" name="Shape 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Shape 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f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63789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fi" sz="5200" u="none" cap="none" strike="noStrike">
                <a:solidFill>
                  <a:schemeClr val="dk1"/>
                </a:solidFill>
                <a:latin typeface="Arial"/>
                <a:ea typeface="Arial"/>
                <a:cs typeface="Arial"/>
                <a:sym typeface="Arial"/>
              </a:rPr>
              <a:t>Monster Forest</a:t>
            </a:r>
            <a:endParaRPr b="1" i="0" sz="52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11700" y="2834124"/>
            <a:ext cx="8520600" cy="146355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fi" sz="2800" u="none" cap="none" strike="noStrike">
                <a:solidFill>
                  <a:schemeClr val="dk2"/>
                </a:solidFill>
                <a:latin typeface="Calibri"/>
                <a:ea typeface="Calibri"/>
                <a:cs typeface="Calibri"/>
                <a:sym typeface="Calibri"/>
              </a:rPr>
              <a:t>2D Platform </a:t>
            </a:r>
            <a:br>
              <a:rPr b="0" i="0" lang="fi" sz="2800" u="none" cap="none" strike="noStrike">
                <a:solidFill>
                  <a:schemeClr val="dk2"/>
                </a:solidFill>
                <a:latin typeface="Calibri"/>
                <a:ea typeface="Calibri"/>
                <a:cs typeface="Calibri"/>
                <a:sym typeface="Calibri"/>
              </a:rPr>
            </a:br>
            <a:endParaRPr b="0" i="0" sz="28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chemeClr val="dk2"/>
              </a:buClr>
              <a:buSzPts val="2800"/>
              <a:buFont typeface="Arial"/>
              <a:buNone/>
            </a:pPr>
            <a:r>
              <a:rPr b="0" i="0" lang="fi" sz="2800" u="none" cap="none" strike="noStrike">
                <a:solidFill>
                  <a:schemeClr val="dk2"/>
                </a:solidFill>
                <a:latin typeface="Calibri"/>
                <a:ea typeface="Calibri"/>
                <a:cs typeface="Calibri"/>
                <a:sym typeface="Calibri"/>
              </a:rPr>
              <a:t>by </a:t>
            </a:r>
            <a:r>
              <a:rPr lang="fi">
                <a:latin typeface="Calibri"/>
                <a:ea typeface="Calibri"/>
                <a:cs typeface="Calibri"/>
                <a:sym typeface="Calibri"/>
              </a:rPr>
              <a:t>Monsters team</a:t>
            </a:r>
            <a:r>
              <a:rPr b="0" i="0" lang="fi" sz="2800" u="none" cap="none" strike="noStrike">
                <a:solidFill>
                  <a:schemeClr val="dk2"/>
                </a:solidFill>
                <a:latin typeface="Calibri"/>
                <a:ea typeface="Calibri"/>
                <a:cs typeface="Calibri"/>
                <a:sym typeface="Calibri"/>
              </a:rPr>
              <a:t>, Amiedu</a:t>
            </a:r>
            <a:endParaRPr b="0" i="0" sz="28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p:nvPr/>
        </p:nvSpPr>
        <p:spPr>
          <a:xfrm>
            <a:off x="183822" y="1590773"/>
            <a:ext cx="2248294" cy="1710967"/>
          </a:xfrm>
          <a:prstGeom prst="roundRect">
            <a:avLst>
              <a:gd fmla="val 16667" name="adj"/>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22" name="Shape 122"/>
          <p:cNvSpPr/>
          <p:nvPr/>
        </p:nvSpPr>
        <p:spPr>
          <a:xfrm>
            <a:off x="2511063" y="1590774"/>
            <a:ext cx="2162276" cy="1710965"/>
          </a:xfrm>
          <a:prstGeom prst="roundRect">
            <a:avLst>
              <a:gd fmla="val 16667" name="adj"/>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23" name="Shape 123"/>
          <p:cNvSpPr/>
          <p:nvPr/>
        </p:nvSpPr>
        <p:spPr>
          <a:xfrm>
            <a:off x="6623480" y="1590772"/>
            <a:ext cx="2354340" cy="1710967"/>
          </a:xfrm>
          <a:prstGeom prst="roundRect">
            <a:avLst>
              <a:gd fmla="val 16667" name="adj"/>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24" name="Shape 124"/>
          <p:cNvSpPr/>
          <p:nvPr/>
        </p:nvSpPr>
        <p:spPr>
          <a:xfrm>
            <a:off x="4504780" y="3301739"/>
            <a:ext cx="2416850" cy="1710965"/>
          </a:xfrm>
          <a:prstGeom prst="roundRect">
            <a:avLst>
              <a:gd fmla="val 16667" name="adj"/>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25" name="Shape 125"/>
          <p:cNvSpPr/>
          <p:nvPr/>
        </p:nvSpPr>
        <p:spPr>
          <a:xfrm>
            <a:off x="737645" y="2571750"/>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Quit</a:t>
            </a:r>
            <a:endParaRPr/>
          </a:p>
        </p:txBody>
      </p:sp>
      <p:sp>
        <p:nvSpPr>
          <p:cNvPr id="126" name="Shape 126"/>
          <p:cNvSpPr/>
          <p:nvPr/>
        </p:nvSpPr>
        <p:spPr>
          <a:xfrm>
            <a:off x="737645" y="2108657"/>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Start</a:t>
            </a:r>
            <a:endParaRPr/>
          </a:p>
        </p:txBody>
      </p:sp>
      <p:sp>
        <p:nvSpPr>
          <p:cNvPr id="127" name="Shape 127"/>
          <p:cNvSpPr/>
          <p:nvPr/>
        </p:nvSpPr>
        <p:spPr>
          <a:xfrm>
            <a:off x="529077" y="1703895"/>
            <a:ext cx="1682685" cy="314616"/>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Monster Forests</a:t>
            </a:r>
            <a:endParaRPr/>
          </a:p>
        </p:txBody>
      </p:sp>
      <p:sp>
        <p:nvSpPr>
          <p:cNvPr id="128" name="Shape 128"/>
          <p:cNvSpPr/>
          <p:nvPr/>
        </p:nvSpPr>
        <p:spPr>
          <a:xfrm>
            <a:off x="3699732" y="1610215"/>
            <a:ext cx="1089974" cy="479001"/>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Crystals:  2</a:t>
            </a:r>
            <a:endParaRPr/>
          </a:p>
          <a:p>
            <a:pPr indent="0" lvl="0" marL="0" marR="0" rtl="0" algn="l">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Gems:   5 </a:t>
            </a:r>
            <a:endParaRPr/>
          </a:p>
        </p:txBody>
      </p:sp>
      <p:sp>
        <p:nvSpPr>
          <p:cNvPr id="129" name="Shape 129"/>
          <p:cNvSpPr/>
          <p:nvPr/>
        </p:nvSpPr>
        <p:spPr>
          <a:xfrm>
            <a:off x="3749507" y="2108657"/>
            <a:ext cx="351153" cy="719385"/>
          </a:xfrm>
          <a:prstGeom prst="ellipse">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30" name="Shape 130"/>
          <p:cNvSpPr/>
          <p:nvPr/>
        </p:nvSpPr>
        <p:spPr>
          <a:xfrm>
            <a:off x="5262503" y="2030882"/>
            <a:ext cx="932055" cy="675198"/>
          </a:xfrm>
          <a:prstGeom prst="diamond">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900" u="none" cap="none" strike="noStrike">
                <a:solidFill>
                  <a:schemeClr val="dk1"/>
                </a:solidFill>
                <a:latin typeface="Arial"/>
                <a:ea typeface="Arial"/>
                <a:cs typeface="Arial"/>
                <a:sym typeface="Arial"/>
              </a:rPr>
              <a:t>Win</a:t>
            </a:r>
            <a:endParaRPr/>
          </a:p>
          <a:p>
            <a:pPr indent="0" lvl="0" marL="0" marR="0" rtl="0" algn="ctr">
              <a:lnSpc>
                <a:spcPct val="100000"/>
              </a:lnSpc>
              <a:spcBef>
                <a:spcPts val="0"/>
              </a:spcBef>
              <a:spcAft>
                <a:spcPts val="0"/>
              </a:spcAft>
              <a:buNone/>
            </a:pPr>
            <a:r>
              <a:rPr b="0" i="0" lang="fi" sz="900" u="none" cap="none" strike="noStrike">
                <a:solidFill>
                  <a:schemeClr val="dk1"/>
                </a:solidFill>
                <a:latin typeface="Arial"/>
                <a:ea typeface="Arial"/>
                <a:cs typeface="Arial"/>
                <a:sym typeface="Arial"/>
              </a:rPr>
              <a:t>Lose</a:t>
            </a:r>
            <a:endParaRPr/>
          </a:p>
        </p:txBody>
      </p:sp>
      <p:cxnSp>
        <p:nvCxnSpPr>
          <p:cNvPr id="131" name="Shape 131"/>
          <p:cNvCxnSpPr>
            <a:endCxn id="130" idx="1"/>
          </p:cNvCxnSpPr>
          <p:nvPr/>
        </p:nvCxnSpPr>
        <p:spPr>
          <a:xfrm>
            <a:off x="4665203" y="2368481"/>
            <a:ext cx="597300" cy="0"/>
          </a:xfrm>
          <a:prstGeom prst="straightConnector1">
            <a:avLst/>
          </a:prstGeom>
          <a:noFill/>
          <a:ln cap="flat" cmpd="sng" w="9525">
            <a:solidFill>
              <a:srgbClr val="FDA739"/>
            </a:solidFill>
            <a:prstDash val="solid"/>
            <a:round/>
            <a:headEnd len="sm" w="sm" type="none"/>
            <a:tailEnd len="med" w="med" type="triangle"/>
          </a:ln>
        </p:spPr>
      </p:cxnSp>
      <p:cxnSp>
        <p:nvCxnSpPr>
          <p:cNvPr id="132" name="Shape 132"/>
          <p:cNvCxnSpPr>
            <a:stCxn id="130" idx="3"/>
          </p:cNvCxnSpPr>
          <p:nvPr/>
        </p:nvCxnSpPr>
        <p:spPr>
          <a:xfrm>
            <a:off x="6194558" y="2368481"/>
            <a:ext cx="429000" cy="0"/>
          </a:xfrm>
          <a:prstGeom prst="straightConnector1">
            <a:avLst/>
          </a:prstGeom>
          <a:noFill/>
          <a:ln cap="flat" cmpd="sng" w="9525">
            <a:solidFill>
              <a:srgbClr val="FDA739"/>
            </a:solidFill>
            <a:prstDash val="solid"/>
            <a:round/>
            <a:headEnd len="sm" w="sm" type="none"/>
            <a:tailEnd len="med" w="med" type="triangle"/>
          </a:ln>
        </p:spPr>
      </p:cxnSp>
      <p:sp>
        <p:nvSpPr>
          <p:cNvPr id="133" name="Shape 133"/>
          <p:cNvSpPr/>
          <p:nvPr/>
        </p:nvSpPr>
        <p:spPr>
          <a:xfrm>
            <a:off x="7292756" y="2641568"/>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Quit</a:t>
            </a:r>
            <a:endParaRPr/>
          </a:p>
        </p:txBody>
      </p:sp>
      <p:sp>
        <p:nvSpPr>
          <p:cNvPr id="134" name="Shape 134"/>
          <p:cNvSpPr/>
          <p:nvPr/>
        </p:nvSpPr>
        <p:spPr>
          <a:xfrm>
            <a:off x="7292756" y="2182007"/>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Play again</a:t>
            </a:r>
            <a:endParaRPr/>
          </a:p>
        </p:txBody>
      </p:sp>
      <p:sp>
        <p:nvSpPr>
          <p:cNvPr id="135" name="Shape 135"/>
          <p:cNvSpPr/>
          <p:nvPr/>
        </p:nvSpPr>
        <p:spPr>
          <a:xfrm>
            <a:off x="6856215" y="1722446"/>
            <a:ext cx="1888871" cy="37294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You won!</a:t>
            </a:r>
            <a:endParaRPr/>
          </a:p>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You collected 12 crystals</a:t>
            </a:r>
            <a:endParaRPr/>
          </a:p>
        </p:txBody>
      </p:sp>
      <p:sp>
        <p:nvSpPr>
          <p:cNvPr id="136" name="Shape 136"/>
          <p:cNvSpPr/>
          <p:nvPr/>
        </p:nvSpPr>
        <p:spPr>
          <a:xfrm>
            <a:off x="5165834" y="4452691"/>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Quit</a:t>
            </a:r>
            <a:endParaRPr/>
          </a:p>
        </p:txBody>
      </p:sp>
      <p:sp>
        <p:nvSpPr>
          <p:cNvPr id="137" name="Shape 137"/>
          <p:cNvSpPr/>
          <p:nvPr/>
        </p:nvSpPr>
        <p:spPr>
          <a:xfrm>
            <a:off x="5165834" y="3993130"/>
            <a:ext cx="1265549" cy="372948"/>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Restart</a:t>
            </a:r>
            <a:endParaRPr/>
          </a:p>
        </p:txBody>
      </p:sp>
      <p:sp>
        <p:nvSpPr>
          <p:cNvPr id="138" name="Shape 138"/>
          <p:cNvSpPr/>
          <p:nvPr/>
        </p:nvSpPr>
        <p:spPr>
          <a:xfrm>
            <a:off x="4729293" y="3533569"/>
            <a:ext cx="1888871" cy="37294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You died</a:t>
            </a:r>
            <a:endParaRPr/>
          </a:p>
        </p:txBody>
      </p:sp>
      <p:cxnSp>
        <p:nvCxnSpPr>
          <p:cNvPr id="139" name="Shape 139"/>
          <p:cNvCxnSpPr>
            <a:stCxn id="130" idx="2"/>
          </p:cNvCxnSpPr>
          <p:nvPr/>
        </p:nvCxnSpPr>
        <p:spPr>
          <a:xfrm>
            <a:off x="5728531" y="2706080"/>
            <a:ext cx="34800" cy="616200"/>
          </a:xfrm>
          <a:prstGeom prst="straightConnector1">
            <a:avLst/>
          </a:prstGeom>
          <a:noFill/>
          <a:ln cap="flat" cmpd="sng" w="9525">
            <a:solidFill>
              <a:srgbClr val="FDA739"/>
            </a:solidFill>
            <a:prstDash val="solid"/>
            <a:round/>
            <a:headEnd len="sm" w="sm" type="none"/>
            <a:tailEnd len="med" w="med" type="triangle"/>
          </a:ln>
        </p:spPr>
      </p:cxnSp>
      <p:sp>
        <p:nvSpPr>
          <p:cNvPr id="140" name="Shape 140"/>
          <p:cNvSpPr txBox="1"/>
          <p:nvPr/>
        </p:nvSpPr>
        <p:spPr>
          <a:xfrm>
            <a:off x="2211762" y="365249"/>
            <a:ext cx="253146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fi" sz="3200" u="none" cap="none" strike="noStrike">
                <a:solidFill>
                  <a:srgbClr val="000000"/>
                </a:solidFill>
                <a:latin typeface="Calibri"/>
                <a:ea typeface="Calibri"/>
                <a:cs typeface="Calibri"/>
                <a:sym typeface="Calibri"/>
              </a:rPr>
              <a:t>Flow Diagram</a:t>
            </a:r>
            <a:endParaRPr/>
          </a:p>
        </p:txBody>
      </p:sp>
      <p:sp>
        <p:nvSpPr>
          <p:cNvPr id="141" name="Shape 141"/>
          <p:cNvSpPr/>
          <p:nvPr/>
        </p:nvSpPr>
        <p:spPr>
          <a:xfrm>
            <a:off x="2570833" y="2687340"/>
            <a:ext cx="1851556" cy="6143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Health Bar</a:t>
            </a:r>
            <a:endParaRPr/>
          </a:p>
          <a:p>
            <a:pPr indent="0" lvl="0" marL="0" marR="0" rtl="0" algn="l">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Timer??</a:t>
            </a:r>
            <a:endParaRPr/>
          </a:p>
        </p:txBody>
      </p:sp>
      <p:cxnSp>
        <p:nvCxnSpPr>
          <p:cNvPr id="142" name="Shape 142"/>
          <p:cNvCxnSpPr/>
          <p:nvPr/>
        </p:nvCxnSpPr>
        <p:spPr>
          <a:xfrm flipH="1">
            <a:off x="3507756" y="3301739"/>
            <a:ext cx="331" cy="665754"/>
          </a:xfrm>
          <a:prstGeom prst="straightConnector1">
            <a:avLst/>
          </a:prstGeom>
          <a:noFill/>
          <a:ln cap="flat" cmpd="sng" w="9525">
            <a:solidFill>
              <a:srgbClr val="FDA739"/>
            </a:solidFill>
            <a:prstDash val="solid"/>
            <a:round/>
            <a:headEnd len="sm" w="sm" type="none"/>
            <a:tailEnd len="med" w="med" type="triangle"/>
          </a:ln>
        </p:spPr>
      </p:cxnSp>
      <p:sp>
        <p:nvSpPr>
          <p:cNvPr id="143" name="Shape 143"/>
          <p:cNvSpPr/>
          <p:nvPr/>
        </p:nvSpPr>
        <p:spPr>
          <a:xfrm>
            <a:off x="2846452" y="3966424"/>
            <a:ext cx="1142514" cy="615468"/>
          </a:xfrm>
          <a:prstGeom prst="roundRect">
            <a:avLst>
              <a:gd fmla="val 16667" name="adj"/>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44" name="Shape 144"/>
          <p:cNvSpPr/>
          <p:nvPr/>
        </p:nvSpPr>
        <p:spPr>
          <a:xfrm>
            <a:off x="2846452" y="1669023"/>
            <a:ext cx="736914" cy="206160"/>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Pause</a:t>
            </a:r>
            <a:endParaRPr b="0" i="0" sz="1050" u="none" cap="none" strike="noStrike">
              <a:solidFill>
                <a:schemeClr val="dk1"/>
              </a:solidFill>
              <a:latin typeface="Arial"/>
              <a:ea typeface="Arial"/>
              <a:cs typeface="Arial"/>
              <a:sym typeface="Arial"/>
            </a:endParaRPr>
          </a:p>
        </p:txBody>
      </p:sp>
      <p:sp>
        <p:nvSpPr>
          <p:cNvPr id="145" name="Shape 145"/>
          <p:cNvSpPr/>
          <p:nvPr/>
        </p:nvSpPr>
        <p:spPr>
          <a:xfrm>
            <a:off x="2882010" y="4163847"/>
            <a:ext cx="535699" cy="208713"/>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Quit</a:t>
            </a:r>
            <a:endParaRPr/>
          </a:p>
        </p:txBody>
      </p:sp>
      <p:sp>
        <p:nvSpPr>
          <p:cNvPr id="146" name="Shape 146"/>
          <p:cNvSpPr/>
          <p:nvPr/>
        </p:nvSpPr>
        <p:spPr>
          <a:xfrm>
            <a:off x="3418934" y="4166352"/>
            <a:ext cx="535699" cy="208713"/>
          </a:xfrm>
          <a:prstGeom prst="roundRect">
            <a:avLst>
              <a:gd fmla="val 16667" name="adj"/>
            </a:avLst>
          </a:prstGeom>
          <a:solidFill>
            <a:srgbClr val="FFDDB2"/>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050" u="none" cap="none" strike="noStrike">
                <a:solidFill>
                  <a:schemeClr val="dk1"/>
                </a:solidFill>
                <a:latin typeface="Arial"/>
                <a:ea typeface="Arial"/>
                <a:cs typeface="Arial"/>
                <a:sym typeface="Arial"/>
              </a:rPr>
              <a:t>Con</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Core Game</a:t>
            </a:r>
            <a:endParaRPr b="1" i="0" sz="3200" u="none" cap="none" strike="noStrike">
              <a:solidFill>
                <a:schemeClr val="dk1"/>
              </a:solidFill>
              <a:latin typeface="Calibri"/>
              <a:ea typeface="Calibri"/>
              <a:cs typeface="Calibri"/>
              <a:sym typeface="Calibri"/>
            </a:endParaRPr>
          </a:p>
        </p:txBody>
      </p:sp>
      <p:sp>
        <p:nvSpPr>
          <p:cNvPr id="152" name="Shape 1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Arial"/>
              <a:buChar char="-"/>
            </a:pPr>
            <a:r>
              <a:rPr b="0" i="0" lang="fi" sz="1400" u="none" cap="none" strike="noStrike">
                <a:solidFill>
                  <a:schemeClr val="dk2"/>
                </a:solidFill>
                <a:latin typeface="Arial"/>
                <a:ea typeface="Arial"/>
                <a:cs typeface="Arial"/>
                <a:sym typeface="Arial"/>
              </a:rPr>
              <a:t>What character needs to do to complete the level</a:t>
            </a:r>
            <a:endParaRPr b="0" i="0" sz="1400" u="none" cap="none" strike="noStrike">
              <a:solidFill>
                <a:schemeClr val="dk2"/>
              </a:solidFill>
              <a:latin typeface="Arial"/>
              <a:ea typeface="Arial"/>
              <a:cs typeface="Arial"/>
              <a:sym typeface="Arial"/>
            </a:endParaRPr>
          </a:p>
          <a:p>
            <a:pPr indent="-304800" lvl="1" marL="914400" marR="0" rtl="0" algn="l">
              <a:lnSpc>
                <a:spcPct val="115000"/>
              </a:lnSpc>
              <a:spcBef>
                <a:spcPts val="0"/>
              </a:spcBef>
              <a:spcAft>
                <a:spcPts val="0"/>
              </a:spcAft>
              <a:buClr>
                <a:schemeClr val="dk2"/>
              </a:buClr>
              <a:buSzPts val="1200"/>
              <a:buFont typeface="Arial"/>
              <a:buChar char="-"/>
            </a:pPr>
            <a:r>
              <a:rPr b="0" i="0" lang="fi" sz="1200" u="none" cap="none" strike="noStrike">
                <a:solidFill>
                  <a:schemeClr val="dk2"/>
                </a:solidFill>
                <a:latin typeface="Arial"/>
                <a:ea typeface="Arial"/>
                <a:cs typeface="Arial"/>
                <a:sym typeface="Arial"/>
              </a:rPr>
              <a:t>Move &amp; jump</a:t>
            </a:r>
            <a:endParaRPr/>
          </a:p>
          <a:p>
            <a:pPr indent="-304800" lvl="1" marL="914400" marR="0" rtl="0" algn="l">
              <a:lnSpc>
                <a:spcPct val="115000"/>
              </a:lnSpc>
              <a:spcBef>
                <a:spcPts val="0"/>
              </a:spcBef>
              <a:spcAft>
                <a:spcPts val="0"/>
              </a:spcAft>
              <a:buClr>
                <a:schemeClr val="dk2"/>
              </a:buClr>
              <a:buSzPts val="1200"/>
              <a:buFont typeface="Arial"/>
              <a:buChar char="-"/>
            </a:pPr>
            <a:r>
              <a:rPr b="0" i="0" lang="fi" sz="1200" u="none" cap="none" strike="noStrike">
                <a:solidFill>
                  <a:schemeClr val="dk2"/>
                </a:solidFill>
                <a:latin typeface="Arial"/>
                <a:ea typeface="Arial"/>
                <a:cs typeface="Arial"/>
                <a:sym typeface="Arial"/>
              </a:rPr>
              <a:t>Kill the Belloow </a:t>
            </a:r>
            <a:endParaRPr/>
          </a:p>
          <a:p>
            <a:pPr indent="-304800" lvl="1" marL="914400" marR="0" rtl="0" algn="l">
              <a:lnSpc>
                <a:spcPct val="115000"/>
              </a:lnSpc>
              <a:spcBef>
                <a:spcPts val="0"/>
              </a:spcBef>
              <a:spcAft>
                <a:spcPts val="0"/>
              </a:spcAft>
              <a:buClr>
                <a:schemeClr val="dk2"/>
              </a:buClr>
              <a:buSzPts val="1200"/>
              <a:buFont typeface="Arial"/>
              <a:buChar char="-"/>
            </a:pPr>
            <a:r>
              <a:rPr b="0" i="0" lang="fi" sz="1200" u="none" cap="none" strike="noStrike">
                <a:solidFill>
                  <a:schemeClr val="dk2"/>
                </a:solidFill>
                <a:latin typeface="Arial"/>
                <a:ea typeface="Arial"/>
                <a:cs typeface="Arial"/>
                <a:sym typeface="Arial"/>
              </a:rPr>
              <a:t>Collect the crystal to clear the level</a:t>
            </a:r>
            <a:endParaRPr/>
          </a:p>
          <a:p>
            <a:pPr indent="-228600" lvl="1" marL="91440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228600" lvl="1" marL="91440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228600" lvl="1" marL="91440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0" lvl="0" marL="457200" marR="0" rtl="0" algn="l">
              <a:lnSpc>
                <a:spcPct val="115000"/>
              </a:lnSpc>
              <a:spcBef>
                <a:spcPts val="1600"/>
              </a:spcBef>
              <a:spcAft>
                <a:spcPts val="1600"/>
              </a:spcAft>
              <a:buClr>
                <a:schemeClr val="dk2"/>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Game Controls</a:t>
            </a:r>
            <a:endParaRPr b="1" i="0" sz="3200" u="none" cap="none" strike="noStrike">
              <a:solidFill>
                <a:schemeClr val="dk1"/>
              </a:solidFill>
              <a:latin typeface="Calibri"/>
              <a:ea typeface="Calibri"/>
              <a:cs typeface="Calibri"/>
              <a:sym typeface="Calibri"/>
            </a:endParaRPr>
          </a:p>
        </p:txBody>
      </p:sp>
      <p:pic>
        <p:nvPicPr>
          <p:cNvPr descr="https://lh4.googleusercontent.com/ruTomTeLq-PVD7aBU6wtJQsX_H10L9C_o-vqyzxDuxftrWvkIAvB3lexQA6efAbqexLrURKvzd-ZcNDCRINa7cir3YrGq-iGo_Z37_kpza9rqgDUHPIgI5CaDHVZYlDD_xVzAoGi" id="158" name="Shape 158"/>
          <p:cNvPicPr preferRelativeResize="0"/>
          <p:nvPr/>
        </p:nvPicPr>
        <p:blipFill rotWithShape="1">
          <a:blip r:embed="rId3">
            <a:alphaModFix/>
          </a:blip>
          <a:srcRect b="0" l="0" r="0" t="0"/>
          <a:stretch/>
        </p:blipFill>
        <p:spPr>
          <a:xfrm>
            <a:off x="1296353" y="1206818"/>
            <a:ext cx="6124575" cy="332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i" sz="3200" u="none" cap="none" strike="noStrike">
                <a:solidFill>
                  <a:schemeClr val="dk1"/>
                </a:solidFill>
                <a:latin typeface="Calibri"/>
                <a:ea typeface="Calibri"/>
                <a:cs typeface="Calibri"/>
                <a:sym typeface="Calibri"/>
              </a:rPr>
              <a:t>HUD </a:t>
            </a:r>
            <a:endParaRPr b="0" i="0" sz="3200" u="none" cap="none" strike="noStrike">
              <a:solidFill>
                <a:schemeClr val="dk1"/>
              </a:solidFill>
              <a:latin typeface="Calibri"/>
              <a:ea typeface="Calibri"/>
              <a:cs typeface="Calibri"/>
              <a:sym typeface="Calibri"/>
            </a:endParaRPr>
          </a:p>
        </p:txBody>
      </p:sp>
      <p:grpSp>
        <p:nvGrpSpPr>
          <p:cNvPr id="164" name="Shape 164"/>
          <p:cNvGrpSpPr/>
          <p:nvPr/>
        </p:nvGrpSpPr>
        <p:grpSpPr>
          <a:xfrm>
            <a:off x="749789" y="1239982"/>
            <a:ext cx="7438248" cy="3719362"/>
            <a:chOff x="1536569" y="2243579"/>
            <a:chExt cx="8050490" cy="4411745"/>
          </a:xfrm>
        </p:grpSpPr>
        <p:sp>
          <p:nvSpPr>
            <p:cNvPr id="165" name="Shape 165"/>
            <p:cNvSpPr/>
            <p:nvPr/>
          </p:nvSpPr>
          <p:spPr>
            <a:xfrm>
              <a:off x="1536569" y="2243579"/>
              <a:ext cx="8050490" cy="4411745"/>
            </a:xfrm>
            <a:prstGeom prst="rect">
              <a:avLst/>
            </a:prstGeom>
            <a:no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Shape 166"/>
            <p:cNvSpPr/>
            <p:nvPr/>
          </p:nvSpPr>
          <p:spPr>
            <a:xfrm>
              <a:off x="6720422" y="2336622"/>
              <a:ext cx="2717991" cy="102256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fi" sz="1200" u="none" cap="none" strike="noStrike">
                  <a:solidFill>
                    <a:schemeClr val="dk1"/>
                  </a:solidFill>
                  <a:latin typeface="Calibri"/>
                  <a:ea typeface="Calibri"/>
                  <a:cs typeface="Calibri"/>
                  <a:sym typeface="Calibri"/>
                </a:rPr>
                <a:t>Image Crystals: number of  collected</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fi" sz="1200" u="none" cap="none" strike="noStrike">
                  <a:solidFill>
                    <a:schemeClr val="dk1"/>
                  </a:solidFill>
                  <a:latin typeface="Calibri"/>
                  <a:ea typeface="Calibri"/>
                  <a:cs typeface="Calibri"/>
                  <a:sym typeface="Calibri"/>
                </a:rPr>
                <a:t>Image Gems: Number of collected</a:t>
              </a:r>
              <a:endParaRPr b="0" i="0" sz="1200" u="none" cap="none" strike="noStrike">
                <a:solidFill>
                  <a:schemeClr val="dk1"/>
                </a:solidFill>
                <a:latin typeface="Calibri"/>
                <a:ea typeface="Calibri"/>
                <a:cs typeface="Calibri"/>
                <a:sym typeface="Calibri"/>
              </a:endParaRPr>
            </a:p>
          </p:txBody>
        </p:sp>
        <p:sp>
          <p:nvSpPr>
            <p:cNvPr id="167" name="Shape 167"/>
            <p:cNvSpPr/>
            <p:nvPr/>
          </p:nvSpPr>
          <p:spPr>
            <a:xfrm>
              <a:off x="1621410" y="5836126"/>
              <a:ext cx="2969443" cy="81919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fi" sz="1600" u="none" cap="none" strike="noStrike">
                  <a:solidFill>
                    <a:schemeClr val="dk1"/>
                  </a:solidFill>
                  <a:latin typeface="Calibri"/>
                  <a:ea typeface="Calibri"/>
                  <a:cs typeface="Calibri"/>
                  <a:sym typeface="Calibri"/>
                </a:rPr>
                <a:t>Player Health Bar</a:t>
              </a:r>
              <a:endParaRPr/>
            </a:p>
          </p:txBody>
        </p:sp>
      </p:grpSp>
      <p:pic>
        <p:nvPicPr>
          <p:cNvPr id="168" name="Shape 168"/>
          <p:cNvPicPr preferRelativeResize="0"/>
          <p:nvPr/>
        </p:nvPicPr>
        <p:blipFill rotWithShape="1">
          <a:blip r:embed="rId3">
            <a:alphaModFix/>
          </a:blip>
          <a:srcRect b="16215" l="10396" r="10712" t="15607"/>
          <a:stretch/>
        </p:blipFill>
        <p:spPr>
          <a:xfrm>
            <a:off x="3932200" y="1311629"/>
            <a:ext cx="536713" cy="463826"/>
          </a:xfrm>
          <a:prstGeom prst="rect">
            <a:avLst/>
          </a:prstGeom>
          <a:noFill/>
          <a:ln>
            <a:noFill/>
          </a:ln>
        </p:spPr>
      </p:pic>
      <p:sp>
        <p:nvSpPr>
          <p:cNvPr id="169" name="Shape 169"/>
          <p:cNvSpPr txBox="1"/>
          <p:nvPr/>
        </p:nvSpPr>
        <p:spPr>
          <a:xfrm>
            <a:off x="3909391" y="1644650"/>
            <a:ext cx="1689652" cy="2616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i" sz="1100" u="none" cap="none" strike="noStrike">
                <a:solidFill>
                  <a:srgbClr val="000000"/>
                </a:solidFill>
                <a:latin typeface="Arial"/>
                <a:ea typeface="Arial"/>
                <a:cs typeface="Arial"/>
                <a:sym typeface="Arial"/>
              </a:rPr>
              <a:t>Pause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0024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Main Characters</a:t>
            </a:r>
            <a:endParaRPr b="1" i="0" sz="3200" u="none" cap="none" strike="noStrike">
              <a:solidFill>
                <a:schemeClr val="dk1"/>
              </a:solidFill>
              <a:latin typeface="Calibri"/>
              <a:ea typeface="Calibri"/>
              <a:cs typeface="Calibri"/>
              <a:sym typeface="Calibri"/>
            </a:endParaRPr>
          </a:p>
        </p:txBody>
      </p:sp>
      <p:graphicFrame>
        <p:nvGraphicFramePr>
          <p:cNvPr id="175" name="Shape 175"/>
          <p:cNvGraphicFramePr/>
          <p:nvPr/>
        </p:nvGraphicFramePr>
        <p:xfrm>
          <a:off x="311700" y="1249680"/>
          <a:ext cx="3000000" cy="3000000"/>
        </p:xfrm>
        <a:graphic>
          <a:graphicData uri="http://schemas.openxmlformats.org/drawingml/2006/table">
            <a:tbl>
              <a:tblPr bandRow="1" firstCol="1" firstRow="1">
                <a:noFill/>
                <a:tableStyleId>{CBD40AAE-07BE-4903-A772-721F5E6D7197}</a:tableStyleId>
              </a:tblPr>
              <a:tblGrid>
                <a:gridCol w="884650"/>
                <a:gridCol w="1996450"/>
                <a:gridCol w="1325875"/>
                <a:gridCol w="1676400"/>
                <a:gridCol w="975350"/>
                <a:gridCol w="849350"/>
                <a:gridCol w="812525"/>
              </a:tblGrid>
              <a:tr h="565825">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Name</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Image</a:t>
                      </a:r>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Ability/</a:t>
                      </a:r>
                      <a:endParaRPr/>
                    </a:p>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weapon</a:t>
                      </a:r>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Target</a:t>
                      </a:r>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Effect on enemy</a:t>
                      </a:r>
                      <a:endParaRPr b="1"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Health</a:t>
                      </a:r>
                      <a:endParaRPr/>
                    </a:p>
                  </a:txBody>
                  <a:tcPr marT="0" marB="0" marR="68575" marL="68575"/>
                </a:tc>
                <a:tc>
                  <a:txBody>
                    <a:bodyPr>
                      <a:noAutofit/>
                    </a:bodyPr>
                    <a:lstStyle/>
                    <a:p>
                      <a:pPr indent="0" lvl="0" marL="0" marR="0" rtl="0" algn="l">
                        <a:lnSpc>
                          <a:spcPct val="107000"/>
                        </a:lnSpc>
                        <a:spcBef>
                          <a:spcPts val="0"/>
                        </a:spcBef>
                        <a:spcAft>
                          <a:spcPts val="0"/>
                        </a:spcAft>
                        <a:buNone/>
                      </a:pPr>
                      <a:r>
                        <a:rPr b="1" lang="fi" sz="1400" u="none" cap="none" strike="noStrike">
                          <a:latin typeface="Calibri"/>
                          <a:ea typeface="Calibri"/>
                          <a:cs typeface="Calibri"/>
                          <a:sym typeface="Calibri"/>
                        </a:rPr>
                        <a:t>Move Speed</a:t>
                      </a:r>
                      <a:endParaRPr b="1" sz="1400" u="none" cap="none" strike="noStrike">
                        <a:latin typeface="Calibri"/>
                        <a:ea typeface="Calibri"/>
                        <a:cs typeface="Calibri"/>
                        <a:sym typeface="Calibri"/>
                      </a:endParaRPr>
                    </a:p>
                  </a:txBody>
                  <a:tcPr marT="0" marB="0" marR="68575" marL="68575"/>
                </a:tc>
              </a:tr>
              <a:tr h="1441700">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Big Hand</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Jumping</a:t>
                      </a:r>
                      <a:endParaRPr/>
                    </a:p>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Attack/rocks</a:t>
                      </a:r>
                      <a:endParaRPr/>
                    </a:p>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All enemies</a:t>
                      </a:r>
                      <a:endParaRPr/>
                    </a:p>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Attack: Throw the rocks to the enemy</a:t>
                      </a:r>
                      <a:endParaRPr/>
                    </a:p>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Cooling time: 0.5s</a:t>
                      </a:r>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Damage </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100</a:t>
                      </a:r>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10</a:t>
                      </a:r>
                      <a:endParaRPr/>
                    </a:p>
                  </a:txBody>
                  <a:tcPr marT="0" marB="0" marR="68575" marL="68575"/>
                </a:tc>
              </a:tr>
              <a:tr h="1474800">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Hatter</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Flying</a:t>
                      </a:r>
                      <a:endParaRPr/>
                    </a:p>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Collecting items</a:t>
                      </a:r>
                      <a:endParaRPr/>
                    </a:p>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Solving puzzles</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Gems</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t/>
                      </a:r>
                      <a:endParaRPr sz="1400" u="none" cap="none" strike="noStrike">
                        <a:latin typeface="Calibri"/>
                        <a:ea typeface="Calibri"/>
                        <a:cs typeface="Calibri"/>
                        <a:sym typeface="Calibri"/>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100</a:t>
                      </a:r>
                      <a:endParaRPr/>
                    </a:p>
                  </a:txBody>
                  <a:tcPr marT="0" marB="0" marR="68575" marL="68575"/>
                </a:tc>
                <a:tc>
                  <a:txBody>
                    <a:bodyPr>
                      <a:noAutofit/>
                    </a:bodyPr>
                    <a:lstStyle/>
                    <a:p>
                      <a:pPr indent="0" lvl="0" marL="0" marR="0" rtl="0" algn="l">
                        <a:lnSpc>
                          <a:spcPct val="107000"/>
                        </a:lnSpc>
                        <a:spcBef>
                          <a:spcPts val="0"/>
                        </a:spcBef>
                        <a:spcAft>
                          <a:spcPts val="0"/>
                        </a:spcAft>
                        <a:buNone/>
                      </a:pPr>
                      <a:r>
                        <a:rPr lang="fi" sz="1400" u="none" cap="none" strike="noStrike">
                          <a:latin typeface="Calibri"/>
                          <a:ea typeface="Calibri"/>
                          <a:cs typeface="Calibri"/>
                          <a:sym typeface="Calibri"/>
                        </a:rPr>
                        <a:t>15</a:t>
                      </a:r>
                      <a:endParaRPr sz="1400" u="none" cap="none" strike="noStrike">
                        <a:latin typeface="Calibri"/>
                        <a:ea typeface="Calibri"/>
                        <a:cs typeface="Calibri"/>
                        <a:sym typeface="Calibri"/>
                      </a:endParaRPr>
                    </a:p>
                  </a:txBody>
                  <a:tcPr marT="0" marB="0" marR="68575" marL="68575"/>
                </a:tc>
              </a:tr>
            </a:tbl>
          </a:graphicData>
        </a:graphic>
      </p:graphicFrame>
      <p:pic>
        <p:nvPicPr>
          <p:cNvPr id="176" name="Shape 176"/>
          <p:cNvPicPr preferRelativeResize="0"/>
          <p:nvPr/>
        </p:nvPicPr>
        <p:blipFill rotWithShape="1">
          <a:blip r:embed="rId3">
            <a:alphaModFix/>
          </a:blip>
          <a:srcRect b="0" l="0" r="0" t="0"/>
          <a:stretch/>
        </p:blipFill>
        <p:spPr>
          <a:xfrm>
            <a:off x="1249680" y="1851660"/>
            <a:ext cx="1874520" cy="1363979"/>
          </a:xfrm>
          <a:prstGeom prst="rect">
            <a:avLst/>
          </a:prstGeom>
          <a:noFill/>
          <a:ln>
            <a:noFill/>
          </a:ln>
        </p:spPr>
      </p:pic>
      <p:pic>
        <p:nvPicPr>
          <p:cNvPr id="177" name="Shape 177"/>
          <p:cNvPicPr preferRelativeResize="0"/>
          <p:nvPr/>
        </p:nvPicPr>
        <p:blipFill rotWithShape="1">
          <a:blip r:embed="rId4">
            <a:alphaModFix/>
          </a:blip>
          <a:srcRect b="13235" l="27941" r="31983" t="15441"/>
          <a:stretch/>
        </p:blipFill>
        <p:spPr>
          <a:xfrm>
            <a:off x="1454467" y="3629977"/>
            <a:ext cx="1038225"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32310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NPC Enemies</a:t>
            </a:r>
            <a:endParaRPr b="1" i="0" sz="3200" u="none" cap="none" strike="noStrike">
              <a:solidFill>
                <a:schemeClr val="dk1"/>
              </a:solidFill>
              <a:latin typeface="Calibri"/>
              <a:ea typeface="Calibri"/>
              <a:cs typeface="Calibri"/>
              <a:sym typeface="Calibri"/>
            </a:endParaRPr>
          </a:p>
        </p:txBody>
      </p:sp>
      <p:graphicFrame>
        <p:nvGraphicFramePr>
          <p:cNvPr id="183" name="Shape 183"/>
          <p:cNvGraphicFramePr/>
          <p:nvPr/>
        </p:nvGraphicFramePr>
        <p:xfrm>
          <a:off x="592282" y="1084117"/>
          <a:ext cx="3000000" cy="3000000"/>
        </p:xfrm>
        <a:graphic>
          <a:graphicData uri="http://schemas.openxmlformats.org/drawingml/2006/table">
            <a:tbl>
              <a:tblPr bandRow="1" firstRow="1">
                <a:noFill/>
                <a:tableStyleId>{CBD40AAE-07BE-4903-A772-721F5E6D7197}</a:tableStyleId>
              </a:tblPr>
              <a:tblGrid>
                <a:gridCol w="1624575"/>
                <a:gridCol w="1624575"/>
                <a:gridCol w="1624575"/>
                <a:gridCol w="1624575"/>
                <a:gridCol w="1624575"/>
              </a:tblGrid>
              <a:tr h="353300">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Name</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Belloow</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Pumpking</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Jelly</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Scratchy</a:t>
                      </a:r>
                      <a:r>
                        <a:rPr lang="fi" sz="1400" u="none" cap="none" strike="noStrike">
                          <a:latin typeface="Calibri"/>
                          <a:ea typeface="Calibri"/>
                          <a:cs typeface="Calibri"/>
                          <a:sym typeface="Calibri"/>
                        </a:rPr>
                        <a:t> rock</a:t>
                      </a:r>
                      <a:endParaRPr sz="1400" u="none" cap="none" strike="noStrike">
                        <a:latin typeface="Calibri"/>
                        <a:ea typeface="Calibri"/>
                        <a:cs typeface="Calibri"/>
                        <a:sym typeface="Calibri"/>
                      </a:endParaRPr>
                    </a:p>
                  </a:txBody>
                  <a:tcPr marT="45725" marB="45725" marR="91450" marL="91450"/>
                </a:tc>
              </a:tr>
              <a:tr h="1444325">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Image</a:t>
                      </a:r>
                      <a:endParaRPr/>
                    </a:p>
                  </a:txBody>
                  <a:tcPr marT="45725" marB="45725" marR="91450" marL="91450"/>
                </a:tc>
                <a:tc>
                  <a:txBody>
                    <a:bodyPr>
                      <a:noAutofit/>
                    </a:bodyPr>
                    <a:lstStyle/>
                    <a:p>
                      <a:pPr indent="0" lvl="0" marL="0" marR="0" rtl="0" algn="l">
                        <a:lnSpc>
                          <a:spcPct val="100000"/>
                        </a:lnSpc>
                        <a:spcBef>
                          <a:spcPts val="0"/>
                        </a:spcBef>
                        <a:spcAft>
                          <a:spcPts val="0"/>
                        </a:spcAft>
                        <a:buNone/>
                      </a:pPr>
                      <a:r>
                        <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t/>
                      </a:r>
                      <a:endParaRPr sz="1400" u="none" cap="none" strike="noStrike">
                        <a:latin typeface="Calibri"/>
                        <a:ea typeface="Calibri"/>
                        <a:cs typeface="Calibri"/>
                        <a:sym typeface="Calibri"/>
                      </a:endParaRPr>
                    </a:p>
                  </a:txBody>
                  <a:tcPr marT="45725" marB="45725" marR="91450" marL="91450"/>
                </a:tc>
              </a:tr>
              <a:tr h="381000">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Size</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2</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1.2</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0.5</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0.2</a:t>
                      </a:r>
                      <a:endParaRPr sz="1400" u="none" cap="none" strike="noStrike">
                        <a:latin typeface="Calibri"/>
                        <a:ea typeface="Calibri"/>
                        <a:cs typeface="Calibri"/>
                        <a:sym typeface="Calibri"/>
                      </a:endParaRPr>
                    </a:p>
                  </a:txBody>
                  <a:tcPr marT="45725" marB="45725" marR="91450" marL="91450"/>
                </a:tc>
              </a:tr>
              <a:tr h="353300">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Attack/weapon</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Laser eye</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Fall down</a:t>
                      </a:r>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Electric Shock</a:t>
                      </a:r>
                      <a:endParaRPr sz="1400" u="none" cap="none" strike="noStrike">
                        <a:latin typeface="Calibri"/>
                        <a:ea typeface="Calibri"/>
                        <a:cs typeface="Calibri"/>
                        <a:sym typeface="Calibri"/>
                      </a:endParaRPr>
                    </a:p>
                  </a:txBody>
                  <a:tcPr marT="45725" marB="45725" marR="91450" marL="91450"/>
                </a:tc>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Scratching</a:t>
                      </a:r>
                      <a:endParaRPr sz="1400" u="none" cap="none" strike="noStrike">
                        <a:latin typeface="Calibri"/>
                        <a:ea typeface="Calibri"/>
                        <a:cs typeface="Calibri"/>
                        <a:sym typeface="Calibri"/>
                      </a:endParaRPr>
                    </a:p>
                  </a:txBody>
                  <a:tcPr marT="45725" marB="45725" marR="91450" marL="91450"/>
                </a:tc>
              </a:tr>
              <a:tr h="360225">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Max Health</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500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200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100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100</a:t>
                      </a:r>
                      <a:endParaRPr/>
                    </a:p>
                  </a:txBody>
                  <a:tcPr marT="45725" marB="45725" marR="91450" marL="91450"/>
                </a:tc>
              </a:tr>
              <a:tr h="381000">
                <a:tc>
                  <a:txBody>
                    <a:bodyPr>
                      <a:noAutofit/>
                    </a:bodyPr>
                    <a:lstStyle/>
                    <a:p>
                      <a:pPr indent="0" lvl="0" marL="0" marR="0" rtl="0" algn="l">
                        <a:lnSpc>
                          <a:spcPct val="100000"/>
                        </a:lnSpc>
                        <a:spcBef>
                          <a:spcPts val="0"/>
                        </a:spcBef>
                        <a:spcAft>
                          <a:spcPts val="0"/>
                        </a:spcAft>
                        <a:buNone/>
                      </a:pPr>
                      <a:r>
                        <a:rPr lang="fi" sz="1400" u="none" cap="none" strike="noStrike">
                          <a:latin typeface="Calibri"/>
                          <a:ea typeface="Calibri"/>
                          <a:cs typeface="Calibri"/>
                          <a:sym typeface="Calibri"/>
                        </a:rPr>
                        <a:t>Move Speed</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10</a:t>
                      </a:r>
                      <a:endParaRPr/>
                    </a:p>
                  </a:txBody>
                  <a:tcPr marT="45725" marB="45725" marR="91450" marL="91450"/>
                </a:tc>
                <a:tc>
                  <a:txBody>
                    <a:bodyPr>
                      <a:noAutofit/>
                    </a:bodyPr>
                    <a:lstStyle/>
                    <a:p>
                      <a:pPr indent="0" lvl="0" marL="0" marR="0" rtl="0" algn="r">
                        <a:lnSpc>
                          <a:spcPct val="100000"/>
                        </a:lnSpc>
                        <a:spcBef>
                          <a:spcPts val="0"/>
                        </a:spcBef>
                        <a:spcAft>
                          <a:spcPts val="0"/>
                        </a:spcAft>
                        <a:buNone/>
                      </a:pPr>
                      <a:r>
                        <a:rPr lang="fi" sz="1400" u="none" cap="none" strike="noStrike">
                          <a:latin typeface="Calibri"/>
                          <a:ea typeface="Calibri"/>
                          <a:cs typeface="Calibri"/>
                          <a:sym typeface="Calibri"/>
                        </a:rPr>
                        <a:t>5</a:t>
                      </a:r>
                      <a:endParaRPr/>
                    </a:p>
                  </a:txBody>
                  <a:tcPr marT="45725" marB="45725" marR="91450" marL="91450"/>
                </a:tc>
              </a:tr>
            </a:tbl>
          </a:graphicData>
        </a:graphic>
      </p:graphicFrame>
      <p:pic>
        <p:nvPicPr>
          <p:cNvPr id="184" name="Shape 184"/>
          <p:cNvPicPr preferRelativeResize="0"/>
          <p:nvPr/>
        </p:nvPicPr>
        <p:blipFill rotWithShape="1">
          <a:blip r:embed="rId3">
            <a:alphaModFix/>
          </a:blip>
          <a:srcRect b="0" l="0" r="0" t="0"/>
          <a:stretch/>
        </p:blipFill>
        <p:spPr>
          <a:xfrm>
            <a:off x="2509837" y="1579879"/>
            <a:ext cx="905308" cy="1301865"/>
          </a:xfrm>
          <a:prstGeom prst="rect">
            <a:avLst/>
          </a:prstGeom>
          <a:noFill/>
          <a:ln>
            <a:noFill/>
          </a:ln>
        </p:spPr>
      </p:pic>
      <p:pic>
        <p:nvPicPr>
          <p:cNvPr id="185" name="Shape 185"/>
          <p:cNvPicPr preferRelativeResize="0"/>
          <p:nvPr/>
        </p:nvPicPr>
        <p:blipFill rotWithShape="1">
          <a:blip r:embed="rId4">
            <a:alphaModFix/>
          </a:blip>
          <a:srcRect b="0" l="0" r="0" t="0"/>
          <a:stretch/>
        </p:blipFill>
        <p:spPr>
          <a:xfrm>
            <a:off x="4149436" y="1433945"/>
            <a:ext cx="845128" cy="1447799"/>
          </a:xfrm>
          <a:prstGeom prst="rect">
            <a:avLst/>
          </a:prstGeom>
          <a:noFill/>
          <a:ln>
            <a:noFill/>
          </a:ln>
        </p:spPr>
      </p:pic>
      <p:pic>
        <p:nvPicPr>
          <p:cNvPr id="186" name="Shape 186"/>
          <p:cNvPicPr preferRelativeResize="0"/>
          <p:nvPr/>
        </p:nvPicPr>
        <p:blipFill rotWithShape="1">
          <a:blip r:embed="rId5">
            <a:alphaModFix/>
          </a:blip>
          <a:srcRect b="0" l="0" r="0" t="0"/>
          <a:stretch/>
        </p:blipFill>
        <p:spPr>
          <a:xfrm>
            <a:off x="7323556" y="1579879"/>
            <a:ext cx="1228162" cy="1228162"/>
          </a:xfrm>
          <a:prstGeom prst="rect">
            <a:avLst/>
          </a:prstGeom>
          <a:noFill/>
          <a:ln>
            <a:noFill/>
          </a:ln>
        </p:spPr>
      </p:pic>
      <p:pic>
        <p:nvPicPr>
          <p:cNvPr id="187" name="Shape 187"/>
          <p:cNvPicPr preferRelativeResize="0"/>
          <p:nvPr/>
        </p:nvPicPr>
        <p:blipFill rotWithShape="1">
          <a:blip r:embed="rId6">
            <a:alphaModFix/>
          </a:blip>
          <a:srcRect b="0" l="0" r="0" t="0"/>
          <a:stretch/>
        </p:blipFill>
        <p:spPr>
          <a:xfrm>
            <a:off x="5649216" y="1506911"/>
            <a:ext cx="1019687" cy="13018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Character LineUP </a:t>
            </a:r>
            <a:endParaRPr b="1" i="0" sz="3200" u="none" cap="none" strike="noStrike">
              <a:solidFill>
                <a:schemeClr val="dk1"/>
              </a:solidFill>
              <a:latin typeface="Calibri"/>
              <a:ea typeface="Calibri"/>
              <a:cs typeface="Calibri"/>
              <a:sym typeface="Calibri"/>
            </a:endParaRPr>
          </a:p>
        </p:txBody>
      </p:sp>
      <p:pic>
        <p:nvPicPr>
          <p:cNvPr id="193" name="Shape 193"/>
          <p:cNvPicPr preferRelativeResize="0"/>
          <p:nvPr/>
        </p:nvPicPr>
        <p:blipFill>
          <a:blip r:embed="rId3">
            <a:alphaModFix/>
          </a:blip>
          <a:stretch>
            <a:fillRect/>
          </a:stretch>
        </p:blipFill>
        <p:spPr>
          <a:xfrm>
            <a:off x="712175" y="1017725"/>
            <a:ext cx="7860300" cy="393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Items</a:t>
            </a:r>
            <a:endParaRPr b="1" i="0" sz="3200" u="none" cap="none" strike="noStrike">
              <a:solidFill>
                <a:schemeClr val="dk1"/>
              </a:solidFill>
              <a:latin typeface="Calibri"/>
              <a:ea typeface="Calibri"/>
              <a:cs typeface="Calibri"/>
              <a:sym typeface="Calibri"/>
            </a:endParaRPr>
          </a:p>
        </p:txBody>
      </p:sp>
      <p:sp>
        <p:nvSpPr>
          <p:cNvPr id="199" name="Shape 19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fi" sz="2400" u="none" cap="none" strike="noStrike">
                <a:solidFill>
                  <a:srgbClr val="222222"/>
                </a:solidFill>
                <a:highlight>
                  <a:srgbClr val="FFFFFF"/>
                </a:highlight>
                <a:latin typeface="Calibri"/>
                <a:ea typeface="Calibri"/>
                <a:cs typeface="Calibri"/>
                <a:sym typeface="Calibri"/>
              </a:rPr>
              <a:t>Rocks:		for attack weapon</a:t>
            </a:r>
            <a:endParaRPr/>
          </a:p>
          <a:p>
            <a:pPr indent="0" lvl="0" marL="0" marR="0" rtl="0" algn="l">
              <a:lnSpc>
                <a:spcPct val="115000"/>
              </a:lnSpc>
              <a:spcBef>
                <a:spcPts val="1600"/>
              </a:spcBef>
              <a:spcAft>
                <a:spcPts val="0"/>
              </a:spcAft>
              <a:buClr>
                <a:schemeClr val="dk2"/>
              </a:buClr>
              <a:buSzPts val="1800"/>
              <a:buFont typeface="Arial"/>
              <a:buNone/>
            </a:pPr>
            <a:r>
              <a:rPr b="0" i="0" lang="fi" sz="2400" u="none" cap="none" strike="noStrike">
                <a:solidFill>
                  <a:srgbClr val="222222"/>
                </a:solidFill>
                <a:highlight>
                  <a:srgbClr val="FFFFFF"/>
                </a:highlight>
                <a:latin typeface="Calibri"/>
                <a:ea typeface="Calibri"/>
                <a:cs typeface="Calibri"/>
                <a:sym typeface="Calibri"/>
              </a:rPr>
              <a:t>Crystals: 	earning and finding??</a:t>
            </a:r>
            <a:endParaRPr/>
          </a:p>
          <a:p>
            <a:pPr indent="0" lvl="0" marL="0" marR="0" rtl="0" algn="l">
              <a:lnSpc>
                <a:spcPct val="115000"/>
              </a:lnSpc>
              <a:spcBef>
                <a:spcPts val="1600"/>
              </a:spcBef>
              <a:spcAft>
                <a:spcPts val="0"/>
              </a:spcAft>
              <a:buClr>
                <a:schemeClr val="dk2"/>
              </a:buClr>
              <a:buSzPts val="1800"/>
              <a:buFont typeface="Arial"/>
              <a:buNone/>
            </a:pPr>
            <a:r>
              <a:rPr b="0" i="0" lang="fi" sz="2400" u="none" cap="none" strike="noStrike">
                <a:solidFill>
                  <a:srgbClr val="222222"/>
                </a:solidFill>
                <a:highlight>
                  <a:srgbClr val="FFFFFF"/>
                </a:highlight>
                <a:latin typeface="Calibri"/>
                <a:ea typeface="Calibri"/>
                <a:cs typeface="Calibri"/>
                <a:sym typeface="Calibri"/>
              </a:rPr>
              <a:t>Flowers: 	for healing player health</a:t>
            </a:r>
            <a:endParaRPr/>
          </a:p>
          <a:p>
            <a:pPr indent="0" lvl="0" marL="0" marR="0" rtl="0" algn="l">
              <a:lnSpc>
                <a:spcPct val="115000"/>
              </a:lnSpc>
              <a:spcBef>
                <a:spcPts val="1600"/>
              </a:spcBef>
              <a:spcAft>
                <a:spcPts val="0"/>
              </a:spcAft>
              <a:buClr>
                <a:schemeClr val="dk2"/>
              </a:buClr>
              <a:buSzPts val="1800"/>
              <a:buFont typeface="Arial"/>
              <a:buNone/>
            </a:pPr>
            <a:r>
              <a:rPr b="0" i="0" lang="fi" sz="2400" u="none" cap="none" strike="noStrike">
                <a:solidFill>
                  <a:srgbClr val="222222"/>
                </a:solidFill>
                <a:highlight>
                  <a:srgbClr val="FFFFFF"/>
                </a:highlight>
                <a:latin typeface="Calibri"/>
                <a:ea typeface="Calibri"/>
                <a:cs typeface="Calibri"/>
                <a:sym typeface="Calibri"/>
              </a:rPr>
              <a:t>Gems:         find 3 different type of gems.</a:t>
            </a:r>
            <a:endParaRPr b="1" i="0" sz="2400" u="none" cap="none" strike="noStrike">
              <a:solidFill>
                <a:srgbClr val="FF0000"/>
              </a:solidFill>
              <a:highlight>
                <a:srgbClr val="FFFFFF"/>
              </a:highlight>
              <a:latin typeface="Calibri"/>
              <a:ea typeface="Calibri"/>
              <a:cs typeface="Calibri"/>
              <a:sym typeface="Calibri"/>
            </a:endParaRPr>
          </a:p>
          <a:p>
            <a:pPr indent="0" lvl="0" marL="0" marR="0" rtl="0" algn="l">
              <a:lnSpc>
                <a:spcPct val="115000"/>
              </a:lnSpc>
              <a:spcBef>
                <a:spcPts val="1600"/>
              </a:spcBef>
              <a:spcAft>
                <a:spcPts val="1600"/>
              </a:spcAft>
              <a:buClr>
                <a:schemeClr val="dk2"/>
              </a:buClr>
              <a:buSzPts val="1800"/>
              <a:buFont typeface="Arial"/>
              <a:buNone/>
            </a:pPr>
            <a:r>
              <a:t/>
            </a:r>
            <a:endParaRPr b="0" i="0" sz="2400" u="none" cap="none" strike="noStrike">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Wish List: Future feature</a:t>
            </a:r>
            <a:endParaRPr b="1" i="0" sz="3200" u="none" cap="none" strike="noStrike">
              <a:solidFill>
                <a:schemeClr val="dk1"/>
              </a:solidFill>
              <a:latin typeface="Calibri"/>
              <a:ea typeface="Calibri"/>
              <a:cs typeface="Calibri"/>
              <a:sym typeface="Calibri"/>
            </a:endParaRPr>
          </a:p>
        </p:txBody>
      </p:sp>
      <p:sp>
        <p:nvSpPr>
          <p:cNvPr id="205" name="Shape 205"/>
          <p:cNvSpPr txBox="1"/>
          <p:nvPr>
            <p:ph idx="4294967295" type="body"/>
          </p:nvPr>
        </p:nvSpPr>
        <p:spPr>
          <a:xfrm>
            <a:off x="311700" y="1282075"/>
            <a:ext cx="835986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fi" sz="1800" u="none" cap="none" strike="noStrike">
                <a:solidFill>
                  <a:srgbClr val="222222"/>
                </a:solidFill>
                <a:latin typeface="Calibri"/>
                <a:ea typeface="Calibri"/>
                <a:cs typeface="Calibri"/>
                <a:sym typeface="Calibri"/>
              </a:rPr>
              <a:t>ADD MORE ALLIES In a future DLC, add more Allies for the Player to choose from, each with different behaviors.</a:t>
            </a:r>
            <a:endParaRPr/>
          </a:p>
          <a:p>
            <a:pPr indent="0" lvl="0" marL="0" marR="0" rtl="0" algn="l">
              <a:lnSpc>
                <a:spcPct val="115000"/>
              </a:lnSpc>
              <a:spcBef>
                <a:spcPts val="1600"/>
              </a:spcBef>
              <a:spcAft>
                <a:spcPts val="0"/>
              </a:spcAft>
              <a:buClr>
                <a:schemeClr val="dk2"/>
              </a:buClr>
              <a:buSzPts val="1800"/>
              <a:buFont typeface="Arial"/>
              <a:buNone/>
            </a:pPr>
            <a:r>
              <a:rPr b="0" i="0" lang="fi" sz="1800" u="none" cap="none" strike="noStrike">
                <a:solidFill>
                  <a:srgbClr val="222222"/>
                </a:solidFill>
                <a:latin typeface="Calibri"/>
                <a:ea typeface="Calibri"/>
                <a:cs typeface="Calibri"/>
                <a:sym typeface="Calibri"/>
              </a:rPr>
              <a:t>ADD ADAPTIVE LIGHTING Create a lighting system that will vary depending on the level of Player stress. The light could vary from a warm sun that shines through a window (when the Player has high life levels and few Enemies) to a rainstorm with lightning (when the Player is about to die).</a:t>
            </a:r>
            <a:endParaRPr/>
          </a:p>
          <a:p>
            <a:pPr indent="0" lvl="0" marL="0" marR="0" rtl="0" algn="l">
              <a:lnSpc>
                <a:spcPct val="115000"/>
              </a:lnSpc>
              <a:spcBef>
                <a:spcPts val="1600"/>
              </a:spcBef>
              <a:spcAft>
                <a:spcPts val="0"/>
              </a:spcAft>
              <a:buClr>
                <a:schemeClr val="dk2"/>
              </a:buClr>
              <a:buSzPts val="1800"/>
              <a:buFont typeface="Arial"/>
              <a:buNone/>
            </a:pPr>
            <a:r>
              <a:rPr b="0" i="0" lang="fi" sz="1800" u="none" cap="none" strike="noStrike">
                <a:solidFill>
                  <a:srgbClr val="222222"/>
                </a:solidFill>
                <a:latin typeface="Calibri"/>
                <a:ea typeface="Calibri"/>
                <a:cs typeface="Calibri"/>
                <a:sym typeface="Calibri"/>
              </a:rPr>
              <a:t>MAKE THIS GAME AS MOBILE APP for iOS &amp; Android</a:t>
            </a:r>
            <a:endParaRPr b="0" i="0" sz="1800" u="none" cap="none" strike="noStrike">
              <a:solidFill>
                <a:srgbClr val="222222"/>
              </a:solidFill>
              <a:highlight>
                <a:srgbClr val="FFFFFF"/>
              </a:highlight>
              <a:latin typeface="Calibri"/>
              <a:ea typeface="Calibri"/>
              <a:cs typeface="Calibri"/>
              <a:sym typeface="Calibri"/>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rgbClr val="22222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46904"/>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2800" u="none" cap="none" strike="noStrike">
                <a:solidFill>
                  <a:schemeClr val="dk1"/>
                </a:solidFill>
                <a:latin typeface="Calibri"/>
                <a:ea typeface="Calibri"/>
                <a:cs typeface="Calibri"/>
                <a:sym typeface="Calibri"/>
              </a:rPr>
              <a:t>Table of Content</a:t>
            </a:r>
            <a:endParaRPr b="1" i="0" sz="2800" u="none" cap="none" strike="noStrike">
              <a:solidFill>
                <a:schemeClr val="dk1"/>
              </a:solidFill>
              <a:latin typeface="Calibri"/>
              <a:ea typeface="Calibri"/>
              <a:cs typeface="Calibri"/>
              <a:sym typeface="Calibri"/>
            </a:endParaRPr>
          </a:p>
        </p:txBody>
      </p:sp>
      <p:sp>
        <p:nvSpPr>
          <p:cNvPr id="61" name="Shape 61"/>
          <p:cNvSpPr txBox="1"/>
          <p:nvPr>
            <p:ph idx="1" type="body"/>
          </p:nvPr>
        </p:nvSpPr>
        <p:spPr>
          <a:xfrm>
            <a:off x="601260" y="817798"/>
            <a:ext cx="6028140" cy="4262935"/>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AutoNum type="arabicPeriod"/>
            </a:pPr>
            <a:r>
              <a:rPr b="0" i="0" lang="fi" sz="1800" u="none" cap="none" strike="noStrike">
                <a:solidFill>
                  <a:srgbClr val="7F7F7F"/>
                </a:solidFill>
                <a:latin typeface="Calibri"/>
                <a:ea typeface="Calibri"/>
                <a:cs typeface="Calibri"/>
                <a:sym typeface="Calibri"/>
              </a:rPr>
              <a:t>Game Overview</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chemeClr val="dk2"/>
              </a:buClr>
              <a:buSzPts val="1400"/>
              <a:buFont typeface="Arial"/>
              <a:buAutoNum type="arabicPeriod"/>
            </a:pPr>
            <a:r>
              <a:rPr b="0" i="0" lang="fi" sz="1800" u="none" cap="none" strike="noStrike">
                <a:solidFill>
                  <a:srgbClr val="7F7F7F"/>
                </a:solidFill>
                <a:latin typeface="Calibri"/>
                <a:ea typeface="Calibri"/>
                <a:cs typeface="Calibri"/>
                <a:sym typeface="Calibri"/>
              </a:rPr>
              <a:t>Synopsis</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Unique Selling Points</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Competence Titles</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Platform Minimum Requirements</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Game Rules</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Game Structure</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Core Game</a:t>
            </a:r>
            <a:endParaRPr b="0" i="0" sz="1800" u="none" cap="none" strike="noStrike">
              <a:solidFill>
                <a:srgbClr val="7F7F7F"/>
              </a:solidFill>
              <a:latin typeface="Calibri"/>
              <a:ea typeface="Calibri"/>
              <a:cs typeface="Calibri"/>
              <a:sym typeface="Calibri"/>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Game Controls</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HUD</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Characters</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NPC enemies</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Character Line UP</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Items</a:t>
            </a:r>
            <a:endParaRPr/>
          </a:p>
          <a:p>
            <a:pPr indent="-317500" lvl="0" marL="457200" marR="0" rtl="0" algn="l">
              <a:lnSpc>
                <a:spcPct val="100000"/>
              </a:lnSpc>
              <a:spcBef>
                <a:spcPts val="0"/>
              </a:spcBef>
              <a:spcAft>
                <a:spcPts val="0"/>
              </a:spcAft>
              <a:buClr>
                <a:srgbClr val="666666"/>
              </a:buClr>
              <a:buSzPts val="1400"/>
              <a:buFont typeface="Arial"/>
              <a:buAutoNum type="arabicPeriod"/>
            </a:pPr>
            <a:r>
              <a:rPr b="0" i="0" lang="fi" sz="1800" u="none" cap="none" strike="noStrike">
                <a:solidFill>
                  <a:srgbClr val="7F7F7F"/>
                </a:solidFill>
                <a:latin typeface="Calibri"/>
                <a:ea typeface="Calibri"/>
                <a:cs typeface="Calibri"/>
                <a:sym typeface="Calibri"/>
              </a:rPr>
              <a:t>Wish List</a:t>
            </a:r>
            <a:endParaRPr b="0" i="0" sz="1800" u="none" cap="none" strike="noStrike">
              <a:solidFill>
                <a:srgbClr val="7F7F7F"/>
              </a:solidFill>
              <a:latin typeface="Calibri"/>
              <a:ea typeface="Calibri"/>
              <a:cs typeface="Calibri"/>
              <a:sym typeface="Calibri"/>
            </a:endParaRPr>
          </a:p>
          <a:p>
            <a:pPr indent="0" lvl="0" marL="139700" marR="0" rtl="0" algn="l">
              <a:lnSpc>
                <a:spcPct val="100000"/>
              </a:lnSpc>
              <a:spcBef>
                <a:spcPts val="0"/>
              </a:spcBef>
              <a:spcAft>
                <a:spcPts val="0"/>
              </a:spcAft>
              <a:buClr>
                <a:srgbClr val="666666"/>
              </a:buClr>
              <a:buSzPts val="1400"/>
              <a:buFont typeface="Arial"/>
              <a:buNone/>
            </a:pPr>
            <a:r>
              <a:t/>
            </a:r>
            <a:endParaRPr b="0" i="0" sz="1800" u="none" cap="none" strike="noStrike">
              <a:solidFill>
                <a:srgbClr val="666666"/>
              </a:solidFill>
              <a:latin typeface="Calibri"/>
              <a:ea typeface="Calibri"/>
              <a:cs typeface="Calibri"/>
              <a:sym typeface="Calibri"/>
            </a:endParaRPr>
          </a:p>
          <a:p>
            <a:pPr indent="-228600" lvl="0" marL="457200" marR="0" rtl="0" algn="l">
              <a:lnSpc>
                <a:spcPct val="100000"/>
              </a:lnSpc>
              <a:spcBef>
                <a:spcPts val="0"/>
              </a:spcBef>
              <a:spcAft>
                <a:spcPts val="0"/>
              </a:spcAft>
              <a:buClr>
                <a:srgbClr val="666666"/>
              </a:buClr>
              <a:buSzPts val="1400"/>
              <a:buFont typeface="Arial"/>
              <a:buNone/>
            </a:pPr>
            <a:r>
              <a:t/>
            </a:r>
            <a:endParaRPr b="0" i="0" sz="18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1400"/>
              <a:buFont typeface="Arial"/>
              <a:buNone/>
            </a:pPr>
            <a:r>
              <a:t/>
            </a:r>
            <a:endParaRPr b="0" i="0" sz="1800" u="none" cap="none" strike="noStrike">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Game Overview</a:t>
            </a:r>
            <a:endParaRPr/>
          </a:p>
        </p:txBody>
      </p:sp>
      <p:sp>
        <p:nvSpPr>
          <p:cNvPr id="67" name="Shape 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Title:		Monster Forest </a:t>
            </a:r>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Platform:	PC Standalone</a:t>
            </a:r>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Genre: 		2D Platform fantasy</a:t>
            </a:r>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Target: 		Casual gamer (aging from 6 – 30+) </a:t>
            </a:r>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Publisher: 	Monsters team </a:t>
            </a:r>
            <a:endParaRPr b="0" i="0" sz="20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Engineers: 	Graphics	  Muhannad, Marko, Pyry and Ville</a:t>
            </a:r>
            <a:endParaRPr/>
          </a:p>
          <a:p>
            <a:pPr indent="0" lvl="0" marL="114300" marR="0" rtl="0" algn="l">
              <a:lnSpc>
                <a:spcPct val="115000"/>
              </a:lnSpc>
              <a:spcBef>
                <a:spcPts val="0"/>
              </a:spcBef>
              <a:spcAft>
                <a:spcPts val="0"/>
              </a:spcAft>
              <a:buClr>
                <a:schemeClr val="dk2"/>
              </a:buClr>
              <a:buSzPts val="1800"/>
              <a:buFont typeface="Arial"/>
              <a:buNone/>
            </a:pPr>
            <a:r>
              <a:rPr b="0" i="0" lang="fi" sz="2000" u="none" cap="none" strike="noStrike">
                <a:solidFill>
                  <a:schemeClr val="dk2"/>
                </a:solidFill>
                <a:latin typeface="Calibri"/>
                <a:ea typeface="Calibri"/>
                <a:cs typeface="Calibri"/>
                <a:sym typeface="Calibri"/>
              </a:rPr>
              <a:t>	Coding:	  	Linda, Vahid and Kim</a:t>
            </a:r>
            <a:endParaRPr/>
          </a:p>
          <a:p>
            <a:pPr indent="-342900" lvl="0" marL="457200" marR="0" rtl="0" algn="l">
              <a:lnSpc>
                <a:spcPct val="115000"/>
              </a:lnSpc>
              <a:spcBef>
                <a:spcPts val="0"/>
              </a:spcBef>
              <a:spcAft>
                <a:spcPts val="0"/>
              </a:spcAft>
              <a:buClr>
                <a:schemeClr val="dk2"/>
              </a:buClr>
              <a:buSzPts val="1800"/>
              <a:buFont typeface="Arial"/>
              <a:buChar char="●"/>
            </a:pPr>
            <a:r>
              <a:rPr b="0" i="0" lang="fi" sz="2000" u="none" cap="none" strike="noStrike">
                <a:solidFill>
                  <a:schemeClr val="dk2"/>
                </a:solidFill>
                <a:latin typeface="Calibri"/>
                <a:ea typeface="Calibri"/>
                <a:cs typeface="Calibri"/>
                <a:sym typeface="Calibri"/>
              </a:rPr>
              <a:t>Release date: June 2018 </a:t>
            </a:r>
            <a:endParaRPr b="0" i="0" sz="2000" u="none" cap="none" strike="noStrike">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High Concept / Synopsis</a:t>
            </a:r>
            <a:endParaRPr/>
          </a:p>
        </p:txBody>
      </p:sp>
      <p:sp>
        <p:nvSpPr>
          <p:cNvPr id="73" name="Shape 73"/>
          <p:cNvSpPr txBox="1"/>
          <p:nvPr>
            <p:ph idx="1" type="body"/>
          </p:nvPr>
        </p:nvSpPr>
        <p:spPr>
          <a:xfrm>
            <a:off x="311700" y="1158240"/>
            <a:ext cx="8298900" cy="370787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2"/>
              </a:buClr>
              <a:buSzPts val="1800"/>
              <a:buFont typeface="Arial"/>
              <a:buNone/>
            </a:pPr>
            <a:r>
              <a:rPr b="0" i="0" lang="fi" sz="1800" u="none" cap="none" strike="noStrike">
                <a:solidFill>
                  <a:schemeClr val="dk2"/>
                </a:solidFill>
                <a:latin typeface="Calibri"/>
                <a:ea typeface="Calibri"/>
                <a:cs typeface="Calibri"/>
                <a:sym typeface="Calibri"/>
              </a:rPr>
              <a:t>The goal of each level is to find a piece of crystal, which is now owned by the boss. So the player must go through challenges and puzzles to confront the boss and retrieve one of the pieces from him. After the boss is defeated, the player clears the level and can move to the next one.</a:t>
            </a:r>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114300" marR="0" rtl="0" algn="l">
              <a:lnSpc>
                <a:spcPct val="100000"/>
              </a:lnSpc>
              <a:spcBef>
                <a:spcPts val="0"/>
              </a:spcBef>
              <a:spcAft>
                <a:spcPts val="0"/>
              </a:spcAft>
              <a:buClr>
                <a:schemeClr val="dk2"/>
              </a:buClr>
              <a:buSzPts val="1800"/>
              <a:buFont typeface="Arial"/>
              <a:buNone/>
            </a:pPr>
            <a:r>
              <a:rPr b="0" i="0" lang="fi" sz="1800" u="none" cap="none" strike="noStrike">
                <a:solidFill>
                  <a:schemeClr val="dk2"/>
                </a:solidFill>
                <a:latin typeface="Calibri"/>
                <a:ea typeface="Calibri"/>
                <a:cs typeface="Calibri"/>
                <a:sym typeface="Calibri"/>
              </a:rPr>
              <a:t>Two little space monsters, who happily sore the cosmos with their comet, accidentally flew too close to planet name Kauhi, which caused them to crash into it. The comets power source, The Power Crystal, was destroyed by the crash into 12 different fragments. Now the two must recover the pieces if they want to continue their journey through the stars. So they venture into the foreign soil of this planet, which is inhabited by mean and ruthless monsters who want to keep the crystal fragments themselves.</a:t>
            </a:r>
            <a:endParaRPr/>
          </a:p>
          <a:p>
            <a:pPr indent="0" lvl="0" marL="114300" marR="0" rtl="0" algn="l">
              <a:lnSpc>
                <a:spcPct val="115000"/>
              </a:lnSpc>
              <a:spcBef>
                <a:spcPts val="0"/>
              </a:spcBef>
              <a:spcAft>
                <a:spcPts val="0"/>
              </a:spcAft>
              <a:buClr>
                <a:schemeClr val="dk2"/>
              </a:buClr>
              <a:buSzPts val="1800"/>
              <a:buFont typeface="Arial"/>
              <a:buNone/>
            </a:pPr>
            <a:r>
              <a:t/>
            </a:r>
            <a:endParaRPr b="0" i="0" sz="2000" u="none" cap="none" strike="noStrike">
              <a:solidFill>
                <a:schemeClr val="dk2"/>
              </a:solidFill>
              <a:latin typeface="Calibri"/>
              <a:ea typeface="Calibri"/>
              <a:cs typeface="Calibri"/>
              <a:sym typeface="Calibri"/>
            </a:endParaRPr>
          </a:p>
          <a:p>
            <a:pPr indent="0" lvl="0" marL="114300" marR="0" rtl="0" algn="l">
              <a:lnSpc>
                <a:spcPct val="115000"/>
              </a:lnSpc>
              <a:spcBef>
                <a:spcPts val="0"/>
              </a:spcBef>
              <a:spcAft>
                <a:spcPts val="0"/>
              </a:spcAft>
              <a:buClr>
                <a:schemeClr val="dk2"/>
              </a:buClr>
              <a:buSzPts val="1800"/>
              <a:buFont typeface="Arial"/>
              <a:buNone/>
            </a:pPr>
            <a:r>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Unique Selling Points</a:t>
            </a:r>
            <a:endParaRPr/>
          </a:p>
        </p:txBody>
      </p:sp>
      <p:sp>
        <p:nvSpPr>
          <p:cNvPr id="79" name="Shape 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Challenges </a:t>
            </a:r>
            <a:endParaRPr b="0" i="0" sz="24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Switching Main Character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Competence Titles</a:t>
            </a:r>
            <a:endParaRPr b="1" i="0" sz="3200" u="none" cap="none" strike="noStrike">
              <a:solidFill>
                <a:schemeClr val="dk1"/>
              </a:solidFill>
              <a:latin typeface="Calibri"/>
              <a:ea typeface="Calibri"/>
              <a:cs typeface="Calibri"/>
              <a:sym typeface="Calibri"/>
            </a:endParaRPr>
          </a:p>
        </p:txBody>
      </p:sp>
      <p:sp>
        <p:nvSpPr>
          <p:cNvPr id="85" name="Shape 85"/>
          <p:cNvSpPr txBox="1"/>
          <p:nvPr/>
        </p:nvSpPr>
        <p:spPr>
          <a:xfrm>
            <a:off x="6229980" y="3543300"/>
            <a:ext cx="238506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fi" sz="2000" u="none" cap="none" strike="noStrike">
                <a:solidFill>
                  <a:schemeClr val="lt1"/>
                </a:solidFill>
                <a:latin typeface="Arial"/>
                <a:ea typeface="Arial"/>
                <a:cs typeface="Arial"/>
                <a:sym typeface="Arial"/>
              </a:rPr>
              <a:t>Monster Forest</a:t>
            </a:r>
            <a:endParaRPr/>
          </a:p>
        </p:txBody>
      </p:sp>
      <p:sp>
        <p:nvSpPr>
          <p:cNvPr id="86" name="Shape 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Super paper Mario </a:t>
            </a:r>
            <a:endParaRPr b="0" i="0" sz="24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Ori and the blind forest</a:t>
            </a:r>
            <a:endParaRPr/>
          </a:p>
          <a:p>
            <a:pPr indent="0" lvl="0" marL="114300" marR="0" rtl="0" algn="l">
              <a:lnSpc>
                <a:spcPct val="115000"/>
              </a:lnSpc>
              <a:spcBef>
                <a:spcPts val="0"/>
              </a:spcBef>
              <a:spcAft>
                <a:spcPts val="0"/>
              </a:spcAft>
              <a:buClr>
                <a:schemeClr val="dk2"/>
              </a:buClr>
              <a:buSzPts val="1800"/>
              <a:buFont typeface="Arial"/>
              <a:buNone/>
            </a:pPr>
            <a:r>
              <a:t/>
            </a:r>
            <a:endParaRPr b="0" i="0" sz="2400" u="none" cap="none" strike="noStrike">
              <a:solidFill>
                <a:schemeClr val="dk2"/>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Platform Minimum Requirements.</a:t>
            </a:r>
            <a:endParaRPr b="1" i="0" sz="3200" u="none" cap="none" strike="noStrike">
              <a:solidFill>
                <a:schemeClr val="dk1"/>
              </a:solidFill>
              <a:latin typeface="Calibri"/>
              <a:ea typeface="Calibri"/>
              <a:cs typeface="Calibri"/>
              <a:sym typeface="Calibri"/>
            </a:endParaRPr>
          </a:p>
        </p:txBody>
      </p:sp>
      <p:sp>
        <p:nvSpPr>
          <p:cNvPr id="92" name="Shape 92"/>
          <p:cNvSpPr txBox="1"/>
          <p:nvPr>
            <p:ph idx="1" type="body"/>
          </p:nvPr>
        </p:nvSpPr>
        <p:spPr>
          <a:xfrm>
            <a:off x="311700" y="12820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PC, MAC AND LINUX STANDALONE OS: </a:t>
            </a:r>
            <a:endParaRPr/>
          </a:p>
          <a:p>
            <a:pPr indent="0" lvl="1" marL="596900" marR="0" rtl="0" algn="l">
              <a:lnSpc>
                <a:spcPct val="100000"/>
              </a:lnSpc>
              <a:spcBef>
                <a:spcPts val="1200"/>
              </a:spcBef>
              <a:spcAft>
                <a:spcPts val="0"/>
              </a:spcAft>
              <a:buClr>
                <a:schemeClr val="dk2"/>
              </a:buClr>
              <a:buSzPts val="1400"/>
              <a:buFont typeface="Arial"/>
              <a:buNone/>
            </a:pPr>
            <a:r>
              <a:rPr b="0" i="0" lang="fi" sz="2000" u="none" cap="none" strike="noStrike">
                <a:solidFill>
                  <a:schemeClr val="dk2"/>
                </a:solidFill>
                <a:latin typeface="Calibri"/>
                <a:ea typeface="Calibri"/>
                <a:cs typeface="Calibri"/>
                <a:sym typeface="Calibri"/>
              </a:rPr>
              <a:t>Graphics card: DX9 (shader model 2.0) capabilities; </a:t>
            </a:r>
            <a:endParaRPr/>
          </a:p>
          <a:p>
            <a:pPr indent="0" lvl="1" marL="596900" marR="0" rtl="0" algn="l">
              <a:lnSpc>
                <a:spcPct val="100000"/>
              </a:lnSpc>
              <a:spcBef>
                <a:spcPts val="600"/>
              </a:spcBef>
              <a:spcAft>
                <a:spcPts val="0"/>
              </a:spcAft>
              <a:buClr>
                <a:schemeClr val="dk2"/>
              </a:buClr>
              <a:buSzPts val="1400"/>
              <a:buFont typeface="Arial"/>
              <a:buNone/>
            </a:pPr>
            <a:r>
              <a:rPr b="0" i="0" lang="fi" sz="2000" u="none" cap="none" strike="noStrike">
                <a:solidFill>
                  <a:schemeClr val="dk2"/>
                </a:solidFill>
                <a:latin typeface="Calibri"/>
                <a:ea typeface="Calibri"/>
                <a:cs typeface="Calibri"/>
                <a:sym typeface="Calibri"/>
              </a:rPr>
              <a:t>generally everything made since 2008 should work</a:t>
            </a:r>
            <a:endParaRPr/>
          </a:p>
          <a:p>
            <a:pPr indent="0" lvl="1" marL="596900" marR="0" rtl="0" algn="l">
              <a:lnSpc>
                <a:spcPct val="115000"/>
              </a:lnSpc>
              <a:spcBef>
                <a:spcPts val="1600"/>
              </a:spcBef>
              <a:spcAft>
                <a:spcPts val="0"/>
              </a:spcAft>
              <a:buClr>
                <a:schemeClr val="dk2"/>
              </a:buClr>
              <a:buSzPts val="1400"/>
              <a:buFont typeface="Arial"/>
              <a:buNone/>
            </a:pPr>
            <a:r>
              <a:t/>
            </a:r>
            <a:endParaRPr b="0" i="0" sz="2000" u="none" cap="none" strike="noStrike">
              <a:solidFill>
                <a:schemeClr val="dk2"/>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0" i="0" lang="fi" sz="2400" u="none" cap="none" strike="noStrike">
                <a:solidFill>
                  <a:schemeClr val="dk2"/>
                </a:solidFill>
                <a:latin typeface="Calibri"/>
                <a:ea typeface="Calibri"/>
                <a:cs typeface="Calibri"/>
                <a:sym typeface="Calibri"/>
              </a:rPr>
              <a:t>Plan for Mobiles (iOS &amp; Android) in the future: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4596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Game Rules</a:t>
            </a:r>
            <a:endParaRPr b="1" i="0" sz="32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311700" y="1038175"/>
            <a:ext cx="8520600" cy="375936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2"/>
              </a:buClr>
              <a:buSzPts val="1800"/>
              <a:buFont typeface="Arial"/>
              <a:buNone/>
            </a:pPr>
            <a:r>
              <a:rPr b="0" i="0" lang="fi" sz="1600" u="none" cap="none" strike="noStrike">
                <a:solidFill>
                  <a:schemeClr val="dk2"/>
                </a:solidFill>
                <a:latin typeface="Calibri"/>
                <a:ea typeface="Calibri"/>
                <a:cs typeface="Calibri"/>
                <a:sym typeface="Calibri"/>
              </a:rPr>
              <a:t>The main character, Big Hand, can move and jump on platforms to get over the levels. Big Hand can't go into some places without solving a puzzle (this will give players score points). If an enemy is nearby, he can pick up a rock and throw it at the enemy. </a:t>
            </a:r>
            <a:endParaRPr/>
          </a:p>
          <a:p>
            <a:pPr indent="0" lvl="0" marL="114300" marR="0" rtl="0" algn="l">
              <a:lnSpc>
                <a:spcPct val="100000"/>
              </a:lnSpc>
              <a:spcBef>
                <a:spcPts val="0"/>
              </a:spcBef>
              <a:spcAft>
                <a:spcPts val="0"/>
              </a:spcAft>
              <a:buClr>
                <a:schemeClr val="dk2"/>
              </a:buClr>
              <a:buSzPts val="1800"/>
              <a:buFont typeface="Arial"/>
              <a:buNone/>
            </a:pPr>
            <a:r>
              <a:t/>
            </a:r>
            <a:endParaRPr b="0" i="0" sz="1600" u="none" cap="none" strike="noStrike">
              <a:solidFill>
                <a:schemeClr val="dk2"/>
              </a:solidFill>
              <a:latin typeface="Calibri"/>
              <a:ea typeface="Calibri"/>
              <a:cs typeface="Calibri"/>
              <a:sym typeface="Calibri"/>
            </a:endParaRPr>
          </a:p>
          <a:p>
            <a:pPr indent="0" lvl="0" marL="114300" marR="0" rtl="0" algn="l">
              <a:lnSpc>
                <a:spcPct val="100000"/>
              </a:lnSpc>
              <a:spcBef>
                <a:spcPts val="0"/>
              </a:spcBef>
              <a:spcAft>
                <a:spcPts val="0"/>
              </a:spcAft>
              <a:buClr>
                <a:schemeClr val="dk2"/>
              </a:buClr>
              <a:buSzPts val="1800"/>
              <a:buFont typeface="Arial"/>
              <a:buNone/>
            </a:pPr>
            <a:r>
              <a:rPr b="0" i="0" lang="fi" sz="1600" u="none" cap="none" strike="noStrike">
                <a:solidFill>
                  <a:schemeClr val="dk2"/>
                </a:solidFill>
                <a:latin typeface="Calibri"/>
                <a:ea typeface="Calibri"/>
                <a:cs typeface="Calibri"/>
                <a:sym typeface="Calibri"/>
              </a:rPr>
              <a:t>In mid-game, the player can switch Big Hand to another character, Little One, whose ability is to fly over platforms and enemies. Little One can solve puzzles as well but doesn't always need it to progress the game. (This choice will leave player fewer score points)</a:t>
            </a:r>
            <a:endParaRPr/>
          </a:p>
          <a:p>
            <a:pPr indent="0" lvl="0" marL="114300" marR="0" rtl="0" algn="l">
              <a:lnSpc>
                <a:spcPct val="100000"/>
              </a:lnSpc>
              <a:spcBef>
                <a:spcPts val="0"/>
              </a:spcBef>
              <a:spcAft>
                <a:spcPts val="0"/>
              </a:spcAft>
              <a:buClr>
                <a:schemeClr val="dk2"/>
              </a:buClr>
              <a:buSzPts val="1800"/>
              <a:buFont typeface="Arial"/>
              <a:buNone/>
            </a:pPr>
            <a:r>
              <a:t/>
            </a:r>
            <a:endParaRPr b="0" i="0" sz="1600" u="none" cap="none" strike="noStrike">
              <a:solidFill>
                <a:schemeClr val="dk2"/>
              </a:solidFill>
              <a:latin typeface="Calibri"/>
              <a:ea typeface="Calibri"/>
              <a:cs typeface="Calibri"/>
              <a:sym typeface="Calibri"/>
            </a:endParaRPr>
          </a:p>
          <a:p>
            <a:pPr indent="0" lvl="0" marL="114300" marR="0" rtl="0" algn="l">
              <a:lnSpc>
                <a:spcPct val="100000"/>
              </a:lnSpc>
              <a:spcBef>
                <a:spcPts val="0"/>
              </a:spcBef>
              <a:spcAft>
                <a:spcPts val="0"/>
              </a:spcAft>
              <a:buClr>
                <a:schemeClr val="dk2"/>
              </a:buClr>
              <a:buSzPts val="1800"/>
              <a:buFont typeface="Arial"/>
              <a:buNone/>
            </a:pPr>
            <a:r>
              <a:rPr b="0" i="0" lang="fi" sz="1600" u="none" cap="none" strike="noStrike">
                <a:solidFill>
                  <a:schemeClr val="dk2"/>
                </a:solidFill>
                <a:latin typeface="Calibri"/>
                <a:ea typeface="Calibri"/>
                <a:cs typeface="Calibri"/>
                <a:sym typeface="Calibri"/>
              </a:rPr>
              <a:t>In each level, there are 4-5 different enemies including Boss enemy. Each enemy has a different behavior and will try to kill the main characters. The Player scores points by killing enemies, the number of points earned depends on the enemy type. The player health will be reduced from enemy attack and die when health point is zero.</a:t>
            </a:r>
            <a:endParaRPr/>
          </a:p>
          <a:p>
            <a:pPr indent="0" lvl="0" marL="114300" marR="0" rtl="0" algn="l">
              <a:lnSpc>
                <a:spcPct val="100000"/>
              </a:lnSpc>
              <a:spcBef>
                <a:spcPts val="0"/>
              </a:spcBef>
              <a:spcAft>
                <a:spcPts val="0"/>
              </a:spcAft>
              <a:buClr>
                <a:schemeClr val="dk2"/>
              </a:buClr>
              <a:buSzPts val="1800"/>
              <a:buFont typeface="Arial"/>
              <a:buNone/>
            </a:pPr>
            <a:r>
              <a:t/>
            </a:r>
            <a:endParaRPr b="0" i="0" sz="1600" u="none" cap="none" strike="noStrike">
              <a:solidFill>
                <a:schemeClr val="dk2"/>
              </a:solidFill>
              <a:latin typeface="Calibri"/>
              <a:ea typeface="Calibri"/>
              <a:cs typeface="Calibri"/>
              <a:sym typeface="Calibri"/>
            </a:endParaRPr>
          </a:p>
          <a:p>
            <a:pPr indent="0" lvl="0" marL="114300" marR="0" rtl="0" algn="l">
              <a:lnSpc>
                <a:spcPct val="100000"/>
              </a:lnSpc>
              <a:spcBef>
                <a:spcPts val="0"/>
              </a:spcBef>
              <a:spcAft>
                <a:spcPts val="0"/>
              </a:spcAft>
              <a:buClr>
                <a:schemeClr val="dk2"/>
              </a:buClr>
              <a:buSzPts val="1800"/>
              <a:buFont typeface="Arial"/>
              <a:buNone/>
            </a:pPr>
            <a:r>
              <a:rPr b="0" i="0" lang="fi" sz="1600" u="none" cap="none" strike="noStrike">
                <a:solidFill>
                  <a:schemeClr val="dk2"/>
                </a:solidFill>
                <a:latin typeface="Calibri"/>
                <a:ea typeface="Calibri"/>
                <a:cs typeface="Calibri"/>
                <a:sym typeface="Calibri"/>
              </a:rPr>
              <a:t>After collecting a specific number of gems from the level, (Treasures, see the Props, Allies) the player can reach to the enemy boss to fight with him and finally to win the piece of the power gem.</a:t>
            </a:r>
            <a:endParaRPr/>
          </a:p>
          <a:p>
            <a:pPr indent="0" lvl="0" marL="114300" marR="0" rtl="0" algn="l">
              <a:lnSpc>
                <a:spcPct val="115000"/>
              </a:lnSpc>
              <a:spcBef>
                <a:spcPts val="0"/>
              </a:spcBef>
              <a:spcAft>
                <a:spcPts val="0"/>
              </a:spcAft>
              <a:buClr>
                <a:schemeClr val="dk2"/>
              </a:buClr>
              <a:buSzPts val="1800"/>
              <a:buFont typeface="Arial"/>
              <a:buNone/>
            </a:pPr>
            <a:br>
              <a:rPr b="0" i="0" lang="fi" sz="1600" u="none" cap="none" strike="noStrike">
                <a:solidFill>
                  <a:schemeClr val="dk2"/>
                </a:solidFill>
                <a:latin typeface="Calibri"/>
                <a:ea typeface="Calibri"/>
                <a:cs typeface="Calibri"/>
                <a:sym typeface="Calibri"/>
              </a:rPr>
            </a:b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04080" y="42978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i" sz="3200" u="none" cap="none" strike="noStrike">
                <a:solidFill>
                  <a:schemeClr val="dk1"/>
                </a:solidFill>
                <a:latin typeface="Calibri"/>
                <a:ea typeface="Calibri"/>
                <a:cs typeface="Calibri"/>
                <a:sym typeface="Calibri"/>
              </a:rPr>
              <a:t>Game Structure</a:t>
            </a:r>
            <a:endParaRPr b="1" i="0" sz="3200" u="none" cap="none" strike="noStrike">
              <a:solidFill>
                <a:schemeClr val="dk1"/>
              </a:solidFill>
              <a:latin typeface="Calibri"/>
              <a:ea typeface="Calibri"/>
              <a:cs typeface="Calibri"/>
              <a:sym typeface="Calibri"/>
            </a:endParaRPr>
          </a:p>
        </p:txBody>
      </p:sp>
      <p:sp>
        <p:nvSpPr>
          <p:cNvPr id="104" name="Shape 104"/>
          <p:cNvSpPr/>
          <p:nvPr/>
        </p:nvSpPr>
        <p:spPr>
          <a:xfrm>
            <a:off x="3407454" y="1134712"/>
            <a:ext cx="2087880" cy="594494"/>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Splash screen</a:t>
            </a:r>
            <a:endParaRPr/>
          </a:p>
        </p:txBody>
      </p:sp>
      <p:sp>
        <p:nvSpPr>
          <p:cNvPr id="105" name="Shape 105"/>
          <p:cNvSpPr/>
          <p:nvPr/>
        </p:nvSpPr>
        <p:spPr>
          <a:xfrm>
            <a:off x="3407454" y="2136937"/>
            <a:ext cx="2087880" cy="5727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Main Menu</a:t>
            </a:r>
            <a:endParaRPr/>
          </a:p>
        </p:txBody>
      </p:sp>
      <p:sp>
        <p:nvSpPr>
          <p:cNvPr id="106" name="Shape 106"/>
          <p:cNvSpPr/>
          <p:nvPr/>
        </p:nvSpPr>
        <p:spPr>
          <a:xfrm>
            <a:off x="3407454" y="3931597"/>
            <a:ext cx="2087880" cy="5727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Game Play</a:t>
            </a:r>
            <a:endParaRPr/>
          </a:p>
        </p:txBody>
      </p:sp>
      <p:sp>
        <p:nvSpPr>
          <p:cNvPr id="107" name="Shape 107"/>
          <p:cNvSpPr/>
          <p:nvPr/>
        </p:nvSpPr>
        <p:spPr>
          <a:xfrm>
            <a:off x="3407454" y="2979420"/>
            <a:ext cx="2087880" cy="548108"/>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Load game</a:t>
            </a:r>
            <a:endParaRPr/>
          </a:p>
        </p:txBody>
      </p:sp>
      <p:sp>
        <p:nvSpPr>
          <p:cNvPr id="108" name="Shape 108"/>
          <p:cNvSpPr/>
          <p:nvPr/>
        </p:nvSpPr>
        <p:spPr>
          <a:xfrm>
            <a:off x="6600234" y="2880360"/>
            <a:ext cx="2087880" cy="643506"/>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Quit game</a:t>
            </a:r>
            <a:endParaRPr/>
          </a:p>
        </p:txBody>
      </p:sp>
      <p:cxnSp>
        <p:nvCxnSpPr>
          <p:cNvPr id="109" name="Shape 109"/>
          <p:cNvCxnSpPr>
            <a:stCxn id="105" idx="3"/>
            <a:endCxn id="108" idx="1"/>
          </p:cNvCxnSpPr>
          <p:nvPr/>
        </p:nvCxnSpPr>
        <p:spPr>
          <a:xfrm>
            <a:off x="5495334" y="2423287"/>
            <a:ext cx="1104900" cy="778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10" name="Shape 110"/>
          <p:cNvCxnSpPr>
            <a:stCxn id="106" idx="3"/>
            <a:endCxn id="108" idx="1"/>
          </p:cNvCxnSpPr>
          <p:nvPr/>
        </p:nvCxnSpPr>
        <p:spPr>
          <a:xfrm flipH="1" rot="10800000">
            <a:off x="5495334" y="3202147"/>
            <a:ext cx="1104900" cy="10158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
        <p:nvSpPr>
          <p:cNvPr id="111" name="Shape 111"/>
          <p:cNvSpPr/>
          <p:nvPr/>
        </p:nvSpPr>
        <p:spPr>
          <a:xfrm>
            <a:off x="394926" y="2951166"/>
            <a:ext cx="2087880" cy="5727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i" sz="1400" u="none" cap="none" strike="noStrike">
                <a:solidFill>
                  <a:schemeClr val="dk1"/>
                </a:solidFill>
                <a:latin typeface="Arial"/>
                <a:ea typeface="Arial"/>
                <a:cs typeface="Arial"/>
                <a:sym typeface="Arial"/>
              </a:rPr>
              <a:t>Option/Setting</a:t>
            </a:r>
            <a:endParaRPr/>
          </a:p>
        </p:txBody>
      </p:sp>
      <p:cxnSp>
        <p:nvCxnSpPr>
          <p:cNvPr id="112" name="Shape 112"/>
          <p:cNvCxnSpPr>
            <a:stCxn id="105" idx="1"/>
            <a:endCxn id="111" idx="3"/>
          </p:cNvCxnSpPr>
          <p:nvPr/>
        </p:nvCxnSpPr>
        <p:spPr>
          <a:xfrm flipH="1">
            <a:off x="2482854" y="2423287"/>
            <a:ext cx="924600" cy="8142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13" name="Shape 113"/>
          <p:cNvCxnSpPr>
            <a:stCxn id="106" idx="1"/>
            <a:endCxn id="111" idx="3"/>
          </p:cNvCxnSpPr>
          <p:nvPr/>
        </p:nvCxnSpPr>
        <p:spPr>
          <a:xfrm rot="10800000">
            <a:off x="2482854" y="3237547"/>
            <a:ext cx="924600" cy="9804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14" name="Shape 114"/>
          <p:cNvCxnSpPr>
            <a:stCxn id="104" idx="2"/>
            <a:endCxn id="105" idx="0"/>
          </p:cNvCxnSpPr>
          <p:nvPr/>
        </p:nvCxnSpPr>
        <p:spPr>
          <a:xfrm>
            <a:off x="4451394" y="1729206"/>
            <a:ext cx="0" cy="4077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15" name="Shape 115"/>
          <p:cNvCxnSpPr/>
          <p:nvPr/>
        </p:nvCxnSpPr>
        <p:spPr>
          <a:xfrm>
            <a:off x="4451394" y="2718008"/>
            <a:ext cx="0" cy="246172"/>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16" name="Shape 116"/>
          <p:cNvCxnSpPr/>
          <p:nvPr/>
        </p:nvCxnSpPr>
        <p:spPr>
          <a:xfrm>
            <a:off x="4451394" y="3523866"/>
            <a:ext cx="0" cy="40773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