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FFC1-350F-4A09-BC25-AB83E7D1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9A84-8EC7-44F4-8EF2-8B989D58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45B7-AEE0-43C8-9B79-3E18157E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E5CB-8002-4AC4-B50D-59AB3EFB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D97C-481F-468E-993E-5C3931D6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07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5110-08F2-4175-999C-996B458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016E-42C1-4389-BAB8-71B890265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951A-7C3C-41A3-B17F-14B8C0EA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19C-C7F1-43BE-A1FF-11BD18C6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5AC8-1186-4332-9631-4720064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19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FA1A9-D6A8-4771-A9F9-C5CCD6D2B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AFBDC-32D9-4C8D-BF61-9B9F081B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477E-5CD8-4085-92A3-99437242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FAD7-C171-42C4-9A6D-F47EF789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2AAB-21E2-4578-A3C7-6D6DFCD0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1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5A1D-D34A-42D5-BC4C-70B74E6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462C-114A-4E94-913E-D5D3D396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BB76-0348-48C5-B397-51410E9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7168-2448-4E6C-9F11-B3300EF4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0D7E-DAB2-405F-8358-959A644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60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C94-BB44-4155-96E6-A23B52E0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0FFE-8979-465C-A87D-888C87F0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6C7A-5F3B-473A-995F-B4F47AA2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7051-7F1A-4DEA-A5BD-3B595184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BD96-3CD6-4D8A-A7A2-00B776C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8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0AFB-63BF-4FD2-84D4-6C086C28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15C3-63DF-446D-83BB-F6DAB9689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1FAE3-FD74-4A22-B370-763857727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9D78-DB17-4782-A9AA-E1AFD296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C9BA-20D0-4847-AD12-D4B2E362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9898-3044-4913-8387-55D6399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7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6869-116C-49E8-AC6F-5B1EC50F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091C-7F38-4FBE-9AD3-B0F3D199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C2D6B-2C16-4065-A34B-66107751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776E-4FDB-458C-ADCF-BD53F116D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3ECD3-F9CC-45A3-A840-6FD15245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51821-3C9D-4E80-BF20-225FD996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16ED8-5797-4BE2-A68E-06DC65CC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28800-EF0F-4D35-AF39-B408F09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6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A56A-0E30-49FC-B5FF-D9911DD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84287-375E-475B-B90E-976FD86B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F576-D5DB-4E53-9BE4-665F3308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DC2CD-BAEA-4ED2-8468-23AEE79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99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6208F-BD0F-4120-A3F1-0DFC6973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99D5A-1E6E-4053-B57D-9F80702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4322F-24BD-4533-BE03-2A3C62B0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5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B0DA-9426-4267-B04B-EB628905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6B85-DB6C-4D89-9807-E82171F4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CA3A-8196-4391-8D4E-71CB50B5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1831-2E05-4DEE-9485-1EF7C19F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FF3C-1194-451C-884B-1A67F762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64B5-1936-46B4-AA51-B53F0631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36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8B0F-61C5-4414-9E75-0B6D0377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F9B-76DB-4432-A1F2-78718CF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7AB4E-2E53-45C7-B821-FCA2F6C5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6501-B6F3-41AD-96DA-1CC4A6DA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BC69-DBAE-4ABF-A3A5-7A7E4C9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D752-5F94-482A-8FB9-33C79C5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6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A810B-76DD-4A70-99F3-B0F27C33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9199-98E4-43B1-9D26-4075007E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AA08-323C-4AB4-93F8-1A10E24A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2F7D-38E5-4771-8794-BB41F0B2122C}" type="datetimeFigureOut">
              <a:rPr lang="en-PH" smtClean="0"/>
              <a:t>19/05/2021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9A52-7540-47E9-A5B1-2697331AC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D9C6-25EB-4FA6-82DB-70AEB6C3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FBAB-8572-4958-AD60-B5EBDBB6F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92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AB13-EF92-4621-958A-D3A686206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F2196-DA41-414B-BA5D-D80A63531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651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6958-5831-44B6-B575-52B4827C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Initial Camera mount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C502-0AC9-45E5-9FC3-F8B7AC0D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Sample Meralco KWH-meter : 16 cm diameter</a:t>
            </a:r>
          </a:p>
          <a:p>
            <a:r>
              <a:rPr lang="en-PH" dirty="0"/>
              <a:t>From Initial Setup : Camera mount is around 24cm</a:t>
            </a:r>
          </a:p>
          <a:p>
            <a:endParaRPr lang="en-PH" dirty="0"/>
          </a:p>
          <a:p>
            <a:r>
              <a:rPr lang="en-PH" dirty="0"/>
              <a:t>We need short focal length with wide angle lens ( &gt; 120 deg ) camera</a:t>
            </a:r>
          </a:p>
          <a:p>
            <a:endParaRPr lang="en-PH" dirty="0"/>
          </a:p>
          <a:p>
            <a:r>
              <a:rPr lang="en-PH" dirty="0"/>
              <a:t>Work around for testing: </a:t>
            </a:r>
          </a:p>
          <a:p>
            <a:pPr lvl="1"/>
            <a:r>
              <a:rPr lang="en-PH" dirty="0"/>
              <a:t>Test available some wide angle lens for smartphones</a:t>
            </a:r>
          </a:p>
        </p:txBody>
      </p:sp>
    </p:spTree>
    <p:extLst>
      <p:ext uri="{BB962C8B-B14F-4D97-AF65-F5344CB8AC3E}">
        <p14:creationId xmlns:p14="http://schemas.microsoft.com/office/powerpoint/2010/main" val="67077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38F-A838-499E-BF7F-B6795A2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Some Ideas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FE2360-D190-445D-88BD-BB528E12350B}"/>
              </a:ext>
            </a:extLst>
          </p:cNvPr>
          <p:cNvSpPr/>
          <p:nvPr/>
        </p:nvSpPr>
        <p:spPr>
          <a:xfrm>
            <a:off x="1293402" y="2444833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A2CEB-67B9-4D3B-BCCA-04AF96F2997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973341" y="3359233"/>
            <a:ext cx="0" cy="5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F85F6-C8E6-47E7-9182-FB45F17A6926}"/>
              </a:ext>
            </a:extLst>
          </p:cNvPr>
          <p:cNvCxnSpPr>
            <a:cxnSpLocks/>
          </p:cNvCxnSpPr>
          <p:nvPr/>
        </p:nvCxnSpPr>
        <p:spPr>
          <a:xfrm>
            <a:off x="2653279" y="3109423"/>
            <a:ext cx="853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5C0C7E-DC1D-4B01-AAF9-FDF551819811}"/>
              </a:ext>
            </a:extLst>
          </p:cNvPr>
          <p:cNvSpPr txBox="1"/>
          <p:nvPr/>
        </p:nvSpPr>
        <p:spPr>
          <a:xfrm>
            <a:off x="754144" y="5128181"/>
            <a:ext cx="396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Takes x images and store it.</a:t>
            </a:r>
          </a:p>
          <a:p>
            <a:r>
              <a:rPr lang="en-PH" dirty="0"/>
              <a:t>Options: remote initiated, or time-based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10806-01BE-457D-AA1E-88BD8157359B}"/>
              </a:ext>
            </a:extLst>
          </p:cNvPr>
          <p:cNvCxnSpPr>
            <a:cxnSpLocks/>
          </p:cNvCxnSpPr>
          <p:nvPr/>
        </p:nvCxnSpPr>
        <p:spPr>
          <a:xfrm flipH="1">
            <a:off x="2653279" y="2649082"/>
            <a:ext cx="853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C6C287-CD6A-4AAB-8507-BD767AB90170}"/>
              </a:ext>
            </a:extLst>
          </p:cNvPr>
          <p:cNvSpPr txBox="1"/>
          <p:nvPr/>
        </p:nvSpPr>
        <p:spPr>
          <a:xfrm>
            <a:off x="4138366" y="2215389"/>
            <a:ext cx="488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Transmits images for storage in a collection server.</a:t>
            </a:r>
          </a:p>
          <a:p>
            <a:r>
              <a:rPr lang="en-PH" dirty="0"/>
              <a:t>Options : remotely initiated, or time-based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76C69-C65D-4C79-B8F2-B7C969114511}"/>
              </a:ext>
            </a:extLst>
          </p:cNvPr>
          <p:cNvSpPr txBox="1"/>
          <p:nvPr/>
        </p:nvSpPr>
        <p:spPr>
          <a:xfrm>
            <a:off x="5279010" y="3902698"/>
            <a:ext cx="67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Issues:</a:t>
            </a:r>
          </a:p>
          <a:p>
            <a:r>
              <a:rPr lang="en-PH" dirty="0"/>
              <a:t>Time stamping – do we add real time clocks (RTC) to OCR-AMR devices</a:t>
            </a:r>
          </a:p>
          <a:p>
            <a:r>
              <a:rPr lang="en-PH" dirty="0"/>
              <a:t>	or time stamps are done in collection servers?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59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C197-17F9-480B-A1B6-180F1BB4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OCR-AMR System : </a:t>
            </a:r>
            <a:r>
              <a:rPr lang="en-PH" dirty="0" err="1"/>
              <a:t>WiFi</a:t>
            </a:r>
            <a:r>
              <a:rPr lang="en-PH" dirty="0"/>
              <a:t>-Based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1EC0D-829C-4847-9FE4-2A5FA66FE860}"/>
              </a:ext>
            </a:extLst>
          </p:cNvPr>
          <p:cNvSpPr/>
          <p:nvPr/>
        </p:nvSpPr>
        <p:spPr>
          <a:xfrm>
            <a:off x="3141784" y="2819400"/>
            <a:ext cx="91440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WiFi</a:t>
            </a:r>
            <a:endParaRPr lang="en-PH" dirty="0"/>
          </a:p>
          <a:p>
            <a:pPr algn="ctr"/>
            <a:r>
              <a:rPr lang="en-PH" dirty="0"/>
              <a:t>LTE/ethernet Router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369B79-27B1-473E-889A-96900A261D23}"/>
              </a:ext>
            </a:extLst>
          </p:cNvPr>
          <p:cNvSpPr/>
          <p:nvPr/>
        </p:nvSpPr>
        <p:spPr>
          <a:xfrm>
            <a:off x="562706" y="2514600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962019-9B7D-4708-A84F-8015FBA014AF}"/>
              </a:ext>
            </a:extLst>
          </p:cNvPr>
          <p:cNvSpPr/>
          <p:nvPr/>
        </p:nvSpPr>
        <p:spPr>
          <a:xfrm>
            <a:off x="715106" y="2667000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542B4-D8E4-4A60-8940-F0FE2A31766E}"/>
              </a:ext>
            </a:extLst>
          </p:cNvPr>
          <p:cNvSpPr/>
          <p:nvPr/>
        </p:nvSpPr>
        <p:spPr>
          <a:xfrm>
            <a:off x="867506" y="2819400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E5B467-1394-4EB1-9B9E-F6D18D9C1647}"/>
              </a:ext>
            </a:extLst>
          </p:cNvPr>
          <p:cNvSpPr/>
          <p:nvPr/>
        </p:nvSpPr>
        <p:spPr>
          <a:xfrm>
            <a:off x="1019906" y="2971800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924482-5700-447E-AA6D-F6ADA753324D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4056184" y="3427476"/>
            <a:ext cx="661476" cy="1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595D142C-79E6-4E06-8EB4-4AB6CBF8DAA1}"/>
              </a:ext>
            </a:extLst>
          </p:cNvPr>
          <p:cNvSpPr/>
          <p:nvPr/>
        </p:nvSpPr>
        <p:spPr>
          <a:xfrm>
            <a:off x="4712678" y="2713894"/>
            <a:ext cx="1606062" cy="14302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Internet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2A4CDE-7559-48D4-B2D3-AE67F5CCB810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6317402" y="3427476"/>
            <a:ext cx="580753" cy="1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ylinder 12">
            <a:extLst>
              <a:ext uri="{FF2B5EF4-FFF2-40B4-BE49-F238E27FC236}">
                <a16:creationId xmlns:a16="http://schemas.microsoft.com/office/drawing/2014/main" id="{F4764840-E55E-4EBC-86B8-759CBDB4FADD}"/>
              </a:ext>
            </a:extLst>
          </p:cNvPr>
          <p:cNvSpPr/>
          <p:nvPr/>
        </p:nvSpPr>
        <p:spPr>
          <a:xfrm>
            <a:off x="6898155" y="28194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Image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D8D893-40FC-4C91-86D4-D149BC4B2E0D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>
            <a:off x="7812555" y="3427476"/>
            <a:ext cx="685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1C039-C2FB-4B70-9C06-E03EB59B4AAB}"/>
              </a:ext>
            </a:extLst>
          </p:cNvPr>
          <p:cNvSpPr/>
          <p:nvPr/>
        </p:nvSpPr>
        <p:spPr>
          <a:xfrm>
            <a:off x="8497898" y="2819400"/>
            <a:ext cx="120881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System/</a:t>
            </a:r>
          </a:p>
          <a:p>
            <a:pPr algn="ctr"/>
            <a:r>
              <a:rPr lang="en-PH" dirty="0"/>
              <a:t>Data Extraction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0BE7D-FF39-4956-BA83-B7A4DFD533BE}"/>
              </a:ext>
            </a:extLst>
          </p:cNvPr>
          <p:cNvCxnSpPr>
            <a:cxnSpLocks/>
          </p:cNvCxnSpPr>
          <p:nvPr/>
        </p:nvCxnSpPr>
        <p:spPr>
          <a:xfrm>
            <a:off x="9706708" y="3443537"/>
            <a:ext cx="685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BADD9A4E-CABA-4F29-AF38-4E2EE3E9B550}"/>
              </a:ext>
            </a:extLst>
          </p:cNvPr>
          <p:cNvSpPr/>
          <p:nvPr/>
        </p:nvSpPr>
        <p:spPr>
          <a:xfrm>
            <a:off x="10392051" y="2819400"/>
            <a:ext cx="112001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Data</a:t>
            </a:r>
          </a:p>
          <a:p>
            <a:pPr algn="ctr"/>
            <a:r>
              <a:rPr lang="en-PH" dirty="0"/>
              <a:t>Collection</a:t>
            </a:r>
          </a:p>
          <a:p>
            <a:pPr algn="ctr"/>
            <a:r>
              <a:rPr lang="en-PH" dirty="0"/>
              <a:t>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7A455-EE16-4499-A1A5-AA8D6A19D03C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 flipV="1">
            <a:off x="2379783" y="3427476"/>
            <a:ext cx="762001" cy="1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01E3-C8FB-4ADD-B5B3-94A91CC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OCR-AMR System : LoRa-based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6143D-4D57-47BE-BA20-6F652ADC3267}"/>
              </a:ext>
            </a:extLst>
          </p:cNvPr>
          <p:cNvSpPr/>
          <p:nvPr/>
        </p:nvSpPr>
        <p:spPr>
          <a:xfrm>
            <a:off x="3141784" y="2819400"/>
            <a:ext cx="91440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WiFi</a:t>
            </a:r>
            <a:endParaRPr lang="en-PH" dirty="0"/>
          </a:p>
          <a:p>
            <a:pPr algn="ctr"/>
            <a:r>
              <a:rPr lang="en-PH" dirty="0"/>
              <a:t>LTE/ethernet Router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7C371-D7CB-4A7C-8534-9B28796B9B40}"/>
              </a:ext>
            </a:extLst>
          </p:cNvPr>
          <p:cNvSpPr/>
          <p:nvPr/>
        </p:nvSpPr>
        <p:spPr>
          <a:xfrm>
            <a:off x="996458" y="4870939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595D28-99B2-4BBF-BEC8-BDB65660D023}"/>
              </a:ext>
            </a:extLst>
          </p:cNvPr>
          <p:cNvSpPr/>
          <p:nvPr/>
        </p:nvSpPr>
        <p:spPr>
          <a:xfrm>
            <a:off x="1148858" y="5023339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50085B-4888-4ED7-8FF7-3A18BAF6EAC3}"/>
              </a:ext>
            </a:extLst>
          </p:cNvPr>
          <p:cNvSpPr/>
          <p:nvPr/>
        </p:nvSpPr>
        <p:spPr>
          <a:xfrm>
            <a:off x="1301258" y="5175739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30A9FA-18D1-422C-9CC0-9C578475EF1B}"/>
              </a:ext>
            </a:extLst>
          </p:cNvPr>
          <p:cNvSpPr/>
          <p:nvPr/>
        </p:nvSpPr>
        <p:spPr>
          <a:xfrm>
            <a:off x="1453658" y="5328139"/>
            <a:ext cx="1359877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Sensors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7E774E-0184-4731-8DAD-EC359659C3F8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4056184" y="3427476"/>
            <a:ext cx="661476" cy="1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9FD79EA9-73E0-4CC2-9A72-E922256F0B0F}"/>
              </a:ext>
            </a:extLst>
          </p:cNvPr>
          <p:cNvSpPr/>
          <p:nvPr/>
        </p:nvSpPr>
        <p:spPr>
          <a:xfrm>
            <a:off x="4712678" y="2713894"/>
            <a:ext cx="1606062" cy="14302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Internet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B03BCB-C60E-400E-9F82-1CEA7CB56C15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6317402" y="3427476"/>
            <a:ext cx="580753" cy="1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9F71E90E-C88B-4563-9A3E-1973DFA6CAFE}"/>
              </a:ext>
            </a:extLst>
          </p:cNvPr>
          <p:cNvSpPr/>
          <p:nvPr/>
        </p:nvSpPr>
        <p:spPr>
          <a:xfrm>
            <a:off x="6898155" y="28194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Image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FC044-9364-41FB-84EA-B9960E91C3FB}"/>
              </a:ext>
            </a:extLst>
          </p:cNvPr>
          <p:cNvCxnSpPr>
            <a:cxnSpLocks/>
            <a:stCxn id="22" idx="4"/>
            <a:endCxn id="30" idx="1"/>
          </p:cNvCxnSpPr>
          <p:nvPr/>
        </p:nvCxnSpPr>
        <p:spPr>
          <a:xfrm>
            <a:off x="7812555" y="3427476"/>
            <a:ext cx="685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D0EA3-46BF-41A9-AC00-88B83A8B2FD7}"/>
              </a:ext>
            </a:extLst>
          </p:cNvPr>
          <p:cNvSpPr/>
          <p:nvPr/>
        </p:nvSpPr>
        <p:spPr>
          <a:xfrm>
            <a:off x="8497898" y="2819400"/>
            <a:ext cx="120881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OCR</a:t>
            </a:r>
          </a:p>
          <a:p>
            <a:pPr algn="ctr"/>
            <a:r>
              <a:rPr lang="en-PH" dirty="0"/>
              <a:t>System/</a:t>
            </a:r>
          </a:p>
          <a:p>
            <a:pPr algn="ctr"/>
            <a:r>
              <a:rPr lang="en-PH" dirty="0"/>
              <a:t>Data Extraction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B47CF5-0D3E-4D6C-96BA-BB61A6C40DA2}"/>
              </a:ext>
            </a:extLst>
          </p:cNvPr>
          <p:cNvCxnSpPr>
            <a:cxnSpLocks/>
          </p:cNvCxnSpPr>
          <p:nvPr/>
        </p:nvCxnSpPr>
        <p:spPr>
          <a:xfrm>
            <a:off x="9706708" y="3443537"/>
            <a:ext cx="685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2F46F5E8-C441-4025-854E-10BBD3798CBE}"/>
              </a:ext>
            </a:extLst>
          </p:cNvPr>
          <p:cNvSpPr/>
          <p:nvPr/>
        </p:nvSpPr>
        <p:spPr>
          <a:xfrm>
            <a:off x="10392051" y="2819400"/>
            <a:ext cx="112001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Data</a:t>
            </a:r>
          </a:p>
          <a:p>
            <a:pPr algn="ctr"/>
            <a:r>
              <a:rPr lang="en-PH" dirty="0"/>
              <a:t>Collection</a:t>
            </a:r>
          </a:p>
          <a:p>
            <a:pPr algn="ctr"/>
            <a:r>
              <a:rPr lang="en-PH" dirty="0"/>
              <a:t>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369A28-E773-4919-84D6-91B80E89B17F}"/>
              </a:ext>
            </a:extLst>
          </p:cNvPr>
          <p:cNvSpPr/>
          <p:nvPr/>
        </p:nvSpPr>
        <p:spPr>
          <a:xfrm>
            <a:off x="1137134" y="2970276"/>
            <a:ext cx="10785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LoRa</a:t>
            </a:r>
          </a:p>
          <a:p>
            <a:pPr algn="ctr"/>
            <a:r>
              <a:rPr lang="en-PH" dirty="0"/>
              <a:t>Gateway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3BD7AE-AE83-49A6-BB0C-EC7EBDF0DB80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215659" y="3427476"/>
            <a:ext cx="926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1B8C7-9792-487B-92CE-8EB1DB33589E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676397" y="3884676"/>
            <a:ext cx="0" cy="98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0A24-8C41-4AE6-A1FE-0155813A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OCR-based AMR Hardware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56CDFA-3A77-4FFE-AEB8-B644FAED3598}"/>
              </a:ext>
            </a:extLst>
          </p:cNvPr>
          <p:cNvGrpSpPr/>
          <p:nvPr/>
        </p:nvGrpSpPr>
        <p:grpSpPr>
          <a:xfrm>
            <a:off x="1488831" y="2108462"/>
            <a:ext cx="9413630" cy="3943051"/>
            <a:chOff x="1488831" y="2108462"/>
            <a:chExt cx="9413630" cy="39430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1A71D3-98AE-4062-872E-DF8F98BBBBD8}"/>
                </a:ext>
              </a:extLst>
            </p:cNvPr>
            <p:cNvSpPr/>
            <p:nvPr/>
          </p:nvSpPr>
          <p:spPr>
            <a:xfrm>
              <a:off x="4459364" y="2108462"/>
              <a:ext cx="1300898" cy="1458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 err="1"/>
                <a:t>WiFi</a:t>
              </a:r>
              <a:r>
                <a:rPr lang="en-PH" dirty="0"/>
                <a:t>/BLE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F25E2B-4DA2-4795-AD29-929CEE7D5897}"/>
                </a:ext>
              </a:extLst>
            </p:cNvPr>
            <p:cNvSpPr/>
            <p:nvPr/>
          </p:nvSpPr>
          <p:spPr>
            <a:xfrm>
              <a:off x="7615772" y="238066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/>
                <a:t>Cam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2E55ED-F938-4321-B788-F0DEC334A90C}"/>
                </a:ext>
              </a:extLst>
            </p:cNvPr>
            <p:cNvSpPr/>
            <p:nvPr/>
          </p:nvSpPr>
          <p:spPr>
            <a:xfrm>
              <a:off x="1488831" y="5428814"/>
              <a:ext cx="9413630" cy="622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Power Module</a:t>
              </a:r>
            </a:p>
            <a:p>
              <a:pPr algn="ctr"/>
              <a:r>
                <a:rPr lang="en-PH" dirty="0"/>
                <a:t>(Battery, Voltage Regulators, chargers)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3FC2A6-DE96-40B6-959C-E784F0584CB5}"/>
                </a:ext>
              </a:extLst>
            </p:cNvPr>
            <p:cNvSpPr/>
            <p:nvPr/>
          </p:nvSpPr>
          <p:spPr>
            <a:xfrm>
              <a:off x="4206410" y="4133338"/>
              <a:ext cx="1806805" cy="55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Voltage/Power Level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76DCA-BFFB-4D59-981B-88BA5DF41CD7}"/>
                </a:ext>
              </a:extLst>
            </p:cNvPr>
            <p:cNvSpPr/>
            <p:nvPr/>
          </p:nvSpPr>
          <p:spPr>
            <a:xfrm>
              <a:off x="1771154" y="2380661"/>
              <a:ext cx="11736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Indicators</a:t>
              </a:r>
            </a:p>
            <a:p>
              <a:pPr algn="ctr"/>
              <a:r>
                <a:rPr lang="en-PH" dirty="0"/>
                <a:t>(LEDs)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D5388A-0EE0-41AD-818B-FA9BFD04D014}"/>
                </a:ext>
              </a:extLst>
            </p:cNvPr>
            <p:cNvSpPr/>
            <p:nvPr/>
          </p:nvSpPr>
          <p:spPr>
            <a:xfrm>
              <a:off x="9003080" y="2498496"/>
              <a:ext cx="1757313" cy="67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err="1"/>
                <a:t>SDCard</a:t>
              </a:r>
              <a:r>
                <a:rPr lang="en-PH" dirty="0"/>
                <a:t> Reader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5ACC11-2605-455D-9825-AE51BF3F9495}"/>
                </a:ext>
              </a:extLst>
            </p:cNvPr>
            <p:cNvCxnSpPr>
              <a:stCxn id="4" idx="1"/>
              <a:endCxn id="8" idx="3"/>
            </p:cNvCxnSpPr>
            <p:nvPr/>
          </p:nvCxnSpPr>
          <p:spPr>
            <a:xfrm flipH="1">
              <a:off x="2944791" y="2837861"/>
              <a:ext cx="1514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36F7EA-7C99-4E4E-8CEC-9D6CADA13241}"/>
                </a:ext>
              </a:extLst>
            </p:cNvPr>
            <p:cNvCxnSpPr/>
            <p:nvPr/>
          </p:nvCxnSpPr>
          <p:spPr>
            <a:xfrm>
              <a:off x="5835675" y="2837861"/>
              <a:ext cx="16591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4D2269-2FE7-41EE-B9ED-4F9D59251F15}"/>
                </a:ext>
              </a:extLst>
            </p:cNvPr>
            <p:cNvCxnSpPr>
              <a:stCxn id="7" idx="0"/>
              <a:endCxn id="4" idx="2"/>
            </p:cNvCxnSpPr>
            <p:nvPr/>
          </p:nvCxnSpPr>
          <p:spPr>
            <a:xfrm flipV="1">
              <a:off x="5109813" y="3567260"/>
              <a:ext cx="0" cy="566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DBB2C7-66A5-4608-950B-F3A972921C6A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8530172" y="2837861"/>
              <a:ext cx="4729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3A4C24-71B3-457B-A431-FC29DBC43361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5109813" y="4689519"/>
              <a:ext cx="0" cy="672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2BE76B-1A2B-4B0B-9BB5-AC282EB12DB0}"/>
                </a:ext>
              </a:extLst>
            </p:cNvPr>
            <p:cNvCxnSpPr/>
            <p:nvPr/>
          </p:nvCxnSpPr>
          <p:spPr>
            <a:xfrm flipV="1">
              <a:off x="8100646" y="3376246"/>
              <a:ext cx="0" cy="1962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744FA-8CD0-4FB6-AA39-04FDB4589E49}"/>
                </a:ext>
              </a:extLst>
            </p:cNvPr>
            <p:cNvCxnSpPr/>
            <p:nvPr/>
          </p:nvCxnSpPr>
          <p:spPr>
            <a:xfrm flipV="1">
              <a:off x="9882553" y="3295061"/>
              <a:ext cx="0" cy="1962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3944BB-7DE4-4451-8947-C2D9301708AD}"/>
                </a:ext>
              </a:extLst>
            </p:cNvPr>
            <p:cNvCxnSpPr/>
            <p:nvPr/>
          </p:nvCxnSpPr>
          <p:spPr>
            <a:xfrm flipV="1">
              <a:off x="2332892" y="3376246"/>
              <a:ext cx="0" cy="1986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3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35275B0-5F53-455D-B006-228C07AEAD4F}"/>
              </a:ext>
            </a:extLst>
          </p:cNvPr>
          <p:cNvSpPr/>
          <p:nvPr/>
        </p:nvSpPr>
        <p:spPr>
          <a:xfrm>
            <a:off x="4067908" y="1559169"/>
            <a:ext cx="4905763" cy="2345303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F06093-2648-4F08-B039-434340BAAE60}"/>
              </a:ext>
            </a:extLst>
          </p:cNvPr>
          <p:cNvSpPr/>
          <p:nvPr/>
        </p:nvSpPr>
        <p:spPr>
          <a:xfrm>
            <a:off x="10070123" y="3376246"/>
            <a:ext cx="1966872" cy="193093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FC52F9-ECDA-469E-A9AA-296235E708E5}"/>
              </a:ext>
            </a:extLst>
          </p:cNvPr>
          <p:cNvSpPr/>
          <p:nvPr/>
        </p:nvSpPr>
        <p:spPr>
          <a:xfrm>
            <a:off x="144759" y="2965938"/>
            <a:ext cx="2069155" cy="3566956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40E28-BD03-4063-AC1B-27E40319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Fast Prototyping for Image Acquisition System (v0.0)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488E40-B935-4191-B325-4B888FAD988A}"/>
              </a:ext>
            </a:extLst>
          </p:cNvPr>
          <p:cNvGrpSpPr/>
          <p:nvPr/>
        </p:nvGrpSpPr>
        <p:grpSpPr>
          <a:xfrm>
            <a:off x="2567353" y="2108462"/>
            <a:ext cx="8335107" cy="3943051"/>
            <a:chOff x="2567353" y="2108462"/>
            <a:chExt cx="8335107" cy="39430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BBC4F3-0CED-4D2B-9266-1F8F5C2A4842}"/>
                </a:ext>
              </a:extLst>
            </p:cNvPr>
            <p:cNvSpPr/>
            <p:nvPr/>
          </p:nvSpPr>
          <p:spPr>
            <a:xfrm>
              <a:off x="4459364" y="2108462"/>
              <a:ext cx="1300898" cy="1458798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 err="1"/>
                <a:t>WiFi</a:t>
              </a:r>
              <a:r>
                <a:rPr lang="en-PH" dirty="0"/>
                <a:t>/BLE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98691E-E5C3-471B-9321-A8A27B56D407}"/>
                </a:ext>
              </a:extLst>
            </p:cNvPr>
            <p:cNvSpPr/>
            <p:nvPr/>
          </p:nvSpPr>
          <p:spPr>
            <a:xfrm>
              <a:off x="7615772" y="2380661"/>
              <a:ext cx="914400" cy="914400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/>
                <a:t>Cam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599332-4558-4F0F-A2F1-1B1A9422F8F9}"/>
                </a:ext>
              </a:extLst>
            </p:cNvPr>
            <p:cNvSpPr/>
            <p:nvPr/>
          </p:nvSpPr>
          <p:spPr>
            <a:xfrm>
              <a:off x="2567353" y="5428814"/>
              <a:ext cx="8335107" cy="622699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Power Module</a:t>
              </a:r>
            </a:p>
            <a:p>
              <a:pPr algn="ctr"/>
              <a:r>
                <a:rPr lang="en-PH" dirty="0"/>
                <a:t>(Battery, Voltage Regulators, chargers)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0DC9CC-9F5E-4DF4-84E2-AA5A4460F67F}"/>
                </a:ext>
              </a:extLst>
            </p:cNvPr>
            <p:cNvSpPr/>
            <p:nvPr/>
          </p:nvSpPr>
          <p:spPr>
            <a:xfrm>
              <a:off x="4206410" y="4133338"/>
              <a:ext cx="1806805" cy="556181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Voltage/Power Level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A4087B-EDB4-446D-AA3E-D6C6CE2B8B48}"/>
                </a:ext>
              </a:extLst>
            </p:cNvPr>
            <p:cNvSpPr/>
            <p:nvPr/>
          </p:nvSpPr>
          <p:spPr>
            <a:xfrm>
              <a:off x="2696071" y="2384459"/>
              <a:ext cx="1173637" cy="914400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Indicators</a:t>
              </a:r>
            </a:p>
            <a:p>
              <a:pPr algn="ctr"/>
              <a:r>
                <a:rPr lang="en-PH" dirty="0"/>
                <a:t>(LEDs)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866ADA-4EFD-48F4-9FE4-9966521F26DB}"/>
                </a:ext>
              </a:extLst>
            </p:cNvPr>
            <p:cNvCxnSpPr>
              <a:stCxn id="5" idx="1"/>
              <a:endCxn id="9" idx="3"/>
            </p:cNvCxnSpPr>
            <p:nvPr/>
          </p:nvCxnSpPr>
          <p:spPr>
            <a:xfrm flipH="1">
              <a:off x="3869708" y="2837861"/>
              <a:ext cx="589656" cy="3798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6C2015-28FB-461B-A88D-CBF1E17D0616}"/>
                </a:ext>
              </a:extLst>
            </p:cNvPr>
            <p:cNvCxnSpPr/>
            <p:nvPr/>
          </p:nvCxnSpPr>
          <p:spPr>
            <a:xfrm>
              <a:off x="5835675" y="2837861"/>
              <a:ext cx="1659117" cy="0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BA4EEF-8E7D-4E90-BCFE-49A2E98D19AB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flipV="1">
              <a:off x="5109813" y="3567260"/>
              <a:ext cx="0" cy="566078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702733-CCB3-49A2-859E-492353E12FAC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5109813" y="4689519"/>
              <a:ext cx="0" cy="672777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D2668-2923-4AF6-B070-968DE6D188C3}"/>
                </a:ext>
              </a:extLst>
            </p:cNvPr>
            <p:cNvCxnSpPr/>
            <p:nvPr/>
          </p:nvCxnSpPr>
          <p:spPr>
            <a:xfrm flipV="1">
              <a:off x="8100646" y="3376246"/>
              <a:ext cx="0" cy="196260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43A532-58E2-4832-9B8B-6717F36C03BD}"/>
                </a:ext>
              </a:extLst>
            </p:cNvPr>
            <p:cNvCxnSpPr/>
            <p:nvPr/>
          </p:nvCxnSpPr>
          <p:spPr>
            <a:xfrm flipV="1">
              <a:off x="3282889" y="3376246"/>
              <a:ext cx="0" cy="1986050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FR0602">
            <a:extLst>
              <a:ext uri="{FF2B5EF4-FFF2-40B4-BE49-F238E27FC236}">
                <a16:creationId xmlns:a16="http://schemas.microsoft.com/office/drawing/2014/main" id="{2198B38F-B919-4F04-B90F-2EA44831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90" y="3556993"/>
            <a:ext cx="1569440" cy="15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Power - Boost Converter">
            <a:extLst>
              <a:ext uri="{FF2B5EF4-FFF2-40B4-BE49-F238E27FC236}">
                <a16:creationId xmlns:a16="http://schemas.microsoft.com/office/drawing/2014/main" id="{F9D423A9-6CD4-4793-90E2-AB5F6F50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7" y="3137149"/>
            <a:ext cx="1563427" cy="17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arkFun LiPo Charger Basic - Micro-USB">
            <a:extLst>
              <a:ext uri="{FF2B5EF4-FFF2-40B4-BE49-F238E27FC236}">
                <a16:creationId xmlns:a16="http://schemas.microsoft.com/office/drawing/2014/main" id="{6BF9E79B-66BA-4F0D-9991-BEA35D0A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4" y="4768579"/>
            <a:ext cx="1764315" cy="15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8D917C-D69A-4E97-8242-56390F595F66}"/>
              </a:ext>
            </a:extLst>
          </p:cNvPr>
          <p:cNvCxnSpPr>
            <a:stCxn id="22" idx="3"/>
          </p:cNvCxnSpPr>
          <p:nvPr/>
        </p:nvCxnSpPr>
        <p:spPr>
          <a:xfrm>
            <a:off x="2213914" y="4749416"/>
            <a:ext cx="634794" cy="61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6A460C-F2BE-48FF-97CF-224C3080C4B3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8766626" y="4024326"/>
            <a:ext cx="1303497" cy="3173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0B1E-AC1C-45E5-8DF5-F8018485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Custom Circuit and Printed Circuit Board Design and Prototyping (v0.1)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FEEEA-42A3-4ED0-851B-1CD031BF03E4}"/>
              </a:ext>
            </a:extLst>
          </p:cNvPr>
          <p:cNvSpPr/>
          <p:nvPr/>
        </p:nvSpPr>
        <p:spPr>
          <a:xfrm>
            <a:off x="4067909" y="1559169"/>
            <a:ext cx="4950586" cy="2345303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A37BF-2A29-46C7-8F45-FEB1AAFAC66A}"/>
              </a:ext>
            </a:extLst>
          </p:cNvPr>
          <p:cNvGrpSpPr/>
          <p:nvPr/>
        </p:nvGrpSpPr>
        <p:grpSpPr>
          <a:xfrm>
            <a:off x="2567353" y="2108462"/>
            <a:ext cx="8335107" cy="3943051"/>
            <a:chOff x="2567353" y="2108462"/>
            <a:chExt cx="8335107" cy="39430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11CE87-6A82-4B1B-BC98-113F5CC16D0E}"/>
                </a:ext>
              </a:extLst>
            </p:cNvPr>
            <p:cNvSpPr/>
            <p:nvPr/>
          </p:nvSpPr>
          <p:spPr>
            <a:xfrm>
              <a:off x="4459364" y="2108462"/>
              <a:ext cx="1300898" cy="1458798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 err="1"/>
                <a:t>WiFi</a:t>
              </a:r>
              <a:r>
                <a:rPr lang="en-PH" dirty="0"/>
                <a:t>/BLE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280B5-6B01-4959-8509-351073042DF0}"/>
                </a:ext>
              </a:extLst>
            </p:cNvPr>
            <p:cNvSpPr/>
            <p:nvPr/>
          </p:nvSpPr>
          <p:spPr>
            <a:xfrm>
              <a:off x="7615772" y="2380661"/>
              <a:ext cx="914400" cy="914400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ESP32</a:t>
              </a:r>
            </a:p>
            <a:p>
              <a:pPr algn="ctr"/>
              <a:r>
                <a:rPr lang="en-PH" dirty="0"/>
                <a:t>Cam</a:t>
              </a:r>
            </a:p>
            <a:p>
              <a:pPr algn="ctr"/>
              <a:r>
                <a:rPr lang="en-PH" dirty="0"/>
                <a:t>Module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AFE68-B265-4B9E-8A52-DFAE4EB5A00B}"/>
                </a:ext>
              </a:extLst>
            </p:cNvPr>
            <p:cNvSpPr/>
            <p:nvPr/>
          </p:nvSpPr>
          <p:spPr>
            <a:xfrm>
              <a:off x="2567353" y="5428814"/>
              <a:ext cx="8335107" cy="622699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Power Module</a:t>
              </a:r>
            </a:p>
            <a:p>
              <a:pPr algn="ctr"/>
              <a:r>
                <a:rPr lang="en-PH" dirty="0"/>
                <a:t>(Battery, Voltage Regulators, chargers)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5EA5-8B75-4627-A597-375B1223AEBA}"/>
                </a:ext>
              </a:extLst>
            </p:cNvPr>
            <p:cNvSpPr/>
            <p:nvPr/>
          </p:nvSpPr>
          <p:spPr>
            <a:xfrm>
              <a:off x="4206410" y="4133338"/>
              <a:ext cx="1806805" cy="556181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Voltage/Power Level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E08B2A-D335-4B0E-8367-6C63272C68B7}"/>
                </a:ext>
              </a:extLst>
            </p:cNvPr>
            <p:cNvSpPr/>
            <p:nvPr/>
          </p:nvSpPr>
          <p:spPr>
            <a:xfrm>
              <a:off x="2696071" y="2384459"/>
              <a:ext cx="1173637" cy="914400"/>
            </a:xfrm>
            <a:prstGeom prst="rect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Indicators</a:t>
              </a:r>
            </a:p>
            <a:p>
              <a:pPr algn="ctr"/>
              <a:r>
                <a:rPr lang="en-PH" dirty="0"/>
                <a:t>(LEDs)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161DC1-2253-4BB8-8077-FA33486BCD25}"/>
                </a:ext>
              </a:extLst>
            </p:cNvPr>
            <p:cNvCxnSpPr>
              <a:stCxn id="6" idx="1"/>
              <a:endCxn id="10" idx="3"/>
            </p:cNvCxnSpPr>
            <p:nvPr/>
          </p:nvCxnSpPr>
          <p:spPr>
            <a:xfrm flipH="1">
              <a:off x="3869708" y="2837861"/>
              <a:ext cx="589656" cy="3798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CB59C8-A9CF-4ECE-8F9B-E2095E149BBB}"/>
                </a:ext>
              </a:extLst>
            </p:cNvPr>
            <p:cNvCxnSpPr/>
            <p:nvPr/>
          </p:nvCxnSpPr>
          <p:spPr>
            <a:xfrm>
              <a:off x="5835675" y="2837861"/>
              <a:ext cx="1659117" cy="0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610469-ADA2-427C-A474-46C1EF6A9760}"/>
                </a:ext>
              </a:extLst>
            </p:cNvPr>
            <p:cNvCxnSpPr>
              <a:stCxn id="9" idx="0"/>
              <a:endCxn id="6" idx="2"/>
            </p:cNvCxnSpPr>
            <p:nvPr/>
          </p:nvCxnSpPr>
          <p:spPr>
            <a:xfrm flipV="1">
              <a:off x="5109813" y="3567260"/>
              <a:ext cx="0" cy="566078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3E8D0C-0801-48FF-8665-0340F54000A7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5109813" y="4689519"/>
              <a:ext cx="0" cy="672777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D7AB56-8DBF-4A34-9AAA-A5A05331270F}"/>
                </a:ext>
              </a:extLst>
            </p:cNvPr>
            <p:cNvCxnSpPr/>
            <p:nvPr/>
          </p:nvCxnSpPr>
          <p:spPr>
            <a:xfrm flipV="1">
              <a:off x="8100646" y="3376246"/>
              <a:ext cx="0" cy="1962604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66B893-7125-47E6-B568-527E122F89C2}"/>
                </a:ext>
              </a:extLst>
            </p:cNvPr>
            <p:cNvCxnSpPr/>
            <p:nvPr/>
          </p:nvCxnSpPr>
          <p:spPr>
            <a:xfrm flipV="1">
              <a:off x="3282889" y="3376246"/>
              <a:ext cx="0" cy="1986050"/>
            </a:xfrm>
            <a:prstGeom prst="straightConnector1">
              <a:avLst/>
            </a:prstGeom>
            <a:ln>
              <a:solidFill>
                <a:schemeClr val="accent1">
                  <a:shade val="50000"/>
                  <a:alpha val="7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BB8283-A8B9-4497-A9FC-8E484460C9F3}"/>
              </a:ext>
            </a:extLst>
          </p:cNvPr>
          <p:cNvCxnSpPr>
            <a:cxnSpLocks/>
          </p:cNvCxnSpPr>
          <p:nvPr/>
        </p:nvCxnSpPr>
        <p:spPr>
          <a:xfrm flipV="1">
            <a:off x="2213914" y="4749416"/>
            <a:ext cx="2703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6EDED-E685-4EDF-A5BA-AB6CCD405DFB}"/>
              </a:ext>
            </a:extLst>
          </p:cNvPr>
          <p:cNvCxnSpPr/>
          <p:nvPr/>
        </p:nvCxnSpPr>
        <p:spPr>
          <a:xfrm flipH="1" flipV="1">
            <a:off x="8766626" y="4024326"/>
            <a:ext cx="1303497" cy="3173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603A67-979F-4D81-804A-26149A9111F9}"/>
              </a:ext>
            </a:extLst>
          </p:cNvPr>
          <p:cNvSpPr/>
          <p:nvPr/>
        </p:nvSpPr>
        <p:spPr>
          <a:xfrm>
            <a:off x="10070123" y="3295061"/>
            <a:ext cx="1966872" cy="193093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3" name="Picture 2" descr="DFR0602">
            <a:extLst>
              <a:ext uri="{FF2B5EF4-FFF2-40B4-BE49-F238E27FC236}">
                <a16:creationId xmlns:a16="http://schemas.microsoft.com/office/drawing/2014/main" id="{180D4ABD-B7E2-4B47-B8B5-DC1B1AAF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90" y="3556993"/>
            <a:ext cx="1569440" cy="15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5BCDA2-3067-495A-A6CA-A5A2CD95890F}"/>
              </a:ext>
            </a:extLst>
          </p:cNvPr>
          <p:cNvSpPr/>
          <p:nvPr/>
        </p:nvSpPr>
        <p:spPr>
          <a:xfrm>
            <a:off x="144759" y="3295061"/>
            <a:ext cx="2069155" cy="3023678"/>
          </a:xfrm>
          <a:prstGeom prst="rect">
            <a:avLst/>
          </a:prstGeom>
          <a:ln w="25400">
            <a:solidFill>
              <a:schemeClr val="accent6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786D29-C1B6-44B4-B4D0-DEA6D50AC252}"/>
              </a:ext>
            </a:extLst>
          </p:cNvPr>
          <p:cNvCxnSpPr>
            <a:cxnSpLocks/>
          </p:cNvCxnSpPr>
          <p:nvPr/>
        </p:nvCxnSpPr>
        <p:spPr>
          <a:xfrm>
            <a:off x="3963493" y="1690688"/>
            <a:ext cx="0" cy="2333638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B556F9-C58A-474B-8338-2E75B0403668}"/>
              </a:ext>
            </a:extLst>
          </p:cNvPr>
          <p:cNvCxnSpPr>
            <a:cxnSpLocks/>
          </p:cNvCxnSpPr>
          <p:nvPr/>
        </p:nvCxnSpPr>
        <p:spPr>
          <a:xfrm>
            <a:off x="3963493" y="4024326"/>
            <a:ext cx="233179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EFB4F5-3AF5-4E90-868F-437D731D50B0}"/>
              </a:ext>
            </a:extLst>
          </p:cNvPr>
          <p:cNvCxnSpPr>
            <a:cxnSpLocks/>
          </p:cNvCxnSpPr>
          <p:nvPr/>
        </p:nvCxnSpPr>
        <p:spPr>
          <a:xfrm>
            <a:off x="6283569" y="4024326"/>
            <a:ext cx="11723" cy="1314524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089DFC-A289-4CBD-BA06-52FDB206154C}"/>
              </a:ext>
            </a:extLst>
          </p:cNvPr>
          <p:cNvCxnSpPr>
            <a:cxnSpLocks/>
          </p:cNvCxnSpPr>
          <p:nvPr/>
        </p:nvCxnSpPr>
        <p:spPr>
          <a:xfrm flipH="1" flipV="1">
            <a:off x="6295293" y="5338850"/>
            <a:ext cx="4772017" cy="700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BE282E-45EB-4D3D-B9C8-47498812FA00}"/>
              </a:ext>
            </a:extLst>
          </p:cNvPr>
          <p:cNvCxnSpPr>
            <a:cxnSpLocks/>
          </p:cNvCxnSpPr>
          <p:nvPr/>
        </p:nvCxnSpPr>
        <p:spPr>
          <a:xfrm flipH="1">
            <a:off x="2589414" y="1690688"/>
            <a:ext cx="1374079" cy="0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550FC8-F329-4F85-BDE5-C4793B6B18B9}"/>
              </a:ext>
            </a:extLst>
          </p:cNvPr>
          <p:cNvCxnSpPr>
            <a:cxnSpLocks/>
          </p:cNvCxnSpPr>
          <p:nvPr/>
        </p:nvCxnSpPr>
        <p:spPr>
          <a:xfrm flipH="1">
            <a:off x="2531311" y="1696550"/>
            <a:ext cx="36262" cy="4622188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077727-92F9-41E2-B644-4F658DEABA3E}"/>
              </a:ext>
            </a:extLst>
          </p:cNvPr>
          <p:cNvCxnSpPr>
            <a:cxnSpLocks/>
          </p:cNvCxnSpPr>
          <p:nvPr/>
        </p:nvCxnSpPr>
        <p:spPr>
          <a:xfrm flipH="1">
            <a:off x="2509474" y="6335986"/>
            <a:ext cx="8544085" cy="0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7CB827-8429-4DDE-94C8-EA50A6C6124D}"/>
              </a:ext>
            </a:extLst>
          </p:cNvPr>
          <p:cNvCxnSpPr>
            <a:cxnSpLocks/>
          </p:cNvCxnSpPr>
          <p:nvPr/>
        </p:nvCxnSpPr>
        <p:spPr>
          <a:xfrm>
            <a:off x="11078098" y="5362296"/>
            <a:ext cx="0" cy="973690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wesome PCB – Rocket Scream">
            <a:extLst>
              <a:ext uri="{FF2B5EF4-FFF2-40B4-BE49-F238E27FC236}">
                <a16:creationId xmlns:a16="http://schemas.microsoft.com/office/drawing/2014/main" id="{1ED14CAA-F827-42DC-AA8F-E13B2399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-62885" y="3988758"/>
            <a:ext cx="2470365" cy="16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D7B02B-BDE3-49FF-BA33-60E25D097C78}"/>
              </a:ext>
            </a:extLst>
          </p:cNvPr>
          <p:cNvSpPr txBox="1"/>
          <p:nvPr/>
        </p:nvSpPr>
        <p:spPr>
          <a:xfrm>
            <a:off x="520341" y="633598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Custom PCB</a:t>
            </a:r>
          </a:p>
        </p:txBody>
      </p:sp>
    </p:spTree>
    <p:extLst>
      <p:ext uri="{BB962C8B-B14F-4D97-AF65-F5344CB8AC3E}">
        <p14:creationId xmlns:p14="http://schemas.microsoft.com/office/powerpoint/2010/main" val="21931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3BD0-46A6-4C5E-8815-C176D189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Hardware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9702-4D70-4FF0-8907-0A0AC7DE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Phase 1 : Fast Prototyping</a:t>
            </a:r>
          </a:p>
          <a:p>
            <a:pPr lvl="1"/>
            <a:r>
              <a:rPr lang="en-PH" dirty="0"/>
              <a:t>Off-the-shelf components</a:t>
            </a:r>
          </a:p>
          <a:p>
            <a:r>
              <a:rPr lang="en-PH" dirty="0"/>
              <a:t>Phase 2 : Custom Circuit/PCB Prototype</a:t>
            </a:r>
          </a:p>
          <a:p>
            <a:pPr lvl="1"/>
            <a:r>
              <a:rPr lang="en-PH" dirty="0"/>
              <a:t>Custom circuit/PCB Design</a:t>
            </a:r>
          </a:p>
          <a:p>
            <a:pPr lvl="1"/>
            <a:r>
              <a:rPr lang="en-PH" dirty="0"/>
              <a:t>Initial PCB Fabrication Turn-Around</a:t>
            </a:r>
          </a:p>
          <a:p>
            <a:r>
              <a:rPr lang="en-PH" dirty="0"/>
              <a:t>Phase 3 : Improvements/Modifications</a:t>
            </a:r>
          </a:p>
          <a:p>
            <a:pPr lvl="1"/>
            <a:r>
              <a:rPr lang="en-PH" dirty="0"/>
              <a:t>Towards product finalization</a:t>
            </a:r>
          </a:p>
          <a:p>
            <a:pPr lvl="1"/>
            <a:r>
              <a:rPr lang="en-PH" dirty="0"/>
              <a:t>Packaging constraints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F1C-84CE-46DB-9DBB-137CD68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Initial Test Setup for Image Acquisition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76AE63-0221-4CA7-8BCB-01FE96829B59}"/>
              </a:ext>
            </a:extLst>
          </p:cNvPr>
          <p:cNvGrpSpPr/>
          <p:nvPr/>
        </p:nvGrpSpPr>
        <p:grpSpPr>
          <a:xfrm>
            <a:off x="2132576" y="1819058"/>
            <a:ext cx="3346936" cy="2319726"/>
            <a:chOff x="2208179" y="2514920"/>
            <a:chExt cx="3346936" cy="23197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9EE540-8AE7-4598-8C5D-89AA3D5CEA40}"/>
                </a:ext>
              </a:extLst>
            </p:cNvPr>
            <p:cNvSpPr/>
            <p:nvPr/>
          </p:nvSpPr>
          <p:spPr>
            <a:xfrm>
              <a:off x="2208179" y="3973748"/>
              <a:ext cx="1896894" cy="86089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Test Meter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DBF526-7F13-4CBF-BAC4-377BD9AA9636}"/>
                </a:ext>
              </a:extLst>
            </p:cNvPr>
            <p:cNvSpPr/>
            <p:nvPr/>
          </p:nvSpPr>
          <p:spPr>
            <a:xfrm>
              <a:off x="2470825" y="3142034"/>
              <a:ext cx="797668" cy="17509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7A1FF2-35DA-4BCC-8420-30572F5593E8}"/>
                </a:ext>
              </a:extLst>
            </p:cNvPr>
            <p:cNvSpPr/>
            <p:nvPr/>
          </p:nvSpPr>
          <p:spPr>
            <a:xfrm>
              <a:off x="2607013" y="3317132"/>
              <a:ext cx="155642" cy="111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1E2D27-7D60-4469-B168-00C645A247A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436779" y="3429000"/>
              <a:ext cx="248055" cy="5447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CF5689-F89F-414C-AAA5-00C278CE1A27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684834" y="3429000"/>
              <a:ext cx="291830" cy="5447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975C8E-68CF-4A1A-8993-05B6F17D37D9}"/>
                </a:ext>
              </a:extLst>
            </p:cNvPr>
            <p:cNvSpPr txBox="1"/>
            <p:nvPr/>
          </p:nvSpPr>
          <p:spPr>
            <a:xfrm>
              <a:off x="3549472" y="2514920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OCR-AMR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4717F3-425A-4931-9908-023FE50EFB03}"/>
                </a:ext>
              </a:extLst>
            </p:cNvPr>
            <p:cNvCxnSpPr>
              <a:stCxn id="5" idx="3"/>
              <a:endCxn id="13" idx="2"/>
            </p:cNvCxnSpPr>
            <p:nvPr/>
          </p:nvCxnSpPr>
          <p:spPr>
            <a:xfrm flipV="1">
              <a:off x="3268493" y="2884252"/>
              <a:ext cx="836580" cy="345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BA0DF9-1C64-4C40-8D1D-102762A95F21}"/>
                </a:ext>
              </a:extLst>
            </p:cNvPr>
            <p:cNvCxnSpPr>
              <a:cxnSpLocks/>
            </p:cNvCxnSpPr>
            <p:nvPr/>
          </p:nvCxnSpPr>
          <p:spPr>
            <a:xfrm>
              <a:off x="3706238" y="3317132"/>
              <a:ext cx="0" cy="65661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2B9FD6-98CF-404B-B2FE-2999FB9292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93" y="3317132"/>
              <a:ext cx="8365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1FF6FB-E06D-49BE-B4DC-3C11672B544D}"/>
                </a:ext>
              </a:extLst>
            </p:cNvPr>
            <p:cNvSpPr txBox="1"/>
            <p:nvPr/>
          </p:nvSpPr>
          <p:spPr>
            <a:xfrm>
              <a:off x="3686783" y="3443752"/>
              <a:ext cx="186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Adjustable Mount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AA78AC-EBA6-43C5-9C19-B8FB9CA8D08B}"/>
              </a:ext>
            </a:extLst>
          </p:cNvPr>
          <p:cNvSpPr txBox="1"/>
          <p:nvPr/>
        </p:nvSpPr>
        <p:spPr>
          <a:xfrm>
            <a:off x="3317443" y="5175303"/>
            <a:ext cx="4591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Image Route Options for Initial Data Gathering:</a:t>
            </a:r>
          </a:p>
          <a:p>
            <a:pPr marL="342900" indent="-342900">
              <a:buAutoNum type="arabicPeriod"/>
            </a:pPr>
            <a:r>
              <a:rPr lang="en-PH" dirty="0"/>
              <a:t>Google Drive ** (tested, working setup)</a:t>
            </a:r>
          </a:p>
          <a:p>
            <a:pPr marL="342900" indent="-342900">
              <a:buAutoNum type="arabicPeriod"/>
            </a:pPr>
            <a:r>
              <a:rPr lang="en-PH" dirty="0"/>
              <a:t>Remote (Internet Path) Server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5D4CA50D-D1F0-4558-8A80-2C13DD39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89" y="1819058"/>
            <a:ext cx="3259889" cy="244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BF1756FF-EBEF-4DAB-8219-C7869D3FD351}"/>
              </a:ext>
            </a:extLst>
          </p:cNvPr>
          <p:cNvSpPr/>
          <p:nvPr/>
        </p:nvSpPr>
        <p:spPr>
          <a:xfrm>
            <a:off x="8618706" y="2830749"/>
            <a:ext cx="583660" cy="96303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77FC5-DF9C-4EBB-B3B1-49AE276A0179}"/>
              </a:ext>
            </a:extLst>
          </p:cNvPr>
          <p:cNvSpPr txBox="1"/>
          <p:nvPr/>
        </p:nvSpPr>
        <p:spPr>
          <a:xfrm>
            <a:off x="9201690" y="29950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FF00"/>
                </a:solidFill>
              </a:rPr>
              <a:t>9 cm</a:t>
            </a:r>
          </a:p>
        </p:txBody>
      </p:sp>
    </p:spTree>
    <p:extLst>
      <p:ext uri="{BB962C8B-B14F-4D97-AF65-F5344CB8AC3E}">
        <p14:creationId xmlns:p14="http://schemas.microsoft.com/office/powerpoint/2010/main" val="21085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91F7-646C-4C54-9BEF-D5A1BAE9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Test Submeters for Image Collection: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59B2B11-7BA3-4AA7-8485-50569111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73" y="2328419"/>
            <a:ext cx="3754281" cy="377738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462CB4-2F5F-475C-B9D1-D47D302A3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46" y="2323726"/>
            <a:ext cx="3958444" cy="37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12161</TotalTime>
  <Words>355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OCR-AMR System : WiFi-Based </vt:lpstr>
      <vt:lpstr>OCR-AMR System : LoRa-based</vt:lpstr>
      <vt:lpstr>Proposed OCR-based AMR Hardware System</vt:lpstr>
      <vt:lpstr>Fast Prototyping for Image Acquisition System (v0.0)</vt:lpstr>
      <vt:lpstr>Custom Circuit and Printed Circuit Board Design and Prototyping (v0.1)</vt:lpstr>
      <vt:lpstr>Hardware Phases</vt:lpstr>
      <vt:lpstr>Initial Test Setup for Image Acquisition </vt:lpstr>
      <vt:lpstr>Proposed Test Submeters for Image Collection:</vt:lpstr>
      <vt:lpstr>Initial Camera mount data</vt:lpstr>
      <vt:lpstr>Some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percival magpantay</dc:creator>
  <cp:lastModifiedBy>percival magpantay</cp:lastModifiedBy>
  <cp:revision>21</cp:revision>
  <dcterms:created xsi:type="dcterms:W3CDTF">2021-05-06T02:49:10Z</dcterms:created>
  <dcterms:modified xsi:type="dcterms:W3CDTF">2021-05-25T10:06:47Z</dcterms:modified>
</cp:coreProperties>
</file>