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C7F63-BF7C-462C-B2E9-6F36CCB08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59AC0-A683-45E2-9F12-869943850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C82F7-35AD-4C70-B4F5-6E3CB85B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789DC-226F-44E4-AD57-1FD4C664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35872-444D-4A98-84C6-22B06A44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8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B3B04-ECBC-4F0C-AD8F-6A847520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576B-2A38-4607-9832-4D06CAFC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B70F7-DF8F-43E6-BE6D-353E2E4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EE6F5-6E3C-4771-A606-79A2059E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4D7D0-2F40-46BA-9F82-BBAC9557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0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45D94-EF4C-495C-B8BB-4FEFF6AC1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B558C-914C-4EB8-8C27-6E345684F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9696F-FE3C-489A-A9E0-47BFB972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AF97B-5BE8-48BA-AD33-E0E1D96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5CD40-A2C4-4C03-A902-1C95A060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4A1A-CD22-48D0-9114-E62EAC0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257BC-B7A5-4659-88FF-8CF74448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ABF27-44EE-4340-9CC5-116DBD19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A3860-8591-46CD-91A1-E182A7E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0C445-2060-421C-8B65-707BF5AF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66FFC-610A-4F32-BE8E-953F2813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50D39-4BC1-49BD-8224-C080C0DB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34A8A-566B-4703-8E68-EBCF470E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89D50-10DE-410E-BCEB-28F8E28A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A8545-7BAE-4CDB-AAF0-54B1266C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1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1D715-4B4A-49C3-9091-9706D10C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6BE65-C891-423B-8F48-2D895F13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5AB88-9C59-4D1D-9F96-C7772918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FEDF0-EE12-4FCA-8303-F2A14FC6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273D0-F51F-4AA9-95B9-CA155569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5BE2A-EF79-43EF-887E-012FBDDD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A13B1-F363-4E23-9AFC-FD2DF2A6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7407F-F4E9-4C40-A5FC-5E5A25B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B3F5B-01BE-4108-A6F6-1710D73A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8C7632-B2BC-464F-BA1D-211738E4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0BA5AE-748F-4AF0-876C-4964BFB85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BC7F9C-031C-4CBB-AA86-770F9A1A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ECE01-0A1F-40CC-A3C8-93E93B80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B5F357-FEC1-4E37-83E2-1CD0BE37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0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9BE6-DFAA-46A0-A0E6-02CA6BB4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6736D0-BF69-4BEA-ACBC-C63088D8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B67476-AA12-489A-AF03-2BD1A84D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F6EAD-DA72-4B74-8536-E56AB1D3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5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A48F74-FDE0-4D1A-BA9D-0C1932FA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B2BB8-5CC4-448A-9B63-D0C4E0FB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E1DCD-47F6-4B3B-B71F-C8D05DD6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33AA-A10C-4BD4-BFF8-AD4065EA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86DE6-60B5-4F23-8F31-332B4A1B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872D0-8BEC-4556-BA3E-3FFE8CF3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99B7F-B68E-4679-ABC5-E7517F71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4B10C-598E-460D-BCA4-A16555B3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B51E7-AE1B-4697-8A07-096A1B27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1CC8-31A1-4A9D-83BF-77E791AF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1AC179-767F-4884-AEF1-07EA3384F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B35C4-6385-4D5D-B4A3-B680DCAC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68921-D259-4817-8DA0-8313CDC7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6AFF05-2F8E-4253-B2E9-3B23684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EC10B-91EE-40E3-A5EC-EA6C5527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F9BD22-E2DE-4A86-B59A-816340A9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A0912-D864-468E-92CA-A3FE38E6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4FB7C-0E79-4723-BDA5-6577A7775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6B94-387A-4848-9821-0C6124DE99A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185AC-0898-4076-90C0-41E9B7BCD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A6A78-A328-44FC-92BB-20B6A5946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9FB5-AC05-4E0F-B9BA-BE2F07AAA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jp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952A2-FF0B-4076-8AD5-4DB9E8B9A4A4}"/>
              </a:ext>
            </a:extLst>
          </p:cNvPr>
          <p:cNvSpPr txBox="1"/>
          <p:nvPr/>
        </p:nvSpPr>
        <p:spPr>
          <a:xfrm>
            <a:off x="2952750" y="2028616"/>
            <a:ext cx="6286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</a:t>
            </a:r>
            <a:r>
              <a:rPr lang="ko-KR" alt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차</a:t>
            </a:r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</a:t>
            </a:r>
            <a:endParaRPr lang="en-US" altLang="ko-KR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algn="ctr"/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얼만큼 </a:t>
            </a:r>
            <a:r>
              <a:rPr lang="ko-KR" alt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차</a:t>
            </a:r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있나요</a:t>
            </a:r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33EC8-1E11-461A-899F-094389DBBBA0}"/>
              </a:ext>
            </a:extLst>
          </p:cNvPr>
          <p:cNvSpPr txBox="1"/>
          <p:nvPr/>
        </p:nvSpPr>
        <p:spPr>
          <a:xfrm>
            <a:off x="8746490" y="6116211"/>
            <a:ext cx="344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2017270934 </a:t>
            </a:r>
            <a:r>
              <a:rPr lang="ko-KR" altLang="en-US" sz="24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배유진</a:t>
            </a:r>
          </a:p>
        </p:txBody>
      </p:sp>
    </p:spTree>
    <p:extLst>
      <p:ext uri="{BB962C8B-B14F-4D97-AF65-F5344CB8AC3E}">
        <p14:creationId xmlns:p14="http://schemas.microsoft.com/office/powerpoint/2010/main" val="87269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81F2-F24E-446D-BDF1-E86C7F85EC61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3. Test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10" name="그림 9" descr="텍스트, 차량이(가) 표시된 사진&#10;&#10;자동 생성된 설명">
            <a:extLst>
              <a:ext uri="{FF2B5EF4-FFF2-40B4-BE49-F238E27FC236}">
                <a16:creationId xmlns:a16="http://schemas.microsoft.com/office/drawing/2014/main" id="{47F34623-0EA9-48F0-B65C-9726EBA78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59" y="1847654"/>
            <a:ext cx="4865950" cy="3642178"/>
          </a:xfrm>
          <a:prstGeom prst="rect">
            <a:avLst/>
          </a:prstGeom>
        </p:spPr>
      </p:pic>
      <p:pic>
        <p:nvPicPr>
          <p:cNvPr id="12" name="그림 11" descr="녹색이(가) 표시된 사진&#10;&#10;자동 생성된 설명">
            <a:extLst>
              <a:ext uri="{FF2B5EF4-FFF2-40B4-BE49-F238E27FC236}">
                <a16:creationId xmlns:a16="http://schemas.microsoft.com/office/drawing/2014/main" id="{761573D4-1AE7-48BD-8114-2CA11175F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93" y="1827783"/>
            <a:ext cx="4944504" cy="36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81F2-F24E-446D-BDF1-E86C7F85EC61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3. Test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 descr="텍스트, 줄지은이(가) 표시된 사진&#10;&#10;자동 생성된 설명">
            <a:extLst>
              <a:ext uri="{FF2B5EF4-FFF2-40B4-BE49-F238E27FC236}">
                <a16:creationId xmlns:a16="http://schemas.microsoft.com/office/drawing/2014/main" id="{44953014-A32A-47C3-A077-DFCFAC3A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11" y="2120571"/>
            <a:ext cx="5165890" cy="3718204"/>
          </a:xfrm>
          <a:prstGeom prst="rect">
            <a:avLst/>
          </a:prstGeom>
        </p:spPr>
      </p:pic>
      <p:pic>
        <p:nvPicPr>
          <p:cNvPr id="8" name="그림 7" descr="실외이(가) 표시된 사진&#10;&#10;자동 생성된 설명">
            <a:extLst>
              <a:ext uri="{FF2B5EF4-FFF2-40B4-BE49-F238E27FC236}">
                <a16:creationId xmlns:a16="http://schemas.microsoft.com/office/drawing/2014/main" id="{EA1BDE3E-2318-4D69-A686-EBF70C913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3" y="2120571"/>
            <a:ext cx="4957605" cy="3718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5D965E-9AE0-46DE-B83D-CE0C29C1E247}"/>
              </a:ext>
            </a:extLst>
          </p:cNvPr>
          <p:cNvSpPr txBox="1"/>
          <p:nvPr/>
        </p:nvSpPr>
        <p:spPr>
          <a:xfrm>
            <a:off x="3874417" y="5998436"/>
            <a:ext cx="391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직접 찍은 학교 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63AE0-F253-4A24-9AF1-786729C730E3}"/>
              </a:ext>
            </a:extLst>
          </p:cNvPr>
          <p:cNvSpPr txBox="1"/>
          <p:nvPr/>
        </p:nvSpPr>
        <p:spPr>
          <a:xfrm>
            <a:off x="2133601" y="1387662"/>
            <a:ext cx="174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original</a:t>
            </a:r>
            <a:endParaRPr lang="ko-KR" altLang="en-US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6A800-0D35-43F8-805A-15907E2CC8C3}"/>
              </a:ext>
            </a:extLst>
          </p:cNvPr>
          <p:cNvSpPr txBox="1"/>
          <p:nvPr/>
        </p:nvSpPr>
        <p:spPr>
          <a:xfrm>
            <a:off x="7989218" y="1387662"/>
            <a:ext cx="174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result</a:t>
            </a:r>
            <a:endParaRPr lang="ko-KR" altLang="en-US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49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81F2-F24E-446D-BDF1-E86C7F85EC61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3. Test : </a:t>
            </a:r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아쉬운 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05DB6C1-A12C-4548-A966-CD9343B56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26" y="1554306"/>
            <a:ext cx="4992769" cy="3421195"/>
          </a:xfrm>
          <a:prstGeom prst="rect">
            <a:avLst/>
          </a:prstGeom>
        </p:spPr>
      </p:pic>
      <p:pic>
        <p:nvPicPr>
          <p:cNvPr id="8" name="그림 7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D465F51F-43CE-44EB-9CE0-FC100A4C6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8" y="1554306"/>
            <a:ext cx="4719392" cy="35138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CB9AB1-593F-435B-A113-5A76268B0F7E}"/>
              </a:ext>
            </a:extLst>
          </p:cNvPr>
          <p:cNvSpPr txBox="1"/>
          <p:nvPr/>
        </p:nvSpPr>
        <p:spPr>
          <a:xfrm>
            <a:off x="1850848" y="5910253"/>
            <a:ext cx="840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빛에 따라 정확도가 떨어지는 경향이 보임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6A71A-F50F-416E-BAA9-17A4742F7925}"/>
              </a:ext>
            </a:extLst>
          </p:cNvPr>
          <p:cNvSpPr txBox="1"/>
          <p:nvPr/>
        </p:nvSpPr>
        <p:spPr>
          <a:xfrm>
            <a:off x="1063193" y="5153549"/>
            <a:ext cx="429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밤 </a:t>
            </a: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 </a:t>
            </a:r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빛이 없음</a:t>
            </a: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 </a:t>
            </a:r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정확함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8675E-250D-48AC-97EA-4C414BD4C18C}"/>
              </a:ext>
            </a:extLst>
          </p:cNvPr>
          <p:cNvSpPr txBox="1"/>
          <p:nvPr/>
        </p:nvSpPr>
        <p:spPr>
          <a:xfrm>
            <a:off x="6422332" y="5153549"/>
            <a:ext cx="486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밤 </a:t>
            </a: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 </a:t>
            </a:r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빛이 있음</a:t>
            </a: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 </a:t>
            </a:r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부정확함</a:t>
            </a:r>
          </a:p>
        </p:txBody>
      </p:sp>
    </p:spTree>
    <p:extLst>
      <p:ext uri="{BB962C8B-B14F-4D97-AF65-F5344CB8AC3E}">
        <p14:creationId xmlns:p14="http://schemas.microsoft.com/office/powerpoint/2010/main" val="30022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56794-C0DB-441D-AF7D-E4A6C915461B}"/>
              </a:ext>
            </a:extLst>
          </p:cNvPr>
          <p:cNvSpPr txBox="1"/>
          <p:nvPr/>
        </p:nvSpPr>
        <p:spPr>
          <a:xfrm>
            <a:off x="2952750" y="687496"/>
            <a:ext cx="6286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D2C35-91F3-45CF-A85F-75860A138331}"/>
              </a:ext>
            </a:extLst>
          </p:cNvPr>
          <p:cNvSpPr txBox="1"/>
          <p:nvPr/>
        </p:nvSpPr>
        <p:spPr>
          <a:xfrm>
            <a:off x="4478655" y="2482988"/>
            <a:ext cx="3234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소개</a:t>
            </a:r>
            <a:endParaRPr lang="en-US" altLang="ko-KR" sz="48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1143000" indent="-1143000">
              <a:buAutoNum type="arabicPeriod"/>
            </a:pP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Data</a:t>
            </a:r>
          </a:p>
          <a:p>
            <a:pPr marL="1143000" indent="-1143000">
              <a:buAutoNum type="arabicPeriod"/>
            </a:pP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Model</a:t>
            </a:r>
          </a:p>
          <a:p>
            <a:pPr marL="1143000" indent="-1143000">
              <a:buAutoNum type="arabicPeriod"/>
            </a:pP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test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9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2EE7-6572-4003-9FEA-F7A5099E57AA}"/>
              </a:ext>
            </a:extLst>
          </p:cNvPr>
          <p:cNvSpPr txBox="1"/>
          <p:nvPr/>
        </p:nvSpPr>
        <p:spPr>
          <a:xfrm>
            <a:off x="177800" y="301416"/>
            <a:ext cx="3275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</a:t>
            </a:r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9761F-DE3B-41C6-8518-C4E0A3230B53}"/>
              </a:ext>
            </a:extLst>
          </p:cNvPr>
          <p:cNvSpPr txBox="1"/>
          <p:nvPr/>
        </p:nvSpPr>
        <p:spPr>
          <a:xfrm>
            <a:off x="1507806" y="1895306"/>
            <a:ext cx="9759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주차 전에 주차장에 얼마나 주차되어 있는 지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남은 자리가 얼마가 있을 지 미리 알면 좋겠다는 생각으로 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B4638-C5DE-40C1-BCED-BA8F79791794}"/>
              </a:ext>
            </a:extLst>
          </p:cNvPr>
          <p:cNvSpPr txBox="1"/>
          <p:nvPr/>
        </p:nvSpPr>
        <p:spPr>
          <a:xfrm>
            <a:off x="2658903" y="3304718"/>
            <a:ext cx="7257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Input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주차장 이미지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Output </a:t>
            </a:r>
          </a:p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주차장이 주차되어 있다면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빨간색 박스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비어 있다면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초록색 박스 </a:t>
            </a:r>
          </a:p>
        </p:txBody>
      </p:sp>
    </p:spTree>
    <p:extLst>
      <p:ext uri="{BB962C8B-B14F-4D97-AF65-F5344CB8AC3E}">
        <p14:creationId xmlns:p14="http://schemas.microsoft.com/office/powerpoint/2010/main" val="166462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1A2D7-995A-4E7B-AFBE-30290150D7E9}"/>
              </a:ext>
            </a:extLst>
          </p:cNvPr>
          <p:cNvSpPr txBox="1"/>
          <p:nvPr/>
        </p:nvSpPr>
        <p:spPr>
          <a:xfrm>
            <a:off x="177800" y="301416"/>
            <a:ext cx="3275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</a:t>
            </a:r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Data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691B6-2E83-46B6-93C9-B07126010696}"/>
              </a:ext>
            </a:extLst>
          </p:cNvPr>
          <p:cNvSpPr txBox="1"/>
          <p:nvPr/>
        </p:nvSpPr>
        <p:spPr>
          <a:xfrm>
            <a:off x="8281939" y="1510468"/>
            <a:ext cx="152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free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FE55F-E49E-46A2-88A2-4F5835E7849A}"/>
              </a:ext>
            </a:extLst>
          </p:cNvPr>
          <p:cNvSpPr txBox="1"/>
          <p:nvPr/>
        </p:nvSpPr>
        <p:spPr>
          <a:xfrm>
            <a:off x="2489200" y="1541209"/>
            <a:ext cx="152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busy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FADD2-5C17-4D75-94F4-4D96939CE6CB}"/>
              </a:ext>
            </a:extLst>
          </p:cNvPr>
          <p:cNvSpPr txBox="1"/>
          <p:nvPr/>
        </p:nvSpPr>
        <p:spPr>
          <a:xfrm>
            <a:off x="2489200" y="5769737"/>
            <a:ext cx="15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약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8000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878A5-DE20-4954-87C1-4EB87D7A5CA2}"/>
              </a:ext>
            </a:extLst>
          </p:cNvPr>
          <p:cNvSpPr txBox="1"/>
          <p:nvPr/>
        </p:nvSpPr>
        <p:spPr>
          <a:xfrm>
            <a:off x="8332104" y="5769737"/>
            <a:ext cx="15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약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4000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BCC5BF-A63E-4C69-B868-F3EC76B0DFC9}"/>
              </a:ext>
            </a:extLst>
          </p:cNvPr>
          <p:cNvGrpSpPr/>
          <p:nvPr/>
        </p:nvGrpSpPr>
        <p:grpSpPr>
          <a:xfrm>
            <a:off x="481847" y="2476317"/>
            <a:ext cx="5012490" cy="3223749"/>
            <a:chOff x="649204" y="2457953"/>
            <a:chExt cx="5012490" cy="32237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8734655-12CC-4C08-A8C8-ACBCC1A99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04" y="2457953"/>
              <a:ext cx="1428750" cy="1428750"/>
            </a:xfrm>
            <a:prstGeom prst="rect">
              <a:avLst/>
            </a:prstGeom>
          </p:spPr>
        </p:pic>
        <p:pic>
          <p:nvPicPr>
            <p:cNvPr id="10" name="그림 9" descr="자동차, 가방, 액세서리, 여러개이(가) 표시된 사진&#10;&#10;자동 생성된 설명">
              <a:extLst>
                <a:ext uri="{FF2B5EF4-FFF2-40B4-BE49-F238E27FC236}">
                  <a16:creationId xmlns:a16="http://schemas.microsoft.com/office/drawing/2014/main" id="{F66C15D9-BBBB-4562-B82D-363497F95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148" y="2457953"/>
              <a:ext cx="1428750" cy="1428750"/>
            </a:xfrm>
            <a:prstGeom prst="rect">
              <a:avLst/>
            </a:prstGeom>
          </p:spPr>
        </p:pic>
        <p:pic>
          <p:nvPicPr>
            <p:cNvPr id="12" name="그림 11" descr="자동차, 실외, 도로, 길이(가) 표시된 사진&#10;&#10;자동 생성된 설명">
              <a:extLst>
                <a:ext uri="{FF2B5EF4-FFF2-40B4-BE49-F238E27FC236}">
                  <a16:creationId xmlns:a16="http://schemas.microsoft.com/office/drawing/2014/main" id="{35D4C4DE-3FBA-4388-AC6C-05405C32C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092" y="2457953"/>
              <a:ext cx="1428750" cy="1428750"/>
            </a:xfrm>
            <a:prstGeom prst="rect">
              <a:avLst/>
            </a:prstGeom>
          </p:spPr>
        </p:pic>
        <p:pic>
          <p:nvPicPr>
            <p:cNvPr id="14" name="그림 13" descr="텍스트, 실외, 자동차이(가) 표시된 사진&#10;&#10;자동 생성된 설명">
              <a:extLst>
                <a:ext uri="{FF2B5EF4-FFF2-40B4-BE49-F238E27FC236}">
                  <a16:creationId xmlns:a16="http://schemas.microsoft.com/office/drawing/2014/main" id="{E9A947D3-E1BD-4598-9F1B-71BE5F60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04" y="4252952"/>
              <a:ext cx="1428750" cy="1428750"/>
            </a:xfrm>
            <a:prstGeom prst="rect">
              <a:avLst/>
            </a:prstGeom>
          </p:spPr>
        </p:pic>
        <p:pic>
          <p:nvPicPr>
            <p:cNvPr id="16" name="그림 15" descr="자동차, 도로, 운송이(가) 표시된 사진&#10;&#10;자동 생성된 설명">
              <a:extLst>
                <a:ext uri="{FF2B5EF4-FFF2-40B4-BE49-F238E27FC236}">
                  <a16:creationId xmlns:a16="http://schemas.microsoft.com/office/drawing/2014/main" id="{775D5F57-C621-415C-99CE-BA08EB1EE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074" y="4252952"/>
              <a:ext cx="1428750" cy="1428750"/>
            </a:xfrm>
            <a:prstGeom prst="rect">
              <a:avLst/>
            </a:prstGeom>
          </p:spPr>
        </p:pic>
        <p:pic>
          <p:nvPicPr>
            <p:cNvPr id="9" name="그림 8" descr="케이스이(가) 표시된 사진&#10;&#10;자동 생성된 설명">
              <a:extLst>
                <a:ext uri="{FF2B5EF4-FFF2-40B4-BE49-F238E27FC236}">
                  <a16:creationId xmlns:a16="http://schemas.microsoft.com/office/drawing/2014/main" id="{AC243346-E511-49B6-BE29-0B198C934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944" y="4252952"/>
              <a:ext cx="1428750" cy="142875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7DA7BF-E2C0-45B6-B307-9D9D84150BDC}"/>
              </a:ext>
            </a:extLst>
          </p:cNvPr>
          <p:cNvGrpSpPr/>
          <p:nvPr/>
        </p:nvGrpSpPr>
        <p:grpSpPr>
          <a:xfrm>
            <a:off x="6556033" y="2457953"/>
            <a:ext cx="4996691" cy="3223749"/>
            <a:chOff x="6556033" y="2457953"/>
            <a:chExt cx="4996691" cy="3223749"/>
          </a:xfrm>
        </p:grpSpPr>
        <p:pic>
          <p:nvPicPr>
            <p:cNvPr id="17" name="그림 16" descr="실외, 모래언덕이(가) 표시된 사진&#10;&#10;자동 생성된 설명">
              <a:extLst>
                <a:ext uri="{FF2B5EF4-FFF2-40B4-BE49-F238E27FC236}">
                  <a16:creationId xmlns:a16="http://schemas.microsoft.com/office/drawing/2014/main" id="{56C96639-185C-4314-9034-8C6F86D3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033" y="2476317"/>
              <a:ext cx="1428750" cy="14287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08D49A3-4B4B-4917-B4BA-83C0623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104" y="2457953"/>
              <a:ext cx="1428750" cy="1428750"/>
            </a:xfrm>
            <a:prstGeom prst="rect">
              <a:avLst/>
            </a:prstGeom>
          </p:spPr>
        </p:pic>
        <p:pic>
          <p:nvPicPr>
            <p:cNvPr id="24" name="그림 23" descr="텍스트이(가) 표시된 사진&#10;&#10;자동 생성된 설명">
              <a:extLst>
                <a:ext uri="{FF2B5EF4-FFF2-40B4-BE49-F238E27FC236}">
                  <a16:creationId xmlns:a16="http://schemas.microsoft.com/office/drawing/2014/main" id="{4A9163FD-2D86-4CC4-978D-1BF69AD8A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175" y="2476317"/>
              <a:ext cx="1428750" cy="1428750"/>
            </a:xfrm>
            <a:prstGeom prst="rect">
              <a:avLst/>
            </a:prstGeom>
          </p:spPr>
        </p:pic>
        <p:pic>
          <p:nvPicPr>
            <p:cNvPr id="26" name="그림 25" descr="실외이(가) 표시된 사진&#10;&#10;자동 생성된 설명">
              <a:extLst>
                <a:ext uri="{FF2B5EF4-FFF2-40B4-BE49-F238E27FC236}">
                  <a16:creationId xmlns:a16="http://schemas.microsoft.com/office/drawing/2014/main" id="{EB33AE54-9D63-4E40-BC2E-1E06689A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033" y="4252952"/>
              <a:ext cx="1428750" cy="1428750"/>
            </a:xfrm>
            <a:prstGeom prst="rect">
              <a:avLst/>
            </a:prstGeom>
          </p:spPr>
        </p:pic>
        <p:pic>
          <p:nvPicPr>
            <p:cNvPr id="28" name="그림 27" descr="실외, 자연이(가) 표시된 사진&#10;&#10;자동 생성된 설명">
              <a:extLst>
                <a:ext uri="{FF2B5EF4-FFF2-40B4-BE49-F238E27FC236}">
                  <a16:creationId xmlns:a16="http://schemas.microsoft.com/office/drawing/2014/main" id="{63307C10-28FA-465D-8DCC-563ED49D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104" y="4242791"/>
              <a:ext cx="1428750" cy="142875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8DFFAC0-515C-4EFF-9916-D6F904B6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974" y="4252952"/>
              <a:ext cx="142875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0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2565E-1563-4437-99B0-153815496D74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</a:t>
            </a:r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Data : preprocessing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BF038-4E02-4EF7-9E83-CAA14BC0B4F9}"/>
              </a:ext>
            </a:extLst>
          </p:cNvPr>
          <p:cNvSpPr txBox="1"/>
          <p:nvPr/>
        </p:nvSpPr>
        <p:spPr>
          <a:xfrm>
            <a:off x="1677150" y="1710828"/>
            <a:ext cx="8751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 </a:t>
            </a:r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Gray</a:t>
            </a:r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scale</a:t>
            </a:r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 </a:t>
            </a:r>
            <a:r>
              <a:rPr lang="ko-KR" altLang="en-US" sz="3600" dirty="0" err="1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연산량</a:t>
            </a:r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줄이기 위함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lvl="1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Channel : 3 -&gt; 1</a:t>
            </a:r>
          </a:p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</a:t>
            </a:r>
            <a:r>
              <a:rPr lang="en-US" altLang="ko-KR" sz="3600" dirty="0" err="1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Guassian</a:t>
            </a:r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blur : noise</a:t>
            </a:r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줄임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kernel 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크기 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 (7*7) – 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강하게 흐림</a:t>
            </a:r>
            <a:endParaRPr lang="en-US" altLang="ko-KR" sz="36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3. </a:t>
            </a:r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Adaptive threshold : </a:t>
            </a:r>
            <a:r>
              <a:rPr lang="ko-KR" altLang="en-US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외곽선 따기</a:t>
            </a:r>
            <a:endParaRPr lang="en-US" altLang="ko-KR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이미지 작은 영역별로 임계처리</a:t>
            </a:r>
            <a:endParaRPr lang="en-US" altLang="ko-KR" sz="36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k = 5    : block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size(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이미지 영역 크기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)</a:t>
            </a:r>
          </a:p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C = 1.5 : 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평균에서 차감할 값</a:t>
            </a:r>
            <a:endParaRPr lang="en-US" altLang="ko-KR" sz="36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71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934B7-0228-4C2E-A5C6-2A2261990A89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</a:t>
            </a:r>
            <a:r>
              <a:rPr lang="ko-KR" altLang="en-US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Data : preprocessing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B348F-5649-4575-ABE0-CEB3BA346918}"/>
              </a:ext>
            </a:extLst>
          </p:cNvPr>
          <p:cNvSpPr txBox="1"/>
          <p:nvPr/>
        </p:nvSpPr>
        <p:spPr>
          <a:xfrm>
            <a:off x="3586258" y="1776088"/>
            <a:ext cx="192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Gray</a:t>
            </a:r>
          </a:p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scaling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C42F4-16F2-419C-A179-16C6E43A36BE}"/>
              </a:ext>
            </a:extLst>
          </p:cNvPr>
          <p:cNvSpPr txBox="1"/>
          <p:nvPr/>
        </p:nvSpPr>
        <p:spPr>
          <a:xfrm>
            <a:off x="6037406" y="1790091"/>
            <a:ext cx="20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Gaussian</a:t>
            </a:r>
          </a:p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153BA-E005-4221-AEE9-A770D049F5B5}"/>
              </a:ext>
            </a:extLst>
          </p:cNvPr>
          <p:cNvSpPr txBox="1"/>
          <p:nvPr/>
        </p:nvSpPr>
        <p:spPr>
          <a:xfrm>
            <a:off x="8655022" y="1798790"/>
            <a:ext cx="244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Adaptive</a:t>
            </a:r>
          </a:p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Threshold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4C057-BC9B-4F3D-B4A1-3D93C4666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4" y="4794896"/>
            <a:ext cx="1428750" cy="1428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04BED7-34D1-4931-B464-C4E438C9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03" y="4794896"/>
            <a:ext cx="1506048" cy="150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BF0E74-812B-484A-B15A-65BE56E4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21" y="4752506"/>
            <a:ext cx="1471140" cy="14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6A7098-D98C-45BF-974A-4C9A446793A1}"/>
              </a:ext>
            </a:extLst>
          </p:cNvPr>
          <p:cNvSpPr txBox="1"/>
          <p:nvPr/>
        </p:nvSpPr>
        <p:spPr>
          <a:xfrm>
            <a:off x="742087" y="2067091"/>
            <a:ext cx="192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original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7DD3694-8B33-4D2F-9688-50E4D348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91" y="4752506"/>
            <a:ext cx="1506048" cy="150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686A993-6746-42F8-8937-4C9687D9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652" y="306765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FB49A3D-C153-4AED-95B0-026DFD01B397}"/>
              </a:ext>
            </a:extLst>
          </p:cNvPr>
          <p:cNvSpPr/>
          <p:nvPr/>
        </p:nvSpPr>
        <p:spPr>
          <a:xfrm>
            <a:off x="742088" y="4438367"/>
            <a:ext cx="10356976" cy="435291"/>
          </a:xfrm>
          <a:prstGeom prst="rightArrow">
            <a:avLst>
              <a:gd name="adj1" fmla="val 13138"/>
              <a:gd name="adj2" fmla="val 4473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21A5F7-2834-401E-AB20-E96C951A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02" y="3067657"/>
            <a:ext cx="1506048" cy="150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9D01250-8379-4BDA-8472-4E583DC1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14" y="3067657"/>
            <a:ext cx="1506047" cy="150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02EC7A-C713-4CF0-9E88-73F420755D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4" y="314495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81F2-F24E-446D-BDF1-E86C7F85EC61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Model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3C90-D6FE-466D-A1AA-A620C60F6E79}"/>
              </a:ext>
            </a:extLst>
          </p:cNvPr>
          <p:cNvSpPr txBox="1"/>
          <p:nvPr/>
        </p:nvSpPr>
        <p:spPr>
          <a:xfrm>
            <a:off x="1168103" y="1390317"/>
            <a:ext cx="101157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Supervised learning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Base architecture : VGG19 (CNN)</a:t>
            </a: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image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특징 추출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무난한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ImageNet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Lenet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Alexnet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보다는 성능이 좋음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연산량이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GoogLenet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보다 많음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Output net : DNN</a:t>
            </a: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ReLU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SeLU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의 조합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*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마지막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분류시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softmax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activation function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		*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단일 라벨 분류이기 때문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98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39225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6D349-92BC-445F-82D6-50209F268DB0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Model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62FD82-5196-4C37-95CA-2C2005D88384}"/>
              </a:ext>
            </a:extLst>
          </p:cNvPr>
          <p:cNvGrpSpPr/>
          <p:nvPr/>
        </p:nvGrpSpPr>
        <p:grpSpPr>
          <a:xfrm>
            <a:off x="1060142" y="1610752"/>
            <a:ext cx="10071716" cy="4539217"/>
            <a:chOff x="282805" y="1441070"/>
            <a:chExt cx="10071716" cy="453921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F3D3129-1CEA-426C-9923-587E3A96DDBD}"/>
                </a:ext>
              </a:extLst>
            </p:cNvPr>
            <p:cNvSpPr/>
            <p:nvPr/>
          </p:nvSpPr>
          <p:spPr>
            <a:xfrm>
              <a:off x="282805" y="1986698"/>
              <a:ext cx="895546" cy="380842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CAA0153A-9C5C-4988-90B3-470214FDDD87}"/>
                </a:ext>
              </a:extLst>
            </p:cNvPr>
            <p:cNvSpPr/>
            <p:nvPr/>
          </p:nvSpPr>
          <p:spPr>
            <a:xfrm>
              <a:off x="1376316" y="1701536"/>
              <a:ext cx="1310325" cy="4100660"/>
            </a:xfrm>
            <a:prstGeom prst="cub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16F9AE-0DAB-4125-9F95-CA3EE687ED1A}"/>
                </a:ext>
              </a:extLst>
            </p:cNvPr>
            <p:cNvSpPr/>
            <p:nvPr/>
          </p:nvSpPr>
          <p:spPr>
            <a:xfrm>
              <a:off x="2939593" y="1441070"/>
              <a:ext cx="1310325" cy="45355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FB85B-6C59-4AFB-A0BB-45AB489525DA}"/>
                </a:ext>
              </a:extLst>
            </p:cNvPr>
            <p:cNvSpPr/>
            <p:nvPr/>
          </p:nvSpPr>
          <p:spPr>
            <a:xfrm>
              <a:off x="4377102" y="1444763"/>
              <a:ext cx="367697" cy="45355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D97C0C-4B20-4F2C-A269-1E67A99BF764}"/>
                </a:ext>
              </a:extLst>
            </p:cNvPr>
            <p:cNvSpPr/>
            <p:nvPr/>
          </p:nvSpPr>
          <p:spPr>
            <a:xfrm>
              <a:off x="4965543" y="2159914"/>
              <a:ext cx="367697" cy="31839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982E5D-3E68-4149-AF49-A11F58CF65F9}"/>
                </a:ext>
              </a:extLst>
            </p:cNvPr>
            <p:cNvSpPr/>
            <p:nvPr/>
          </p:nvSpPr>
          <p:spPr>
            <a:xfrm>
              <a:off x="5442385" y="2159914"/>
              <a:ext cx="367697" cy="3183903"/>
            </a:xfrm>
            <a:prstGeom prst="rect">
              <a:avLst/>
            </a:prstGeom>
            <a:solidFill>
              <a:schemeClr val="accent6">
                <a:lumMod val="5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3291B5-50F5-449F-A1E6-3532356FF5A6}"/>
                </a:ext>
              </a:extLst>
            </p:cNvPr>
            <p:cNvSpPr/>
            <p:nvPr/>
          </p:nvSpPr>
          <p:spPr>
            <a:xfrm>
              <a:off x="5896442" y="2159913"/>
              <a:ext cx="367697" cy="31839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4939C7-3FB4-4541-B342-655FD67ED118}"/>
                </a:ext>
              </a:extLst>
            </p:cNvPr>
            <p:cNvSpPr/>
            <p:nvPr/>
          </p:nvSpPr>
          <p:spPr>
            <a:xfrm>
              <a:off x="6382707" y="2159914"/>
              <a:ext cx="367697" cy="3183903"/>
            </a:xfrm>
            <a:prstGeom prst="rect">
              <a:avLst/>
            </a:prstGeom>
            <a:solidFill>
              <a:schemeClr val="accent6">
                <a:lumMod val="5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89E837-C053-40B2-9305-45372AC3477B}"/>
                </a:ext>
              </a:extLst>
            </p:cNvPr>
            <p:cNvSpPr/>
            <p:nvPr/>
          </p:nvSpPr>
          <p:spPr>
            <a:xfrm>
              <a:off x="6936456" y="2667786"/>
              <a:ext cx="367697" cy="216698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D11959-FB94-4529-ACF6-12D7C007DC57}"/>
                </a:ext>
              </a:extLst>
            </p:cNvPr>
            <p:cNvSpPr/>
            <p:nvPr/>
          </p:nvSpPr>
          <p:spPr>
            <a:xfrm>
              <a:off x="7397594" y="2667786"/>
              <a:ext cx="367697" cy="2166982"/>
            </a:xfrm>
            <a:prstGeom prst="rect">
              <a:avLst/>
            </a:prstGeom>
            <a:solidFill>
              <a:schemeClr val="accent6">
                <a:lumMod val="5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342097-3BF9-4AFB-8325-BF94B869331B}"/>
                </a:ext>
              </a:extLst>
            </p:cNvPr>
            <p:cNvSpPr/>
            <p:nvPr/>
          </p:nvSpPr>
          <p:spPr>
            <a:xfrm>
              <a:off x="7941953" y="3062772"/>
              <a:ext cx="367697" cy="13279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81491C-E693-4F71-B80B-7FF547DC6A75}"/>
                </a:ext>
              </a:extLst>
            </p:cNvPr>
            <p:cNvSpPr/>
            <p:nvPr/>
          </p:nvSpPr>
          <p:spPr>
            <a:xfrm>
              <a:off x="8429750" y="3087278"/>
              <a:ext cx="367697" cy="1327997"/>
            </a:xfrm>
            <a:prstGeom prst="rect">
              <a:avLst/>
            </a:prstGeom>
            <a:solidFill>
              <a:schemeClr val="accent6">
                <a:lumMod val="5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4E626D-AD85-4954-BE07-5F3FA50A2993}"/>
                </a:ext>
              </a:extLst>
            </p:cNvPr>
            <p:cNvSpPr/>
            <p:nvPr/>
          </p:nvSpPr>
          <p:spPr>
            <a:xfrm>
              <a:off x="8964682" y="3282772"/>
              <a:ext cx="366203" cy="7991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D548CC-BDEA-4729-B1E2-BC38D8576B16}"/>
                </a:ext>
              </a:extLst>
            </p:cNvPr>
            <p:cNvSpPr/>
            <p:nvPr/>
          </p:nvSpPr>
          <p:spPr>
            <a:xfrm>
              <a:off x="9439725" y="3282772"/>
              <a:ext cx="366203" cy="799156"/>
            </a:xfrm>
            <a:prstGeom prst="rect">
              <a:avLst/>
            </a:prstGeom>
            <a:solidFill>
              <a:schemeClr val="accent6">
                <a:lumMod val="5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7C565E-D245-48D3-A8FA-BCE77FAD6D0B}"/>
                </a:ext>
              </a:extLst>
            </p:cNvPr>
            <p:cNvSpPr/>
            <p:nvPr/>
          </p:nvSpPr>
          <p:spPr>
            <a:xfrm>
              <a:off x="9988318" y="3417879"/>
              <a:ext cx="366203" cy="47303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2D99833-77D7-40CB-A256-95C7361F4391}"/>
              </a:ext>
            </a:extLst>
          </p:cNvPr>
          <p:cNvSpPr txBox="1"/>
          <p:nvPr/>
        </p:nvSpPr>
        <p:spPr>
          <a:xfrm>
            <a:off x="808522" y="3820546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(150,150)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9342C-70DA-4F0C-986A-98EFD727C5F7}"/>
              </a:ext>
            </a:extLst>
          </p:cNvPr>
          <p:cNvSpPr txBox="1"/>
          <p:nvPr/>
        </p:nvSpPr>
        <p:spPr>
          <a:xfrm>
            <a:off x="2184394" y="3820546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(150,150,3)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E06B38-DC2C-4154-8881-AA8344D362C0}"/>
              </a:ext>
            </a:extLst>
          </p:cNvPr>
          <p:cNvSpPr txBox="1"/>
          <p:nvPr/>
        </p:nvSpPr>
        <p:spPr>
          <a:xfrm>
            <a:off x="3761423" y="3666658"/>
            <a:ext cx="196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Base Model  VGG19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37522C-1DD8-406E-8CE8-39BA19A6F4EC}"/>
              </a:ext>
            </a:extLst>
          </p:cNvPr>
          <p:cNvSpPr txBox="1"/>
          <p:nvPr/>
        </p:nvSpPr>
        <p:spPr>
          <a:xfrm>
            <a:off x="5684896" y="5617935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selu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C56B3F-9EE6-4BC1-AD78-DF1C6CD9389F}"/>
              </a:ext>
            </a:extLst>
          </p:cNvPr>
          <p:cNvSpPr txBox="1"/>
          <p:nvPr/>
        </p:nvSpPr>
        <p:spPr>
          <a:xfrm>
            <a:off x="8578143" y="5617935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relu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1B669B-106D-4C1A-A17C-9DB3EAE20F7A}"/>
              </a:ext>
            </a:extLst>
          </p:cNvPr>
          <p:cNvSpPr txBox="1"/>
          <p:nvPr/>
        </p:nvSpPr>
        <p:spPr>
          <a:xfrm>
            <a:off x="5611286" y="3817015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(150)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C49DE-29E7-4990-9A38-AA11539D91C0}"/>
              </a:ext>
            </a:extLst>
          </p:cNvPr>
          <p:cNvSpPr txBox="1"/>
          <p:nvPr/>
        </p:nvSpPr>
        <p:spPr>
          <a:xfrm>
            <a:off x="7140930" y="3817015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(128)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3239C-947B-4315-909F-DDE77149ED5A}"/>
              </a:ext>
            </a:extLst>
          </p:cNvPr>
          <p:cNvSpPr txBox="1"/>
          <p:nvPr/>
        </p:nvSpPr>
        <p:spPr>
          <a:xfrm>
            <a:off x="8202490" y="3817015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(64)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1D0-E203-405A-8344-472DC28363EA}"/>
              </a:ext>
            </a:extLst>
          </p:cNvPr>
          <p:cNvSpPr txBox="1"/>
          <p:nvPr/>
        </p:nvSpPr>
        <p:spPr>
          <a:xfrm>
            <a:off x="9242849" y="3817015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(16)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0CEBB4-E954-4D6A-83B7-1BBC22E48371}"/>
              </a:ext>
            </a:extLst>
          </p:cNvPr>
          <p:cNvSpPr txBox="1"/>
          <p:nvPr/>
        </p:nvSpPr>
        <p:spPr>
          <a:xfrm>
            <a:off x="10007606" y="3817015"/>
            <a:ext cx="196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(2)</a:t>
            </a:r>
            <a:endParaRPr lang="ko-KR" altLang="en-US" sz="20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21CF82-C322-4AA1-8A73-9AFC3C26314C}"/>
              </a:ext>
            </a:extLst>
          </p:cNvPr>
          <p:cNvCxnSpPr/>
          <p:nvPr/>
        </p:nvCxnSpPr>
        <p:spPr>
          <a:xfrm flipV="1">
            <a:off x="7343892" y="1871218"/>
            <a:ext cx="442648" cy="66459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082788-2629-49C4-B53D-0E4B4BD035F4}"/>
              </a:ext>
            </a:extLst>
          </p:cNvPr>
          <p:cNvSpPr txBox="1"/>
          <p:nvPr/>
        </p:nvSpPr>
        <p:spPr>
          <a:xfrm>
            <a:off x="7214536" y="1520334"/>
            <a:ext cx="3663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Dropout : overfitting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피함</a:t>
            </a:r>
          </a:p>
        </p:txBody>
      </p:sp>
    </p:spTree>
    <p:extLst>
      <p:ext uri="{BB962C8B-B14F-4D97-AF65-F5344CB8AC3E}">
        <p14:creationId xmlns:p14="http://schemas.microsoft.com/office/powerpoint/2010/main" val="154347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1A7089-D65A-4C75-808E-ED3A3AC910DE}"/>
              </a:ext>
            </a:extLst>
          </p:cNvPr>
          <p:cNvSpPr/>
          <p:nvPr/>
        </p:nvSpPr>
        <p:spPr>
          <a:xfrm>
            <a:off x="0" y="0"/>
            <a:ext cx="135934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어두운, 밤, 빛, 공기, 분야, 활주로, 주차, 많은, 외부, 야외, 주의">
            <a:extLst>
              <a:ext uri="{FF2B5EF4-FFF2-40B4-BE49-F238E27FC236}">
                <a16:creationId xmlns:a16="http://schemas.microsoft.com/office/drawing/2014/main" id="{0673C772-BCAD-49B4-8AB6-4DBA1255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"/>
          <a:stretch/>
        </p:blipFill>
        <p:spPr bwMode="auto">
          <a:xfrm>
            <a:off x="-86360" y="0"/>
            <a:ext cx="12278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1E491F-47C2-4632-A26E-33502A9384F4}"/>
              </a:ext>
            </a:extLst>
          </p:cNvPr>
          <p:cNvSpPr/>
          <p:nvPr/>
        </p:nvSpPr>
        <p:spPr>
          <a:xfrm>
            <a:off x="-86360" y="0"/>
            <a:ext cx="1227836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81F2-F24E-446D-BDF1-E86C7F85EC61}"/>
              </a:ext>
            </a:extLst>
          </p:cNvPr>
          <p:cNvSpPr txBox="1"/>
          <p:nvPr/>
        </p:nvSpPr>
        <p:spPr>
          <a:xfrm>
            <a:off x="177800" y="301416"/>
            <a:ext cx="988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Model</a:t>
            </a:r>
            <a:endParaRPr lang="ko-KR" altLang="en-US" sz="6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3C90-D6FE-466D-A1AA-A620C60F6E79}"/>
              </a:ext>
            </a:extLst>
          </p:cNvPr>
          <p:cNvSpPr txBox="1"/>
          <p:nvPr/>
        </p:nvSpPr>
        <p:spPr>
          <a:xfrm>
            <a:off x="1149249" y="1409412"/>
            <a:ext cx="101157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Details</a:t>
            </a:r>
          </a:p>
          <a:p>
            <a:pPr marL="514350" indent="-514350">
              <a:buAutoNum type="arabicPeriod"/>
            </a:pP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class_weights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Busy data(8000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Free data (4000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) –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더 큰 가중치 설정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불균형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loss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categorical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crossentropy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Softmax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loss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Multi-label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이 아닌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multi-class problem</a:t>
            </a: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Validation accuracy : 97%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2A0B5B0-4675-4C0B-B13C-5995A79F1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10" y="5373174"/>
            <a:ext cx="4766330" cy="9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0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322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12롯데마트행복Bold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Yujin Bae</dc:creator>
  <cp:lastModifiedBy>Yujin Bae</cp:lastModifiedBy>
  <cp:revision>104</cp:revision>
  <dcterms:created xsi:type="dcterms:W3CDTF">2021-05-20T15:50:30Z</dcterms:created>
  <dcterms:modified xsi:type="dcterms:W3CDTF">2021-05-20T18:17:52Z</dcterms:modified>
</cp:coreProperties>
</file>