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0D495-630B-4C8A-A501-5AB53FD2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B753D8-4D00-439C-ACE9-2313A01E1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31B8A-ADE2-4393-83D1-DB32DCF4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6F59-F210-42A6-93AE-3EFA69663577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68DBAB-A986-4957-8521-D76FA849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56590-E1E5-43CC-9C1A-E2F6EDDD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7AC1-EBC7-4EC0-8B71-ACB9EC6FD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0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B5BC2-DAE6-41AE-AED9-1D07E27E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D96971-63CC-4A3E-93B2-0F0ED3585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7AEF8-A0B9-44F5-B93A-3BBDE9F7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6F59-F210-42A6-93AE-3EFA69663577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538E1-E2AE-481F-BEBA-42439756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16BFB-289C-4002-8DAE-E4569F51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7AC1-EBC7-4EC0-8B71-ACB9EC6FD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20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A5749C-EDF0-4CB3-BE3A-431689A8D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E5B8D7-1A3C-4282-A8F2-64E2C3B92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31B4A-344C-4AE5-AEBB-605ADC5B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6F59-F210-42A6-93AE-3EFA69663577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59526B-5520-4302-B7FD-74BDA172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24490C-810A-44D7-B80C-216CE528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7AC1-EBC7-4EC0-8B71-ACB9EC6FD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0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05D37-D9EC-4D92-9859-C9D639AB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9B25F-3660-4F82-AEF9-75BC63707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EA59C-138D-425A-9C68-CA33E0B1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6F59-F210-42A6-93AE-3EFA69663577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846E8-B8F2-40E6-9212-B9B5892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60339-0DC6-41AC-8966-589C996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7AC1-EBC7-4EC0-8B71-ACB9EC6FD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2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BEBED-3F40-49DC-9F44-F6BE2626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7949A5-B6A9-4612-8729-2E1AAB6EA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B95A9E-BC1E-4A23-AC89-71EE9B6B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6F59-F210-42A6-93AE-3EFA69663577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5131E-EF5B-4B91-854C-C9991E22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C96E93-4062-475A-A15E-07EA60EE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7AC1-EBC7-4EC0-8B71-ACB9EC6FD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38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D19CE-43A7-461E-AF3D-E29BDA54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FCBEE-8CA7-4165-BE89-BB479A7FA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CD4DB6-BB07-4927-93C1-F7A8C6089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CDF651-DA17-4C58-ACF6-C99C2CD6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6F59-F210-42A6-93AE-3EFA69663577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611D87-CBD5-429A-8801-FAB4ABE4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86D69A-0EE4-4FF8-961C-B0DD69A5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7AC1-EBC7-4EC0-8B71-ACB9EC6FD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08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711CE-4C21-4845-AAFF-715C6878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8C67EE-69E3-47D9-BCC8-908864040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E5E976-74A4-448A-9AA5-8DF3270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82AF9E-EC4F-484C-87C5-832E928FF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9C4D03-77DB-4B25-B911-096BF93FD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91AACF-48D6-4E49-8A69-D7DE4A54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6F59-F210-42A6-93AE-3EFA69663577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6F31E3-E894-4A9A-BF82-EB9D4200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CD3C2C-997A-47B9-A3D5-9A1DBF9B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7AC1-EBC7-4EC0-8B71-ACB9EC6FD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80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2D62C-2E8D-4FE1-AE30-82C9CCDD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D31B70-7CBA-4F0D-8503-A6583C00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6F59-F210-42A6-93AE-3EFA69663577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87AA64-958C-4AC4-8550-B0280EAC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307B55-745C-44C2-8C3E-90E887E2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7AC1-EBC7-4EC0-8B71-ACB9EC6FD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44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153013-9C2A-40D1-AECA-64DA6F03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6F59-F210-42A6-93AE-3EFA69663577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C891F6-4006-462E-80EA-7336A607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918ED-E735-4E81-B398-C21C374D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7AC1-EBC7-4EC0-8B71-ACB9EC6FD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06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F6B32-103D-4CF1-B7DE-20C5369A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FC3DD-9D27-4F4B-96E1-9D21FF026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99DDBA-4304-4B48-A07E-C64DC266C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2DC040-2252-4540-928A-992CD98D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6F59-F210-42A6-93AE-3EFA69663577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EE1BF7-0CBE-4526-A98C-E495AB14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E50EDD-E087-4194-B468-402C2654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7AC1-EBC7-4EC0-8B71-ACB9EC6FD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30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05D40-182F-4583-B0DB-38318AE6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7D3723-9ED9-4772-89BF-DA3215A15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76B288-18AA-46B4-A788-DC74973F3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59BD88-4C73-4769-BD26-696FEFBF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6F59-F210-42A6-93AE-3EFA69663577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808668-8018-4CC6-B450-D5F17B99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8FC46-C212-40F1-99D3-0C47E464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7AC1-EBC7-4EC0-8B71-ACB9EC6FD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58893D-F3C5-4F0E-ADE7-179BBB27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AE8BF-A93A-498B-AAF6-79B23901A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62B34-71DB-4172-A21B-6F1C032C2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E6F59-F210-42A6-93AE-3EFA69663577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4F197-AD03-4C17-853F-0AAE96E6E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60814-6B15-4D7B-95B6-ECB0A1CC4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87AC1-EBC7-4EC0-8B71-ACB9EC6FD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6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301E0-F6CF-46BB-A09E-D477788AA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추가 과제 피드백 정리</a:t>
            </a:r>
          </a:p>
        </p:txBody>
      </p:sp>
    </p:spTree>
    <p:extLst>
      <p:ext uri="{BB962C8B-B14F-4D97-AF65-F5344CB8AC3E}">
        <p14:creationId xmlns:p14="http://schemas.microsoft.com/office/powerpoint/2010/main" val="405813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F32779-C332-48EC-8DD4-047EADB7E487}"/>
              </a:ext>
            </a:extLst>
          </p:cNvPr>
          <p:cNvSpPr txBox="1"/>
          <p:nvPr/>
        </p:nvSpPr>
        <p:spPr>
          <a:xfrm>
            <a:off x="405353" y="414779"/>
            <a:ext cx="5577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피드백 적용 </a:t>
            </a:r>
            <a:r>
              <a:rPr lang="en-US" altLang="ko-KR" sz="4000" dirty="0"/>
              <a:t>DB</a:t>
            </a:r>
            <a:r>
              <a:rPr lang="ko-KR" altLang="en-US" sz="4000" dirty="0"/>
              <a:t>설계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90CFF-B4B9-466A-85D8-80EA4BCBA409}"/>
              </a:ext>
            </a:extLst>
          </p:cNvPr>
          <p:cNvSpPr txBox="1"/>
          <p:nvPr/>
        </p:nvSpPr>
        <p:spPr>
          <a:xfrm>
            <a:off x="546755" y="1443177"/>
            <a:ext cx="1153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Trigger</a:t>
            </a:r>
            <a:r>
              <a:rPr lang="ko-KR" altLang="en-US" dirty="0"/>
              <a:t>있는 부분 </a:t>
            </a:r>
            <a:r>
              <a:rPr lang="en-US" altLang="ko-KR" dirty="0"/>
              <a:t>– </a:t>
            </a:r>
            <a:r>
              <a:rPr lang="ko-KR" altLang="en-US" dirty="0"/>
              <a:t>모두 </a:t>
            </a:r>
            <a:r>
              <a:rPr lang="ko-KR" altLang="en-US" dirty="0" err="1"/>
              <a:t>지워버림</a:t>
            </a:r>
            <a:r>
              <a:rPr lang="en-US" altLang="ko-KR" dirty="0"/>
              <a:t>(</a:t>
            </a:r>
            <a:r>
              <a:rPr lang="ko-KR" altLang="en-US" dirty="0"/>
              <a:t>개발 소스에서 처리할 것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도서부분에 </a:t>
            </a:r>
            <a:r>
              <a:rPr lang="en-US" altLang="ko-KR" dirty="0"/>
              <a:t>PK</a:t>
            </a:r>
            <a:r>
              <a:rPr lang="ko-KR" altLang="en-US" dirty="0"/>
              <a:t>키를 늘리고</a:t>
            </a:r>
            <a:r>
              <a:rPr lang="en-US" altLang="ko-KR" dirty="0"/>
              <a:t>, </a:t>
            </a:r>
            <a:r>
              <a:rPr lang="ko-KR" altLang="en-US" dirty="0"/>
              <a:t>저자의 경우 대표 저자와 기타 저자로 나눔 하지만 제</a:t>
            </a:r>
            <a:r>
              <a:rPr lang="en-US" altLang="ko-KR" dirty="0"/>
              <a:t>3</a:t>
            </a:r>
            <a:r>
              <a:rPr lang="ko-KR" altLang="en-US" dirty="0"/>
              <a:t>정규화까지 가지 않음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37EF84-A59E-4475-BCA1-38D2FEE2D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8064"/>
            <a:ext cx="12192000" cy="360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1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F32779-C332-48EC-8DD4-047EADB7E487}"/>
              </a:ext>
            </a:extLst>
          </p:cNvPr>
          <p:cNvSpPr txBox="1"/>
          <p:nvPr/>
        </p:nvSpPr>
        <p:spPr>
          <a:xfrm>
            <a:off x="405353" y="414779"/>
            <a:ext cx="5577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정규화와 역정규화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90CFF-B4B9-466A-85D8-80EA4BCBA409}"/>
              </a:ext>
            </a:extLst>
          </p:cNvPr>
          <p:cNvSpPr txBox="1"/>
          <p:nvPr/>
        </p:nvSpPr>
        <p:spPr>
          <a:xfrm>
            <a:off x="788709" y="1376313"/>
            <a:ext cx="11155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1</a:t>
            </a:r>
            <a:r>
              <a:rPr lang="ko-KR" altLang="en-US" dirty="0"/>
              <a:t>차 정규화를 한다면</a:t>
            </a:r>
            <a:r>
              <a:rPr lang="en-US" altLang="ko-KR" dirty="0"/>
              <a:t>…		</a:t>
            </a:r>
          </a:p>
          <a:p>
            <a:endParaRPr lang="en-US" altLang="ko-KR" dirty="0"/>
          </a:p>
          <a:p>
            <a:r>
              <a:rPr lang="en-US" altLang="ko-KR" dirty="0"/>
              <a:t>* ‘</a:t>
            </a:r>
            <a:r>
              <a:rPr lang="ko-KR" altLang="en-US" dirty="0"/>
              <a:t>도서</a:t>
            </a:r>
            <a:r>
              <a:rPr lang="en-US" altLang="ko-KR" dirty="0"/>
              <a:t>’</a:t>
            </a:r>
            <a:r>
              <a:rPr lang="ko-KR" altLang="en-US" dirty="0" err="1"/>
              <a:t>엔터티에서</a:t>
            </a:r>
            <a:r>
              <a:rPr lang="ko-KR" altLang="en-US" dirty="0"/>
              <a:t> 완전 같은 책이지만 </a:t>
            </a:r>
            <a:r>
              <a:rPr lang="en-US" altLang="ko-KR" dirty="0"/>
              <a:t>ISBN</a:t>
            </a:r>
            <a:r>
              <a:rPr lang="ko-KR" altLang="en-US" dirty="0"/>
              <a:t>이 다른 케이스를 생각할 것 </a:t>
            </a:r>
            <a:r>
              <a:rPr lang="en-US" altLang="ko-KR" dirty="0"/>
              <a:t>– PK</a:t>
            </a:r>
            <a:r>
              <a:rPr lang="ko-KR" altLang="en-US" dirty="0"/>
              <a:t>가 구분 되는 값이 아님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해결 </a:t>
            </a:r>
            <a:r>
              <a:rPr lang="en-US" altLang="ko-KR" dirty="0"/>
              <a:t>: [ISBN</a:t>
            </a:r>
            <a:r>
              <a:rPr lang="ko-KR" altLang="en-US" dirty="0"/>
              <a:t>과 순번</a:t>
            </a:r>
            <a:r>
              <a:rPr lang="en-US" altLang="ko-KR" dirty="0"/>
              <a:t>]</a:t>
            </a:r>
            <a:r>
              <a:rPr lang="ko-KR" altLang="en-US" dirty="0"/>
              <a:t>을 </a:t>
            </a:r>
            <a:r>
              <a:rPr lang="en-US" altLang="ko-KR" dirty="0"/>
              <a:t>PK</a:t>
            </a:r>
            <a:r>
              <a:rPr lang="ko-KR" altLang="en-US" dirty="0"/>
              <a:t>로 만들기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1418C0-3D3A-44DB-8122-25F48F0538E2}"/>
              </a:ext>
            </a:extLst>
          </p:cNvPr>
          <p:cNvSpPr/>
          <p:nvPr/>
        </p:nvSpPr>
        <p:spPr>
          <a:xfrm>
            <a:off x="3200402" y="3346515"/>
            <a:ext cx="1687398" cy="213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도서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# </a:t>
            </a:r>
            <a:r>
              <a:rPr lang="en-US" altLang="ko-KR" dirty="0" err="1"/>
              <a:t>isbn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AE2C53-B5E8-4FE6-8BD0-6685D2D3C6D0}"/>
              </a:ext>
            </a:extLst>
          </p:cNvPr>
          <p:cNvSpPr/>
          <p:nvPr/>
        </p:nvSpPr>
        <p:spPr>
          <a:xfrm>
            <a:off x="7304202" y="3346515"/>
            <a:ext cx="1687398" cy="213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도서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# </a:t>
            </a:r>
            <a:r>
              <a:rPr lang="en-US" altLang="ko-KR" dirty="0" err="1"/>
              <a:t>isbn</a:t>
            </a:r>
            <a:endParaRPr lang="en-US" altLang="ko-KR" dirty="0"/>
          </a:p>
          <a:p>
            <a:pPr algn="ctr"/>
            <a:r>
              <a:rPr lang="en-US" altLang="ko-KR" dirty="0"/>
              <a:t>#</a:t>
            </a:r>
            <a:r>
              <a:rPr lang="ko-KR" altLang="en-US" dirty="0"/>
              <a:t> </a:t>
            </a:r>
            <a:r>
              <a:rPr lang="en-US" altLang="ko-KR" dirty="0"/>
              <a:t>auto count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812B232-D290-41F9-9D2E-4472AF49AD58}"/>
              </a:ext>
            </a:extLst>
          </p:cNvPr>
          <p:cNvSpPr/>
          <p:nvPr/>
        </p:nvSpPr>
        <p:spPr>
          <a:xfrm>
            <a:off x="5486402" y="4213781"/>
            <a:ext cx="1357460" cy="292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2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F32779-C332-48EC-8DD4-047EADB7E487}"/>
              </a:ext>
            </a:extLst>
          </p:cNvPr>
          <p:cNvSpPr txBox="1"/>
          <p:nvPr/>
        </p:nvSpPr>
        <p:spPr>
          <a:xfrm>
            <a:off x="405353" y="414779"/>
            <a:ext cx="5577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정규화와 역정규화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90CFF-B4B9-466A-85D8-80EA4BCBA409}"/>
              </a:ext>
            </a:extLst>
          </p:cNvPr>
          <p:cNvSpPr txBox="1"/>
          <p:nvPr/>
        </p:nvSpPr>
        <p:spPr>
          <a:xfrm>
            <a:off x="788709" y="1376313"/>
            <a:ext cx="11155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2</a:t>
            </a:r>
            <a:r>
              <a:rPr lang="ko-KR" altLang="en-US" dirty="0"/>
              <a:t>차 정규화를 한다면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차 정규화 </a:t>
            </a:r>
            <a:r>
              <a:rPr lang="en-US" altLang="ko-KR" dirty="0"/>
              <a:t>: </a:t>
            </a:r>
            <a:r>
              <a:rPr lang="ko-KR" altLang="en-US" dirty="0"/>
              <a:t>쉽게 생각해서 </a:t>
            </a:r>
            <a:r>
              <a:rPr lang="en-US" altLang="ko-KR" dirty="0"/>
              <a:t>PK</a:t>
            </a:r>
            <a:r>
              <a:rPr lang="ko-KR" altLang="en-US" dirty="0"/>
              <a:t>에 대해서만 각각의 </a:t>
            </a:r>
            <a:r>
              <a:rPr lang="en-US" altLang="ko-KR" dirty="0"/>
              <a:t>column</a:t>
            </a:r>
            <a:r>
              <a:rPr lang="ko-KR" altLang="en-US" dirty="0"/>
              <a:t>들이 값을 </a:t>
            </a:r>
            <a:r>
              <a:rPr lang="en-US" altLang="ko-KR" dirty="0"/>
              <a:t>1</a:t>
            </a:r>
            <a:r>
              <a:rPr lang="ko-KR" altLang="en-US" dirty="0"/>
              <a:t>개씩 가질지 생각하기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 책에 대하여</a:t>
            </a:r>
            <a:r>
              <a:rPr lang="en-US" altLang="ko-KR" dirty="0"/>
              <a:t>, </a:t>
            </a:r>
            <a:r>
              <a:rPr lang="ko-KR" altLang="en-US" dirty="0"/>
              <a:t>저자의 이름은 여러 개가 있을 수 있음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-&gt; ‘</a:t>
            </a:r>
            <a:r>
              <a:rPr lang="ko-KR" altLang="en-US" dirty="0"/>
              <a:t>대표 저자</a:t>
            </a:r>
            <a:r>
              <a:rPr lang="en-US" altLang="ko-KR" dirty="0"/>
              <a:t>’(</a:t>
            </a:r>
            <a:r>
              <a:rPr lang="ko-KR" altLang="en-US" dirty="0"/>
              <a:t>필수</a:t>
            </a:r>
            <a:r>
              <a:rPr lang="en-US" altLang="ko-KR" dirty="0"/>
              <a:t>)</a:t>
            </a:r>
            <a:r>
              <a:rPr lang="ko-KR" altLang="en-US" dirty="0"/>
              <a:t>와 나머지 저자를 </a:t>
            </a:r>
            <a:r>
              <a:rPr lang="en-US" altLang="ko-KR" dirty="0"/>
              <a:t>‘</a:t>
            </a:r>
            <a:r>
              <a:rPr lang="ko-KR" altLang="en-US" dirty="0"/>
              <a:t>기타저자</a:t>
            </a:r>
            <a:r>
              <a:rPr lang="en-US" altLang="ko-KR" dirty="0"/>
              <a:t>’(</a:t>
            </a:r>
            <a:r>
              <a:rPr lang="ko-KR" altLang="en-US" dirty="0"/>
              <a:t>선택</a:t>
            </a:r>
            <a:r>
              <a:rPr lang="en-US" altLang="ko-KR" dirty="0"/>
              <a:t>)(json</a:t>
            </a:r>
            <a:r>
              <a:rPr lang="ko-KR" altLang="en-US" dirty="0"/>
              <a:t>파일 </a:t>
            </a:r>
            <a:r>
              <a:rPr lang="en-US" altLang="ko-KR" dirty="0"/>
              <a:t>: </a:t>
            </a:r>
            <a:r>
              <a:rPr lang="ko-KR" altLang="en-US" dirty="0"/>
              <a:t>여러 명</a:t>
            </a:r>
            <a:r>
              <a:rPr lang="en-US" altLang="ko-KR" dirty="0"/>
              <a:t>)</a:t>
            </a:r>
            <a:r>
              <a:rPr lang="ko-KR" altLang="en-US" dirty="0"/>
              <a:t>를 나누기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1418C0-3D3A-44DB-8122-25F48F0538E2}"/>
              </a:ext>
            </a:extLst>
          </p:cNvPr>
          <p:cNvSpPr/>
          <p:nvPr/>
        </p:nvSpPr>
        <p:spPr>
          <a:xfrm>
            <a:off x="3200402" y="3346515"/>
            <a:ext cx="1687398" cy="213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도서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# </a:t>
            </a:r>
            <a:r>
              <a:rPr lang="en-US" altLang="ko-KR" dirty="0" err="1"/>
              <a:t>isbn</a:t>
            </a:r>
            <a:endParaRPr lang="en-US" altLang="ko-KR" dirty="0"/>
          </a:p>
          <a:p>
            <a:pPr algn="ctr"/>
            <a:r>
              <a:rPr lang="en-US" altLang="ko-KR" dirty="0"/>
              <a:t>*</a:t>
            </a:r>
            <a:r>
              <a:rPr lang="ko-KR" altLang="en-US" dirty="0"/>
              <a:t>저자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AE2C53-B5E8-4FE6-8BD0-6685D2D3C6D0}"/>
              </a:ext>
            </a:extLst>
          </p:cNvPr>
          <p:cNvSpPr/>
          <p:nvPr/>
        </p:nvSpPr>
        <p:spPr>
          <a:xfrm>
            <a:off x="7304202" y="3346515"/>
            <a:ext cx="2094322" cy="213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도서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# </a:t>
            </a:r>
            <a:r>
              <a:rPr lang="en-US" altLang="ko-KR" dirty="0" err="1"/>
              <a:t>isbn</a:t>
            </a:r>
            <a:endParaRPr lang="en-US" altLang="ko-KR" dirty="0"/>
          </a:p>
          <a:p>
            <a:pPr algn="ctr"/>
            <a:r>
              <a:rPr lang="en-US" altLang="ko-KR" dirty="0"/>
              <a:t>#</a:t>
            </a:r>
            <a:r>
              <a:rPr lang="ko-KR" altLang="en-US" dirty="0"/>
              <a:t> </a:t>
            </a:r>
            <a:r>
              <a:rPr lang="en-US" altLang="ko-KR" dirty="0"/>
              <a:t>auto count</a:t>
            </a:r>
          </a:p>
          <a:p>
            <a:pPr algn="ctr"/>
            <a:r>
              <a:rPr lang="en-US" altLang="ko-KR" dirty="0"/>
              <a:t>*</a:t>
            </a:r>
            <a:r>
              <a:rPr lang="ko-KR" altLang="en-US" dirty="0"/>
              <a:t>대표 저자</a:t>
            </a:r>
            <a:endParaRPr lang="en-US" altLang="ko-KR" dirty="0"/>
          </a:p>
          <a:p>
            <a:pPr algn="ctr"/>
            <a:r>
              <a:rPr lang="en-US" altLang="ko-KR" dirty="0"/>
              <a:t>*</a:t>
            </a:r>
            <a:r>
              <a:rPr lang="ko-KR" altLang="en-US" dirty="0"/>
              <a:t>기타 저자</a:t>
            </a:r>
            <a:r>
              <a:rPr lang="en-US" altLang="ko-KR" dirty="0"/>
              <a:t>(json)</a:t>
            </a:r>
          </a:p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812B232-D290-41F9-9D2E-4472AF49AD58}"/>
              </a:ext>
            </a:extLst>
          </p:cNvPr>
          <p:cNvSpPr/>
          <p:nvPr/>
        </p:nvSpPr>
        <p:spPr>
          <a:xfrm>
            <a:off x="5486402" y="4213781"/>
            <a:ext cx="1357460" cy="292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20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F32779-C332-48EC-8DD4-047EADB7E487}"/>
              </a:ext>
            </a:extLst>
          </p:cNvPr>
          <p:cNvSpPr txBox="1"/>
          <p:nvPr/>
        </p:nvSpPr>
        <p:spPr>
          <a:xfrm>
            <a:off x="405353" y="414779"/>
            <a:ext cx="5577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정규화와 역정규화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90CFF-B4B9-466A-85D8-80EA4BCBA409}"/>
              </a:ext>
            </a:extLst>
          </p:cNvPr>
          <p:cNvSpPr txBox="1"/>
          <p:nvPr/>
        </p:nvSpPr>
        <p:spPr>
          <a:xfrm>
            <a:off x="788709" y="1376313"/>
            <a:ext cx="11155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3</a:t>
            </a:r>
            <a:r>
              <a:rPr lang="ko-KR" altLang="en-US" dirty="0"/>
              <a:t>차 정규화를 한다면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모든 </a:t>
            </a:r>
            <a:r>
              <a:rPr lang="en-US" altLang="ko-KR" dirty="0"/>
              <a:t>column</a:t>
            </a:r>
            <a:r>
              <a:rPr lang="ko-KR" altLang="en-US" dirty="0"/>
              <a:t>들끼리 서로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ko-KR" altLang="en-US" dirty="0" err="1"/>
              <a:t>값만을</a:t>
            </a:r>
            <a:r>
              <a:rPr lang="ko-KR" altLang="en-US" dirty="0"/>
              <a:t> 가지는 지 확인하기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대표 저자와 출판사는 </a:t>
            </a:r>
            <a:r>
              <a:rPr lang="en-US" altLang="ko-KR" dirty="0"/>
              <a:t>1:1</a:t>
            </a:r>
            <a:r>
              <a:rPr lang="ko-KR" altLang="en-US" dirty="0"/>
              <a:t>일까</a:t>
            </a:r>
            <a:r>
              <a:rPr lang="en-US" altLang="ko-KR" dirty="0"/>
              <a:t>? No – </a:t>
            </a:r>
            <a:r>
              <a:rPr lang="ko-KR" altLang="en-US" dirty="0"/>
              <a:t>한 저자가 쓴 책이 여러 출판사가 있을 수 있음</a:t>
            </a:r>
            <a:endParaRPr lang="en-US" altLang="ko-KR" dirty="0"/>
          </a:p>
          <a:p>
            <a:pPr lvl="1"/>
            <a:r>
              <a:rPr lang="en-US" altLang="ko-KR" dirty="0"/>
              <a:t>-&gt; ‘</a:t>
            </a:r>
            <a:r>
              <a:rPr lang="ko-KR" altLang="en-US" dirty="0"/>
              <a:t>대표저자</a:t>
            </a:r>
            <a:r>
              <a:rPr lang="en-US" altLang="ko-KR" dirty="0"/>
              <a:t>’</a:t>
            </a:r>
            <a:r>
              <a:rPr lang="ko-KR" altLang="en-US" dirty="0"/>
              <a:t> 및 </a:t>
            </a:r>
            <a:r>
              <a:rPr lang="en-US" altLang="ko-KR" dirty="0"/>
              <a:t>‘</a:t>
            </a:r>
            <a:r>
              <a:rPr lang="ko-KR" altLang="en-US" dirty="0"/>
              <a:t>출판사</a:t>
            </a:r>
            <a:r>
              <a:rPr lang="en-US" altLang="ko-KR" dirty="0"/>
              <a:t>’</a:t>
            </a:r>
            <a:r>
              <a:rPr lang="ko-KR" altLang="en-US" dirty="0"/>
              <a:t>를 하나의 엔티티로 만들고</a:t>
            </a:r>
            <a:r>
              <a:rPr lang="en-US" altLang="ko-KR" dirty="0"/>
              <a:t>, ‘</a:t>
            </a:r>
            <a:r>
              <a:rPr lang="ko-KR" altLang="en-US" dirty="0"/>
              <a:t>도서</a:t>
            </a:r>
            <a:r>
              <a:rPr lang="en-US" altLang="ko-KR" dirty="0"/>
              <a:t>’</a:t>
            </a:r>
            <a:r>
              <a:rPr lang="ko-KR" altLang="en-US" dirty="0"/>
              <a:t>에 외래키로 있기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1418C0-3D3A-44DB-8122-25F48F0538E2}"/>
              </a:ext>
            </a:extLst>
          </p:cNvPr>
          <p:cNvSpPr/>
          <p:nvPr/>
        </p:nvSpPr>
        <p:spPr>
          <a:xfrm>
            <a:off x="6615259" y="3292310"/>
            <a:ext cx="1687398" cy="213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도서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# </a:t>
            </a:r>
            <a:r>
              <a:rPr lang="en-US" altLang="ko-KR" dirty="0" err="1"/>
              <a:t>isbn</a:t>
            </a:r>
            <a:endParaRPr lang="en-US" altLang="ko-KR" dirty="0"/>
          </a:p>
          <a:p>
            <a:pPr algn="ctr"/>
            <a:r>
              <a:rPr lang="en-US" altLang="ko-KR" dirty="0"/>
              <a:t>…</a:t>
            </a:r>
          </a:p>
          <a:p>
            <a:pPr algn="ctr"/>
            <a:r>
              <a:rPr lang="en-US" altLang="ko-KR" dirty="0"/>
              <a:t>*</a:t>
            </a:r>
            <a:r>
              <a:rPr lang="ko-KR" altLang="en-US" dirty="0"/>
              <a:t>대표 저자</a:t>
            </a:r>
            <a:r>
              <a:rPr lang="en-US" altLang="ko-KR" dirty="0"/>
              <a:t>(FK)</a:t>
            </a:r>
          </a:p>
          <a:p>
            <a:pPr algn="ctr"/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*</a:t>
            </a:r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기타 저자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(FK)</a:t>
            </a:r>
          </a:p>
          <a:p>
            <a:pPr algn="ctr"/>
            <a:r>
              <a:rPr lang="en-US" altLang="ko-KR" dirty="0"/>
              <a:t>*</a:t>
            </a:r>
            <a:r>
              <a:rPr lang="ko-KR" altLang="en-US" dirty="0"/>
              <a:t>출판사</a:t>
            </a:r>
            <a:r>
              <a:rPr lang="en-US" altLang="ko-KR" dirty="0"/>
              <a:t>(FK)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AE2C53-B5E8-4FE6-8BD0-6685D2D3C6D0}"/>
              </a:ext>
            </a:extLst>
          </p:cNvPr>
          <p:cNvSpPr/>
          <p:nvPr/>
        </p:nvSpPr>
        <p:spPr>
          <a:xfrm>
            <a:off x="2146955" y="3292310"/>
            <a:ext cx="2094322" cy="213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도서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# </a:t>
            </a:r>
            <a:r>
              <a:rPr lang="en-US" altLang="ko-KR" dirty="0" err="1"/>
              <a:t>isbn</a:t>
            </a:r>
            <a:endParaRPr lang="en-US" altLang="ko-KR" dirty="0"/>
          </a:p>
          <a:p>
            <a:pPr algn="ctr"/>
            <a:r>
              <a:rPr lang="en-US" altLang="ko-KR" dirty="0"/>
              <a:t>#</a:t>
            </a:r>
            <a:r>
              <a:rPr lang="ko-KR" altLang="en-US" dirty="0"/>
              <a:t> </a:t>
            </a:r>
            <a:r>
              <a:rPr lang="en-US" altLang="ko-KR" dirty="0"/>
              <a:t>auto count</a:t>
            </a:r>
          </a:p>
          <a:p>
            <a:pPr algn="ctr"/>
            <a:r>
              <a:rPr lang="en-US" altLang="ko-KR" dirty="0"/>
              <a:t>*</a:t>
            </a:r>
            <a:r>
              <a:rPr lang="ko-KR" altLang="en-US" dirty="0"/>
              <a:t>대표 저자</a:t>
            </a:r>
            <a:endParaRPr lang="en-US" altLang="ko-KR" dirty="0"/>
          </a:p>
          <a:p>
            <a:pPr algn="ctr"/>
            <a:r>
              <a:rPr lang="en-US" altLang="ko-KR" dirty="0"/>
              <a:t>*</a:t>
            </a:r>
            <a:r>
              <a:rPr lang="ko-KR" altLang="en-US" dirty="0"/>
              <a:t>기타 저자</a:t>
            </a:r>
            <a:r>
              <a:rPr lang="en-US" altLang="ko-KR" dirty="0"/>
              <a:t>(json)</a:t>
            </a:r>
          </a:p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812B232-D290-41F9-9D2E-4472AF49AD58}"/>
              </a:ext>
            </a:extLst>
          </p:cNvPr>
          <p:cNvSpPr/>
          <p:nvPr/>
        </p:nvSpPr>
        <p:spPr>
          <a:xfrm>
            <a:off x="4749538" y="4213780"/>
            <a:ext cx="1357460" cy="292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61703E-6756-473C-8462-540DBBD7A652}"/>
              </a:ext>
            </a:extLst>
          </p:cNvPr>
          <p:cNvSpPr/>
          <p:nvPr/>
        </p:nvSpPr>
        <p:spPr>
          <a:xfrm>
            <a:off x="9152640" y="2885871"/>
            <a:ext cx="1593916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대표 저자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저자 아이디</a:t>
            </a:r>
            <a:endParaRPr lang="en-US" altLang="ko-KR" dirty="0"/>
          </a:p>
          <a:p>
            <a:pPr algn="ctr"/>
            <a:r>
              <a:rPr lang="ko-KR" altLang="en-US" dirty="0"/>
              <a:t>저자 이름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C0DAE9-3DE4-4676-B0B2-1240FDD2ADE1}"/>
              </a:ext>
            </a:extLst>
          </p:cNvPr>
          <p:cNvSpPr/>
          <p:nvPr/>
        </p:nvSpPr>
        <p:spPr>
          <a:xfrm>
            <a:off x="9152640" y="4688818"/>
            <a:ext cx="1593916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출판사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출판사 코드</a:t>
            </a:r>
            <a:endParaRPr lang="en-US" altLang="ko-KR" dirty="0"/>
          </a:p>
          <a:p>
            <a:pPr algn="ctr"/>
            <a:r>
              <a:rPr lang="ko-KR" altLang="en-US" dirty="0"/>
              <a:t>출판사 이름</a:t>
            </a:r>
            <a:endParaRPr lang="en-US" altLang="ko-KR" dirty="0"/>
          </a:p>
        </p:txBody>
      </p:sp>
      <p:sp>
        <p:nvSpPr>
          <p:cNvPr id="2" name="원호 1">
            <a:extLst>
              <a:ext uri="{FF2B5EF4-FFF2-40B4-BE49-F238E27FC236}">
                <a16:creationId xmlns:a16="http://schemas.microsoft.com/office/drawing/2014/main" id="{F4732FD9-21C4-4CFD-BE33-D705A079F50F}"/>
              </a:ext>
            </a:extLst>
          </p:cNvPr>
          <p:cNvSpPr/>
          <p:nvPr/>
        </p:nvSpPr>
        <p:spPr>
          <a:xfrm>
            <a:off x="8302657" y="3292310"/>
            <a:ext cx="849983" cy="478412"/>
          </a:xfrm>
          <a:prstGeom prst="arc">
            <a:avLst>
              <a:gd name="adj1" fmla="val 1102896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호 2">
            <a:extLst>
              <a:ext uri="{FF2B5EF4-FFF2-40B4-BE49-F238E27FC236}">
                <a16:creationId xmlns:a16="http://schemas.microsoft.com/office/drawing/2014/main" id="{EDAEDFC8-CC23-43D5-8F1E-30A2CE9369FD}"/>
              </a:ext>
            </a:extLst>
          </p:cNvPr>
          <p:cNvSpPr/>
          <p:nvPr/>
        </p:nvSpPr>
        <p:spPr>
          <a:xfrm>
            <a:off x="7465242" y="4769638"/>
            <a:ext cx="1687398" cy="65784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44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F32779-C332-48EC-8DD4-047EADB7E487}"/>
              </a:ext>
            </a:extLst>
          </p:cNvPr>
          <p:cNvSpPr txBox="1"/>
          <p:nvPr/>
        </p:nvSpPr>
        <p:spPr>
          <a:xfrm>
            <a:off x="405353" y="414779"/>
            <a:ext cx="5577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정규화와 </a:t>
            </a:r>
            <a:r>
              <a:rPr lang="ko-KR" altLang="en-US" sz="4000" dirty="0">
                <a:solidFill>
                  <a:srgbClr val="FF0000"/>
                </a:solidFill>
              </a:rPr>
              <a:t>역정규화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90CFF-B4B9-466A-85D8-80EA4BCBA409}"/>
              </a:ext>
            </a:extLst>
          </p:cNvPr>
          <p:cNvSpPr txBox="1"/>
          <p:nvPr/>
        </p:nvSpPr>
        <p:spPr>
          <a:xfrm>
            <a:off x="788709" y="1376313"/>
            <a:ext cx="11155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But) </a:t>
            </a:r>
            <a:r>
              <a:rPr lang="ko-KR" altLang="en-US" dirty="0"/>
              <a:t>역정규화</a:t>
            </a:r>
            <a:r>
              <a:rPr lang="en-US" altLang="ko-KR" dirty="0"/>
              <a:t>??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정규화 되어 있는 것을 일부러 정규화 되지 않은 상태로 만드는 것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정규화는 이론이고</a:t>
            </a:r>
            <a:r>
              <a:rPr lang="en-US" altLang="ko-KR" dirty="0"/>
              <a:t>, </a:t>
            </a:r>
            <a:r>
              <a:rPr lang="ko-KR" altLang="en-US" dirty="0"/>
              <a:t>실제로는 그렇게 까지 할 필요가 없는 경우가 대다수이다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역정규화는 </a:t>
            </a:r>
            <a:r>
              <a:rPr lang="en-US" altLang="ko-KR" dirty="0"/>
              <a:t>DA</a:t>
            </a:r>
            <a:r>
              <a:rPr lang="ko-KR" altLang="en-US" dirty="0"/>
              <a:t>의 꽃 </a:t>
            </a:r>
            <a:r>
              <a:rPr lang="en-US" altLang="ko-KR" dirty="0"/>
              <a:t>: </a:t>
            </a:r>
            <a:r>
              <a:rPr lang="ko-KR" altLang="en-US" dirty="0"/>
              <a:t>기계가 할 수 있는 영역이 아님</a:t>
            </a:r>
            <a:endParaRPr lang="en-US" altLang="ko-KR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812B232-D290-41F9-9D2E-4472AF49AD58}"/>
              </a:ext>
            </a:extLst>
          </p:cNvPr>
          <p:cNvSpPr/>
          <p:nvPr/>
        </p:nvSpPr>
        <p:spPr>
          <a:xfrm>
            <a:off x="6201266" y="4289083"/>
            <a:ext cx="1357460" cy="292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184AC49-A49F-4487-AC53-DE2A7840FBCB}"/>
              </a:ext>
            </a:extLst>
          </p:cNvPr>
          <p:cNvGrpSpPr/>
          <p:nvPr/>
        </p:nvGrpSpPr>
        <p:grpSpPr>
          <a:xfrm>
            <a:off x="1517716" y="3107289"/>
            <a:ext cx="4131297" cy="3280275"/>
            <a:chOff x="6615259" y="2885871"/>
            <a:chExt cx="4131297" cy="328027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31418C0-3D3A-44DB-8122-25F48F0538E2}"/>
                </a:ext>
              </a:extLst>
            </p:cNvPr>
            <p:cNvSpPr/>
            <p:nvPr/>
          </p:nvSpPr>
          <p:spPr>
            <a:xfrm>
              <a:off x="6615259" y="3292310"/>
              <a:ext cx="1687398" cy="2135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도서</a:t>
              </a:r>
              <a:endParaRPr lang="en-US" altLang="ko-KR" b="1" dirty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# </a:t>
              </a:r>
              <a:r>
                <a:rPr lang="en-US" altLang="ko-KR" dirty="0" err="1"/>
                <a:t>isbn</a:t>
              </a:r>
              <a:endParaRPr lang="en-US" altLang="ko-KR" dirty="0"/>
            </a:p>
            <a:p>
              <a:pPr algn="ctr"/>
              <a:r>
                <a:rPr lang="en-US" altLang="ko-KR" dirty="0"/>
                <a:t>…</a:t>
              </a:r>
            </a:p>
            <a:p>
              <a:pPr algn="ctr"/>
              <a:r>
                <a:rPr lang="en-US" altLang="ko-KR" dirty="0"/>
                <a:t>*</a:t>
              </a:r>
              <a:r>
                <a:rPr lang="ko-KR" altLang="en-US" dirty="0"/>
                <a:t>대표 저자</a:t>
              </a:r>
              <a:r>
                <a:rPr lang="en-US" altLang="ko-KR" dirty="0"/>
                <a:t>(FK)</a:t>
              </a:r>
            </a:p>
            <a:p>
              <a:pPr algn="ctr"/>
              <a:r>
                <a:rPr lang="en-US" altLang="ko-KR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*</a:t>
              </a:r>
              <a:r>
                <a:rPr lang="ko-KR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기타 저자</a:t>
              </a:r>
              <a:r>
                <a:rPr lang="en-US" altLang="ko-KR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(FK)</a:t>
              </a:r>
            </a:p>
            <a:p>
              <a:pPr algn="ctr"/>
              <a:r>
                <a:rPr lang="en-US" altLang="ko-KR" dirty="0"/>
                <a:t>*</a:t>
              </a:r>
              <a:r>
                <a:rPr lang="ko-KR" altLang="en-US" dirty="0"/>
                <a:t>출판사</a:t>
              </a:r>
              <a:r>
                <a:rPr lang="en-US" altLang="ko-KR" dirty="0"/>
                <a:t>(FK)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761703E-6756-473C-8462-540DBBD7A652}"/>
                </a:ext>
              </a:extLst>
            </p:cNvPr>
            <p:cNvSpPr/>
            <p:nvPr/>
          </p:nvSpPr>
          <p:spPr>
            <a:xfrm>
              <a:off x="9152640" y="2885871"/>
              <a:ext cx="1593916" cy="1477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대표 저자</a:t>
              </a:r>
              <a:endParaRPr lang="en-US" altLang="ko-KR" b="1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저자 아이디</a:t>
              </a:r>
              <a:endParaRPr lang="en-US" altLang="ko-KR" dirty="0"/>
            </a:p>
            <a:p>
              <a:pPr algn="ctr"/>
              <a:r>
                <a:rPr lang="ko-KR" altLang="en-US" dirty="0"/>
                <a:t>저자 이름</a:t>
              </a:r>
              <a:endParaRPr lang="en-US" altLang="ko-KR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3C0DAE9-3DE4-4676-B0B2-1240FDD2ADE1}"/>
                </a:ext>
              </a:extLst>
            </p:cNvPr>
            <p:cNvSpPr/>
            <p:nvPr/>
          </p:nvSpPr>
          <p:spPr>
            <a:xfrm>
              <a:off x="9152640" y="4688818"/>
              <a:ext cx="1593916" cy="1477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출판사</a:t>
              </a:r>
              <a:endParaRPr lang="en-US" altLang="ko-KR" b="1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출판사 코드</a:t>
              </a:r>
              <a:endParaRPr lang="en-US" altLang="ko-KR" dirty="0"/>
            </a:p>
            <a:p>
              <a:pPr algn="ctr"/>
              <a:r>
                <a:rPr lang="ko-KR" altLang="en-US" dirty="0"/>
                <a:t>출판사 이름</a:t>
              </a:r>
              <a:endParaRPr lang="en-US" altLang="ko-KR" dirty="0"/>
            </a:p>
          </p:txBody>
        </p:sp>
        <p:sp>
          <p:nvSpPr>
            <p:cNvPr id="2" name="원호 1">
              <a:extLst>
                <a:ext uri="{FF2B5EF4-FFF2-40B4-BE49-F238E27FC236}">
                  <a16:creationId xmlns:a16="http://schemas.microsoft.com/office/drawing/2014/main" id="{F4732FD9-21C4-4CFD-BE33-D705A079F50F}"/>
                </a:ext>
              </a:extLst>
            </p:cNvPr>
            <p:cNvSpPr/>
            <p:nvPr/>
          </p:nvSpPr>
          <p:spPr>
            <a:xfrm>
              <a:off x="8302657" y="3292310"/>
              <a:ext cx="849983" cy="478412"/>
            </a:xfrm>
            <a:prstGeom prst="arc">
              <a:avLst>
                <a:gd name="adj1" fmla="val 11028965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원호 2">
              <a:extLst>
                <a:ext uri="{FF2B5EF4-FFF2-40B4-BE49-F238E27FC236}">
                  <a16:creationId xmlns:a16="http://schemas.microsoft.com/office/drawing/2014/main" id="{EDAEDFC8-CC23-43D5-8F1E-30A2CE9369FD}"/>
                </a:ext>
              </a:extLst>
            </p:cNvPr>
            <p:cNvSpPr/>
            <p:nvPr/>
          </p:nvSpPr>
          <p:spPr>
            <a:xfrm>
              <a:off x="7465242" y="4769638"/>
              <a:ext cx="1687398" cy="65784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ED8FA8-0285-490C-BBAF-C50AACA2BDE4}"/>
              </a:ext>
            </a:extLst>
          </p:cNvPr>
          <p:cNvSpPr/>
          <p:nvPr/>
        </p:nvSpPr>
        <p:spPr>
          <a:xfrm>
            <a:off x="8321512" y="3346515"/>
            <a:ext cx="2094322" cy="213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도서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# </a:t>
            </a:r>
            <a:r>
              <a:rPr lang="en-US" altLang="ko-KR" dirty="0" err="1"/>
              <a:t>isbn</a:t>
            </a:r>
            <a:endParaRPr lang="en-US" altLang="ko-KR" dirty="0"/>
          </a:p>
          <a:p>
            <a:pPr algn="ctr"/>
            <a:r>
              <a:rPr lang="en-US" altLang="ko-KR" dirty="0"/>
              <a:t>#</a:t>
            </a:r>
            <a:r>
              <a:rPr lang="ko-KR" altLang="en-US" dirty="0"/>
              <a:t> </a:t>
            </a:r>
            <a:r>
              <a:rPr lang="en-US" altLang="ko-KR" dirty="0"/>
              <a:t>auto count</a:t>
            </a:r>
          </a:p>
          <a:p>
            <a:pPr algn="ctr"/>
            <a:r>
              <a:rPr lang="en-US" altLang="ko-KR" dirty="0"/>
              <a:t>*</a:t>
            </a:r>
            <a:r>
              <a:rPr lang="ko-KR" altLang="en-US" dirty="0"/>
              <a:t>대표 저자</a:t>
            </a:r>
            <a:endParaRPr lang="en-US" altLang="ko-KR" dirty="0"/>
          </a:p>
          <a:p>
            <a:pPr algn="ctr"/>
            <a:r>
              <a:rPr lang="en-US" altLang="ko-KR" dirty="0"/>
              <a:t>*</a:t>
            </a:r>
            <a:r>
              <a:rPr lang="ko-KR" altLang="en-US" dirty="0"/>
              <a:t>기타 저자</a:t>
            </a:r>
            <a:r>
              <a:rPr lang="en-US" altLang="ko-KR" dirty="0"/>
              <a:t>(json)</a:t>
            </a:r>
          </a:p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9D6602-1900-4C9A-BFA1-EB8420944B45}"/>
              </a:ext>
            </a:extLst>
          </p:cNvPr>
          <p:cNvSpPr txBox="1"/>
          <p:nvPr/>
        </p:nvSpPr>
        <p:spPr>
          <a:xfrm>
            <a:off x="7336411" y="5648900"/>
            <a:ext cx="4270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단순 사내 도서관 관리 시스템이고</a:t>
            </a:r>
            <a:r>
              <a:rPr lang="en-US" altLang="ko-KR" dirty="0"/>
              <a:t>, </a:t>
            </a:r>
            <a:r>
              <a:rPr lang="ko-KR" altLang="en-US" dirty="0"/>
              <a:t>저자와 출판사에 대해 그렇게 까지 나눌 필요는 없음</a:t>
            </a:r>
          </a:p>
        </p:txBody>
      </p:sp>
    </p:spTree>
    <p:extLst>
      <p:ext uri="{BB962C8B-B14F-4D97-AF65-F5344CB8AC3E}">
        <p14:creationId xmlns:p14="http://schemas.microsoft.com/office/powerpoint/2010/main" val="416762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F32779-C332-48EC-8DD4-047EADB7E487}"/>
              </a:ext>
            </a:extLst>
          </p:cNvPr>
          <p:cNvSpPr txBox="1"/>
          <p:nvPr/>
        </p:nvSpPr>
        <p:spPr>
          <a:xfrm>
            <a:off x="405353" y="414779"/>
            <a:ext cx="5577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정규화와 </a:t>
            </a:r>
            <a:r>
              <a:rPr lang="ko-KR" altLang="en-US" sz="4000" dirty="0">
                <a:solidFill>
                  <a:srgbClr val="FF0000"/>
                </a:solidFill>
              </a:rPr>
              <a:t>역정규화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90CFF-B4B9-466A-85D8-80EA4BCBA409}"/>
              </a:ext>
            </a:extLst>
          </p:cNvPr>
          <p:cNvSpPr txBox="1"/>
          <p:nvPr/>
        </p:nvSpPr>
        <p:spPr>
          <a:xfrm>
            <a:off x="788709" y="1376313"/>
            <a:ext cx="1115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또다른 역정규화</a:t>
            </a:r>
            <a:endParaRPr lang="en-US" altLang="ko-KR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812B232-D290-41F9-9D2E-4472AF49AD58}"/>
              </a:ext>
            </a:extLst>
          </p:cNvPr>
          <p:cNvSpPr/>
          <p:nvPr/>
        </p:nvSpPr>
        <p:spPr>
          <a:xfrm>
            <a:off x="5008774" y="3079299"/>
            <a:ext cx="1357460" cy="292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9D6602-1900-4C9A-BFA1-EB8420944B45}"/>
              </a:ext>
            </a:extLst>
          </p:cNvPr>
          <p:cNvSpPr txBox="1"/>
          <p:nvPr/>
        </p:nvSpPr>
        <p:spPr>
          <a:xfrm>
            <a:off x="1440730" y="4510076"/>
            <a:ext cx="4270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정규화에 따르자면</a:t>
            </a:r>
            <a:r>
              <a:rPr lang="en-US" altLang="ko-KR" dirty="0"/>
              <a:t>, </a:t>
            </a:r>
            <a:r>
              <a:rPr lang="ko-KR" altLang="en-US" dirty="0"/>
              <a:t>대여와 </a:t>
            </a:r>
            <a:r>
              <a:rPr lang="ko-KR" altLang="en-US" dirty="0" err="1"/>
              <a:t>관련있는</a:t>
            </a:r>
            <a:r>
              <a:rPr lang="ko-KR" altLang="en-US" dirty="0"/>
              <a:t> 대여여부는 대여 </a:t>
            </a:r>
            <a:r>
              <a:rPr lang="ko-KR" altLang="en-US" dirty="0" err="1"/>
              <a:t>엔터티에</a:t>
            </a:r>
            <a:r>
              <a:rPr lang="ko-KR" altLang="en-US" dirty="0"/>
              <a:t> 있는 것이 맞겠지만</a:t>
            </a:r>
            <a:r>
              <a:rPr lang="en-US" altLang="ko-KR" dirty="0"/>
              <a:t>, </a:t>
            </a:r>
            <a:r>
              <a:rPr lang="ko-KR" altLang="en-US" dirty="0"/>
              <a:t>실제로는 대여 </a:t>
            </a:r>
            <a:r>
              <a:rPr lang="ko-KR" altLang="en-US" dirty="0" err="1"/>
              <a:t>엔터티는</a:t>
            </a:r>
            <a:r>
              <a:rPr lang="ko-KR" altLang="en-US" dirty="0"/>
              <a:t> 대여를 한 후 생기는 것이므로</a:t>
            </a:r>
            <a:r>
              <a:rPr lang="en-US" altLang="ko-KR" dirty="0"/>
              <a:t>, </a:t>
            </a:r>
            <a:r>
              <a:rPr lang="ko-KR" altLang="en-US" dirty="0"/>
              <a:t>대여여부는 항상 </a:t>
            </a:r>
            <a:r>
              <a:rPr lang="en-US" altLang="ko-KR" dirty="0"/>
              <a:t>true</a:t>
            </a:r>
            <a:r>
              <a:rPr lang="ko-KR" altLang="en-US" dirty="0"/>
              <a:t>가 되고</a:t>
            </a:r>
            <a:r>
              <a:rPr lang="en-US" altLang="ko-KR" dirty="0"/>
              <a:t>, </a:t>
            </a:r>
            <a:r>
              <a:rPr lang="ko-KR" altLang="en-US" dirty="0"/>
              <a:t>의미가 없어진다</a:t>
            </a:r>
            <a:r>
              <a:rPr lang="en-US" altLang="ko-KR" dirty="0"/>
              <a:t>. </a:t>
            </a:r>
            <a:r>
              <a:rPr lang="ko-KR" altLang="en-US" dirty="0"/>
              <a:t>또한 다른 것과 연산을 하려고 해도 너무나 </a:t>
            </a:r>
            <a:r>
              <a:rPr lang="ko-KR" altLang="en-US" dirty="0" err="1"/>
              <a:t>어려워짐</a:t>
            </a:r>
            <a:r>
              <a:rPr lang="ko-KR" altLang="en-US" dirty="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F1B088-9FBB-442B-947B-0846088167D5}"/>
              </a:ext>
            </a:extLst>
          </p:cNvPr>
          <p:cNvSpPr/>
          <p:nvPr/>
        </p:nvSpPr>
        <p:spPr>
          <a:xfrm>
            <a:off x="2634794" y="2157829"/>
            <a:ext cx="1687398" cy="213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대여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…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* </a:t>
            </a:r>
            <a:r>
              <a:rPr lang="ko-KR" altLang="en-US" dirty="0"/>
              <a:t>대여여부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B75488-6159-4B40-B99E-00FF8B8399CE}"/>
              </a:ext>
            </a:extLst>
          </p:cNvPr>
          <p:cNvSpPr/>
          <p:nvPr/>
        </p:nvSpPr>
        <p:spPr>
          <a:xfrm>
            <a:off x="7260997" y="2157829"/>
            <a:ext cx="1687398" cy="213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도서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…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* </a:t>
            </a:r>
            <a:r>
              <a:rPr lang="ko-KR" altLang="en-US" dirty="0"/>
              <a:t>대여여부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43836D-2486-47A4-90F1-5568404C6397}"/>
              </a:ext>
            </a:extLst>
          </p:cNvPr>
          <p:cNvSpPr txBox="1"/>
          <p:nvPr/>
        </p:nvSpPr>
        <p:spPr>
          <a:xfrm>
            <a:off x="6221690" y="4466024"/>
            <a:ext cx="4270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대여 </a:t>
            </a:r>
            <a:r>
              <a:rPr lang="ko-KR" altLang="en-US" dirty="0" err="1"/>
              <a:t>엔터티의</a:t>
            </a:r>
            <a:r>
              <a:rPr lang="ko-KR" altLang="en-US" dirty="0"/>
              <a:t> 대여여부를 도서 </a:t>
            </a:r>
            <a:r>
              <a:rPr lang="ko-KR" altLang="en-US" dirty="0" err="1"/>
              <a:t>엔터티의</a:t>
            </a:r>
            <a:r>
              <a:rPr lang="ko-KR" altLang="en-US" dirty="0"/>
              <a:t> 대여여부로 옮기기</a:t>
            </a:r>
            <a:endParaRPr lang="en-US" altLang="ko-KR" dirty="0"/>
          </a:p>
          <a:p>
            <a:r>
              <a:rPr lang="ko-KR" altLang="en-US" dirty="0"/>
              <a:t>대여 여부를 해당 도서가 대여가 되었는지 확인을 하는 것이 사용자 관점에서 더 옳다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272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F32779-C332-48EC-8DD4-047EADB7E487}"/>
              </a:ext>
            </a:extLst>
          </p:cNvPr>
          <p:cNvSpPr txBox="1"/>
          <p:nvPr/>
        </p:nvSpPr>
        <p:spPr>
          <a:xfrm>
            <a:off x="405353" y="414779"/>
            <a:ext cx="5577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trigger</a:t>
            </a:r>
            <a:r>
              <a:rPr lang="ko-KR" altLang="en-US" sz="4000" dirty="0"/>
              <a:t>에 대하여</a:t>
            </a:r>
            <a:r>
              <a:rPr lang="en-US" altLang="ko-KR" sz="4000" dirty="0"/>
              <a:t> 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90CFF-B4B9-466A-85D8-80EA4BCBA409}"/>
              </a:ext>
            </a:extLst>
          </p:cNvPr>
          <p:cNvSpPr txBox="1"/>
          <p:nvPr/>
        </p:nvSpPr>
        <p:spPr>
          <a:xfrm>
            <a:off x="405353" y="1376313"/>
            <a:ext cx="115384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</a:t>
            </a:r>
            <a:r>
              <a:rPr lang="en-US" altLang="ko-KR" dirty="0" err="1"/>
              <a:t>db</a:t>
            </a:r>
            <a:r>
              <a:rPr lang="ko-KR" altLang="en-US" dirty="0"/>
              <a:t>설계 전에 </a:t>
            </a:r>
            <a:r>
              <a:rPr lang="en-US" altLang="ko-KR" dirty="0"/>
              <a:t>DB</a:t>
            </a:r>
            <a:r>
              <a:rPr lang="ko-KR" altLang="en-US" dirty="0"/>
              <a:t>와 개발소스를 분류한 것이 조금 더 현업과 가깝다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trigger</a:t>
            </a:r>
            <a:r>
              <a:rPr lang="ko-KR" altLang="en-US" dirty="0"/>
              <a:t>는 아예 </a:t>
            </a:r>
            <a:r>
              <a:rPr lang="ko-KR" altLang="en-US" dirty="0" err="1"/>
              <a:t>안써도</a:t>
            </a:r>
            <a:r>
              <a:rPr lang="ko-KR" altLang="en-US" dirty="0"/>
              <a:t> 무방한 것임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시스템은 사람이 많은 시스템은 아니지만</a:t>
            </a:r>
            <a:r>
              <a:rPr lang="en-US" altLang="ko-KR" dirty="0"/>
              <a:t>, </a:t>
            </a:r>
            <a:r>
              <a:rPr lang="ko-KR" altLang="en-US" dirty="0"/>
              <a:t>만약 사람이 많다고 생각한다면</a:t>
            </a:r>
            <a:r>
              <a:rPr lang="en-US" altLang="ko-KR" dirty="0"/>
              <a:t>, </a:t>
            </a:r>
            <a:r>
              <a:rPr lang="ko-KR" altLang="en-US" dirty="0"/>
              <a:t>내가 설계한 대로 </a:t>
            </a:r>
            <a:r>
              <a:rPr lang="en-US" altLang="ko-KR" dirty="0"/>
              <a:t>trigger</a:t>
            </a:r>
            <a:r>
              <a:rPr lang="ko-KR" altLang="en-US" dirty="0"/>
              <a:t>가 </a:t>
            </a:r>
            <a:r>
              <a:rPr lang="ko-KR" altLang="en-US" dirty="0" err="1"/>
              <a:t>있을때</a:t>
            </a:r>
            <a:r>
              <a:rPr lang="en-US" altLang="ko-KR" dirty="0"/>
              <a:t>, </a:t>
            </a:r>
            <a:r>
              <a:rPr lang="ko-KR" altLang="en-US" dirty="0"/>
              <a:t>비싼 </a:t>
            </a:r>
            <a:r>
              <a:rPr lang="en-US" altLang="ko-KR" dirty="0"/>
              <a:t>DB</a:t>
            </a:r>
            <a:r>
              <a:rPr lang="ko-KR" altLang="en-US" dirty="0"/>
              <a:t>에 오랫동안 머무르는 시간이 많아지고</a:t>
            </a:r>
            <a:r>
              <a:rPr lang="en-US" altLang="ko-KR" dirty="0"/>
              <a:t>, </a:t>
            </a:r>
            <a:r>
              <a:rPr lang="ko-KR" altLang="en-US" dirty="0"/>
              <a:t>전체 프로그램에 대한 속도 저하가 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사용자의 연체 여부 및 빌린 책 수는 </a:t>
            </a:r>
            <a:r>
              <a:rPr lang="en-US" altLang="ko-KR" dirty="0"/>
              <a:t>DB</a:t>
            </a:r>
            <a:r>
              <a:rPr lang="ko-KR" altLang="en-US" dirty="0"/>
              <a:t>내의 </a:t>
            </a:r>
            <a:r>
              <a:rPr lang="en-US" altLang="ko-KR" dirty="0"/>
              <a:t>trigger</a:t>
            </a:r>
            <a:r>
              <a:rPr lang="ko-KR" altLang="en-US" dirty="0"/>
              <a:t>로 하기 보다 </a:t>
            </a:r>
            <a:r>
              <a:rPr lang="en-US" altLang="ko-KR" dirty="0"/>
              <a:t>Java</a:t>
            </a:r>
            <a:r>
              <a:rPr lang="ko-KR" altLang="en-US" dirty="0"/>
              <a:t>등의 프로그램에서 다루는 것이 더 나음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MVCC</a:t>
            </a:r>
            <a:r>
              <a:rPr lang="ko-KR" altLang="en-US" dirty="0"/>
              <a:t>이론</a:t>
            </a:r>
            <a:r>
              <a:rPr lang="en-US" altLang="ko-KR" dirty="0"/>
              <a:t>) </a:t>
            </a:r>
            <a:r>
              <a:rPr lang="ko-KR" altLang="en-US" dirty="0"/>
              <a:t>처리하는 </a:t>
            </a:r>
            <a:r>
              <a:rPr lang="en-US" altLang="ko-KR" dirty="0"/>
              <a:t>layer</a:t>
            </a:r>
            <a:r>
              <a:rPr lang="ko-KR" altLang="en-US" dirty="0"/>
              <a:t>를 여러 개 두는 이론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약 </a:t>
            </a:r>
            <a:r>
              <a:rPr lang="en-US" altLang="ko-KR" dirty="0"/>
              <a:t>3</a:t>
            </a:r>
            <a:r>
              <a:rPr lang="ko-KR" altLang="en-US" dirty="0" err="1"/>
              <a:t>년전에</a:t>
            </a:r>
            <a:r>
              <a:rPr lang="ko-KR" altLang="en-US" dirty="0"/>
              <a:t> 유행하던 이론 </a:t>
            </a:r>
            <a:r>
              <a:rPr lang="en-US" altLang="ko-KR" dirty="0"/>
              <a:t>(</a:t>
            </a:r>
            <a:r>
              <a:rPr lang="en-US" altLang="ko-KR" dirty="0" err="1"/>
              <a:t>cf</a:t>
            </a:r>
            <a:r>
              <a:rPr lang="en-US" altLang="ko-KR" dirty="0"/>
              <a:t> : 10</a:t>
            </a:r>
            <a:r>
              <a:rPr lang="ko-KR" altLang="en-US" dirty="0" err="1"/>
              <a:t>년전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객체지향 유행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– </a:t>
            </a:r>
            <a:r>
              <a:rPr lang="ko-KR" altLang="en-US" dirty="0"/>
              <a:t>컨테이너</a:t>
            </a:r>
            <a:r>
              <a:rPr lang="en-US" altLang="ko-KR" dirty="0"/>
              <a:t>,</a:t>
            </a:r>
            <a:r>
              <a:rPr lang="ko-KR" altLang="en-US" dirty="0"/>
              <a:t>클라우드 유행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 곳에서 다 처리하는 것이 아니라 여러 </a:t>
            </a:r>
            <a:r>
              <a:rPr lang="en-US" altLang="ko-KR" dirty="0"/>
              <a:t>layer</a:t>
            </a:r>
            <a:r>
              <a:rPr lang="ko-KR" altLang="en-US" dirty="0"/>
              <a:t>를 두고 처리한다는 것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다만</a:t>
            </a:r>
            <a:r>
              <a:rPr lang="en-US" altLang="ko-KR" dirty="0"/>
              <a:t>, DB</a:t>
            </a:r>
            <a:r>
              <a:rPr lang="ko-KR" altLang="en-US" dirty="0"/>
              <a:t>의 경우</a:t>
            </a:r>
            <a:r>
              <a:rPr lang="en-US" altLang="ko-KR" dirty="0"/>
              <a:t>, layer</a:t>
            </a:r>
            <a:r>
              <a:rPr lang="ko-KR" altLang="en-US" dirty="0"/>
              <a:t>로 보기보다 그냥 </a:t>
            </a:r>
            <a:r>
              <a:rPr lang="en-US" altLang="ko-KR" dirty="0"/>
              <a:t>DB</a:t>
            </a:r>
            <a:r>
              <a:rPr lang="ko-KR" altLang="en-US" dirty="0"/>
              <a:t>로 보는 것이 좋음 </a:t>
            </a:r>
            <a:r>
              <a:rPr lang="en-US" altLang="ko-KR" dirty="0"/>
              <a:t>– </a:t>
            </a:r>
            <a:r>
              <a:rPr lang="ko-KR" altLang="en-US" dirty="0"/>
              <a:t>복잡한 데이터 처리는 비용이 적고</a:t>
            </a:r>
            <a:r>
              <a:rPr lang="en-US" altLang="ko-KR" dirty="0"/>
              <a:t>, </a:t>
            </a:r>
            <a:r>
              <a:rPr lang="ko-KR" altLang="en-US" dirty="0"/>
              <a:t>수정도 쉬운 더 </a:t>
            </a:r>
            <a:r>
              <a:rPr lang="ko-KR" altLang="en-US" dirty="0" err="1"/>
              <a:t>윗단</a:t>
            </a:r>
            <a:r>
              <a:rPr lang="en-US" altLang="ko-KR" dirty="0"/>
              <a:t>(Java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에서 관리하는 것이 훨씬 좋음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4130CC2-B7BA-4887-84AE-4BEAB723B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457562"/>
              </p:ext>
            </p:extLst>
          </p:nvPr>
        </p:nvGraphicFramePr>
        <p:xfrm>
          <a:off x="5127658" y="5069632"/>
          <a:ext cx="171044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0441">
                  <a:extLst>
                    <a:ext uri="{9D8B030D-6E8A-4147-A177-3AD203B41FA5}">
                      <a16:colId xmlns:a16="http://schemas.microsoft.com/office/drawing/2014/main" val="221897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HTML layer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00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Java layer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58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269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35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F32779-C332-48EC-8DD4-047EADB7E487}"/>
              </a:ext>
            </a:extLst>
          </p:cNvPr>
          <p:cNvSpPr txBox="1"/>
          <p:nvPr/>
        </p:nvSpPr>
        <p:spPr>
          <a:xfrm>
            <a:off x="405353" y="414779"/>
            <a:ext cx="5577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trigger</a:t>
            </a:r>
            <a:r>
              <a:rPr lang="ko-KR" altLang="en-US" sz="4000" dirty="0"/>
              <a:t>에 대하여</a:t>
            </a:r>
            <a:r>
              <a:rPr lang="en-US" altLang="ko-KR" sz="4000" dirty="0"/>
              <a:t> 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90CFF-B4B9-466A-85D8-80EA4BCBA409}"/>
              </a:ext>
            </a:extLst>
          </p:cNvPr>
          <p:cNvSpPr txBox="1"/>
          <p:nvPr/>
        </p:nvSpPr>
        <p:spPr>
          <a:xfrm>
            <a:off x="405353" y="2922309"/>
            <a:ext cx="11538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trigger</a:t>
            </a:r>
            <a:r>
              <a:rPr lang="ko-KR" altLang="en-US" dirty="0"/>
              <a:t>를 사용하면 좋지 않은 점은 실제 일하는 것을 </a:t>
            </a:r>
            <a:r>
              <a:rPr lang="ko-KR" altLang="en-US" dirty="0" err="1"/>
              <a:t>시뮬레이션하는</a:t>
            </a:r>
            <a:r>
              <a:rPr lang="ko-KR" altLang="en-US" dirty="0"/>
              <a:t> 것과 </a:t>
            </a:r>
            <a:r>
              <a:rPr lang="ko-KR" altLang="en-US" dirty="0" err="1"/>
              <a:t>관련있다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실제 일을 할 때에는 여러 부서가 한다</a:t>
            </a:r>
            <a:r>
              <a:rPr lang="en-US" altLang="ko-KR" dirty="0"/>
              <a:t>. </a:t>
            </a:r>
            <a:r>
              <a:rPr lang="ko-KR" altLang="en-US" dirty="0"/>
              <a:t>어떠한 것이 바뀔 때</a:t>
            </a:r>
            <a:r>
              <a:rPr lang="en-US" altLang="ko-KR" dirty="0"/>
              <a:t>, </a:t>
            </a:r>
            <a:r>
              <a:rPr lang="ko-KR" altLang="en-US" dirty="0"/>
              <a:t>가장 안쪽 단이라고 할 수 있는 </a:t>
            </a:r>
            <a:r>
              <a:rPr lang="en-US" altLang="ko-KR" dirty="0"/>
              <a:t>DB</a:t>
            </a:r>
            <a:r>
              <a:rPr lang="ko-KR" altLang="en-US" dirty="0"/>
              <a:t>까지 바꾸기에는 부서간 충돌도 많을 것이며</a:t>
            </a:r>
            <a:r>
              <a:rPr lang="en-US" altLang="ko-KR" dirty="0"/>
              <a:t>, </a:t>
            </a:r>
            <a:r>
              <a:rPr lang="ko-KR" altLang="en-US" dirty="0"/>
              <a:t>매번 귀찮을 것이다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변경 사항이 있다면 바로바로 수정할 수 있는 </a:t>
            </a:r>
            <a:r>
              <a:rPr lang="ko-KR" altLang="en-US" dirty="0" err="1"/>
              <a:t>윗</a:t>
            </a:r>
            <a:r>
              <a:rPr lang="ko-KR" altLang="en-US" dirty="0"/>
              <a:t> 단에 개발 소스로 남겨 놓는 것이 좋다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125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F32779-C332-48EC-8DD4-047EADB7E487}"/>
              </a:ext>
            </a:extLst>
          </p:cNvPr>
          <p:cNvSpPr txBox="1"/>
          <p:nvPr/>
        </p:nvSpPr>
        <p:spPr>
          <a:xfrm>
            <a:off x="405353" y="414779"/>
            <a:ext cx="5577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피드백 적용 </a:t>
            </a:r>
            <a:r>
              <a:rPr lang="en-US" altLang="ko-KR" sz="4000" dirty="0"/>
              <a:t>DB</a:t>
            </a:r>
            <a:r>
              <a:rPr lang="ko-KR" altLang="en-US" sz="4000" dirty="0"/>
              <a:t>설계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90CFF-B4B9-466A-85D8-80EA4BCBA409}"/>
              </a:ext>
            </a:extLst>
          </p:cNvPr>
          <p:cNvSpPr txBox="1"/>
          <p:nvPr/>
        </p:nvSpPr>
        <p:spPr>
          <a:xfrm>
            <a:off x="546755" y="1443177"/>
            <a:ext cx="1153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Trigger</a:t>
            </a:r>
            <a:r>
              <a:rPr lang="ko-KR" altLang="en-US" dirty="0"/>
              <a:t>있는 부분 </a:t>
            </a:r>
            <a:r>
              <a:rPr lang="en-US" altLang="ko-KR" dirty="0"/>
              <a:t>– </a:t>
            </a:r>
            <a:r>
              <a:rPr lang="ko-KR" altLang="en-US" dirty="0"/>
              <a:t>모두 </a:t>
            </a:r>
            <a:r>
              <a:rPr lang="ko-KR" altLang="en-US" dirty="0" err="1"/>
              <a:t>지워버림</a:t>
            </a:r>
            <a:r>
              <a:rPr lang="en-US" altLang="ko-KR" dirty="0"/>
              <a:t>(</a:t>
            </a:r>
            <a:r>
              <a:rPr lang="ko-KR" altLang="en-US" dirty="0"/>
              <a:t>개발 소스에서 처리할 것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도서부분에 </a:t>
            </a:r>
            <a:r>
              <a:rPr lang="en-US" altLang="ko-KR" dirty="0"/>
              <a:t>PK</a:t>
            </a:r>
            <a:r>
              <a:rPr lang="ko-KR" altLang="en-US" dirty="0"/>
              <a:t>키를 늘리고</a:t>
            </a:r>
            <a:r>
              <a:rPr lang="en-US" altLang="ko-KR" dirty="0"/>
              <a:t>, </a:t>
            </a:r>
            <a:r>
              <a:rPr lang="ko-KR" altLang="en-US" dirty="0"/>
              <a:t>저자의 경우 대표 저자와 기타 저자로 나눔 하지만 제</a:t>
            </a:r>
            <a:r>
              <a:rPr lang="en-US" altLang="ko-KR" dirty="0"/>
              <a:t>3</a:t>
            </a:r>
            <a:r>
              <a:rPr lang="ko-KR" altLang="en-US" dirty="0"/>
              <a:t>정규화까지 가지 않음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9839CB-78E5-42B0-9B85-3BD34EECB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" y="3077026"/>
            <a:ext cx="114395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02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734</Words>
  <Application>Microsoft Office PowerPoint</Application>
  <PresentationFormat>와이드스크린</PresentationFormat>
  <Paragraphs>135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추가 과제 피드백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추가 과제 피드백</dc:title>
  <dc:creator>Yujin Bae</dc:creator>
  <cp:lastModifiedBy>Yujin Bae</cp:lastModifiedBy>
  <cp:revision>16</cp:revision>
  <dcterms:created xsi:type="dcterms:W3CDTF">2020-11-14T04:59:10Z</dcterms:created>
  <dcterms:modified xsi:type="dcterms:W3CDTF">2020-11-14T06:49:12Z</dcterms:modified>
</cp:coreProperties>
</file>