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569" r:id="rId2"/>
    <p:sldId id="570" r:id="rId3"/>
    <p:sldId id="571" r:id="rId4"/>
    <p:sldId id="572" r:id="rId5"/>
    <p:sldId id="573" r:id="rId6"/>
    <p:sldId id="574" r:id="rId7"/>
    <p:sldId id="575" r:id="rId8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319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9" orient="horz" pos="28" userDrawn="1">
          <p15:clr>
            <a:srgbClr val="A4A3A4"/>
          </p15:clr>
        </p15:guide>
        <p15:guide id="10" pos="7333" userDrawn="1">
          <p15:clr>
            <a:srgbClr val="A4A3A4"/>
          </p15:clr>
        </p15:guide>
        <p15:guide id="11" pos="347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4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코멘토" initials="코" lastIdx="4" clrIdx="0">
    <p:extLst>
      <p:ext uri="{19B8F6BF-5375-455C-9EA6-DF929625EA0E}">
        <p15:presenceInfo xmlns:p15="http://schemas.microsoft.com/office/powerpoint/2012/main" userId="코멘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C77"/>
    <a:srgbClr val="13E28E"/>
    <a:srgbClr val="69759B"/>
    <a:srgbClr val="C0A223"/>
    <a:srgbClr val="DEB8AB"/>
    <a:srgbClr val="254061"/>
    <a:srgbClr val="FFFFFF"/>
    <a:srgbClr val="BDD0DB"/>
    <a:srgbClr val="3D5AFE"/>
    <a:srgbClr val="F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5" autoAdjust="0"/>
    <p:restoredTop sz="95482" autoAdjust="0"/>
  </p:normalViewPr>
  <p:slideViewPr>
    <p:cSldViewPr showGuides="1">
      <p:cViewPr varScale="1">
        <p:scale>
          <a:sx n="124" d="100"/>
          <a:sy n="124" d="100"/>
        </p:scale>
        <p:origin x="102" y="168"/>
      </p:cViewPr>
      <p:guideLst>
        <p:guide orient="horz" pos="4319"/>
        <p:guide orient="horz" pos="2160"/>
        <p:guide orient="horz" pos="3974"/>
        <p:guide orient="horz" pos="28"/>
        <p:guide pos="7333"/>
        <p:guide pos="347"/>
        <p:guide pos="3840"/>
        <p:guide orient="horz" pos="4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12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558" cy="502834"/>
          </a:xfrm>
          <a:prstGeom prst="rect">
            <a:avLst/>
          </a:prstGeom>
        </p:spPr>
        <p:txBody>
          <a:bodyPr vert="horz" lIns="92455" tIns="46227" rIns="92455" bIns="4622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8" y="1"/>
            <a:ext cx="2985558" cy="502834"/>
          </a:xfrm>
          <a:prstGeom prst="rect">
            <a:avLst/>
          </a:prstGeom>
        </p:spPr>
        <p:txBody>
          <a:bodyPr vert="horz" lIns="92455" tIns="46227" rIns="92455" bIns="46227" rtlCol="0"/>
          <a:lstStyle>
            <a:lvl1pPr algn="r">
              <a:defRPr sz="1200"/>
            </a:lvl1pPr>
          </a:lstStyle>
          <a:p>
            <a:fld id="{EC6794AC-724B-4DFD-864D-C0CC4F5399C2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5" tIns="46227" rIns="92455" bIns="4622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6" y="4823034"/>
            <a:ext cx="5511800" cy="3946119"/>
          </a:xfrm>
          <a:prstGeom prst="rect">
            <a:avLst/>
          </a:prstGeom>
        </p:spPr>
        <p:txBody>
          <a:bodyPr vert="horz" lIns="92455" tIns="46227" rIns="92455" bIns="46227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8" cy="502833"/>
          </a:xfrm>
          <a:prstGeom prst="rect">
            <a:avLst/>
          </a:prstGeom>
        </p:spPr>
        <p:txBody>
          <a:bodyPr vert="horz" lIns="92455" tIns="46227" rIns="92455" bIns="4622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8" y="9519055"/>
            <a:ext cx="2985558" cy="502833"/>
          </a:xfrm>
          <a:prstGeom prst="rect">
            <a:avLst/>
          </a:prstGeom>
        </p:spPr>
        <p:txBody>
          <a:bodyPr vert="horz" lIns="92455" tIns="46227" rIns="92455" bIns="46227" rtlCol="0" anchor="b"/>
          <a:lstStyle>
            <a:lvl1pPr algn="r">
              <a:defRPr sz="1200"/>
            </a:lvl1pPr>
          </a:lstStyle>
          <a:p>
            <a:fld id="{C5624921-16EB-40E7-9B67-29EA4B60C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4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CE0-6CD0-49CE-9C43-3812B65EB661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80E-F90E-4D13-9147-6490FD8C8FF6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7ED8-D360-4C44-8426-53060E7319B7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5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131-6B91-45C6-8F57-A8169A492545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7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873B-E18A-4E4A-9CD6-3AB751419DBF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8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00AC-1469-42D1-AF05-FB3B664AA1D2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3184-54BD-4323-978F-93F3ABD35ED5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7D13-E11C-4270-88D7-F5C1B9A4F383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B9E-0FCA-4FEA-82B5-9E10D6D848F9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FDB-1F44-4DA1-BCC2-020C79582695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BFD4-E687-4E2C-8A3F-E7E1E960F85C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7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F595-82B9-401C-A9AA-2E3FA7D1A97F}" type="datetime1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kern="1200" dirty="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선택과제</a:t>
            </a: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(1)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8D89800-BC56-4C6B-9CE4-E2AA3388BC00}"/>
              </a:ext>
            </a:extLst>
          </p:cNvPr>
          <p:cNvSpPr txBox="1"/>
          <p:nvPr/>
        </p:nvSpPr>
        <p:spPr>
          <a:xfrm>
            <a:off x="6240016" y="896275"/>
            <a:ext cx="5106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ko-KR" altLang="en-US" sz="1800" b="1" dirty="0"/>
              <a:t>사수의 </a:t>
            </a:r>
            <a:r>
              <a:rPr lang="en-US" altLang="ko-KR" sz="1800" b="1" dirty="0"/>
              <a:t>Hint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6D5AD4-4F88-4A3B-8675-7DB62399C39E}"/>
              </a:ext>
            </a:extLst>
          </p:cNvPr>
          <p:cNvCxnSpPr>
            <a:cxnSpLocks/>
          </p:cNvCxnSpPr>
          <p:nvPr/>
        </p:nvCxnSpPr>
        <p:spPr>
          <a:xfrm>
            <a:off x="6105364" y="890697"/>
            <a:ext cx="0" cy="41944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E2E4C68-E545-44CD-A271-48BF2DBC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1" y="828459"/>
            <a:ext cx="5106388" cy="5948831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2E51EDE4-D0A5-42B8-890E-00AC45FC6CC4}"/>
              </a:ext>
            </a:extLst>
          </p:cNvPr>
          <p:cNvSpPr txBox="1"/>
          <p:nvPr/>
        </p:nvSpPr>
        <p:spPr>
          <a:xfrm>
            <a:off x="6240016" y="1332675"/>
            <a:ext cx="5106398" cy="37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en-US" altLang="ko-KR" sz="900" b="1" dirty="0">
                <a:latin typeface="+mj-lt"/>
              </a:rPr>
              <a:t>DB</a:t>
            </a:r>
            <a:r>
              <a:rPr lang="ko-KR" altLang="en-US" sz="900" b="1" dirty="0">
                <a:latin typeface="+mj-lt"/>
              </a:rPr>
              <a:t>단위로 백업하는 요건이네요</a:t>
            </a:r>
            <a:r>
              <a:rPr lang="en-US" altLang="ko-KR" sz="900" b="1" dirty="0">
                <a:latin typeface="+mj-lt"/>
              </a:rPr>
              <a:t>.</a:t>
            </a:r>
          </a:p>
          <a:p>
            <a:pPr marL="1587" lvl="1" indent="0">
              <a:buNone/>
            </a:pPr>
            <a:r>
              <a:rPr lang="ko-KR" altLang="en-US" sz="900" b="1" dirty="0">
                <a:latin typeface="+mj-lt"/>
              </a:rPr>
              <a:t>일반적으로 이런 요건이 들어오면</a:t>
            </a:r>
            <a:r>
              <a:rPr lang="en-US" altLang="ko-KR" sz="900" b="1" dirty="0">
                <a:latin typeface="+mj-lt"/>
              </a:rPr>
              <a:t>,</a:t>
            </a:r>
          </a:p>
          <a:p>
            <a:pPr marL="1587" lvl="1" indent="0">
              <a:buNone/>
            </a:pPr>
            <a:r>
              <a:rPr lang="en-US" altLang="ko-KR" sz="900" b="1" dirty="0">
                <a:latin typeface="+mj-lt"/>
              </a:rPr>
              <a:t>1</a:t>
            </a:r>
            <a:r>
              <a:rPr lang="ko-KR" altLang="en-US" sz="900" b="1" dirty="0">
                <a:latin typeface="+mj-lt"/>
              </a:rPr>
              <a:t>회성으로 백업하는 수동 처리를 </a:t>
            </a:r>
            <a:r>
              <a:rPr lang="en-US" altLang="ko-KR" sz="900" b="1" dirty="0">
                <a:latin typeface="+mj-lt"/>
              </a:rPr>
              <a:t>3~5</a:t>
            </a:r>
            <a:r>
              <a:rPr lang="ko-KR" altLang="en-US" sz="900" b="1" dirty="0">
                <a:latin typeface="+mj-lt"/>
              </a:rPr>
              <a:t>회 정도 수행한 후</a:t>
            </a:r>
            <a:r>
              <a:rPr lang="en-US" altLang="ko-KR" sz="900" b="1" dirty="0">
                <a:latin typeface="+mj-lt"/>
              </a:rPr>
              <a:t>, </a:t>
            </a:r>
            <a:r>
              <a:rPr lang="ko-KR" altLang="en-US" sz="900" b="1" dirty="0">
                <a:latin typeface="+mj-lt"/>
              </a:rPr>
              <a:t>자동화합니다</a:t>
            </a:r>
            <a:r>
              <a:rPr lang="en-US" altLang="ko-KR" sz="900" b="1" dirty="0">
                <a:latin typeface="+mj-lt"/>
              </a:rPr>
              <a:t>.</a:t>
            </a:r>
          </a:p>
          <a:p>
            <a:pPr marL="1587" lvl="1" indent="0">
              <a:buNone/>
            </a:pPr>
            <a:r>
              <a:rPr lang="ko-KR" altLang="en-US" sz="900" b="1" dirty="0">
                <a:latin typeface="+mj-lt"/>
              </a:rPr>
              <a:t>따라서 수동 처리를 </a:t>
            </a:r>
            <a:r>
              <a:rPr lang="en-US" altLang="ko-KR" sz="900" b="1" dirty="0">
                <a:latin typeface="+mj-lt"/>
              </a:rPr>
              <a:t>1</a:t>
            </a:r>
            <a:r>
              <a:rPr lang="ko-KR" altLang="en-US" sz="900" b="1" dirty="0">
                <a:latin typeface="+mj-lt"/>
              </a:rPr>
              <a:t>회 해보는 것이 본 요건의 시작입니다</a:t>
            </a:r>
            <a:r>
              <a:rPr lang="en-US" altLang="ko-KR" sz="900" b="1" dirty="0">
                <a:latin typeface="+mj-lt"/>
              </a:rPr>
              <a:t>.</a:t>
            </a:r>
          </a:p>
          <a:p>
            <a:pPr marL="1587" lvl="1" indent="0">
              <a:buNone/>
            </a:pPr>
            <a:r>
              <a:rPr lang="ko-KR" altLang="en-US" sz="900" b="1" dirty="0">
                <a:latin typeface="+mj-lt"/>
              </a:rPr>
              <a:t>여유가 된다면 자동화를 걸어도 좋겠지만</a:t>
            </a:r>
            <a:r>
              <a:rPr lang="en-US" altLang="ko-KR" sz="900" b="1" dirty="0">
                <a:latin typeface="+mj-lt"/>
              </a:rPr>
              <a:t>, </a:t>
            </a:r>
            <a:r>
              <a:rPr lang="ko-KR" altLang="en-US" sz="900" b="1" dirty="0">
                <a:latin typeface="+mj-lt"/>
              </a:rPr>
              <a:t>자동화는 서버관리자</a:t>
            </a:r>
            <a:r>
              <a:rPr lang="en-US" altLang="ko-KR" sz="900" b="1" dirty="0">
                <a:latin typeface="+mj-lt"/>
              </a:rPr>
              <a:t>(WAS</a:t>
            </a:r>
            <a:r>
              <a:rPr lang="ko-KR" altLang="en-US" sz="900" b="1" dirty="0">
                <a:latin typeface="+mj-lt"/>
              </a:rPr>
              <a:t>담당자</a:t>
            </a:r>
            <a:r>
              <a:rPr lang="en-US" altLang="ko-KR" sz="900" b="1" dirty="0">
                <a:latin typeface="+mj-lt"/>
              </a:rPr>
              <a:t>)</a:t>
            </a:r>
            <a:r>
              <a:rPr lang="ko-KR" altLang="en-US" sz="900" b="1" dirty="0">
                <a:latin typeface="+mj-lt"/>
              </a:rPr>
              <a:t>에게 요청해야 하니</a:t>
            </a:r>
            <a:r>
              <a:rPr lang="en-US" altLang="ko-KR" sz="900" b="1" dirty="0">
                <a:latin typeface="+mj-lt"/>
              </a:rPr>
              <a:t>,</a:t>
            </a:r>
          </a:p>
          <a:p>
            <a:pPr marL="1587" lvl="1" indent="0">
              <a:buNone/>
            </a:pPr>
            <a:r>
              <a:rPr lang="ko-KR" altLang="en-US" sz="900" b="1" dirty="0">
                <a:latin typeface="+mj-lt"/>
              </a:rPr>
              <a:t>우리는 수동으로 </a:t>
            </a:r>
            <a:r>
              <a:rPr lang="en-US" altLang="ko-KR" sz="900" b="1" dirty="0">
                <a:latin typeface="+mj-lt"/>
              </a:rPr>
              <a:t>1</a:t>
            </a:r>
            <a:r>
              <a:rPr lang="ko-KR" altLang="en-US" sz="900" b="1" dirty="0">
                <a:latin typeface="+mj-lt"/>
              </a:rPr>
              <a:t>회 전체 백업만 하면 </a:t>
            </a:r>
            <a:r>
              <a:rPr lang="ko-KR" altLang="en-US" sz="900" b="1" dirty="0" err="1">
                <a:latin typeface="+mj-lt"/>
              </a:rPr>
              <a:t>되겠어요</a:t>
            </a:r>
            <a:r>
              <a:rPr lang="en-US" altLang="ko-KR" sz="900" b="1" dirty="0">
                <a:latin typeface="+mj-lt"/>
              </a:rPr>
              <a:t>.</a:t>
            </a:r>
          </a:p>
          <a:p>
            <a:pPr marL="1587" lvl="1" indent="0">
              <a:buNone/>
            </a:pPr>
            <a:r>
              <a:rPr lang="ko-KR" altLang="en-US" sz="900" b="1" dirty="0">
                <a:latin typeface="+mj-lt"/>
              </a:rPr>
              <a:t>진행하면서</a:t>
            </a:r>
            <a:r>
              <a:rPr lang="en-US" altLang="ko-KR" sz="900" b="1" dirty="0">
                <a:latin typeface="+mj-lt"/>
              </a:rPr>
              <a:t>, </a:t>
            </a:r>
            <a:r>
              <a:rPr lang="ko-KR" altLang="en-US" sz="900" b="1" dirty="0">
                <a:latin typeface="+mj-lt"/>
              </a:rPr>
              <a:t>백업에 어떤 옵션이 있는 지 살펴보세요</a:t>
            </a:r>
            <a:r>
              <a:rPr lang="en-US" altLang="ko-KR" sz="900" b="1" dirty="0">
                <a:latin typeface="+mj-lt"/>
              </a:rPr>
              <a:t>.</a:t>
            </a:r>
          </a:p>
          <a:p>
            <a:pPr marL="1587" lvl="1" indent="0">
              <a:buNone/>
            </a:pPr>
            <a:endParaRPr lang="en-US" altLang="ko-KR" sz="900" b="1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( </a:t>
            </a:r>
            <a:r>
              <a:rPr lang="ko-KR" altLang="en-US" sz="900" b="1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빨간글씨로</a:t>
            </a:r>
            <a:r>
              <a:rPr lang="ko-KR" altLang="en-US" sz="9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구글에 검색하면 쉽게 과제를 진행할 수 있습니다</a:t>
            </a:r>
            <a:r>
              <a:rPr lang="en-US" altLang="ko-KR" sz="9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)</a:t>
            </a:r>
          </a:p>
          <a:p>
            <a:pPr marL="1587" lvl="1" indent="0">
              <a:buNone/>
            </a:pPr>
            <a:r>
              <a:rPr lang="en-US" altLang="ko-KR" sz="1050" b="1" dirty="0">
                <a:latin typeface="+mj-lt"/>
              </a:rPr>
              <a:t>Oracle : </a:t>
            </a:r>
            <a:r>
              <a:rPr lang="en-US" altLang="ko-KR" sz="1050" b="1" dirty="0" err="1">
                <a:solidFill>
                  <a:srgbClr val="FF0000"/>
                </a:solidFill>
                <a:latin typeface="+mj-lt"/>
              </a:rPr>
              <a:t>sqlplus</a:t>
            </a:r>
            <a:r>
              <a:rPr lang="ko-KR" altLang="en-US" sz="1050" b="1" dirty="0">
                <a:latin typeface="+mj-lt"/>
              </a:rPr>
              <a:t>를 이용해서 </a:t>
            </a:r>
            <a:r>
              <a:rPr lang="en-US" altLang="ko-KR" sz="1050" b="1" dirty="0" err="1">
                <a:solidFill>
                  <a:srgbClr val="FF0000"/>
                </a:solidFill>
                <a:latin typeface="+mj-lt"/>
              </a:rPr>
              <a:t>expdp</a:t>
            </a:r>
            <a:r>
              <a:rPr lang="ko-KR" altLang="en-US" sz="1050" b="1" dirty="0">
                <a:solidFill>
                  <a:schemeClr val="tx1"/>
                </a:solidFill>
                <a:latin typeface="+mj-lt"/>
              </a:rPr>
              <a:t>명령어</a:t>
            </a:r>
            <a:r>
              <a:rPr lang="ko-KR" altLang="en-US" sz="1050" b="1" dirty="0">
                <a:latin typeface="+mj-lt"/>
              </a:rPr>
              <a:t>로 </a:t>
            </a:r>
            <a:r>
              <a:rPr lang="en-US" altLang="ko-KR" sz="1050" b="1" dirty="0">
                <a:latin typeface="+mj-lt"/>
              </a:rPr>
              <a:t>DB</a:t>
            </a:r>
            <a:r>
              <a:rPr lang="ko-KR" altLang="en-US" sz="1050" b="1" dirty="0">
                <a:latin typeface="+mj-lt"/>
              </a:rPr>
              <a:t>전체를 백업해보세요</a:t>
            </a:r>
            <a:r>
              <a:rPr lang="en-US" altLang="ko-KR" sz="1050" b="1" dirty="0">
                <a:latin typeface="+mj-lt"/>
              </a:rPr>
              <a:t>.</a:t>
            </a:r>
          </a:p>
          <a:p>
            <a:pPr marL="1587" lvl="1" indent="0">
              <a:buNone/>
            </a:pPr>
            <a:endParaRPr lang="en-US" altLang="ko-KR" sz="1050" b="1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1050" b="1" dirty="0">
                <a:latin typeface="+mj-lt"/>
              </a:rPr>
              <a:t>MySQL</a:t>
            </a:r>
            <a:r>
              <a:rPr lang="en-US" altLang="ko-KR" sz="1050" b="1" dirty="0"/>
              <a:t> : </a:t>
            </a:r>
            <a:r>
              <a:rPr lang="en-US" altLang="ko-KR" sz="1050" b="1" dirty="0">
                <a:solidFill>
                  <a:srgbClr val="FF0000"/>
                </a:solidFill>
              </a:rPr>
              <a:t>MySQL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</a:rPr>
              <a:t>Shell</a:t>
            </a:r>
            <a:r>
              <a:rPr lang="ko-KR" altLang="en-US" sz="1050" b="1" dirty="0"/>
              <a:t>을 이용해서 </a:t>
            </a:r>
            <a:r>
              <a:rPr lang="en-US" altLang="ko-KR" sz="1050" b="1" dirty="0" err="1">
                <a:solidFill>
                  <a:srgbClr val="FF0000"/>
                </a:solidFill>
              </a:rPr>
              <a:t>mysqldump</a:t>
            </a:r>
            <a:r>
              <a:rPr lang="ko-KR" altLang="en-US" sz="1050" b="1" dirty="0"/>
              <a:t>명령어로 </a:t>
            </a:r>
            <a:r>
              <a:rPr lang="en-US" altLang="ko-KR" sz="1050" b="1" dirty="0"/>
              <a:t>DB</a:t>
            </a:r>
            <a:r>
              <a:rPr lang="ko-KR" altLang="en-US" sz="1050" b="1" dirty="0"/>
              <a:t>전체를 백업해보세요</a:t>
            </a:r>
            <a:r>
              <a:rPr lang="en-US" altLang="ko-KR" sz="1050" b="1" dirty="0"/>
              <a:t>.</a:t>
            </a:r>
          </a:p>
          <a:p>
            <a:pPr marL="1587" lvl="1" indent="0">
              <a:buNone/>
            </a:pPr>
            <a:endParaRPr lang="en-US" altLang="ko-KR" sz="1050" b="1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1050" b="1" dirty="0">
                <a:latin typeface="+mj-lt"/>
              </a:rPr>
              <a:t>AWS Aurora : </a:t>
            </a:r>
            <a:r>
              <a:rPr lang="en-US" altLang="ko-KR" sz="1050" b="1" dirty="0">
                <a:solidFill>
                  <a:srgbClr val="FF0000"/>
                </a:solidFill>
                <a:latin typeface="+mj-lt"/>
              </a:rPr>
              <a:t>RDS</a:t>
            </a:r>
            <a:r>
              <a:rPr lang="ko-KR" altLang="en-US" sz="1050" b="1" dirty="0">
                <a:solidFill>
                  <a:srgbClr val="FF0000"/>
                </a:solidFill>
                <a:latin typeface="+mj-lt"/>
              </a:rPr>
              <a:t>스냅샷</a:t>
            </a:r>
            <a:r>
              <a:rPr lang="ko-KR" altLang="en-US" sz="1050" b="1" dirty="0">
                <a:latin typeface="+mj-lt"/>
              </a:rPr>
              <a:t>을 이용해서 </a:t>
            </a:r>
            <a:r>
              <a:rPr lang="ko-KR" altLang="en-US" sz="1050" b="1" dirty="0">
                <a:solidFill>
                  <a:srgbClr val="FF0000"/>
                </a:solidFill>
                <a:latin typeface="+mj-lt"/>
              </a:rPr>
              <a:t>수동</a:t>
            </a:r>
            <a:r>
              <a:rPr lang="en-US" altLang="ko-KR" sz="1050" b="1" dirty="0">
                <a:solidFill>
                  <a:srgbClr val="FF0000"/>
                </a:solidFill>
                <a:latin typeface="+mj-lt"/>
              </a:rPr>
              <a:t>(Manual)</a:t>
            </a:r>
            <a:r>
              <a:rPr lang="ko-KR" altLang="en-US" sz="1050" b="1" dirty="0">
                <a:solidFill>
                  <a:srgbClr val="FF0000"/>
                </a:solidFill>
                <a:latin typeface="+mj-lt"/>
              </a:rPr>
              <a:t>스냅샷</a:t>
            </a:r>
            <a:r>
              <a:rPr lang="ko-KR" altLang="en-US" sz="1050" b="1" dirty="0">
                <a:latin typeface="+mj-lt"/>
              </a:rPr>
              <a:t>을 생성해보세요</a:t>
            </a:r>
            <a:r>
              <a:rPr lang="en-US" altLang="ko-KR" sz="1050" b="1" dirty="0">
                <a:latin typeface="+mj-lt"/>
              </a:rPr>
              <a:t>.</a:t>
            </a:r>
          </a:p>
          <a:p>
            <a:pPr marL="1587" lvl="1" indent="0">
              <a:buNone/>
            </a:pPr>
            <a:r>
              <a:rPr lang="en-US" altLang="ko-KR" sz="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                             * </a:t>
            </a:r>
            <a:r>
              <a:rPr lang="ko-KR" altLang="en-US" sz="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스냅샷 생성 후 바로 지우셔야 비용이 부과되지 않습니다</a:t>
            </a:r>
            <a:r>
              <a:rPr lang="en-US" altLang="ko-KR" sz="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1587" lvl="1" indent="0">
              <a:buNone/>
            </a:pPr>
            <a:endParaRPr lang="en-US" altLang="ko-KR" sz="1050" b="1" dirty="0">
              <a:latin typeface="+mj-lt"/>
            </a:endParaRPr>
          </a:p>
          <a:p>
            <a:pPr marL="1587" lvl="1" indent="0">
              <a:buNone/>
            </a:pPr>
            <a:r>
              <a:rPr lang="ko-KR" altLang="en-US" sz="1050" b="1" dirty="0">
                <a:latin typeface="+mj-lt"/>
              </a:rPr>
              <a:t>기타</a:t>
            </a:r>
            <a:r>
              <a:rPr lang="en-US" altLang="ko-KR" sz="1050" b="1" dirty="0">
                <a:latin typeface="+mj-lt"/>
              </a:rPr>
              <a:t>DB : ‘DBMS + </a:t>
            </a:r>
            <a:r>
              <a:rPr lang="ko-KR" altLang="en-US" sz="1050" b="1" dirty="0">
                <a:latin typeface="+mj-lt"/>
              </a:rPr>
              <a:t>덤프</a:t>
            </a:r>
            <a:r>
              <a:rPr lang="en-US" altLang="ko-KR" sz="1050" b="1" dirty="0">
                <a:latin typeface="+mj-lt"/>
              </a:rPr>
              <a:t>’</a:t>
            </a:r>
            <a:r>
              <a:rPr lang="ko-KR" altLang="en-US" sz="1050" b="1" dirty="0">
                <a:latin typeface="+mj-lt"/>
              </a:rPr>
              <a:t>로 검색하여  방법을 찾아볼 수 있습니다</a:t>
            </a:r>
            <a:r>
              <a:rPr lang="en-US" altLang="ko-KR" sz="105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84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선택과제</a:t>
            </a: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(2)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8D89800-BC56-4C6B-9CE4-E2AA3388BC00}"/>
              </a:ext>
            </a:extLst>
          </p:cNvPr>
          <p:cNvSpPr txBox="1"/>
          <p:nvPr/>
        </p:nvSpPr>
        <p:spPr>
          <a:xfrm>
            <a:off x="407368" y="847322"/>
            <a:ext cx="5106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ko-KR" altLang="en-US" sz="1800" b="1" dirty="0"/>
              <a:t>데이터 추출과 작업 전 후 백업</a:t>
            </a:r>
            <a:endParaRPr lang="en-US" altLang="ko-KR" sz="18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6D5AD4-4F88-4A3B-8675-7DB62399C39E}"/>
              </a:ext>
            </a:extLst>
          </p:cNvPr>
          <p:cNvCxnSpPr>
            <a:cxnSpLocks/>
          </p:cNvCxnSpPr>
          <p:nvPr/>
        </p:nvCxnSpPr>
        <p:spPr>
          <a:xfrm>
            <a:off x="272716" y="841744"/>
            <a:ext cx="0" cy="41944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>
            <a:extLst>
              <a:ext uri="{FF2B5EF4-FFF2-40B4-BE49-F238E27FC236}">
                <a16:creationId xmlns:a16="http://schemas.microsoft.com/office/drawing/2014/main" id="{2E51EDE4-D0A5-42B8-890E-00AC45FC6CC4}"/>
              </a:ext>
            </a:extLst>
          </p:cNvPr>
          <p:cNvSpPr txBox="1"/>
          <p:nvPr/>
        </p:nvSpPr>
        <p:spPr>
          <a:xfrm>
            <a:off x="407367" y="1283722"/>
            <a:ext cx="11449271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ko-KR" altLang="en-US" sz="1050" b="1" dirty="0">
                <a:latin typeface="+mj-lt"/>
              </a:rPr>
              <a:t>이번에는 작업 전 후</a:t>
            </a:r>
            <a:r>
              <a:rPr lang="en-US" altLang="ko-KR" sz="1050" b="1" dirty="0">
                <a:latin typeface="+mj-lt"/>
              </a:rPr>
              <a:t>, </a:t>
            </a:r>
            <a:r>
              <a:rPr lang="ko-KR" altLang="en-US" sz="1050" b="1" dirty="0">
                <a:latin typeface="+mj-lt"/>
              </a:rPr>
              <a:t>임시 스키마에 특정 테이블 특정 데이터를 백업해보는 것을 실습해보겠습니다</a:t>
            </a:r>
            <a:r>
              <a:rPr lang="en-US" altLang="ko-KR" sz="1050" b="1" dirty="0">
                <a:latin typeface="+mj-lt"/>
              </a:rPr>
              <a:t>.</a:t>
            </a:r>
          </a:p>
          <a:p>
            <a:pPr marL="1587" lvl="1" indent="0">
              <a:buNone/>
            </a:pPr>
            <a:r>
              <a:rPr lang="ko-KR" altLang="en-US" sz="1050" b="1" dirty="0">
                <a:latin typeface="+mj-lt"/>
              </a:rPr>
              <a:t>이번 과제는 아래 스토리를 읽으면서 중간에 있는 </a:t>
            </a:r>
            <a:r>
              <a:rPr lang="en-US" altLang="ko-KR" sz="1050" b="1" dirty="0">
                <a:latin typeface="+mj-lt"/>
              </a:rPr>
              <a:t>2 </a:t>
            </a:r>
            <a:r>
              <a:rPr lang="ko-KR" altLang="en-US" sz="1050" b="1" dirty="0">
                <a:latin typeface="+mj-lt"/>
              </a:rPr>
              <a:t>문제를 푸는 과제입니다</a:t>
            </a:r>
            <a:r>
              <a:rPr lang="en-US" altLang="ko-KR" sz="1050" b="1" dirty="0">
                <a:latin typeface="+mj-lt"/>
              </a:rPr>
              <a:t>. </a:t>
            </a:r>
            <a:r>
              <a:rPr lang="ko-KR" altLang="en-US" sz="1050" b="1" dirty="0">
                <a:latin typeface="+mj-lt"/>
              </a:rPr>
              <a:t>본인의 </a:t>
            </a:r>
            <a:r>
              <a:rPr lang="en-US" altLang="ko-KR" sz="1050" b="1" dirty="0">
                <a:latin typeface="+mj-lt"/>
              </a:rPr>
              <a:t>DB</a:t>
            </a:r>
            <a:r>
              <a:rPr lang="ko-KR" altLang="en-US" sz="1050" b="1" dirty="0">
                <a:latin typeface="+mj-lt"/>
              </a:rPr>
              <a:t>에 맞춰 수행해주세요</a:t>
            </a:r>
            <a:r>
              <a:rPr lang="en-US" altLang="ko-KR" sz="1050" b="1" dirty="0">
                <a:latin typeface="+mj-lt"/>
              </a:rPr>
              <a:t>.</a:t>
            </a:r>
          </a:p>
          <a:p>
            <a:pPr marL="1587" lvl="1" indent="0">
              <a:buNone/>
            </a:pPr>
            <a:endParaRPr lang="en-US" altLang="ko-KR" sz="1050" b="1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1050" b="1" dirty="0">
                <a:latin typeface="+mj-lt"/>
              </a:rPr>
              <a:t>/*ORACLE*/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create table </a:t>
            </a:r>
            <a:r>
              <a:rPr lang="en-US" altLang="ko-KR" sz="900" dirty="0" err="1">
                <a:latin typeface="+mj-lt"/>
              </a:rPr>
              <a:t>member_info</a:t>
            </a: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(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 varchar2(20) primary key,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 varchar2(10) not null,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 date,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 date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);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>
                <a:latin typeface="+mj-lt"/>
              </a:rPr>
              <a:t>궁예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왕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('20200401','YYYYMMDD'),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('20210330','YYYYMMDD'));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사달라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외화벌이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('20180401','YYYYMMDD'),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('20220330','YYYYMMDD'));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이토히로부미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강도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('20191231','YYYYMMDD'),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('20200417','YYYYMMDD'));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펭수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웅변가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('20210222','YYYYMMDD'),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('20220331','YYYYMMDD'));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제프베조스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부자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('20170321','YYYYMMDD'),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('20311211','YYYYMMDD'));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한치두치세치네치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볶음밥볶음밥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('20130102','YYYYMMDD'),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('202004010','YYYYMMDD'));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>
                <a:latin typeface="+mj-lt"/>
              </a:rPr>
              <a:t>송강호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운전기사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('20191230','YYYYMMDD'),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('20210430','YYYYMMDD'));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>
                <a:latin typeface="+mj-lt"/>
              </a:rPr>
              <a:t>정은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폭탄성애자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('20200321','YYYYMMDD'),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('20200413','YYYYMMDD'));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문제</a:t>
            </a:r>
            <a:r>
              <a:rPr lang="en-US" altLang="ko-KR" sz="900" dirty="0">
                <a:latin typeface="+mj-lt"/>
              </a:rPr>
              <a:t>1 2020</a:t>
            </a:r>
            <a:r>
              <a:rPr lang="ko-KR" altLang="en-US" sz="900" dirty="0">
                <a:latin typeface="+mj-lt"/>
              </a:rPr>
              <a:t>년 </a:t>
            </a:r>
            <a:r>
              <a:rPr lang="en-US" altLang="ko-KR" sz="900" dirty="0">
                <a:latin typeface="+mj-lt"/>
              </a:rPr>
              <a:t>4</a:t>
            </a:r>
            <a:r>
              <a:rPr lang="ko-KR" altLang="en-US" sz="900" dirty="0">
                <a:latin typeface="+mj-lt"/>
              </a:rPr>
              <a:t>월 </a:t>
            </a:r>
            <a:r>
              <a:rPr lang="en-US" altLang="ko-KR" sz="900" dirty="0">
                <a:latin typeface="+mj-lt"/>
              </a:rPr>
              <a:t>15</a:t>
            </a:r>
            <a:r>
              <a:rPr lang="ko-KR" altLang="en-US" sz="900" dirty="0">
                <a:latin typeface="+mj-lt"/>
              </a:rPr>
              <a:t>일에 일한 사람을 검색하는 쿼리를 짜 보세요</a:t>
            </a:r>
            <a:r>
              <a:rPr lang="en-US" altLang="ko-KR" sz="900" dirty="0">
                <a:latin typeface="+mj-lt"/>
              </a:rPr>
              <a:t>.</a:t>
            </a:r>
            <a:r>
              <a:rPr lang="en-US" altLang="ko-KR" sz="1050" b="1" dirty="0">
                <a:latin typeface="+mj-lt"/>
              </a:rPr>
              <a:t>  </a:t>
            </a:r>
          </a:p>
          <a:p>
            <a:pPr marL="1587" lvl="1" indent="0">
              <a:buNone/>
            </a:pPr>
            <a:endParaRPr lang="en-US" altLang="ko-KR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712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선택과제</a:t>
            </a: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(2)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8D89800-BC56-4C6B-9CE4-E2AA3388BC00}"/>
              </a:ext>
            </a:extLst>
          </p:cNvPr>
          <p:cNvSpPr txBox="1"/>
          <p:nvPr/>
        </p:nvSpPr>
        <p:spPr>
          <a:xfrm>
            <a:off x="407368" y="847322"/>
            <a:ext cx="5106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ko-KR" altLang="en-US" sz="1800" b="1" dirty="0"/>
              <a:t>데이터 추출과 작업 전 후 백업</a:t>
            </a:r>
            <a:endParaRPr lang="en-US" altLang="ko-KR" sz="18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6D5AD4-4F88-4A3B-8675-7DB62399C39E}"/>
              </a:ext>
            </a:extLst>
          </p:cNvPr>
          <p:cNvCxnSpPr>
            <a:cxnSpLocks/>
          </p:cNvCxnSpPr>
          <p:nvPr/>
        </p:nvCxnSpPr>
        <p:spPr>
          <a:xfrm>
            <a:off x="272716" y="841744"/>
            <a:ext cx="0" cy="41944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>
            <a:extLst>
              <a:ext uri="{FF2B5EF4-FFF2-40B4-BE49-F238E27FC236}">
                <a16:creationId xmlns:a16="http://schemas.microsoft.com/office/drawing/2014/main" id="{2E51EDE4-D0A5-42B8-890E-00AC45FC6CC4}"/>
              </a:ext>
            </a:extLst>
          </p:cNvPr>
          <p:cNvSpPr txBox="1"/>
          <p:nvPr/>
        </p:nvSpPr>
        <p:spPr>
          <a:xfrm>
            <a:off x="407367" y="1283722"/>
            <a:ext cx="11449271" cy="33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en-US" altLang="ko-KR" sz="1050" b="1" dirty="0">
                <a:latin typeface="+mj-lt"/>
              </a:rPr>
              <a:t>/*ORACLE*/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테이블을 다른 계정에 백업하세요</a:t>
            </a:r>
            <a:r>
              <a:rPr lang="en-US" altLang="ko-KR" sz="900" dirty="0">
                <a:latin typeface="+mj-lt"/>
              </a:rPr>
              <a:t>.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스키마생성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CREATE USER </a:t>
            </a:r>
            <a:r>
              <a:rPr lang="en-US" altLang="ko-KR" sz="900" dirty="0" err="1">
                <a:latin typeface="+mj-lt"/>
              </a:rPr>
              <a:t>baksch</a:t>
            </a:r>
            <a:r>
              <a:rPr lang="en-US" altLang="ko-KR" sz="900" dirty="0">
                <a:latin typeface="+mj-lt"/>
              </a:rPr>
              <a:t> identified by 'passW0rd1!';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스키마 권한부여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GRANT CONNECT, RESOURCE TO </a:t>
            </a:r>
            <a:r>
              <a:rPr lang="en-US" altLang="ko-KR" sz="900" dirty="0" err="1">
                <a:latin typeface="+mj-lt"/>
              </a:rPr>
              <a:t>baksch</a:t>
            </a:r>
            <a:r>
              <a:rPr lang="en-US" altLang="ko-KR" sz="900" dirty="0">
                <a:latin typeface="+mj-lt"/>
              </a:rPr>
              <a:t>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데이터백업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create table baksch.member_info_20200416 as select * from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원본 테이블에 다음 작업을 수행해주세요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delete from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 where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 &lt;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('20200416','YYYYMMDD');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update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 set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='</a:t>
            </a:r>
            <a:r>
              <a:rPr lang="ko-KR" altLang="en-US" sz="900" dirty="0" err="1">
                <a:latin typeface="+mj-lt"/>
              </a:rPr>
              <a:t>우주대스타</a:t>
            </a:r>
            <a:r>
              <a:rPr lang="en-US" altLang="ko-KR" sz="900" dirty="0">
                <a:latin typeface="+mj-lt"/>
              </a:rPr>
              <a:t>' where 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='</a:t>
            </a:r>
            <a:r>
              <a:rPr lang="ko-KR" altLang="en-US" sz="900" dirty="0" err="1">
                <a:latin typeface="+mj-lt"/>
              </a:rPr>
              <a:t>펭수</a:t>
            </a:r>
            <a:r>
              <a:rPr lang="en-US" altLang="ko-KR" sz="900" dirty="0">
                <a:latin typeface="+mj-lt"/>
              </a:rPr>
              <a:t>';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문제</a:t>
            </a:r>
            <a:r>
              <a:rPr lang="en-US" altLang="ko-KR" sz="900" dirty="0">
                <a:latin typeface="+mj-lt"/>
              </a:rPr>
              <a:t>2: merge</a:t>
            </a:r>
            <a:r>
              <a:rPr lang="ko-KR" altLang="en-US" sz="900" dirty="0">
                <a:latin typeface="+mj-lt"/>
              </a:rPr>
              <a:t>문으로 백업테이블에서 원본테이블로 데이터를 복원하세요</a:t>
            </a:r>
            <a:r>
              <a:rPr lang="en-US" altLang="ko-KR" sz="900" dirty="0">
                <a:latin typeface="+mj-lt"/>
              </a:rPr>
              <a:t>.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--Hint merge</a:t>
            </a:r>
            <a:r>
              <a:rPr lang="ko-KR" altLang="en-US" sz="900" dirty="0">
                <a:latin typeface="+mj-lt"/>
              </a:rPr>
              <a:t>문은 두 테이블을 비교하여 데이터가 없으면 </a:t>
            </a:r>
            <a:r>
              <a:rPr lang="en-US" altLang="ko-KR" sz="900" dirty="0">
                <a:latin typeface="+mj-lt"/>
              </a:rPr>
              <a:t>insert, </a:t>
            </a:r>
            <a:r>
              <a:rPr lang="ko-KR" altLang="en-US" sz="900" dirty="0">
                <a:latin typeface="+mj-lt"/>
              </a:rPr>
              <a:t>있으면 </a:t>
            </a:r>
            <a:r>
              <a:rPr lang="en-US" altLang="ko-KR" sz="900" dirty="0">
                <a:latin typeface="+mj-lt"/>
              </a:rPr>
              <a:t>update</a:t>
            </a:r>
            <a:r>
              <a:rPr lang="ko-KR" altLang="en-US" sz="900" dirty="0">
                <a:latin typeface="+mj-lt"/>
              </a:rPr>
              <a:t>를 수행합니다</a:t>
            </a:r>
            <a:r>
              <a:rPr lang="en-US" altLang="ko-KR" sz="900" dirty="0">
                <a:latin typeface="+mj-lt"/>
              </a:rPr>
              <a:t>.</a:t>
            </a:r>
            <a:endParaRPr lang="en-US" altLang="ko-KR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469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선택과제</a:t>
            </a: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(2)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8D89800-BC56-4C6B-9CE4-E2AA3388BC00}"/>
              </a:ext>
            </a:extLst>
          </p:cNvPr>
          <p:cNvSpPr txBox="1"/>
          <p:nvPr/>
        </p:nvSpPr>
        <p:spPr>
          <a:xfrm>
            <a:off x="407368" y="847322"/>
            <a:ext cx="5106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ko-KR" altLang="en-US" sz="1800" b="1" dirty="0"/>
              <a:t>데이터 추출과 작업 전 후 백업</a:t>
            </a:r>
            <a:endParaRPr lang="en-US" altLang="ko-KR" sz="18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6D5AD4-4F88-4A3B-8675-7DB62399C39E}"/>
              </a:ext>
            </a:extLst>
          </p:cNvPr>
          <p:cNvCxnSpPr>
            <a:cxnSpLocks/>
          </p:cNvCxnSpPr>
          <p:nvPr/>
        </p:nvCxnSpPr>
        <p:spPr>
          <a:xfrm>
            <a:off x="272716" y="841744"/>
            <a:ext cx="0" cy="41944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>
            <a:extLst>
              <a:ext uri="{FF2B5EF4-FFF2-40B4-BE49-F238E27FC236}">
                <a16:creationId xmlns:a16="http://schemas.microsoft.com/office/drawing/2014/main" id="{2E51EDE4-D0A5-42B8-890E-00AC45FC6CC4}"/>
              </a:ext>
            </a:extLst>
          </p:cNvPr>
          <p:cNvSpPr txBox="1"/>
          <p:nvPr/>
        </p:nvSpPr>
        <p:spPr>
          <a:xfrm>
            <a:off x="407367" y="1283722"/>
            <a:ext cx="11449271" cy="430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en-US" altLang="ko-KR" sz="1050" b="1" dirty="0">
                <a:latin typeface="+mj-lt"/>
              </a:rPr>
              <a:t>/*MySQL, AWS Aurora MySQL*/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create table </a:t>
            </a:r>
            <a:r>
              <a:rPr lang="en-US" altLang="ko-KR" sz="900" dirty="0" err="1">
                <a:latin typeface="+mj-lt"/>
              </a:rPr>
              <a:t>member_info</a:t>
            </a: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(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 varchar(20) primary key,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 varchar(10) not null,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 datetime,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 datetime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);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>
                <a:latin typeface="+mj-lt"/>
              </a:rPr>
              <a:t>궁예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왕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('20200401','YYYYMMDD'),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('20210330','YYYYMMDD'));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사달라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외화벌이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('20180401','YYYYMMDD'),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('20220330','YYYYMMDD'));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이토히로부미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강도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('20191231','YYYYMMDD'),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('20200417','YYYYMMDD'));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펭수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웅변가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('20210222','YYYYMMDD'),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('20220331','YYYYMMDD'));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제프베조스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부자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('20170321','YYYYMMDD'),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('20311211','YYYYMMDD'));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한치두치세치네치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볶음밥볶음밥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('20130102','YYYYMMDD'),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('202004010','YYYYMMDD'));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>
                <a:latin typeface="+mj-lt"/>
              </a:rPr>
              <a:t>송강호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운전기사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('20191230','YYYYMMDD'),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('20210430','YYYYMMDD'));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>
                <a:latin typeface="+mj-lt"/>
              </a:rPr>
              <a:t>정은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폭탄성애자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('20200321','YYYYMMDD'),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('20200413','YYYYMMDD'));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#</a:t>
            </a:r>
            <a:r>
              <a:rPr lang="ko-KR" altLang="en-US" sz="900" dirty="0">
                <a:latin typeface="+mj-lt"/>
              </a:rPr>
              <a:t>문제</a:t>
            </a:r>
            <a:r>
              <a:rPr lang="en-US" altLang="ko-KR" sz="900" dirty="0">
                <a:latin typeface="+mj-lt"/>
              </a:rPr>
              <a:t>1 2020</a:t>
            </a:r>
            <a:r>
              <a:rPr lang="ko-KR" altLang="en-US" sz="900" dirty="0">
                <a:latin typeface="+mj-lt"/>
              </a:rPr>
              <a:t>년 </a:t>
            </a:r>
            <a:r>
              <a:rPr lang="en-US" altLang="ko-KR" sz="900" dirty="0">
                <a:latin typeface="+mj-lt"/>
              </a:rPr>
              <a:t>4</a:t>
            </a:r>
            <a:r>
              <a:rPr lang="ko-KR" altLang="en-US" sz="900" dirty="0">
                <a:latin typeface="+mj-lt"/>
              </a:rPr>
              <a:t>월 </a:t>
            </a:r>
            <a:r>
              <a:rPr lang="en-US" altLang="ko-KR" sz="900" dirty="0">
                <a:latin typeface="+mj-lt"/>
              </a:rPr>
              <a:t>15</a:t>
            </a:r>
            <a:r>
              <a:rPr lang="ko-KR" altLang="en-US" sz="900" dirty="0">
                <a:latin typeface="+mj-lt"/>
              </a:rPr>
              <a:t>일에 일한 사람을 검색하는 쿼리를 짜 보세요</a:t>
            </a:r>
            <a:r>
              <a:rPr lang="en-US" altLang="ko-KR" sz="900" dirty="0">
                <a:latin typeface="+mj-lt"/>
              </a:rPr>
              <a:t>.</a:t>
            </a:r>
            <a:r>
              <a:rPr lang="en-US" altLang="ko-KR" sz="1050" b="1" dirty="0">
                <a:latin typeface="+mj-lt"/>
              </a:rPr>
              <a:t>  </a:t>
            </a:r>
          </a:p>
          <a:p>
            <a:pPr marL="1587" lvl="1" indent="0">
              <a:buNone/>
            </a:pPr>
            <a:endParaRPr lang="en-US" altLang="ko-KR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778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선택과제</a:t>
            </a: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(2)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8D89800-BC56-4C6B-9CE4-E2AA3388BC00}"/>
              </a:ext>
            </a:extLst>
          </p:cNvPr>
          <p:cNvSpPr txBox="1"/>
          <p:nvPr/>
        </p:nvSpPr>
        <p:spPr>
          <a:xfrm>
            <a:off x="407368" y="847322"/>
            <a:ext cx="5106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ko-KR" altLang="en-US" sz="1800" b="1" dirty="0"/>
              <a:t>데이터 추출과 작업 전 후 백업</a:t>
            </a:r>
            <a:endParaRPr lang="en-US" altLang="ko-KR" sz="18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6D5AD4-4F88-4A3B-8675-7DB62399C39E}"/>
              </a:ext>
            </a:extLst>
          </p:cNvPr>
          <p:cNvCxnSpPr>
            <a:cxnSpLocks/>
          </p:cNvCxnSpPr>
          <p:nvPr/>
        </p:nvCxnSpPr>
        <p:spPr>
          <a:xfrm>
            <a:off x="272716" y="841744"/>
            <a:ext cx="0" cy="41944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>
            <a:extLst>
              <a:ext uri="{FF2B5EF4-FFF2-40B4-BE49-F238E27FC236}">
                <a16:creationId xmlns:a16="http://schemas.microsoft.com/office/drawing/2014/main" id="{2E51EDE4-D0A5-42B8-890E-00AC45FC6CC4}"/>
              </a:ext>
            </a:extLst>
          </p:cNvPr>
          <p:cNvSpPr txBox="1"/>
          <p:nvPr/>
        </p:nvSpPr>
        <p:spPr>
          <a:xfrm>
            <a:off x="407367" y="1283722"/>
            <a:ext cx="1144927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en-US" altLang="ko-KR" sz="1050" b="1" dirty="0">
                <a:latin typeface="+mj-lt"/>
              </a:rPr>
              <a:t>/*MySQL, AWS Aurora MySQL*/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#</a:t>
            </a:r>
            <a:r>
              <a:rPr lang="ko-KR" altLang="en-US" sz="900" dirty="0">
                <a:latin typeface="+mj-lt"/>
              </a:rPr>
              <a:t>테이블을 다른 계정에 백업하세요</a:t>
            </a:r>
            <a:r>
              <a:rPr lang="en-US" altLang="ko-KR" sz="900" dirty="0">
                <a:latin typeface="+mj-lt"/>
              </a:rPr>
              <a:t>.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#DB</a:t>
            </a:r>
            <a:r>
              <a:rPr lang="ko-KR" altLang="en-US" sz="900" dirty="0">
                <a:latin typeface="+mj-lt"/>
              </a:rPr>
              <a:t>생성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CREATE database </a:t>
            </a:r>
            <a:r>
              <a:rPr lang="en-US" altLang="ko-KR" sz="900" dirty="0" err="1">
                <a:latin typeface="+mj-lt"/>
              </a:rPr>
              <a:t>baksch</a:t>
            </a:r>
            <a:r>
              <a:rPr lang="en-US" altLang="ko-KR" sz="900" dirty="0">
                <a:latin typeface="+mj-lt"/>
              </a:rPr>
              <a:t> identified by 'passW0rd1!' </a:t>
            </a:r>
            <a:r>
              <a:rPr lang="en-US" altLang="ko-KR" sz="900" dirty="0" err="1">
                <a:latin typeface="+mj-lt"/>
              </a:rPr>
              <a:t>uccount</a:t>
            </a:r>
            <a:r>
              <a:rPr lang="en-US" altLang="ko-KR" sz="900" dirty="0">
                <a:latin typeface="+mj-lt"/>
              </a:rPr>
              <a:t> unlock;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#DB</a:t>
            </a:r>
            <a:r>
              <a:rPr lang="ko-KR" altLang="en-US" sz="900" dirty="0">
                <a:latin typeface="+mj-lt"/>
              </a:rPr>
              <a:t>권한부여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grant all privileges on baksch.* to '</a:t>
            </a:r>
            <a:r>
              <a:rPr lang="ko-KR" altLang="en-US" sz="900" dirty="0">
                <a:latin typeface="+mj-lt"/>
              </a:rPr>
              <a:t>사용자</a:t>
            </a:r>
            <a:r>
              <a:rPr lang="en-US" altLang="ko-KR" sz="900" dirty="0">
                <a:latin typeface="+mj-lt"/>
              </a:rPr>
              <a:t>'@'localhost’;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#</a:t>
            </a:r>
            <a:r>
              <a:rPr lang="ko-KR" altLang="en-US" sz="900" dirty="0">
                <a:latin typeface="+mj-lt"/>
              </a:rPr>
              <a:t>데이터백업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create table baksch.member_info_20200416 as select * from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#</a:t>
            </a:r>
            <a:r>
              <a:rPr lang="ko-KR" altLang="en-US" sz="900" dirty="0">
                <a:latin typeface="+mj-lt"/>
              </a:rPr>
              <a:t>원본 테이블에 다음 작업을 수행해주세요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delete from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 where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 &lt; </a:t>
            </a:r>
            <a:r>
              <a:rPr lang="en-US" altLang="ko-KR" sz="900" dirty="0" err="1">
                <a:latin typeface="+mj-lt"/>
              </a:rPr>
              <a:t>str_to_date</a:t>
            </a:r>
            <a:r>
              <a:rPr lang="en-US" altLang="ko-KR" sz="900" dirty="0">
                <a:latin typeface="+mj-lt"/>
              </a:rPr>
              <a:t>('20200416','YYYYMMDD');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update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 set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='</a:t>
            </a:r>
            <a:r>
              <a:rPr lang="ko-KR" altLang="en-US" sz="900" dirty="0" err="1">
                <a:latin typeface="+mj-lt"/>
              </a:rPr>
              <a:t>우주대스타</a:t>
            </a:r>
            <a:r>
              <a:rPr lang="en-US" altLang="ko-KR" sz="900" dirty="0">
                <a:latin typeface="+mj-lt"/>
              </a:rPr>
              <a:t>' where 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='</a:t>
            </a:r>
            <a:r>
              <a:rPr lang="ko-KR" altLang="en-US" sz="900" dirty="0" err="1">
                <a:latin typeface="+mj-lt"/>
              </a:rPr>
              <a:t>펭수</a:t>
            </a:r>
            <a:r>
              <a:rPr lang="en-US" altLang="ko-KR" sz="900" dirty="0">
                <a:latin typeface="+mj-lt"/>
              </a:rPr>
              <a:t>’;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#</a:t>
            </a:r>
            <a:r>
              <a:rPr lang="ko-KR" altLang="en-US" sz="900" dirty="0">
                <a:latin typeface="+mj-lt"/>
              </a:rPr>
              <a:t>문제</a:t>
            </a:r>
            <a:r>
              <a:rPr lang="en-US" altLang="ko-KR" sz="900" dirty="0">
                <a:latin typeface="+mj-lt"/>
              </a:rPr>
              <a:t>2: 'ON DUPLICATE KEY UPDATE'</a:t>
            </a:r>
            <a:r>
              <a:rPr lang="ko-KR" altLang="en-US" sz="900" dirty="0">
                <a:latin typeface="+mj-lt"/>
              </a:rPr>
              <a:t>문으로 백업테이블에서 원본테이블로 데이터를 복원하세요</a:t>
            </a:r>
            <a:r>
              <a:rPr lang="en-US" altLang="ko-KR" sz="900" dirty="0">
                <a:latin typeface="+mj-lt"/>
              </a:rPr>
              <a:t>.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#Hint 'ON DUPLICATE KEY UPDATE'</a:t>
            </a:r>
            <a:r>
              <a:rPr lang="ko-KR" altLang="en-US" sz="900" dirty="0">
                <a:latin typeface="+mj-lt"/>
              </a:rPr>
              <a:t>문은 두 테이블을 비교하여 데이터가 없으면 </a:t>
            </a:r>
            <a:r>
              <a:rPr lang="en-US" altLang="ko-KR" sz="900" dirty="0">
                <a:latin typeface="+mj-lt"/>
              </a:rPr>
              <a:t>insert, </a:t>
            </a:r>
            <a:r>
              <a:rPr lang="ko-KR" altLang="en-US" sz="900" dirty="0">
                <a:latin typeface="+mj-lt"/>
              </a:rPr>
              <a:t>있으면 </a:t>
            </a:r>
            <a:r>
              <a:rPr lang="en-US" altLang="ko-KR" sz="900" dirty="0">
                <a:latin typeface="+mj-lt"/>
              </a:rPr>
              <a:t>update</a:t>
            </a:r>
            <a:r>
              <a:rPr lang="ko-KR" altLang="en-US" sz="900" dirty="0">
                <a:latin typeface="+mj-lt"/>
              </a:rPr>
              <a:t>를 수행합니다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pPr marL="1587" lvl="1" indent="0">
              <a:buNone/>
            </a:pPr>
            <a:endParaRPr lang="en-US" altLang="ko-KR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72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선택과제</a:t>
            </a: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(2)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8D89800-BC56-4C6B-9CE4-E2AA3388BC00}"/>
              </a:ext>
            </a:extLst>
          </p:cNvPr>
          <p:cNvSpPr txBox="1"/>
          <p:nvPr/>
        </p:nvSpPr>
        <p:spPr>
          <a:xfrm>
            <a:off x="407368" y="847322"/>
            <a:ext cx="5106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ko-KR" altLang="en-US" sz="1800" b="1" dirty="0"/>
              <a:t>데이터 추출과 작업 전 후 백업</a:t>
            </a:r>
            <a:endParaRPr lang="en-US" altLang="ko-KR" sz="18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6D5AD4-4F88-4A3B-8675-7DB62399C39E}"/>
              </a:ext>
            </a:extLst>
          </p:cNvPr>
          <p:cNvCxnSpPr>
            <a:cxnSpLocks/>
          </p:cNvCxnSpPr>
          <p:nvPr/>
        </p:nvCxnSpPr>
        <p:spPr>
          <a:xfrm>
            <a:off x="272716" y="841744"/>
            <a:ext cx="0" cy="41944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>
            <a:extLst>
              <a:ext uri="{FF2B5EF4-FFF2-40B4-BE49-F238E27FC236}">
                <a16:creationId xmlns:a16="http://schemas.microsoft.com/office/drawing/2014/main" id="{2E51EDE4-D0A5-42B8-890E-00AC45FC6CC4}"/>
              </a:ext>
            </a:extLst>
          </p:cNvPr>
          <p:cNvSpPr txBox="1"/>
          <p:nvPr/>
        </p:nvSpPr>
        <p:spPr>
          <a:xfrm>
            <a:off x="407367" y="1283722"/>
            <a:ext cx="11449271" cy="430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en-US" altLang="ko-KR" sz="1050" b="1" dirty="0">
                <a:latin typeface="+mj-lt"/>
              </a:rPr>
              <a:t>/*PGSQL*/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create table </a:t>
            </a:r>
            <a:r>
              <a:rPr lang="en-US" altLang="ko-KR" sz="900" dirty="0" err="1">
                <a:latin typeface="+mj-lt"/>
              </a:rPr>
              <a:t>member_info</a:t>
            </a: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(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 varchar(20) primary key,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 varchar(10) not null,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 timestamp,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 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 timestamp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);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>
                <a:latin typeface="+mj-lt"/>
              </a:rPr>
              <a:t>궁예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왕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('20200401','YYYYMMDD'),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('20210330','YYYYMMDD'));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사달라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외화벌이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('20180401','YYYYMMDD'),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('20220330','YYYYMMDD'));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이토히로부미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강도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('20191231','YYYYMMDD'),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('20200417','YYYYMMDD'));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펭수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웅변가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('20210222','YYYYMMDD'),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('20220331','YYYYMMDD'));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제프베조스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부자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('20170321','YYYYMMDD'),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('20311211','YYYYMMDD'));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 err="1">
                <a:latin typeface="+mj-lt"/>
              </a:rPr>
              <a:t>한치두치세치네치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볶음밥볶음밥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('20130102','YYYYMMDD'),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('202004010','YYYYMMDD'));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>
                <a:latin typeface="+mj-lt"/>
              </a:rPr>
              <a:t>송강호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운전기사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('20191230','YYYYMMDD'),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('20210430','YYYYMMDD'));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insert into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(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end_datetime</a:t>
            </a:r>
            <a:r>
              <a:rPr lang="en-US" altLang="ko-KR" sz="900" dirty="0">
                <a:latin typeface="+mj-lt"/>
              </a:rPr>
              <a:t>) values ('</a:t>
            </a:r>
            <a:r>
              <a:rPr lang="ko-KR" altLang="en-US" sz="900" dirty="0">
                <a:latin typeface="+mj-lt"/>
              </a:rPr>
              <a:t>정은</a:t>
            </a:r>
            <a:r>
              <a:rPr lang="en-US" altLang="ko-KR" sz="900" dirty="0">
                <a:latin typeface="+mj-lt"/>
              </a:rPr>
              <a:t>','</a:t>
            </a:r>
            <a:r>
              <a:rPr lang="ko-KR" altLang="en-US" sz="900" dirty="0">
                <a:latin typeface="+mj-lt"/>
              </a:rPr>
              <a:t>폭탄성애자</a:t>
            </a:r>
            <a:r>
              <a:rPr lang="en-US" altLang="ko-KR" sz="900" dirty="0">
                <a:latin typeface="+mj-lt"/>
              </a:rPr>
              <a:t>',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('20200321','YYYYMMDD'),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('20200413','YYYYMMDD'));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문제</a:t>
            </a:r>
            <a:r>
              <a:rPr lang="en-US" altLang="ko-KR" sz="900" dirty="0">
                <a:latin typeface="+mj-lt"/>
              </a:rPr>
              <a:t>1 2020</a:t>
            </a:r>
            <a:r>
              <a:rPr lang="ko-KR" altLang="en-US" sz="900" dirty="0">
                <a:latin typeface="+mj-lt"/>
              </a:rPr>
              <a:t>년 </a:t>
            </a:r>
            <a:r>
              <a:rPr lang="en-US" altLang="ko-KR" sz="900" dirty="0">
                <a:latin typeface="+mj-lt"/>
              </a:rPr>
              <a:t>4</a:t>
            </a:r>
            <a:r>
              <a:rPr lang="ko-KR" altLang="en-US" sz="900" dirty="0">
                <a:latin typeface="+mj-lt"/>
              </a:rPr>
              <a:t>월 </a:t>
            </a:r>
            <a:r>
              <a:rPr lang="en-US" altLang="ko-KR" sz="900" dirty="0">
                <a:latin typeface="+mj-lt"/>
              </a:rPr>
              <a:t>15</a:t>
            </a:r>
            <a:r>
              <a:rPr lang="ko-KR" altLang="en-US" sz="900" dirty="0">
                <a:latin typeface="+mj-lt"/>
              </a:rPr>
              <a:t>일에 일한 사람을 검색하는 쿼리를 짜 보세요</a:t>
            </a:r>
            <a:r>
              <a:rPr lang="en-US" altLang="ko-KR" sz="900" dirty="0">
                <a:latin typeface="+mj-lt"/>
              </a:rPr>
              <a:t>.</a:t>
            </a:r>
            <a:r>
              <a:rPr lang="en-US" altLang="ko-KR" sz="1050" b="1" dirty="0">
                <a:latin typeface="+mj-lt"/>
              </a:rPr>
              <a:t>  </a:t>
            </a:r>
          </a:p>
          <a:p>
            <a:pPr marL="1587" lvl="1" indent="0">
              <a:buNone/>
            </a:pPr>
            <a:endParaRPr lang="en-US" altLang="ko-KR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90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B96F8-FF7A-45F6-BA56-C21125BC597E}"/>
              </a:ext>
            </a:extLst>
          </p:cNvPr>
          <p:cNvCxnSpPr>
            <a:cxnSpLocks/>
          </p:cNvCxnSpPr>
          <p:nvPr/>
        </p:nvCxnSpPr>
        <p:spPr>
          <a:xfrm>
            <a:off x="0" y="736873"/>
            <a:ext cx="12183291" cy="0"/>
          </a:xfrm>
          <a:prstGeom prst="line">
            <a:avLst/>
          </a:prstGeom>
          <a:ln w="19050">
            <a:solidFill>
              <a:srgbClr val="11C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4AA85E85-76F1-42E1-A8BB-A70DBD0D9901}"/>
              </a:ext>
            </a:extLst>
          </p:cNvPr>
          <p:cNvSpPr txBox="1"/>
          <p:nvPr/>
        </p:nvSpPr>
        <p:spPr>
          <a:xfrm>
            <a:off x="569591" y="153806"/>
            <a:ext cx="11071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선택과제</a:t>
            </a:r>
            <a:r>
              <a:rPr lang="en-US" altLang="ko-KR" sz="3000" b="1" kern="0" dirty="0">
                <a:solidFill>
                  <a:srgbClr val="27272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(2)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8D89800-BC56-4C6B-9CE4-E2AA3388BC00}"/>
              </a:ext>
            </a:extLst>
          </p:cNvPr>
          <p:cNvSpPr txBox="1"/>
          <p:nvPr/>
        </p:nvSpPr>
        <p:spPr>
          <a:xfrm>
            <a:off x="407368" y="847322"/>
            <a:ext cx="5106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ko-KR" altLang="en-US" sz="1800" b="1" dirty="0"/>
              <a:t>데이터 추출과 작업 전 후 백업</a:t>
            </a:r>
            <a:endParaRPr lang="en-US" altLang="ko-KR" sz="18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6D5AD4-4F88-4A3B-8675-7DB62399C39E}"/>
              </a:ext>
            </a:extLst>
          </p:cNvPr>
          <p:cNvCxnSpPr>
            <a:cxnSpLocks/>
          </p:cNvCxnSpPr>
          <p:nvPr/>
        </p:nvCxnSpPr>
        <p:spPr>
          <a:xfrm>
            <a:off x="272716" y="841744"/>
            <a:ext cx="0" cy="41944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>
            <a:extLst>
              <a:ext uri="{FF2B5EF4-FFF2-40B4-BE49-F238E27FC236}">
                <a16:creationId xmlns:a16="http://schemas.microsoft.com/office/drawing/2014/main" id="{2E51EDE4-D0A5-42B8-890E-00AC45FC6CC4}"/>
              </a:ext>
            </a:extLst>
          </p:cNvPr>
          <p:cNvSpPr txBox="1"/>
          <p:nvPr/>
        </p:nvSpPr>
        <p:spPr>
          <a:xfrm>
            <a:off x="407367" y="1283722"/>
            <a:ext cx="11449271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marL="1587" lvl="1" indent="0">
              <a:buNone/>
            </a:pPr>
            <a:r>
              <a:rPr lang="en-US" altLang="ko-KR" sz="1050" b="1" dirty="0"/>
              <a:t>/*PGSQL*/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테이블을 다른 계정에 백업하세요</a:t>
            </a:r>
            <a:r>
              <a:rPr lang="en-US" altLang="ko-KR" sz="900" dirty="0">
                <a:latin typeface="+mj-lt"/>
              </a:rPr>
              <a:t>.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스키마 생성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CREATE SCHEMA </a:t>
            </a:r>
            <a:r>
              <a:rPr lang="en-US" altLang="ko-KR" sz="900" dirty="0" err="1">
                <a:latin typeface="+mj-lt"/>
              </a:rPr>
              <a:t>baksch</a:t>
            </a:r>
            <a:r>
              <a:rPr lang="en-US" altLang="ko-KR" sz="900" dirty="0">
                <a:latin typeface="+mj-lt"/>
              </a:rPr>
              <a:t> AUTHORIZATION </a:t>
            </a:r>
            <a:r>
              <a:rPr lang="ko-KR" altLang="en-US" sz="900" dirty="0">
                <a:latin typeface="+mj-lt"/>
              </a:rPr>
              <a:t>사용자</a:t>
            </a:r>
            <a:r>
              <a:rPr lang="en-US" altLang="ko-KR" sz="900" dirty="0">
                <a:latin typeface="+mj-lt"/>
              </a:rPr>
              <a:t>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ALTER SCHEMA </a:t>
            </a:r>
            <a:r>
              <a:rPr lang="en-US" altLang="ko-KR" sz="900" dirty="0" err="1">
                <a:latin typeface="+mj-lt"/>
              </a:rPr>
              <a:t>baksch</a:t>
            </a:r>
            <a:r>
              <a:rPr lang="en-US" altLang="ko-KR" sz="900" dirty="0">
                <a:latin typeface="+mj-lt"/>
              </a:rPr>
              <a:t> OWNER TO </a:t>
            </a:r>
            <a:r>
              <a:rPr lang="ko-KR" altLang="en-US" sz="900" dirty="0">
                <a:latin typeface="+mj-lt"/>
              </a:rPr>
              <a:t>사용자</a:t>
            </a:r>
            <a:r>
              <a:rPr lang="en-US" altLang="ko-KR" sz="900" dirty="0">
                <a:latin typeface="+mj-lt"/>
              </a:rPr>
              <a:t>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스키마권한부여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grant usage on schema </a:t>
            </a:r>
            <a:r>
              <a:rPr lang="en-US" altLang="ko-KR" sz="900" dirty="0" err="1">
                <a:latin typeface="+mj-lt"/>
              </a:rPr>
              <a:t>baksch</a:t>
            </a:r>
            <a:r>
              <a:rPr lang="en-US" altLang="ko-KR" sz="900" dirty="0">
                <a:latin typeface="+mj-lt"/>
              </a:rPr>
              <a:t> to </a:t>
            </a:r>
            <a:r>
              <a:rPr lang="ko-KR" altLang="en-US" sz="900" dirty="0">
                <a:latin typeface="+mj-lt"/>
              </a:rPr>
              <a:t>사용자</a:t>
            </a:r>
            <a:r>
              <a:rPr lang="en-US" altLang="ko-KR" sz="900" dirty="0">
                <a:latin typeface="+mj-lt"/>
              </a:rPr>
              <a:t>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데이터백업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create table baksch.member_info_20200416 as select * from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원본 테이블에 다음 작업을 수행해주세요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delete from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 where </a:t>
            </a:r>
            <a:r>
              <a:rPr lang="en-US" altLang="ko-KR" sz="900" dirty="0" err="1">
                <a:latin typeface="+mj-lt"/>
              </a:rPr>
              <a:t>start_datetime</a:t>
            </a:r>
            <a:r>
              <a:rPr lang="en-US" altLang="ko-KR" sz="900" dirty="0">
                <a:latin typeface="+mj-lt"/>
              </a:rPr>
              <a:t> &lt; </a:t>
            </a:r>
            <a:r>
              <a:rPr lang="en-US" altLang="ko-KR" sz="900" dirty="0" err="1">
                <a:latin typeface="+mj-lt"/>
              </a:rPr>
              <a:t>to_date</a:t>
            </a:r>
            <a:r>
              <a:rPr lang="en-US" altLang="ko-KR" sz="900" dirty="0">
                <a:latin typeface="+mj-lt"/>
              </a:rPr>
              <a:t>('20200416','YYYYMMDD');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update </a:t>
            </a:r>
            <a:r>
              <a:rPr lang="en-US" altLang="ko-KR" sz="900" dirty="0" err="1">
                <a:latin typeface="+mj-lt"/>
              </a:rPr>
              <a:t>member_info</a:t>
            </a:r>
            <a:r>
              <a:rPr lang="en-US" altLang="ko-KR" sz="900" dirty="0">
                <a:latin typeface="+mj-lt"/>
              </a:rPr>
              <a:t> set </a:t>
            </a:r>
            <a:r>
              <a:rPr lang="en-US" altLang="ko-KR" sz="900" dirty="0" err="1">
                <a:latin typeface="+mj-lt"/>
              </a:rPr>
              <a:t>job_code</a:t>
            </a:r>
            <a:r>
              <a:rPr lang="en-US" altLang="ko-KR" sz="900" dirty="0">
                <a:latin typeface="+mj-lt"/>
              </a:rPr>
              <a:t>='</a:t>
            </a:r>
            <a:r>
              <a:rPr lang="ko-KR" altLang="en-US" sz="900" dirty="0" err="1">
                <a:latin typeface="+mj-lt"/>
              </a:rPr>
              <a:t>우주대스타</a:t>
            </a:r>
            <a:r>
              <a:rPr lang="en-US" altLang="ko-KR" sz="900" dirty="0">
                <a:latin typeface="+mj-lt"/>
              </a:rPr>
              <a:t>' where </a:t>
            </a:r>
            <a:r>
              <a:rPr lang="en-US" altLang="ko-KR" sz="900" dirty="0" err="1">
                <a:latin typeface="+mj-lt"/>
              </a:rPr>
              <a:t>mem_name</a:t>
            </a:r>
            <a:r>
              <a:rPr lang="en-US" altLang="ko-KR" sz="900" dirty="0">
                <a:latin typeface="+mj-lt"/>
              </a:rPr>
              <a:t>='</a:t>
            </a:r>
            <a:r>
              <a:rPr lang="ko-KR" altLang="en-US" sz="900" dirty="0" err="1">
                <a:latin typeface="+mj-lt"/>
              </a:rPr>
              <a:t>펭수</a:t>
            </a:r>
            <a:r>
              <a:rPr lang="en-US" altLang="ko-KR" sz="900" dirty="0">
                <a:latin typeface="+mj-lt"/>
              </a:rPr>
              <a:t>';</a:t>
            </a:r>
          </a:p>
          <a:p>
            <a:pPr marL="1587" lvl="1" indent="0">
              <a:buNone/>
            </a:pPr>
            <a:endParaRPr lang="en-US" altLang="ko-KR" sz="900" dirty="0">
              <a:latin typeface="+mj-lt"/>
            </a:endParaRP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</a:t>
            </a:r>
            <a:r>
              <a:rPr lang="ko-KR" altLang="en-US" sz="900" dirty="0">
                <a:latin typeface="+mj-lt"/>
              </a:rPr>
              <a:t>문제</a:t>
            </a:r>
            <a:r>
              <a:rPr lang="en-US" altLang="ko-KR" sz="900" dirty="0">
                <a:latin typeface="+mj-lt"/>
              </a:rPr>
              <a:t>2: 'With </a:t>
            </a:r>
            <a:r>
              <a:rPr lang="en-US" altLang="ko-KR" sz="900" dirty="0" err="1">
                <a:latin typeface="+mj-lt"/>
              </a:rPr>
              <a:t>upsert</a:t>
            </a:r>
            <a:r>
              <a:rPr lang="en-US" altLang="ko-KR" sz="900" dirty="0">
                <a:latin typeface="+mj-lt"/>
              </a:rPr>
              <a:t>'</a:t>
            </a:r>
            <a:r>
              <a:rPr lang="ko-KR" altLang="en-US" sz="900" dirty="0">
                <a:latin typeface="+mj-lt"/>
              </a:rPr>
              <a:t>문으로 백업테이블에서 원본테이블로 데이터를 복원하세요</a:t>
            </a:r>
            <a:r>
              <a:rPr lang="en-US" altLang="ko-KR" sz="900" dirty="0">
                <a:latin typeface="+mj-lt"/>
              </a:rPr>
              <a:t>.</a:t>
            </a:r>
          </a:p>
          <a:p>
            <a:pPr marL="1587" lvl="1" indent="0">
              <a:buNone/>
            </a:pPr>
            <a:r>
              <a:rPr lang="en-US" altLang="ko-KR" sz="900" dirty="0">
                <a:latin typeface="+mj-lt"/>
              </a:rPr>
              <a:t>--Hint 'With </a:t>
            </a:r>
            <a:r>
              <a:rPr lang="en-US" altLang="ko-KR" sz="900" dirty="0" err="1">
                <a:latin typeface="+mj-lt"/>
              </a:rPr>
              <a:t>upsert</a:t>
            </a:r>
            <a:r>
              <a:rPr lang="en-US" altLang="ko-KR" sz="900" dirty="0">
                <a:latin typeface="+mj-lt"/>
              </a:rPr>
              <a:t>'</a:t>
            </a:r>
            <a:r>
              <a:rPr lang="ko-KR" altLang="en-US" sz="900" dirty="0">
                <a:latin typeface="+mj-lt"/>
              </a:rPr>
              <a:t>문은 두 테이블을 비교하여 데이터가 없으면 </a:t>
            </a:r>
            <a:r>
              <a:rPr lang="en-US" altLang="ko-KR" sz="900" dirty="0">
                <a:latin typeface="+mj-lt"/>
              </a:rPr>
              <a:t>insert, </a:t>
            </a:r>
            <a:r>
              <a:rPr lang="ko-KR" altLang="en-US" sz="900" dirty="0">
                <a:latin typeface="+mj-lt"/>
              </a:rPr>
              <a:t>있으면 </a:t>
            </a:r>
            <a:r>
              <a:rPr lang="en-US" altLang="ko-KR" sz="900" dirty="0">
                <a:latin typeface="+mj-lt"/>
              </a:rPr>
              <a:t>update</a:t>
            </a:r>
            <a:r>
              <a:rPr lang="ko-KR" altLang="en-US" sz="900" dirty="0">
                <a:latin typeface="+mj-lt"/>
              </a:rPr>
              <a:t>를 수행합니다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pPr marL="1587" lvl="1" indent="0">
              <a:buNone/>
            </a:pPr>
            <a:endParaRPr lang="en-US" altLang="ko-KR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1854</Words>
  <Application>Microsoft Office PowerPoint</Application>
  <PresentationFormat>와이드스크린</PresentationFormat>
  <Paragraphs>141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HY헤드라인M</vt:lpstr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이재성</dc:creator>
  <cp:lastModifiedBy>joshua</cp:lastModifiedBy>
  <cp:revision>1496</cp:revision>
  <cp:lastPrinted>2019-07-18T02:21:24Z</cp:lastPrinted>
  <dcterms:created xsi:type="dcterms:W3CDTF">2015-10-20T01:42:30Z</dcterms:created>
  <dcterms:modified xsi:type="dcterms:W3CDTF">2020-09-05T03:47:56Z</dcterms:modified>
</cp:coreProperties>
</file>