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3" r:id="rId8"/>
    <p:sldId id="264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D056E-F114-4A77-B41E-07317D6A8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82F3B5-1175-4F53-B41E-1373004A5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01455A-6E1A-4982-A4AD-4C9FFAFF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6EEC0-006B-4FF4-84D6-824894D0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171A8-97CE-4374-9A3E-DF1EC1D0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51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755D-72C0-4F74-A42A-DF789C66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11BEAB-EC5C-4EF1-AD1E-46EE50C80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9E854-D5AA-4192-A3DE-D434EB86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78506-BF1E-4F1A-847F-56AD2C62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FD433-3BD1-4D68-9166-335CC838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43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574E5F-8BDA-4834-A762-F7EC80C42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82374-62A2-47D2-9E44-9E6629305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925F42-D675-4C52-B424-383EA224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5AAC2-36CF-4787-9050-9C32DC28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D403D-EA43-4DCE-A275-194E4581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63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F9EF8-D021-46C2-8FF4-E07F68CE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36273-81FA-4DE9-BB04-52ABD1A5B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A4F11-CD93-42B5-BDBD-7DC2B3B7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381A1-6B5A-4EDB-9243-1287EC59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B15C5-73A4-4C2F-B54B-14F48BDC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91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138D6-6B74-42C3-BBB7-A96D2F6C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F852C-CD74-4117-B43F-78DB9E57D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A6439-EAEF-4F99-B2D8-E723FD33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5B1B4-6B28-4587-90E8-23A75B67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F0FD9-2A78-43D4-8BEE-B9FC176D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39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D5DB3-EFAA-40B9-A9A9-D8DB459B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6385A-92FC-4D9F-8262-3261AE1F7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8D47CC-6720-4006-A80B-63DF2D60A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1F26F4-79B3-49DA-ACEF-BCC597F2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3E05CF-DFFC-486B-8623-AD16A73C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53CF4C-08A1-49A2-99FA-196CD9E9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6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1A115-E72B-4DD2-9AE8-09CD3E1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1E5214-1412-42CE-965F-A260F1FF6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46B997-821B-4F0B-9553-FF7AE3D38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40D6B1-2C9D-40C7-B569-4CECCEFD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3E6432-F3EB-4CB6-9FDE-D7EC3DE43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DC7249-5A30-4AFF-ABC6-7775E2E4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291ED9-53C1-4FA3-8E64-0CA55A91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330344-1B65-41D7-B315-48F4460F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55563-7557-4000-9DE9-0E69B575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168D7C-5008-44A9-AA08-F48A8E31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6FB93E-2937-4404-864E-B9BC8860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3D263-4957-4F3F-BC71-8A7BE8D4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8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AF1F32-97D9-4008-8F8D-D3C0F530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047BD5-AE7F-443D-907D-7912EA06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E51C8-6D5B-4062-995D-6F767C34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86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1265D-6B97-4E74-A696-914AC0C4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60F84B-8396-47EE-9097-FA99E077F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623E53-FAEA-42B2-B2C8-0CC30D6D2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483D76-1C3B-4C4B-89CD-6D7412B9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48E372-18CF-4791-9D77-43D71B6F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782DBF-B453-454E-8A4A-5377808A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8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103C2-709C-4539-81AD-0901FCA8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F7057C-133D-4476-BBC1-F56EBFEAF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81CA21-113D-4D54-AF5E-4AC3C8566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55BB8-9AE4-47CA-8322-B9B64D1F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A407EE-A6F0-4490-B395-0A56A8A3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FED14-0C11-4FFC-9294-777CABED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6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42CED8-6457-465C-B192-3491B1C9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A76D5E-4D68-443A-A58E-016ABED1D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5FEE0-6611-4239-8ED5-BF0708F72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8A1B6-0DDC-46BC-AFC7-95A68A0DFAB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D1FEC-BEA0-486F-94F6-A9104A98D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CDB4E-2132-4403-94FF-8A54D6250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7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67DD5-B1B3-4777-B97E-1329CF474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1840CB-C1E0-497B-8C5E-983486554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트러블 슈팅</a:t>
            </a:r>
          </a:p>
        </p:txBody>
      </p:sp>
    </p:spTree>
    <p:extLst>
      <p:ext uri="{BB962C8B-B14F-4D97-AF65-F5344CB8AC3E}">
        <p14:creationId xmlns:p14="http://schemas.microsoft.com/office/powerpoint/2010/main" val="629911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C5337-62D1-49AC-8EC3-978755ADED0E}"/>
              </a:ext>
            </a:extLst>
          </p:cNvPr>
          <p:cNvSpPr txBox="1"/>
          <p:nvPr/>
        </p:nvSpPr>
        <p:spPr>
          <a:xfrm>
            <a:off x="367649" y="311086"/>
            <a:ext cx="3205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장애 자료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AA9AE-7FB2-47F2-9258-E7D8B456F0C3}"/>
              </a:ext>
            </a:extLst>
          </p:cNvPr>
          <p:cNvSpPr txBox="1"/>
          <p:nvPr/>
        </p:nvSpPr>
        <p:spPr>
          <a:xfrm>
            <a:off x="1773810" y="1821985"/>
            <a:ext cx="864438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 err="1"/>
              <a:t>Rec_cust</a:t>
            </a:r>
            <a:r>
              <a:rPr lang="ko-KR" altLang="en-US" sz="1801" dirty="0"/>
              <a:t> </a:t>
            </a:r>
            <a:r>
              <a:rPr lang="en-US" altLang="ko-KR" sz="1801" dirty="0"/>
              <a:t>table</a:t>
            </a:r>
            <a:r>
              <a:rPr lang="ko-KR" altLang="en-US" sz="1801" dirty="0"/>
              <a:t>에 </a:t>
            </a:r>
            <a:r>
              <a:rPr lang="en-US" altLang="ko-KR" sz="1801" dirty="0"/>
              <a:t>insert</a:t>
            </a:r>
            <a:r>
              <a:rPr lang="ko-KR" altLang="en-US" sz="1801" dirty="0"/>
              <a:t>를 시도하였으나</a:t>
            </a:r>
            <a:r>
              <a:rPr lang="en-US" altLang="ko-KR" sz="1801" dirty="0"/>
              <a:t>, ‘gender’</a:t>
            </a:r>
            <a:r>
              <a:rPr lang="ko-KR" altLang="en-US" sz="1801" dirty="0"/>
              <a:t>이 없다는 에러를 보이며 </a:t>
            </a:r>
            <a:r>
              <a:rPr lang="en-US" altLang="ko-KR" sz="1801" dirty="0"/>
              <a:t>insert</a:t>
            </a:r>
            <a:r>
              <a:rPr lang="ko-KR" altLang="en-US" sz="1801" dirty="0"/>
              <a:t>가 되지 않는 장애가 발생했습니다</a:t>
            </a:r>
            <a:r>
              <a:rPr lang="en-US" altLang="ko-KR" sz="1801" dirty="0"/>
              <a:t>.</a:t>
            </a:r>
            <a:endParaRPr lang="ko-KR" altLang="en-US" sz="180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A2C02F-20F3-4265-B9CB-E4B14BABC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63" y="2873206"/>
            <a:ext cx="9765074" cy="236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1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C5337-62D1-49AC-8EC3-978755ADED0E}"/>
              </a:ext>
            </a:extLst>
          </p:cNvPr>
          <p:cNvSpPr txBox="1"/>
          <p:nvPr/>
        </p:nvSpPr>
        <p:spPr>
          <a:xfrm>
            <a:off x="367649" y="311086"/>
            <a:ext cx="4100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Backtrack </a:t>
            </a:r>
            <a:r>
              <a:rPr lang="ko-KR" altLang="en-US" sz="4000" dirty="0"/>
              <a:t>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AA9AE-7FB2-47F2-9258-E7D8B456F0C3}"/>
              </a:ext>
            </a:extLst>
          </p:cNvPr>
          <p:cNvSpPr txBox="1"/>
          <p:nvPr/>
        </p:nvSpPr>
        <p:spPr>
          <a:xfrm>
            <a:off x="963105" y="1688455"/>
            <a:ext cx="997198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UTC</a:t>
            </a:r>
            <a:r>
              <a:rPr lang="ko-KR" altLang="en-US" sz="1801" dirty="0"/>
              <a:t>기준 </a:t>
            </a:r>
            <a:r>
              <a:rPr lang="en-US" altLang="ko-KR" sz="1801" dirty="0"/>
              <a:t>11</a:t>
            </a:r>
            <a:r>
              <a:rPr lang="ko-KR" altLang="en-US" sz="1801" dirty="0"/>
              <a:t>월 </a:t>
            </a:r>
            <a:r>
              <a:rPr lang="en-US" altLang="ko-KR" sz="1801" dirty="0"/>
              <a:t>10</a:t>
            </a:r>
            <a:r>
              <a:rPr lang="ko-KR" altLang="en-US" sz="1801" dirty="0"/>
              <a:t>일 오전 </a:t>
            </a:r>
            <a:r>
              <a:rPr lang="en-US" altLang="ko-KR" sz="1801" dirty="0"/>
              <a:t>11</a:t>
            </a:r>
            <a:r>
              <a:rPr lang="ko-KR" altLang="en-US" sz="1801" dirty="0"/>
              <a:t>시</a:t>
            </a:r>
            <a:r>
              <a:rPr lang="en-US" altLang="ko-KR" sz="1801" dirty="0"/>
              <a:t>(GTC : 11</a:t>
            </a:r>
            <a:r>
              <a:rPr lang="ko-KR" altLang="en-US" sz="1801" dirty="0"/>
              <a:t>월 </a:t>
            </a:r>
            <a:r>
              <a:rPr lang="en-US" altLang="ko-KR" sz="1801" dirty="0"/>
              <a:t>10</a:t>
            </a:r>
            <a:r>
              <a:rPr lang="ko-KR" altLang="en-US" sz="1801" dirty="0"/>
              <a:t>일 오후 </a:t>
            </a:r>
            <a:r>
              <a:rPr lang="en-US" altLang="ko-KR" sz="1801" dirty="0"/>
              <a:t>8</a:t>
            </a:r>
            <a:r>
              <a:rPr lang="ko-KR" altLang="en-US" sz="1801" dirty="0"/>
              <a:t>시</a:t>
            </a:r>
            <a:r>
              <a:rPr lang="en-US" altLang="ko-KR" sz="1801" dirty="0"/>
              <a:t>) gender column</a:t>
            </a:r>
            <a:r>
              <a:rPr lang="ko-KR" altLang="en-US" sz="1801" dirty="0"/>
              <a:t>있는 것을 확인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B19A4DA-E5F6-4D01-B695-549E7BB64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95" y="3096857"/>
            <a:ext cx="8742680" cy="22755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D9E480-A404-4799-8D2D-8C00C26F4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16" y="2404058"/>
            <a:ext cx="10615367" cy="3699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E9177E-DD39-46AC-8176-D6BC57B93794}"/>
              </a:ext>
            </a:extLst>
          </p:cNvPr>
          <p:cNvSpPr txBox="1"/>
          <p:nvPr/>
        </p:nvSpPr>
        <p:spPr>
          <a:xfrm>
            <a:off x="5949099" y="6042582"/>
            <a:ext cx="637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추적 당시의 </a:t>
            </a:r>
            <a:r>
              <a:rPr lang="en-US" altLang="ko-KR" dirty="0"/>
              <a:t>bin log</a:t>
            </a:r>
            <a:r>
              <a:rPr lang="ko-KR" altLang="en-US" dirty="0"/>
              <a:t>가 없어서 시간을 유추하며 </a:t>
            </a:r>
            <a:r>
              <a:rPr lang="en-US" altLang="ko-KR" dirty="0"/>
              <a:t>backtrack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74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C5337-62D1-49AC-8EC3-978755ADED0E}"/>
              </a:ext>
            </a:extLst>
          </p:cNvPr>
          <p:cNvSpPr txBox="1"/>
          <p:nvPr/>
        </p:nvSpPr>
        <p:spPr>
          <a:xfrm>
            <a:off x="367644" y="311085"/>
            <a:ext cx="5844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/>
                </a:solidFill>
              </a:rPr>
              <a:t>궁금한 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AA9AE-7FB2-47F2-9258-E7D8B456F0C3}"/>
              </a:ext>
            </a:extLst>
          </p:cNvPr>
          <p:cNvSpPr txBox="1"/>
          <p:nvPr/>
        </p:nvSpPr>
        <p:spPr>
          <a:xfrm>
            <a:off x="776147" y="1018975"/>
            <a:ext cx="11048215" cy="5512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4" indent="-342904">
              <a:lnSpc>
                <a:spcPct val="250000"/>
              </a:lnSpc>
              <a:buAutoNum type="arabicPeriod"/>
            </a:pPr>
            <a:r>
              <a:rPr lang="en-US" altLang="ko-KR" sz="1801" dirty="0"/>
              <a:t>mysql-error.log, mysql-error-running.log</a:t>
            </a:r>
            <a:r>
              <a:rPr lang="ko-KR" altLang="en-US" sz="1801" dirty="0"/>
              <a:t>의 차이</a:t>
            </a:r>
            <a:endParaRPr lang="en-US" altLang="ko-KR" sz="1801" dirty="0"/>
          </a:p>
          <a:p>
            <a:pPr marL="342904" indent="-342904">
              <a:lnSpc>
                <a:spcPct val="250000"/>
              </a:lnSpc>
              <a:buAutoNum type="arabicPeriod"/>
            </a:pPr>
            <a:r>
              <a:rPr lang="en-US" altLang="ko-KR" sz="1801" dirty="0"/>
              <a:t>Aws</a:t>
            </a:r>
            <a:r>
              <a:rPr lang="ko-KR" altLang="en-US" sz="1801" dirty="0"/>
              <a:t>의 </a:t>
            </a:r>
            <a:r>
              <a:rPr lang="en-US" altLang="ko-KR" sz="1801" dirty="0"/>
              <a:t>backtrack</a:t>
            </a:r>
            <a:r>
              <a:rPr lang="ko-KR" altLang="en-US" sz="1801" dirty="0"/>
              <a:t>으로 적절한 복구시점을 찾았다고 하더라도 그 시점 이후의 데이터 </a:t>
            </a:r>
            <a:r>
              <a:rPr lang="en-US" altLang="ko-KR" sz="1801" dirty="0"/>
              <a:t>insert</a:t>
            </a:r>
            <a:r>
              <a:rPr lang="ko-KR" altLang="en-US" sz="1801" dirty="0"/>
              <a:t>가 있었더라면 그러한 데이터에 대해서는 어떻게 복구를 하는지</a:t>
            </a:r>
            <a:endParaRPr lang="en-US" altLang="ko-KR" sz="1801" dirty="0"/>
          </a:p>
          <a:p>
            <a:pPr marL="342904" indent="-342904">
              <a:lnSpc>
                <a:spcPct val="250000"/>
              </a:lnSpc>
              <a:buAutoNum type="arabicPeriod"/>
            </a:pPr>
            <a:r>
              <a:rPr lang="en-US" altLang="ko-KR" sz="1801" dirty="0"/>
              <a:t>show errors;</a:t>
            </a:r>
            <a:r>
              <a:rPr lang="ko-KR" altLang="en-US" sz="1801" dirty="0"/>
              <a:t>에서 나타나는 오류 메시지는 어느 로그에서 확인 가능한지</a:t>
            </a:r>
            <a:endParaRPr lang="en-US" altLang="ko-KR" sz="1801" dirty="0"/>
          </a:p>
          <a:p>
            <a:pPr marL="342904" indent="-342904">
              <a:lnSpc>
                <a:spcPct val="250000"/>
              </a:lnSpc>
              <a:buAutoNum type="arabicPeriod"/>
            </a:pPr>
            <a:r>
              <a:rPr lang="en-US" altLang="ko-KR" sz="1801" dirty="0"/>
              <a:t>AWS</a:t>
            </a:r>
            <a:r>
              <a:rPr lang="ko-KR" altLang="en-US" sz="1801" dirty="0"/>
              <a:t> </a:t>
            </a:r>
            <a:r>
              <a:rPr lang="en-US" altLang="ko-KR" sz="1801" dirty="0"/>
              <a:t>RDS</a:t>
            </a:r>
            <a:r>
              <a:rPr lang="ko-KR" altLang="en-US" sz="1801" dirty="0"/>
              <a:t>에서 </a:t>
            </a:r>
            <a:r>
              <a:rPr lang="en-US" altLang="ko-KR" sz="1801" dirty="0"/>
              <a:t>mysql-error.log</a:t>
            </a:r>
            <a:r>
              <a:rPr lang="ko-KR" altLang="en-US" sz="1801" dirty="0"/>
              <a:t>를 보았을 때</a:t>
            </a:r>
            <a:r>
              <a:rPr lang="en-US" altLang="ko-KR" sz="1801" dirty="0"/>
              <a:t>, </a:t>
            </a:r>
            <a:r>
              <a:rPr lang="ko-KR" altLang="en-US" sz="1801" dirty="0" err="1"/>
              <a:t>쿼리문</a:t>
            </a:r>
            <a:r>
              <a:rPr lang="ko-KR" altLang="en-US" sz="1801" dirty="0"/>
              <a:t> 에러는 없었는데 </a:t>
            </a:r>
            <a:r>
              <a:rPr lang="en-US" altLang="ko-KR" sz="1801" dirty="0"/>
              <a:t>mysql-error.log</a:t>
            </a:r>
            <a:r>
              <a:rPr lang="ko-KR" altLang="en-US" sz="1801" dirty="0"/>
              <a:t>는 어떠한 에러를 저장하는 것인지</a:t>
            </a:r>
            <a:endParaRPr lang="en-US" altLang="ko-KR" sz="1801" dirty="0"/>
          </a:p>
          <a:p>
            <a:pPr marL="342904" indent="-342904">
              <a:lnSpc>
                <a:spcPct val="250000"/>
              </a:lnSpc>
              <a:buAutoNum type="arabicPeriod"/>
            </a:pPr>
            <a:r>
              <a:rPr lang="en-US" altLang="ko-KR" sz="1801" dirty="0"/>
              <a:t>DB</a:t>
            </a:r>
            <a:r>
              <a:rPr lang="ko-KR" altLang="en-US" sz="1801" dirty="0"/>
              <a:t> 책임소재를 어떻게 명확하게 하는지</a:t>
            </a:r>
            <a:r>
              <a:rPr lang="en-US" altLang="ko-KR" sz="1801" dirty="0"/>
              <a:t> ; </a:t>
            </a:r>
            <a:r>
              <a:rPr lang="ko-KR" altLang="en-US" sz="1801" dirty="0"/>
              <a:t>파트너사가 한 것인지 </a:t>
            </a:r>
            <a:r>
              <a:rPr lang="ko-KR" altLang="en-US" sz="1801" dirty="0" err="1"/>
              <a:t>우리쪽에서</a:t>
            </a:r>
            <a:r>
              <a:rPr lang="ko-KR" altLang="en-US" sz="1801" dirty="0"/>
              <a:t> 한 것인지 책임소재 명확히 하는 방법</a:t>
            </a:r>
            <a:endParaRPr lang="en-US" altLang="ko-KR" sz="1801" dirty="0"/>
          </a:p>
        </p:txBody>
      </p:sp>
    </p:spTree>
    <p:extLst>
      <p:ext uri="{BB962C8B-B14F-4D97-AF65-F5344CB8AC3E}">
        <p14:creationId xmlns:p14="http://schemas.microsoft.com/office/powerpoint/2010/main" val="44645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67DD5-B1B3-4777-B97E-1329CF474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팀장 보고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1840CB-C1E0-497B-8C5E-983486554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자유 양식</a:t>
            </a:r>
          </a:p>
        </p:txBody>
      </p:sp>
    </p:spTree>
    <p:extLst>
      <p:ext uri="{BB962C8B-B14F-4D97-AF65-F5344CB8AC3E}">
        <p14:creationId xmlns:p14="http://schemas.microsoft.com/office/powerpoint/2010/main" val="105991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C5337-62D1-49AC-8EC3-978755ADED0E}"/>
              </a:ext>
            </a:extLst>
          </p:cNvPr>
          <p:cNvSpPr txBox="1"/>
          <p:nvPr/>
        </p:nvSpPr>
        <p:spPr>
          <a:xfrm>
            <a:off x="367649" y="311086"/>
            <a:ext cx="3205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/>
                </a:solidFill>
              </a:rPr>
              <a:t>문제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AA9AE-7FB2-47F2-9258-E7D8B456F0C3}"/>
              </a:ext>
            </a:extLst>
          </p:cNvPr>
          <p:cNvSpPr txBox="1"/>
          <p:nvPr/>
        </p:nvSpPr>
        <p:spPr>
          <a:xfrm>
            <a:off x="1404594" y="1683368"/>
            <a:ext cx="864438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 err="1"/>
              <a:t>Rec_cust</a:t>
            </a:r>
            <a:r>
              <a:rPr lang="ko-KR" altLang="en-US" sz="1801" dirty="0"/>
              <a:t> </a:t>
            </a:r>
            <a:r>
              <a:rPr lang="en-US" altLang="ko-KR" sz="1801" dirty="0"/>
              <a:t>table</a:t>
            </a:r>
            <a:r>
              <a:rPr lang="ko-KR" altLang="en-US" sz="1801" dirty="0"/>
              <a:t>에 </a:t>
            </a:r>
            <a:r>
              <a:rPr lang="en-US" altLang="ko-KR" sz="1801" dirty="0"/>
              <a:t>insert</a:t>
            </a:r>
            <a:r>
              <a:rPr lang="ko-KR" altLang="en-US" sz="1801" dirty="0"/>
              <a:t>를 시도하였으나</a:t>
            </a:r>
            <a:r>
              <a:rPr lang="en-US" altLang="ko-KR" sz="1801" dirty="0"/>
              <a:t>, ‘gender’</a:t>
            </a:r>
            <a:r>
              <a:rPr lang="ko-KR" altLang="en-US" sz="1801" dirty="0"/>
              <a:t>이 없다는 에러를 보이며 </a:t>
            </a:r>
            <a:r>
              <a:rPr lang="en-US" altLang="ko-KR" sz="1801" dirty="0"/>
              <a:t>insert</a:t>
            </a:r>
            <a:r>
              <a:rPr lang="ko-KR" altLang="en-US" sz="1801" dirty="0"/>
              <a:t>가 되지 않는 문제가 발생했습니다</a:t>
            </a:r>
            <a:r>
              <a:rPr lang="en-US" altLang="ko-KR" sz="1801" dirty="0"/>
              <a:t>.</a:t>
            </a:r>
            <a:endParaRPr lang="ko-KR" altLang="en-US" sz="180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A2C02F-20F3-4265-B9CB-E4B14BABC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63" y="2809999"/>
            <a:ext cx="9765074" cy="236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3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C5337-62D1-49AC-8EC3-978755ADED0E}"/>
              </a:ext>
            </a:extLst>
          </p:cNvPr>
          <p:cNvSpPr txBox="1"/>
          <p:nvPr/>
        </p:nvSpPr>
        <p:spPr>
          <a:xfrm>
            <a:off x="367644" y="311086"/>
            <a:ext cx="5844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accent1"/>
                </a:solidFill>
              </a:rPr>
              <a:t>원인 분석 </a:t>
            </a:r>
            <a:r>
              <a:rPr lang="en-US" altLang="ko-KR" sz="4000">
                <a:solidFill>
                  <a:schemeClr val="accent1"/>
                </a:solidFill>
              </a:rPr>
              <a:t>: </a:t>
            </a:r>
            <a:r>
              <a:rPr lang="ko-KR" altLang="en-US" sz="4000">
                <a:solidFill>
                  <a:schemeClr val="accent1"/>
                </a:solidFill>
              </a:rPr>
              <a:t>사실 수집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AA9AE-7FB2-47F2-9258-E7D8B456F0C3}"/>
              </a:ext>
            </a:extLst>
          </p:cNvPr>
          <p:cNvSpPr txBox="1"/>
          <p:nvPr/>
        </p:nvSpPr>
        <p:spPr>
          <a:xfrm>
            <a:off x="223107" y="1286224"/>
            <a:ext cx="1174579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문제가 발생한 </a:t>
            </a:r>
            <a:r>
              <a:rPr lang="en-US" altLang="ko-KR" sz="1801" dirty="0" err="1"/>
              <a:t>rec_cust</a:t>
            </a:r>
            <a:r>
              <a:rPr lang="ko-KR" altLang="en-US" sz="1801" dirty="0"/>
              <a:t>의 </a:t>
            </a:r>
            <a:r>
              <a:rPr lang="en-US" altLang="ko-KR" sz="1801" dirty="0"/>
              <a:t>gender</a:t>
            </a:r>
            <a:r>
              <a:rPr lang="ko-KR" altLang="en-US" sz="1801" dirty="0"/>
              <a:t>위주로 결과 확인을 하였으나</a:t>
            </a:r>
            <a:r>
              <a:rPr lang="en-US" altLang="ko-KR" sz="1801" dirty="0"/>
              <a:t>, </a:t>
            </a:r>
            <a:r>
              <a:rPr lang="ko-KR" altLang="en-US" sz="1801" dirty="0"/>
              <a:t>밑처럼 현재 </a:t>
            </a:r>
            <a:r>
              <a:rPr lang="en-US" altLang="ko-KR" sz="1801" dirty="0"/>
              <a:t>gender</a:t>
            </a:r>
            <a:r>
              <a:rPr lang="ko-KR" altLang="en-US" sz="1801" dirty="0"/>
              <a:t> </a:t>
            </a:r>
            <a:r>
              <a:rPr lang="en-US" altLang="ko-KR" sz="1801" dirty="0"/>
              <a:t>column</a:t>
            </a:r>
            <a:r>
              <a:rPr lang="ko-KR" altLang="en-US" sz="1801" dirty="0"/>
              <a:t>이 없는 상태입니다</a:t>
            </a:r>
            <a:r>
              <a:rPr lang="en-US" altLang="ko-KR" sz="1801" dirty="0"/>
              <a:t>.</a:t>
            </a:r>
            <a:endParaRPr lang="ko-KR" altLang="en-US" sz="1801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EC32C9D-226A-4C5F-9CFA-07F3A8385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16" y="3917322"/>
            <a:ext cx="8592530" cy="2498126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517E6E90-93B3-45EC-B162-E4ABDE689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0" y="1801332"/>
            <a:ext cx="8651961" cy="17431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B1EBB0-6590-4852-8CE5-8A5B67A26CB7}"/>
              </a:ext>
            </a:extLst>
          </p:cNvPr>
          <p:cNvSpPr txBox="1"/>
          <p:nvPr/>
        </p:nvSpPr>
        <p:spPr>
          <a:xfrm>
            <a:off x="7405362" y="3429004"/>
            <a:ext cx="478663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문제 발생 전 </a:t>
            </a:r>
            <a:r>
              <a:rPr lang="en-US" altLang="ko-KR" sz="1801" dirty="0" err="1"/>
              <a:t>rec_cust</a:t>
            </a:r>
            <a:r>
              <a:rPr lang="ko-KR" altLang="en-US" sz="1801" dirty="0"/>
              <a:t>의 형태 </a:t>
            </a:r>
            <a:r>
              <a:rPr lang="en-US" altLang="ko-KR" sz="1801" dirty="0"/>
              <a:t>: gender </a:t>
            </a:r>
            <a:r>
              <a:rPr lang="ko-KR" altLang="en-US" sz="1801" dirty="0"/>
              <a:t>존재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0FF2A1-C865-4A72-9926-FBC79FB953DB}"/>
              </a:ext>
            </a:extLst>
          </p:cNvPr>
          <p:cNvSpPr txBox="1"/>
          <p:nvPr/>
        </p:nvSpPr>
        <p:spPr>
          <a:xfrm>
            <a:off x="7405362" y="6415452"/>
            <a:ext cx="478663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문제 발생 후 </a:t>
            </a:r>
            <a:r>
              <a:rPr lang="en-US" altLang="ko-KR" sz="1801" dirty="0" err="1"/>
              <a:t>rec_cust</a:t>
            </a:r>
            <a:r>
              <a:rPr lang="ko-KR" altLang="en-US" sz="1801" dirty="0"/>
              <a:t>의 형태 </a:t>
            </a:r>
            <a:r>
              <a:rPr lang="en-US" altLang="ko-KR" sz="1801" dirty="0"/>
              <a:t>: gender </a:t>
            </a:r>
            <a:r>
              <a:rPr lang="ko-KR" altLang="en-US" sz="1801" dirty="0"/>
              <a:t>없음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967477-8084-4CDD-8622-9798A53FFC6D}"/>
              </a:ext>
            </a:extLst>
          </p:cNvPr>
          <p:cNvSpPr/>
          <p:nvPr/>
        </p:nvSpPr>
        <p:spPr>
          <a:xfrm>
            <a:off x="2338403" y="2663476"/>
            <a:ext cx="735291" cy="75609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</p:spTree>
    <p:extLst>
      <p:ext uri="{BB962C8B-B14F-4D97-AF65-F5344CB8AC3E}">
        <p14:creationId xmlns:p14="http://schemas.microsoft.com/office/powerpoint/2010/main" val="287789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C5337-62D1-49AC-8EC3-978755ADED0E}"/>
              </a:ext>
            </a:extLst>
          </p:cNvPr>
          <p:cNvSpPr txBox="1"/>
          <p:nvPr/>
        </p:nvSpPr>
        <p:spPr>
          <a:xfrm>
            <a:off x="367644" y="311086"/>
            <a:ext cx="5844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/>
                </a:solidFill>
              </a:rPr>
              <a:t>원인 분석 </a:t>
            </a:r>
            <a:r>
              <a:rPr lang="en-US" altLang="ko-KR" sz="4000" dirty="0">
                <a:solidFill>
                  <a:schemeClr val="accent1"/>
                </a:solidFill>
              </a:rPr>
              <a:t>: </a:t>
            </a:r>
            <a:r>
              <a:rPr lang="ko-KR" altLang="en-US" sz="4000" dirty="0">
                <a:solidFill>
                  <a:schemeClr val="accent1"/>
                </a:solidFill>
              </a:rPr>
              <a:t>사실 수집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AA9AE-7FB2-47F2-9258-E7D8B456F0C3}"/>
              </a:ext>
            </a:extLst>
          </p:cNvPr>
          <p:cNvSpPr txBox="1"/>
          <p:nvPr/>
        </p:nvSpPr>
        <p:spPr>
          <a:xfrm>
            <a:off x="820136" y="1225489"/>
            <a:ext cx="1104821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문제가 발생한 </a:t>
            </a:r>
            <a:r>
              <a:rPr lang="en-US" altLang="ko-KR" sz="1801" dirty="0" err="1"/>
              <a:t>rec_cust</a:t>
            </a:r>
            <a:r>
              <a:rPr lang="ko-KR" altLang="en-US" sz="1801" dirty="0"/>
              <a:t>의 </a:t>
            </a:r>
            <a:r>
              <a:rPr lang="en-US" altLang="ko-KR" sz="1801" dirty="0"/>
              <a:t>gender</a:t>
            </a:r>
            <a:r>
              <a:rPr lang="ko-KR" altLang="en-US" sz="1801" dirty="0"/>
              <a:t>위주로 로그 확인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0FF2A1-C865-4A72-9926-FBC79FB953DB}"/>
              </a:ext>
            </a:extLst>
          </p:cNvPr>
          <p:cNvSpPr txBox="1"/>
          <p:nvPr/>
        </p:nvSpPr>
        <p:spPr>
          <a:xfrm>
            <a:off x="1673770" y="4218224"/>
            <a:ext cx="368740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 err="1"/>
              <a:t>Rec_cust</a:t>
            </a:r>
            <a:r>
              <a:rPr lang="en-US" altLang="ko-KR" sz="1801" dirty="0"/>
              <a:t> </a:t>
            </a:r>
            <a:r>
              <a:rPr lang="ko-KR" altLang="en-US" sz="1801" dirty="0"/>
              <a:t>내의 </a:t>
            </a:r>
            <a:r>
              <a:rPr lang="en-US" altLang="ko-KR" sz="1801" dirty="0"/>
              <a:t>gender</a:t>
            </a:r>
            <a:r>
              <a:rPr lang="ko-KR" altLang="en-US" sz="1801" dirty="0"/>
              <a:t>없습니다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97E8407-164A-4A0F-B8A1-71CF3D642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40" y="2022276"/>
            <a:ext cx="5547228" cy="219594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E5FC50B-A93A-4B05-B8F1-ABB12C6F5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238" y="2022274"/>
            <a:ext cx="4700373" cy="20913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BFC41F-3108-40A3-922E-138C2646CA74}"/>
              </a:ext>
            </a:extLst>
          </p:cNvPr>
          <p:cNvSpPr txBox="1"/>
          <p:nvPr/>
        </p:nvSpPr>
        <p:spPr>
          <a:xfrm>
            <a:off x="6518599" y="4213234"/>
            <a:ext cx="470037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Gender</a:t>
            </a:r>
            <a:r>
              <a:rPr lang="ko-KR" altLang="en-US" sz="1801" dirty="0"/>
              <a:t>가 필요한 쿼리 작동 하지 않습니다</a:t>
            </a:r>
          </a:p>
        </p:txBody>
      </p:sp>
    </p:spTree>
    <p:extLst>
      <p:ext uri="{BB962C8B-B14F-4D97-AF65-F5344CB8AC3E}">
        <p14:creationId xmlns:p14="http://schemas.microsoft.com/office/powerpoint/2010/main" val="155727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C5337-62D1-49AC-8EC3-978755ADED0E}"/>
              </a:ext>
            </a:extLst>
          </p:cNvPr>
          <p:cNvSpPr txBox="1"/>
          <p:nvPr/>
        </p:nvSpPr>
        <p:spPr>
          <a:xfrm>
            <a:off x="367644" y="311086"/>
            <a:ext cx="5844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/>
                </a:solidFill>
              </a:rPr>
              <a:t>원인 분석 </a:t>
            </a:r>
            <a:r>
              <a:rPr lang="en-US" altLang="ko-KR" sz="4000" dirty="0">
                <a:solidFill>
                  <a:schemeClr val="accent1"/>
                </a:solidFill>
              </a:rPr>
              <a:t>: </a:t>
            </a:r>
            <a:r>
              <a:rPr lang="ko-KR" altLang="en-US" sz="4000" dirty="0">
                <a:solidFill>
                  <a:schemeClr val="accent1"/>
                </a:solidFill>
              </a:rPr>
              <a:t>원인 추론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AA9AE-7FB2-47F2-9258-E7D8B456F0C3}"/>
              </a:ext>
            </a:extLst>
          </p:cNvPr>
          <p:cNvSpPr txBox="1"/>
          <p:nvPr/>
        </p:nvSpPr>
        <p:spPr>
          <a:xfrm>
            <a:off x="904976" y="1717444"/>
            <a:ext cx="1104821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 err="1"/>
              <a:t>Rec_cust</a:t>
            </a:r>
            <a:r>
              <a:rPr lang="ko-KR" altLang="en-US" sz="1801" dirty="0"/>
              <a:t>의 </a:t>
            </a:r>
            <a:r>
              <a:rPr lang="en-US" altLang="ko-KR" sz="1801" dirty="0"/>
              <a:t>gender</a:t>
            </a:r>
            <a:r>
              <a:rPr lang="ko-KR" altLang="en-US" sz="1801" dirty="0"/>
              <a:t>위주로 메세지를 확인한 결과</a:t>
            </a:r>
            <a:r>
              <a:rPr lang="en-US" altLang="ko-KR" sz="1801" dirty="0"/>
              <a:t>, </a:t>
            </a:r>
            <a:r>
              <a:rPr lang="ko-KR" altLang="en-US" sz="1801" dirty="0"/>
              <a:t>해당 부분에서 에러가 발견되었으며</a:t>
            </a:r>
            <a:r>
              <a:rPr lang="en-US" altLang="ko-KR" sz="1801" dirty="0"/>
              <a:t>, </a:t>
            </a:r>
            <a:r>
              <a:rPr lang="ko-KR" altLang="en-US" sz="1801" dirty="0"/>
              <a:t>파트너사 </a:t>
            </a:r>
            <a:r>
              <a:rPr lang="en-US" altLang="ko-KR" sz="1801" dirty="0"/>
              <a:t>XX</a:t>
            </a:r>
            <a:r>
              <a:rPr lang="ko-KR" altLang="en-US" sz="1801" dirty="0"/>
              <a:t>에서 </a:t>
            </a:r>
            <a:r>
              <a:rPr lang="en-US" altLang="ko-KR" sz="1801" dirty="0"/>
              <a:t>gender</a:t>
            </a:r>
            <a:r>
              <a:rPr lang="ko-KR" altLang="en-US" sz="1801" dirty="0"/>
              <a:t> </a:t>
            </a:r>
            <a:r>
              <a:rPr lang="en-US" altLang="ko-KR" sz="1801" dirty="0"/>
              <a:t>column</a:t>
            </a:r>
            <a:r>
              <a:rPr lang="ko-KR" altLang="en-US" sz="1801" dirty="0"/>
              <a:t>을 </a:t>
            </a:r>
            <a:r>
              <a:rPr lang="en-US" altLang="ko-KR" sz="1801" dirty="0"/>
              <a:t>drop</a:t>
            </a:r>
            <a:r>
              <a:rPr lang="ko-KR" altLang="en-US" sz="1801" dirty="0"/>
              <a:t>하였다고 추론하였습니다</a:t>
            </a:r>
            <a:r>
              <a:rPr lang="en-US" altLang="ko-KR" sz="1801" dirty="0"/>
              <a:t>.</a:t>
            </a:r>
            <a:endParaRPr lang="ko-KR" altLang="en-US" sz="180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7E91E5-4E10-4A20-B91B-29950FEB6EE5}"/>
              </a:ext>
            </a:extLst>
          </p:cNvPr>
          <p:cNvSpPr txBox="1"/>
          <p:nvPr/>
        </p:nvSpPr>
        <p:spPr>
          <a:xfrm>
            <a:off x="367644" y="3150125"/>
            <a:ext cx="5844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/>
                </a:solidFill>
              </a:rPr>
              <a:t>해결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921447-782B-4755-81D7-F569D2E53A5C}"/>
              </a:ext>
            </a:extLst>
          </p:cNvPr>
          <p:cNvSpPr txBox="1"/>
          <p:nvPr/>
        </p:nvSpPr>
        <p:spPr>
          <a:xfrm>
            <a:off x="904976" y="4320811"/>
            <a:ext cx="1104821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AWS RDS</a:t>
            </a:r>
            <a:r>
              <a:rPr lang="ko-KR" altLang="en-US" sz="1801" dirty="0"/>
              <a:t> </a:t>
            </a:r>
            <a:r>
              <a:rPr lang="en-US" altLang="ko-KR" sz="1801" dirty="0"/>
              <a:t>backtrack(</a:t>
            </a:r>
            <a:r>
              <a:rPr lang="ko-KR" altLang="en-US" sz="1801" dirty="0" err="1"/>
              <a:t>역추적</a:t>
            </a:r>
            <a:r>
              <a:rPr lang="en-US" altLang="ko-KR" sz="1801" dirty="0"/>
              <a:t>)</a:t>
            </a:r>
            <a:r>
              <a:rPr lang="ko-KR" altLang="en-US" sz="1801" dirty="0"/>
              <a:t>을</a:t>
            </a:r>
            <a:r>
              <a:rPr lang="en-US" altLang="ko-KR" sz="1801" dirty="0"/>
              <a:t> </a:t>
            </a:r>
            <a:r>
              <a:rPr lang="ko-KR" altLang="en-US" sz="1801" dirty="0"/>
              <a:t>이용하여 사건이 일어난 시각에 대하여 추적하여 복구합니다</a:t>
            </a:r>
            <a:r>
              <a:rPr lang="en-US" altLang="ko-KR" sz="1801" dirty="0"/>
              <a:t>.</a:t>
            </a:r>
            <a:endParaRPr lang="ko-KR" altLang="en-US" sz="1801" dirty="0"/>
          </a:p>
        </p:txBody>
      </p:sp>
    </p:spTree>
    <p:extLst>
      <p:ext uri="{BB962C8B-B14F-4D97-AF65-F5344CB8AC3E}">
        <p14:creationId xmlns:p14="http://schemas.microsoft.com/office/powerpoint/2010/main" val="133994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67DD5-B1B3-4777-B97E-1329CF474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손해배상청구서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1840CB-C1E0-497B-8C5E-983486554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메일 증빙</a:t>
            </a:r>
          </a:p>
        </p:txBody>
      </p:sp>
    </p:spTree>
    <p:extLst>
      <p:ext uri="{BB962C8B-B14F-4D97-AF65-F5344CB8AC3E}">
        <p14:creationId xmlns:p14="http://schemas.microsoft.com/office/powerpoint/2010/main" val="126962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3A155-9961-487E-8221-5B95A30E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29913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손해배상 청구서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F3C7E0-62E1-4367-8CE0-D8DD6CA2F1FD}"/>
              </a:ext>
            </a:extLst>
          </p:cNvPr>
          <p:cNvSpPr txBox="1"/>
          <p:nvPr/>
        </p:nvSpPr>
        <p:spPr>
          <a:xfrm>
            <a:off x="9181707" y="1440034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20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EAA60-780D-4E86-96EB-2D15D606143C}"/>
              </a:ext>
            </a:extLst>
          </p:cNvPr>
          <p:cNvSpPr txBox="1"/>
          <p:nvPr/>
        </p:nvSpPr>
        <p:spPr>
          <a:xfrm>
            <a:off x="1055802" y="2765597"/>
            <a:ext cx="10426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  <a:r>
              <a:rPr lang="ko-KR" altLang="en-US" dirty="0"/>
              <a:t>귀사의 무궁한 발전을 기원합니다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전할 말씀은 다름이 아니라</a:t>
            </a:r>
            <a:r>
              <a:rPr lang="en-US" altLang="ko-KR" dirty="0"/>
              <a:t>, </a:t>
            </a:r>
            <a:r>
              <a:rPr lang="ko-KR" altLang="en-US" dirty="0"/>
              <a:t>귀사에서 지난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고객정보테이블을 임의로 변경함으로 인한 시스템 장애로 발생한 손해에 대해 손해배상 청구합니다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당일 귀사의 스키마 임의 변경에 따른 시스템 장애가 발견되었고</a:t>
            </a:r>
            <a:r>
              <a:rPr lang="en-US" altLang="ko-KR" dirty="0"/>
              <a:t>, </a:t>
            </a:r>
            <a:r>
              <a:rPr lang="ko-KR" altLang="en-US" dirty="0"/>
              <a:t>여러 건의 삽입이 되지 않는 장애가 발생하였습니다</a:t>
            </a:r>
            <a:r>
              <a:rPr lang="en-US" altLang="ko-KR" dirty="0"/>
              <a:t>. </a:t>
            </a:r>
            <a:r>
              <a:rPr lang="ko-KR" altLang="en-US" dirty="0"/>
              <a:t>시스템 복구를 위한 </a:t>
            </a:r>
            <a:r>
              <a:rPr lang="ko-KR" altLang="en-US" dirty="0" err="1"/>
              <a:t>역추적</a:t>
            </a:r>
            <a:r>
              <a:rPr lang="en-US" altLang="ko-KR" dirty="0"/>
              <a:t>(backtrack)</a:t>
            </a:r>
            <a:r>
              <a:rPr lang="ko-KR" altLang="en-US" dirty="0"/>
              <a:t> 결과 스키마 임의 변경 시간은 대략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 오후 </a:t>
            </a:r>
            <a:r>
              <a:rPr lang="en-US" altLang="ko-KR" dirty="0"/>
              <a:t>8~9</a:t>
            </a:r>
            <a:r>
              <a:rPr lang="ko-KR" altLang="en-US" dirty="0"/>
              <a:t>시정도로 파악이 되었으며</a:t>
            </a:r>
            <a:r>
              <a:rPr lang="en-US" altLang="ko-KR" dirty="0"/>
              <a:t>, </a:t>
            </a:r>
            <a:r>
              <a:rPr lang="ko-KR" altLang="en-US" dirty="0"/>
              <a:t>해당 증빙 자료는 장애 자료와 함께 별도 첨부하였습니다</a:t>
            </a:r>
            <a:r>
              <a:rPr lang="en-US" altLang="ko-KR" dirty="0"/>
              <a:t>. </a:t>
            </a:r>
            <a:r>
              <a:rPr lang="ko-KR" altLang="en-US" dirty="0"/>
              <a:t>장애가 발생했던 시점에 대해 파악이 어려워 역추적에 많은 시간과 비용이 들었습니다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따라서 아래와 같이 손해배상을 </a:t>
            </a:r>
            <a:r>
              <a:rPr lang="ko-KR" altLang="en-US" dirty="0" err="1"/>
              <a:t>청구하오니</a:t>
            </a:r>
            <a:r>
              <a:rPr lang="ko-KR" altLang="en-US" dirty="0"/>
              <a:t> 조속히 송금해 주실 것을 부탁드리는 바입니다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5C929-24CE-44DC-92B1-17D5E2EB9149}"/>
              </a:ext>
            </a:extLst>
          </p:cNvPr>
          <p:cNvSpPr txBox="1"/>
          <p:nvPr/>
        </p:nvSpPr>
        <p:spPr>
          <a:xfrm>
            <a:off x="1055802" y="1809366"/>
            <a:ext cx="265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수신 </a:t>
            </a:r>
            <a:r>
              <a:rPr lang="en-US" altLang="ko-KR" dirty="0"/>
              <a:t>: </a:t>
            </a:r>
            <a:r>
              <a:rPr lang="ko-KR" altLang="en-US" dirty="0" err="1"/>
              <a:t>ㅇㅇ주식회사</a:t>
            </a:r>
            <a:endParaRPr lang="en-US" altLang="ko-KR" dirty="0"/>
          </a:p>
          <a:p>
            <a:r>
              <a:rPr lang="ko-KR" altLang="en-US" dirty="0"/>
              <a:t>발신 </a:t>
            </a:r>
            <a:r>
              <a:rPr lang="en-US" altLang="ko-KR" dirty="0"/>
              <a:t>:  x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ko-KR" altLang="en-US" dirty="0"/>
              <a:t>주식회사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0FB82-43B0-4157-BE45-5528B1DFE50B}"/>
              </a:ext>
            </a:extLst>
          </p:cNvPr>
          <p:cNvSpPr txBox="1"/>
          <p:nvPr/>
        </p:nvSpPr>
        <p:spPr>
          <a:xfrm>
            <a:off x="1055801" y="5383821"/>
            <a:ext cx="10426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</a:t>
            </a:r>
            <a:r>
              <a:rPr lang="ko-KR" altLang="en-US" dirty="0"/>
              <a:t>아래</a:t>
            </a:r>
            <a:r>
              <a:rPr lang="en-US" altLang="ko-KR" dirty="0"/>
              <a:t>-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손해배상금 산출액 </a:t>
            </a:r>
            <a:r>
              <a:rPr lang="en-US" altLang="ko-KR" dirty="0"/>
              <a:t>: </a:t>
            </a:r>
            <a:r>
              <a:rPr lang="ko-KR" altLang="en-US" dirty="0" err="1"/>
              <a:t>ㅇㅇ원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별</a:t>
            </a:r>
            <a:r>
              <a:rPr lang="en-US" altLang="ko-KR" dirty="0"/>
              <a:t>	</a:t>
            </a:r>
            <a:r>
              <a:rPr lang="ko-KR" altLang="en-US" dirty="0"/>
              <a:t>첨 </a:t>
            </a:r>
            <a:r>
              <a:rPr lang="en-US" altLang="ko-KR" dirty="0"/>
              <a:t>: </a:t>
            </a:r>
            <a:r>
              <a:rPr lang="ko-KR" altLang="en-US" dirty="0"/>
              <a:t>장애자료 및 스키마 임의 변경 시간에 대한 자료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376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67DD5-B1B3-4777-B97E-1329CF474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별도 첨부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1840CB-C1E0-497B-8C5E-983486554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장애자료 및 스키마 임의 변경 시간에 대한 자료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78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915</TotalTime>
  <Words>451</Words>
  <Application>Microsoft Office PowerPoint</Application>
  <PresentationFormat>와이드스크린</PresentationFormat>
  <Paragraphs>44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과제 4</vt:lpstr>
      <vt:lpstr>팀장 보고</vt:lpstr>
      <vt:lpstr>PowerPoint 프레젠테이션</vt:lpstr>
      <vt:lpstr>PowerPoint 프레젠테이션</vt:lpstr>
      <vt:lpstr>PowerPoint 프레젠테이션</vt:lpstr>
      <vt:lpstr>PowerPoint 프레젠테이션</vt:lpstr>
      <vt:lpstr>손해배상청구서</vt:lpstr>
      <vt:lpstr>손해배상 청구서</vt:lpstr>
      <vt:lpstr>별도 첨부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 4</dc:title>
  <dc:creator>Yujin Bae</dc:creator>
  <cp:lastModifiedBy>Yujin Bae</cp:lastModifiedBy>
  <cp:revision>44</cp:revision>
  <dcterms:created xsi:type="dcterms:W3CDTF">2020-11-10T12:53:40Z</dcterms:created>
  <dcterms:modified xsi:type="dcterms:W3CDTF">2020-11-14T00:28:23Z</dcterms:modified>
</cp:coreProperties>
</file>