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7774-3DA9-43A8-97DA-F56DED61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3CECB-78F8-4D91-8D33-50DA85355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BF51A-52A2-4393-972A-B97BFAAC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C2F25-FACB-44C4-935F-EDBEBD0E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96C7-A7F2-4500-95A1-C5D84F40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4119-B8FE-450E-A55C-77F11EDA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D71F6-D9D3-44CD-BD45-EC588D50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26B19-A98D-44AB-BDF1-783F2A46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2028B-6E9C-4589-B612-7DDB38F6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2261D-CED8-4144-B518-FC8A181D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2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7FB959-7271-4877-8CD1-DA14A235F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B11B95-531A-4AFB-AE49-E4EC2D33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C9824-23F0-45FF-AA5B-9CFE7DA9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88526-C001-4A27-8E2E-F810299C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B038B-1905-4E30-9A9E-18B4674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36C4B-3F1A-40FA-882B-3F9AFDBE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C4167-2D3D-4338-ADAE-6C31AF72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FB29F-D8CF-47EF-ACA7-11B01F06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3E8F0-1607-45D2-9DC8-72A98DFA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5E1B6-DEC2-4141-B67C-EA1FA970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8C741-61FA-4840-9A78-3A512F20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294F2-9E5A-44F2-9C32-D63A3EEB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3C4A3-8949-4397-93B4-FF69013B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9625-A9F6-4BE7-81FF-70FF6C84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FDA55-85FE-40FC-A0DD-905676E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57862-F68F-44B2-8372-BF9C1ED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37F02-3525-4DCB-82B3-78246523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A5041-1D05-4121-BA51-A3B7D0B8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8A05D-20F9-445D-8480-D106C33F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8064B-36EA-4ED3-B0C6-7CAB6D07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00571-C1A0-4BE5-995E-93B3FFAA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0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F7D0-A970-447E-B1C9-1EDCC63D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D5CAF-8E41-4910-897E-8601A2B3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D2072E-6CC1-447C-BCD6-D0A8B6E7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D3478-1D70-46FF-9994-605B350D4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AF159-7806-4D6A-9CA1-E0E159B70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B5BAF4-8351-49D7-97CB-F51CE25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7196B7-CBA0-4A00-A699-BFCC16F6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F8F2A5-C772-43F6-9992-88340D07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9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E69A-2AA4-4583-A287-7E56CFA3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6850B8-7512-44E7-8830-88FF6BF6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A22B2F-88B9-4F8E-BB8F-3BFE68B5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4D77D3-D289-4F1D-897B-FD3D5078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5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C52A70-5C92-4648-BC76-6DE4BC3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9BB35-296B-416E-A909-EF5E0C16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203F2-0BE2-4302-AE0B-5831AB05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5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ABC7-F598-4627-87C4-58813F21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F43CD-6698-4756-9DDD-2C7E34BC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14C23-8AFD-4943-B9B9-FB332955E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5B85D-16DB-46C2-B420-4C8243CE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599F3-03BD-4BB2-9147-19DC762A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E92CE-40E4-42C5-BF6A-246EE4B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620B2-5650-4F83-B5B5-3A77B744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D7BA5-6952-4384-862C-49A3D85EB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A676D-2846-4026-B532-E130B99E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146A3-B315-430A-BF55-54682C9E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26FF3-4D04-4061-AA55-D0E7238B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2E9FB-226B-46EA-B6BA-3B9CC39D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5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C58352-322D-485F-A207-E0BA6883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947FD-E57B-49BC-85F4-04DBDE22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888E6-ABDC-4B61-8D37-A908AF088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AFB7-83FF-4B4E-9D29-A28318354B03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F44FF-06FE-49BD-858A-2C99DD7B8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55DAB-6766-4445-8699-DC76179DF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06A7-E76A-468F-B285-91C985A4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2F45-2C99-48D8-9A08-7C0180E80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추가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90C20-05EB-429B-B961-34D60CAC4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32618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F0084-CE5C-44C0-B50B-E4EA3E439B44}"/>
              </a:ext>
            </a:extLst>
          </p:cNvPr>
          <p:cNvSpPr txBox="1"/>
          <p:nvPr/>
        </p:nvSpPr>
        <p:spPr>
          <a:xfrm>
            <a:off x="386080" y="386080"/>
            <a:ext cx="62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</a:rPr>
              <a:t>기획 팀 요구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949FF-1D7C-4754-B3A0-7FD0FFDCFEAC}"/>
              </a:ext>
            </a:extLst>
          </p:cNvPr>
          <p:cNvSpPr txBox="1"/>
          <p:nvPr/>
        </p:nvSpPr>
        <p:spPr>
          <a:xfrm>
            <a:off x="1434445" y="1470581"/>
            <a:ext cx="9323109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&lt;</a:t>
            </a:r>
            <a:r>
              <a:rPr lang="ko-KR" altLang="ko-KR" dirty="0"/>
              <a:t>시스템 전체 요건</a:t>
            </a:r>
            <a:r>
              <a:rPr lang="en-US" altLang="ko-KR" dirty="0"/>
              <a:t>&gt;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1) </a:t>
            </a:r>
            <a:r>
              <a:rPr lang="ko-KR" altLang="ko-KR" dirty="0"/>
              <a:t>시스템 사용자는</a:t>
            </a:r>
            <a:r>
              <a:rPr lang="en-US" altLang="ko-KR" dirty="0"/>
              <a:t> 100</a:t>
            </a:r>
            <a:r>
              <a:rPr lang="ko-KR" altLang="ko-KR" dirty="0"/>
              <a:t>명이다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2) </a:t>
            </a:r>
            <a:r>
              <a:rPr lang="ko-KR" altLang="ko-KR" dirty="0"/>
              <a:t>퇴사자 관리를 위해 사용자는 사번으로 관리한다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3) </a:t>
            </a:r>
            <a:r>
              <a:rPr lang="ko-KR" altLang="ko-KR" dirty="0"/>
              <a:t>대여 통계 및 관리를 위해 사용자의 나이</a:t>
            </a:r>
            <a:r>
              <a:rPr lang="en-US" altLang="ko-KR" dirty="0"/>
              <a:t>, </a:t>
            </a:r>
            <a:r>
              <a:rPr lang="ko-KR" altLang="ko-KR" dirty="0"/>
              <a:t>직급</a:t>
            </a:r>
            <a:r>
              <a:rPr lang="en-US" altLang="ko-KR" dirty="0"/>
              <a:t>, </a:t>
            </a:r>
            <a:r>
              <a:rPr lang="ko-KR" altLang="ko-KR" dirty="0"/>
              <a:t>부서</a:t>
            </a:r>
            <a:r>
              <a:rPr lang="en-US" altLang="ko-KR" dirty="0"/>
              <a:t>, </a:t>
            </a:r>
            <a:r>
              <a:rPr lang="ko-KR" altLang="ko-KR" dirty="0"/>
              <a:t>전화번호를 관리한다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4) </a:t>
            </a:r>
            <a:r>
              <a:rPr lang="ko-KR" altLang="ko-KR" dirty="0"/>
              <a:t>도서는</a:t>
            </a:r>
            <a:r>
              <a:rPr lang="en-US" altLang="ko-KR" dirty="0"/>
              <a:t> 500</a:t>
            </a:r>
            <a:r>
              <a:rPr lang="ko-KR" altLang="ko-KR" dirty="0"/>
              <a:t>권이며</a:t>
            </a:r>
            <a:r>
              <a:rPr lang="en-US" altLang="ko-KR" dirty="0"/>
              <a:t> 2</a:t>
            </a:r>
            <a:r>
              <a:rPr lang="ko-KR" altLang="ko-KR" dirty="0" err="1"/>
              <a:t>주동안</a:t>
            </a:r>
            <a:r>
              <a:rPr lang="ko-KR" altLang="ko-KR" dirty="0"/>
              <a:t> 책 대여가 가능하고</a:t>
            </a:r>
            <a:r>
              <a:rPr lang="en-US" altLang="ko-KR" dirty="0"/>
              <a:t>, </a:t>
            </a:r>
            <a:r>
              <a:rPr lang="ko-KR" altLang="ko-KR" dirty="0"/>
              <a:t>한 사람당</a:t>
            </a:r>
            <a:r>
              <a:rPr lang="en-US" altLang="ko-KR" dirty="0"/>
              <a:t> 3</a:t>
            </a:r>
            <a:r>
              <a:rPr lang="ko-KR" altLang="ko-KR" dirty="0"/>
              <a:t>권까지 대여할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5) </a:t>
            </a:r>
            <a:r>
              <a:rPr lang="ko-KR" altLang="ko-KR" dirty="0"/>
              <a:t>시스템 </a:t>
            </a:r>
            <a:r>
              <a:rPr lang="ko-KR" altLang="ko-KR" dirty="0" err="1"/>
              <a:t>메인페이지에</a:t>
            </a:r>
            <a:r>
              <a:rPr lang="ko-KR" altLang="ko-KR" dirty="0"/>
              <a:t> 로그인</a:t>
            </a:r>
            <a:r>
              <a:rPr lang="en-US" altLang="ko-KR" dirty="0"/>
              <a:t>, </a:t>
            </a:r>
            <a:r>
              <a:rPr lang="ko-KR" altLang="ko-KR" dirty="0"/>
              <a:t>도서목록</a:t>
            </a:r>
            <a:r>
              <a:rPr lang="en-US" altLang="ko-KR" dirty="0"/>
              <a:t>, </a:t>
            </a:r>
            <a:r>
              <a:rPr lang="ko-KR" altLang="ko-KR" dirty="0" err="1"/>
              <a:t>가장많이</a:t>
            </a:r>
            <a:r>
              <a:rPr lang="ko-KR" altLang="ko-KR" dirty="0"/>
              <a:t> 대출된 베스트도서가 출력된다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6) </a:t>
            </a:r>
            <a:r>
              <a:rPr lang="ko-KR" altLang="ko-KR" dirty="0"/>
              <a:t>시스템 상세페이지에 대여현황이 조회된다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7) </a:t>
            </a:r>
            <a:r>
              <a:rPr lang="ko-KR" altLang="ko-KR" dirty="0"/>
              <a:t>연체이거나 대여한 책이</a:t>
            </a:r>
            <a:r>
              <a:rPr lang="en-US" altLang="ko-KR" dirty="0"/>
              <a:t> 3</a:t>
            </a:r>
            <a:r>
              <a:rPr lang="ko-KR" altLang="ko-KR" dirty="0"/>
              <a:t>권 초과할 경우 대여처리가 되지 않는다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359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F0084-CE5C-44C0-B50B-E4EA3E439B44}"/>
              </a:ext>
            </a:extLst>
          </p:cNvPr>
          <p:cNvSpPr txBox="1"/>
          <p:nvPr/>
        </p:nvSpPr>
        <p:spPr>
          <a:xfrm>
            <a:off x="386080" y="386080"/>
            <a:ext cx="62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</a:rPr>
              <a:t>기획 팀 요구 사항 초기 분류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614C12-B96C-40AC-8A54-4B33CD699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43633"/>
              </p:ext>
            </p:extLst>
          </p:nvPr>
        </p:nvGraphicFramePr>
        <p:xfrm>
          <a:off x="386080" y="2180819"/>
          <a:ext cx="11491274" cy="246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845">
                  <a:extLst>
                    <a:ext uri="{9D8B030D-6E8A-4147-A177-3AD203B41FA5}">
                      <a16:colId xmlns:a16="http://schemas.microsoft.com/office/drawing/2014/main" val="1905736186"/>
                    </a:ext>
                  </a:extLst>
                </a:gridCol>
                <a:gridCol w="3808429">
                  <a:extLst>
                    <a:ext uri="{9D8B030D-6E8A-4147-A177-3AD203B41FA5}">
                      <a16:colId xmlns:a16="http://schemas.microsoft.com/office/drawing/2014/main" val="1264552974"/>
                    </a:ext>
                  </a:extLst>
                </a:gridCol>
              </a:tblGrid>
              <a:tr h="268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개발소스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2651"/>
                  </a:ext>
                </a:extLst>
              </a:tr>
              <a:tr h="209433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사용자 기본 정보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사번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나이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직급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부서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전화번호</a:t>
                      </a:r>
                      <a:endParaRPr lang="en-US" altLang="ko-KR" dirty="0"/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도서 기본 정보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책번호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도서 이름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대여여부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총 빌린 횟수</a:t>
                      </a:r>
                      <a:endParaRPr lang="en-US" altLang="ko-KR" dirty="0"/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대여 정보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대여기간</a:t>
                      </a:r>
                      <a:r>
                        <a:rPr lang="en-US" altLang="ko-KR" dirty="0"/>
                        <a:t> </a:t>
                      </a:r>
                      <a:endParaRPr lang="ko-KR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연체 여부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빌린 책 수 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대여 처리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베스트 도서 선정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시스템 메인 페이지 출력정보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시스템 상세 페이지 출력정보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2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9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F0084-CE5C-44C0-B50B-E4EA3E439B44}"/>
              </a:ext>
            </a:extLst>
          </p:cNvPr>
          <p:cNvSpPr txBox="1"/>
          <p:nvPr/>
        </p:nvSpPr>
        <p:spPr>
          <a:xfrm>
            <a:off x="386079" y="386080"/>
            <a:ext cx="750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</a:rPr>
              <a:t>기획 팀 요구 </a:t>
            </a:r>
            <a:r>
              <a:rPr lang="ko-KR" altLang="en-US" sz="3600">
                <a:solidFill>
                  <a:schemeClr val="accent1"/>
                </a:solidFill>
              </a:rPr>
              <a:t>사항 설계 후 </a:t>
            </a:r>
            <a:r>
              <a:rPr lang="ko-KR" altLang="en-US" sz="3600" dirty="0">
                <a:solidFill>
                  <a:schemeClr val="accent1"/>
                </a:solidFill>
              </a:rPr>
              <a:t>분류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614C12-B96C-40AC-8A54-4B33CD699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21234"/>
              </p:ext>
            </p:extLst>
          </p:nvPr>
        </p:nvGraphicFramePr>
        <p:xfrm>
          <a:off x="386079" y="1256992"/>
          <a:ext cx="11491274" cy="247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845">
                  <a:extLst>
                    <a:ext uri="{9D8B030D-6E8A-4147-A177-3AD203B41FA5}">
                      <a16:colId xmlns:a16="http://schemas.microsoft.com/office/drawing/2014/main" val="1905736186"/>
                    </a:ext>
                  </a:extLst>
                </a:gridCol>
                <a:gridCol w="3808429">
                  <a:extLst>
                    <a:ext uri="{9D8B030D-6E8A-4147-A177-3AD203B41FA5}">
                      <a16:colId xmlns:a16="http://schemas.microsoft.com/office/drawing/2014/main" val="1264552974"/>
                    </a:ext>
                  </a:extLst>
                </a:gridCol>
              </a:tblGrid>
              <a:tr h="270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개발소스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2651"/>
                  </a:ext>
                </a:extLst>
              </a:tr>
              <a:tr h="211104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사번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생일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직급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부서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빌린 책 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연체 여부</a:t>
                      </a:r>
                      <a:endParaRPr lang="en-US" altLang="ko-KR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도서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책 번호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도서 이름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대여 여부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총 빌린 횟수</a:t>
                      </a:r>
                      <a:endParaRPr lang="en-US" altLang="ko-KR" dirty="0"/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대여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대출 일자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반납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일자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대여 </a:t>
                      </a:r>
                      <a:r>
                        <a:rPr lang="en-US" altLang="ko-KR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procedure</a:t>
                      </a:r>
                      <a:endParaRPr lang="ko-KR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사용자 나이 계산 후 통계 이용</a:t>
                      </a:r>
                      <a:endParaRPr lang="en-US" altLang="ko-KR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/>
                        <a:t>베스트 도서 선정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시스템 메인 페이지 출력정보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시스템 상세 페이지 출력정보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261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4F878B-66E9-475E-ADB8-284C278ABB78}"/>
              </a:ext>
            </a:extLst>
          </p:cNvPr>
          <p:cNvSpPr txBox="1"/>
          <p:nvPr/>
        </p:nvSpPr>
        <p:spPr>
          <a:xfrm>
            <a:off x="8305014" y="3817855"/>
            <a:ext cx="375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변경 사항 </a:t>
            </a:r>
            <a:r>
              <a:rPr lang="en-US" altLang="ko-KR" dirty="0"/>
              <a:t>: </a:t>
            </a:r>
            <a:r>
              <a:rPr lang="ko-KR" altLang="en-US" dirty="0"/>
              <a:t>파란색 글자로 표시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D5541-69CB-44FD-860A-7F45EB5697F4}"/>
              </a:ext>
            </a:extLst>
          </p:cNvPr>
          <p:cNvSpPr txBox="1"/>
          <p:nvPr/>
        </p:nvSpPr>
        <p:spPr>
          <a:xfrm>
            <a:off x="386079" y="4375608"/>
            <a:ext cx="114912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변경사항 설명</a:t>
            </a:r>
            <a:endParaRPr lang="en-US" altLang="ko-KR" sz="2000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사용자 나이 대신 생일로 변경 </a:t>
            </a:r>
            <a:r>
              <a:rPr lang="en-US" altLang="ko-KR" dirty="0"/>
              <a:t>: </a:t>
            </a:r>
            <a:r>
              <a:rPr lang="ko-KR" altLang="en-US" dirty="0"/>
              <a:t>생일로 </a:t>
            </a:r>
            <a:r>
              <a:rPr lang="en-US" altLang="ko-KR" dirty="0"/>
              <a:t>DB</a:t>
            </a:r>
            <a:r>
              <a:rPr lang="ko-KR" altLang="en-US" dirty="0"/>
              <a:t>에 저장하는 것이 혼선을 주지 않음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개발 소스에 있었던 사용자의 빌린 책 수 및 연체 여부를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trigger</a:t>
            </a:r>
            <a:r>
              <a:rPr lang="ko-KR" altLang="en-US" dirty="0"/>
              <a:t>로 해결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대여 처리를 개발 소스에서 해결하기 보다 </a:t>
            </a:r>
            <a:r>
              <a:rPr lang="en-US" altLang="ko-KR" dirty="0"/>
              <a:t>＇</a:t>
            </a:r>
            <a:r>
              <a:rPr lang="ko-KR" altLang="en-US" dirty="0"/>
              <a:t>대여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en-US" altLang="ko-KR" dirty="0"/>
              <a:t>procedure</a:t>
            </a:r>
            <a:r>
              <a:rPr lang="ko-KR" altLang="en-US" dirty="0"/>
              <a:t>에서 </a:t>
            </a:r>
            <a:r>
              <a:rPr lang="en-US" altLang="ko-KR" dirty="0"/>
              <a:t>transaction</a:t>
            </a:r>
            <a:r>
              <a:rPr lang="ko-KR" altLang="en-US" dirty="0"/>
              <a:t>처리</a:t>
            </a:r>
            <a:r>
              <a:rPr lang="en-US" altLang="ko-KR" dirty="0"/>
              <a:t>(</a:t>
            </a:r>
            <a:r>
              <a:rPr lang="ko-KR" altLang="en-US" dirty="0"/>
              <a:t>대여처리 되지 않은 경우 </a:t>
            </a:r>
            <a:r>
              <a:rPr lang="en-US" altLang="ko-KR" dirty="0"/>
              <a:t>rollback</a:t>
            </a:r>
            <a:r>
              <a:rPr lang="ko-KR" altLang="en-US" dirty="0"/>
              <a:t>등을 대비하기 위함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3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F0084-CE5C-44C0-B50B-E4EA3E439B44}"/>
              </a:ext>
            </a:extLst>
          </p:cNvPr>
          <p:cNvSpPr txBox="1"/>
          <p:nvPr/>
        </p:nvSpPr>
        <p:spPr>
          <a:xfrm>
            <a:off x="386080" y="386080"/>
            <a:ext cx="62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</a:rPr>
              <a:t>논리 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8313D1-9185-42AF-9AC2-78A5C28A2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54"/>
          <a:stretch/>
        </p:blipFill>
        <p:spPr>
          <a:xfrm>
            <a:off x="619027" y="1691185"/>
            <a:ext cx="10953946" cy="3475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B0154-B098-45CF-BD09-0504EAF93884}"/>
              </a:ext>
            </a:extLst>
          </p:cNvPr>
          <p:cNvSpPr txBox="1"/>
          <p:nvPr/>
        </p:nvSpPr>
        <p:spPr>
          <a:xfrm>
            <a:off x="9926424" y="6410225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설계 도구 </a:t>
            </a:r>
            <a:r>
              <a:rPr lang="en-US" altLang="ko-KR" dirty="0"/>
              <a:t>: DA#5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49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F0084-CE5C-44C0-B50B-E4EA3E439B44}"/>
              </a:ext>
            </a:extLst>
          </p:cNvPr>
          <p:cNvSpPr txBox="1"/>
          <p:nvPr/>
        </p:nvSpPr>
        <p:spPr>
          <a:xfrm>
            <a:off x="386080" y="386080"/>
            <a:ext cx="62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</a:rPr>
              <a:t>물리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3DCEC-0F00-471E-B8C1-22893F0B0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185"/>
            <a:ext cx="12192000" cy="34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318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추가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추가 과제</dc:title>
  <dc:creator>Yujin Bae</dc:creator>
  <cp:lastModifiedBy>Yujin Bae</cp:lastModifiedBy>
  <cp:revision>13</cp:revision>
  <dcterms:created xsi:type="dcterms:W3CDTF">2020-11-10T11:08:48Z</dcterms:created>
  <dcterms:modified xsi:type="dcterms:W3CDTF">2020-11-10T12:12:14Z</dcterms:modified>
</cp:coreProperties>
</file>