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8" r:id="rId1"/>
  </p:sldMasterIdLst>
  <p:notesMasterIdLst>
    <p:notesMasterId r:id="rId11"/>
  </p:notesMasterIdLst>
  <p:sldIdLst>
    <p:sldId id="256" r:id="rId2"/>
    <p:sldId id="257" r:id="rId3"/>
    <p:sldId id="295" r:id="rId4"/>
    <p:sldId id="258" r:id="rId5"/>
    <p:sldId id="301" r:id="rId6"/>
    <p:sldId id="302" r:id="rId7"/>
    <p:sldId id="303" r:id="rId8"/>
    <p:sldId id="305" r:id="rId9"/>
    <p:sldId id="30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314"/>
    <p:restoredTop sz="95988"/>
  </p:normalViewPr>
  <p:slideViewPr>
    <p:cSldViewPr snapToGrid="0" snapToObjects="1">
      <p:cViewPr varScale="1">
        <p:scale>
          <a:sx n="85" d="100"/>
          <a:sy n="85" d="100"/>
        </p:scale>
        <p:origin x="200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E689E1-7436-0346-971B-E082364B4155}" type="datetimeFigureOut">
              <a:rPr lang="en-US" smtClean="0"/>
              <a:t>1/30/19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40CE96-421D-5646-938B-946C06D7517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141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0CE96-421D-5646-938B-946C06D7517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488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0CE96-421D-5646-938B-946C06D7517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5266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0CE96-421D-5646-938B-946C06D7517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00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1/30/19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240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1/30/19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62785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3727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 para editar título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58526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74341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 para editar título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18664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 para editar título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41589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1/30/19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2087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E61D-D431-422C-9764-11DAFE33AB63}" type="datetimeFigureOut">
              <a:rPr lang="en-US" smtClean="0"/>
              <a:t>1/30/19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215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1/30/19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449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1/30/19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098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1/30/19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564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1/30/19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400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 para editar 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1/30/19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436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1/30/19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68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1/30/19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55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 para editar título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1/30/19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210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D6E9DEC-419B-4CC5-A080-3B06BD5A8291}" type="datetimeFigureOut">
              <a:rPr lang="en-US" smtClean="0"/>
              <a:t>1/30/19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258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  <p:sldLayoutId id="2147483830" r:id="rId12"/>
    <p:sldLayoutId id="2147483831" r:id="rId13"/>
    <p:sldLayoutId id="2147483832" r:id="rId14"/>
    <p:sldLayoutId id="2147483833" r:id="rId15"/>
    <p:sldLayoutId id="2147483834" r:id="rId16"/>
    <p:sldLayoutId id="2147483835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mongaru/curso-analisis-datos-2018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 smtClean="0"/>
              <a:t>Introducción al Análisis y Visualización de Datos</a:t>
            </a:r>
            <a:endParaRPr lang="es-ES_tradnl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667777" y="5754729"/>
            <a:ext cx="6987645" cy="622625"/>
          </a:xfrm>
        </p:spPr>
        <p:txBody>
          <a:bodyPr/>
          <a:lstStyle/>
          <a:p>
            <a:r>
              <a:rPr lang="en-US" dirty="0" smtClean="0"/>
              <a:t>Universidad </a:t>
            </a:r>
            <a:r>
              <a:rPr lang="en-US" dirty="0" err="1" smtClean="0"/>
              <a:t>Nacional</a:t>
            </a:r>
            <a:r>
              <a:rPr lang="en-US" dirty="0" smtClean="0"/>
              <a:t> de </a:t>
            </a:r>
            <a:r>
              <a:rPr lang="en-US" dirty="0" err="1" smtClean="0"/>
              <a:t>Itapua</a:t>
            </a:r>
            <a:r>
              <a:rPr lang="en-US" dirty="0" smtClean="0"/>
              <a:t> - 2018</a:t>
            </a:r>
            <a:endParaRPr lang="en-US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4667777" y="4148667"/>
            <a:ext cx="6987645" cy="6226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Clase</a:t>
            </a:r>
            <a:r>
              <a:rPr lang="en-US" dirty="0" smtClean="0"/>
              <a:t> </a:t>
            </a:r>
            <a:r>
              <a:rPr lang="en-US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56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14754"/>
          </a:xfrm>
        </p:spPr>
        <p:txBody>
          <a:bodyPr/>
          <a:lstStyle/>
          <a:p>
            <a:r>
              <a:rPr lang="en-US" dirty="0" err="1" smtClean="0"/>
              <a:t>Contenido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84310" y="1500555"/>
            <a:ext cx="10018713" cy="4829907"/>
          </a:xfrm>
        </p:spPr>
        <p:txBody>
          <a:bodyPr>
            <a:normAutofit/>
          </a:bodyPr>
          <a:lstStyle/>
          <a:p>
            <a:r>
              <a:rPr lang="es-ES_tradnl" dirty="0" smtClean="0"/>
              <a:t>Repaso de ejercicios anteriores</a:t>
            </a:r>
          </a:p>
          <a:p>
            <a:pPr lvl="1"/>
            <a:r>
              <a:rPr lang="es-ES_tradnl" dirty="0">
                <a:hlinkClick r:id="rId3"/>
              </a:rPr>
              <a:t>https://</a:t>
            </a:r>
            <a:r>
              <a:rPr lang="es-ES_tradnl" dirty="0" smtClean="0">
                <a:hlinkClick r:id="rId3"/>
              </a:rPr>
              <a:t>github.com/mongaru/curso-analisis-datos-2018</a:t>
            </a:r>
            <a:r>
              <a:rPr lang="es-ES_tradnl" dirty="0" smtClean="0"/>
              <a:t>	</a:t>
            </a:r>
          </a:p>
          <a:p>
            <a:r>
              <a:rPr lang="es-ES_tradnl" dirty="0" smtClean="0"/>
              <a:t>Ejercicios</a:t>
            </a:r>
          </a:p>
          <a:p>
            <a:r>
              <a:rPr lang="es-ES_tradnl" dirty="0" smtClean="0"/>
              <a:t>Ventanas Emergentes.</a:t>
            </a:r>
            <a:endParaRPr lang="es-ES_tradnl" dirty="0" smtClean="0"/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32839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14754"/>
          </a:xfrm>
        </p:spPr>
        <p:txBody>
          <a:bodyPr>
            <a:normAutofit/>
          </a:bodyPr>
          <a:lstStyle/>
          <a:p>
            <a:r>
              <a:rPr lang="es-ES_tradnl" dirty="0" smtClean="0"/>
              <a:t>Ejercicio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84310" y="1500555"/>
            <a:ext cx="10018713" cy="4829907"/>
          </a:xfrm>
        </p:spPr>
        <p:txBody>
          <a:bodyPr>
            <a:normAutofit/>
          </a:bodyPr>
          <a:lstStyle/>
          <a:p>
            <a:r>
              <a:rPr lang="es-ES_tradnl" dirty="0" smtClean="0"/>
              <a:t>Objetivos:</a:t>
            </a:r>
          </a:p>
          <a:p>
            <a:pPr lvl="1"/>
            <a:r>
              <a:rPr lang="es-ES_tradnl" dirty="0" smtClean="0"/>
              <a:t>Utilizando archivo </a:t>
            </a:r>
            <a:r>
              <a:rPr lang="es-ES_tradnl" dirty="0" smtClean="0"/>
              <a:t>“SuperTienda-2013.xlsx”</a:t>
            </a:r>
            <a:endParaRPr lang="es-ES_tradnl" dirty="0" smtClean="0"/>
          </a:p>
          <a:p>
            <a:pPr lvl="1"/>
            <a:r>
              <a:rPr lang="es-ES_tradnl" dirty="0" smtClean="0"/>
              <a:t>Para los </a:t>
            </a:r>
            <a:r>
              <a:rPr lang="es-ES_tradnl" dirty="0" err="1" smtClean="0"/>
              <a:t>items</a:t>
            </a:r>
            <a:r>
              <a:rPr lang="es-ES_tradnl" dirty="0" smtClean="0"/>
              <a:t> enviados (</a:t>
            </a:r>
            <a:r>
              <a:rPr lang="es-ES_tradnl" dirty="0" err="1" smtClean="0"/>
              <a:t>ship</a:t>
            </a:r>
            <a:r>
              <a:rPr lang="es-ES_tradnl" dirty="0" smtClean="0"/>
              <a:t> date) en julio de 2012, cual porcentaje de ventas (Sales) fueron enviadas utilizando el tipo '</a:t>
            </a:r>
            <a:r>
              <a:rPr lang="es-ES_tradnl" dirty="0" err="1" smtClean="0"/>
              <a:t>Large</a:t>
            </a:r>
            <a:r>
              <a:rPr lang="es-ES_tradnl" dirty="0" smtClean="0"/>
              <a:t> Box' (</a:t>
            </a:r>
            <a:r>
              <a:rPr lang="es-ES_tradnl" dirty="0" err="1" smtClean="0"/>
              <a:t>Product</a:t>
            </a:r>
            <a:r>
              <a:rPr lang="es-ES_tradnl" dirty="0" smtClean="0"/>
              <a:t> </a:t>
            </a:r>
            <a:r>
              <a:rPr lang="es-ES_tradnl" dirty="0" err="1" smtClean="0"/>
              <a:t>Container</a:t>
            </a:r>
            <a:r>
              <a:rPr lang="es-ES_tradnl" dirty="0" smtClean="0"/>
              <a:t>)?</a:t>
            </a:r>
          </a:p>
          <a:p>
            <a:pPr lvl="2"/>
            <a:r>
              <a:rPr lang="es-ES_tradnl" dirty="0" smtClean="0"/>
              <a:t>13.27%</a:t>
            </a:r>
          </a:p>
          <a:p>
            <a:pPr lvl="2"/>
            <a:r>
              <a:rPr lang="es-ES_tradnl" dirty="0" smtClean="0"/>
              <a:t>11.46%</a:t>
            </a:r>
          </a:p>
          <a:p>
            <a:pPr lvl="2"/>
            <a:r>
              <a:rPr lang="es-ES_tradnl" dirty="0" smtClean="0"/>
              <a:t>11.95%</a:t>
            </a:r>
            <a:endParaRPr lang="es-ES_tradnl" dirty="0" smtClean="0"/>
          </a:p>
        </p:txBody>
      </p:sp>
    </p:spTree>
    <p:extLst>
      <p:ext uri="{BB962C8B-B14F-4D97-AF65-F5344CB8AC3E}">
        <p14:creationId xmlns:p14="http://schemas.microsoft.com/office/powerpoint/2010/main" val="121347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14754"/>
          </a:xfrm>
        </p:spPr>
        <p:txBody>
          <a:bodyPr/>
          <a:lstStyle/>
          <a:p>
            <a:r>
              <a:rPr lang="es-ES_tradnl" dirty="0" smtClean="0"/>
              <a:t>Ejercicio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84310" y="1500555"/>
            <a:ext cx="10018713" cy="4829907"/>
          </a:xfrm>
        </p:spPr>
        <p:txBody>
          <a:bodyPr>
            <a:normAutofit/>
          </a:bodyPr>
          <a:lstStyle/>
          <a:p>
            <a:r>
              <a:rPr lang="es-ES_tradnl" dirty="0"/>
              <a:t>Objetivos:</a:t>
            </a:r>
          </a:p>
          <a:p>
            <a:pPr lvl="1"/>
            <a:r>
              <a:rPr lang="es-ES_tradnl" dirty="0"/>
              <a:t>Utilizando archivo “SuperTienda-2013.xlsx”</a:t>
            </a:r>
          </a:p>
          <a:p>
            <a:pPr lvl="1"/>
            <a:r>
              <a:rPr lang="es-ES_tradnl" dirty="0"/>
              <a:t>Mostrar el ranking de las </a:t>
            </a:r>
            <a:r>
              <a:rPr lang="es-ES_tradnl" dirty="0" smtClean="0"/>
              <a:t>subcategorías </a:t>
            </a:r>
            <a:r>
              <a:rPr lang="es-ES_tradnl" dirty="0"/>
              <a:t>por ventas dentro de cada tipo de </a:t>
            </a:r>
            <a:r>
              <a:rPr lang="es-ES_tradnl" dirty="0" smtClean="0"/>
              <a:t>método </a:t>
            </a:r>
            <a:r>
              <a:rPr lang="es-ES_tradnl" dirty="0"/>
              <a:t>de entrega (</a:t>
            </a:r>
            <a:r>
              <a:rPr lang="es-ES_tradnl" dirty="0" err="1"/>
              <a:t>Ship</a:t>
            </a:r>
            <a:r>
              <a:rPr lang="es-ES_tradnl" dirty="0"/>
              <a:t> </a:t>
            </a:r>
            <a:r>
              <a:rPr lang="es-ES_tradnl" dirty="0" err="1"/>
              <a:t>Mode</a:t>
            </a:r>
            <a:r>
              <a:rPr lang="es-ES_tradnl" dirty="0"/>
              <a:t>). La segunda </a:t>
            </a:r>
            <a:r>
              <a:rPr lang="es-ES_tradnl" dirty="0" smtClean="0"/>
              <a:t>subcategoría </a:t>
            </a:r>
            <a:r>
              <a:rPr lang="es-ES_tradnl" dirty="0"/>
              <a:t>con mayor venta (sales) para el tipo de entrega 'Regular Air' esta </a:t>
            </a:r>
            <a:r>
              <a:rPr lang="es-ES_tradnl" dirty="0" err="1"/>
              <a:t>rankeada</a:t>
            </a:r>
            <a:r>
              <a:rPr lang="es-ES_tradnl" dirty="0"/>
              <a:t> en que numero para el tipo de entrega 'Express Air'.</a:t>
            </a:r>
          </a:p>
          <a:p>
            <a:pPr lvl="2"/>
            <a:r>
              <a:rPr lang="es-ES_tradnl" dirty="0" smtClean="0"/>
              <a:t>1</a:t>
            </a:r>
          </a:p>
          <a:p>
            <a:pPr lvl="2"/>
            <a:r>
              <a:rPr lang="es-ES_tradnl" dirty="0" smtClean="0"/>
              <a:t>2</a:t>
            </a:r>
          </a:p>
          <a:p>
            <a:pPr lvl="2"/>
            <a:r>
              <a:rPr lang="es-ES_tradnl" dirty="0" smtClean="0"/>
              <a:t>3</a:t>
            </a:r>
          </a:p>
          <a:p>
            <a:pPr lvl="2"/>
            <a:r>
              <a:rPr lang="es-ES_tradnl" dirty="0" smtClean="0"/>
              <a:t>4</a:t>
            </a:r>
          </a:p>
          <a:p>
            <a:pPr lvl="2"/>
            <a:r>
              <a:rPr lang="es-ES_tradnl" dirty="0" smtClean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16961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14754"/>
          </a:xfrm>
        </p:spPr>
        <p:txBody>
          <a:bodyPr/>
          <a:lstStyle/>
          <a:p>
            <a:r>
              <a:rPr lang="es-ES_tradnl" dirty="0" smtClean="0"/>
              <a:t>Ejercicio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84310" y="1500555"/>
            <a:ext cx="10018713" cy="4829907"/>
          </a:xfrm>
        </p:spPr>
        <p:txBody>
          <a:bodyPr>
            <a:normAutofit/>
          </a:bodyPr>
          <a:lstStyle/>
          <a:p>
            <a:r>
              <a:rPr lang="es-ES_tradnl" dirty="0"/>
              <a:t>Objetivos:</a:t>
            </a:r>
          </a:p>
          <a:p>
            <a:pPr lvl="1"/>
            <a:r>
              <a:rPr lang="es-ES_tradnl" dirty="0"/>
              <a:t>Utilizando archivo “SuperTienda-2013.xlsx”</a:t>
            </a:r>
          </a:p>
          <a:p>
            <a:pPr lvl="1"/>
            <a:r>
              <a:rPr lang="es-ES_tradnl" dirty="0"/>
              <a:t>En la </a:t>
            </a:r>
            <a:r>
              <a:rPr lang="es-ES_tradnl" dirty="0" smtClean="0"/>
              <a:t>categoría </a:t>
            </a:r>
            <a:r>
              <a:rPr lang="es-ES_tradnl" dirty="0"/>
              <a:t>'</a:t>
            </a:r>
            <a:r>
              <a:rPr lang="es-ES_tradnl" dirty="0" err="1"/>
              <a:t>furniture</a:t>
            </a:r>
            <a:r>
              <a:rPr lang="es-ES_tradnl" dirty="0"/>
              <a:t>', cual estado, en que no se obtuvieron </a:t>
            </a:r>
            <a:r>
              <a:rPr lang="es-ES_tradnl" dirty="0" smtClean="0"/>
              <a:t>ganancias, </a:t>
            </a:r>
            <a:r>
              <a:rPr lang="es-ES_tradnl" dirty="0"/>
              <a:t>esta rodeado por estados que si fueron rentables</a:t>
            </a:r>
            <a:r>
              <a:rPr lang="es-ES_tradnl" dirty="0" smtClean="0"/>
              <a:t>?</a:t>
            </a:r>
            <a:endParaRPr lang="es-ES_tradnl" dirty="0"/>
          </a:p>
          <a:p>
            <a:pPr lvl="2"/>
            <a:r>
              <a:rPr lang="es-ES_tradnl" dirty="0" smtClean="0"/>
              <a:t>Vermont</a:t>
            </a:r>
          </a:p>
          <a:p>
            <a:pPr lvl="2"/>
            <a:r>
              <a:rPr lang="es-ES_tradnl" dirty="0" smtClean="0"/>
              <a:t>Iowa</a:t>
            </a:r>
          </a:p>
          <a:p>
            <a:pPr lvl="2"/>
            <a:r>
              <a:rPr lang="es-ES_tradnl" dirty="0" smtClean="0"/>
              <a:t>Utah</a:t>
            </a:r>
          </a:p>
        </p:txBody>
      </p:sp>
    </p:spTree>
    <p:extLst>
      <p:ext uri="{BB962C8B-B14F-4D97-AF65-F5344CB8AC3E}">
        <p14:creationId xmlns:p14="http://schemas.microsoft.com/office/powerpoint/2010/main" val="514318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14754"/>
          </a:xfrm>
        </p:spPr>
        <p:txBody>
          <a:bodyPr/>
          <a:lstStyle/>
          <a:p>
            <a:r>
              <a:rPr lang="es-ES_tradnl" dirty="0" smtClean="0"/>
              <a:t>Ejercicio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84310" y="1500555"/>
            <a:ext cx="10018713" cy="4829907"/>
          </a:xfrm>
        </p:spPr>
        <p:txBody>
          <a:bodyPr>
            <a:normAutofit/>
          </a:bodyPr>
          <a:lstStyle/>
          <a:p>
            <a:r>
              <a:rPr lang="es-ES_tradnl" dirty="0"/>
              <a:t>Objetivos:</a:t>
            </a:r>
          </a:p>
          <a:p>
            <a:pPr lvl="1"/>
            <a:r>
              <a:rPr lang="es-ES_tradnl" dirty="0"/>
              <a:t>Utilizando archivo “SuperTienda-2013.xlsx”</a:t>
            </a:r>
          </a:p>
          <a:p>
            <a:pPr lvl="1"/>
            <a:r>
              <a:rPr lang="es-ES_tradnl" dirty="0"/>
              <a:t>Si las ventas del 2013 se esperan que suban un 10% el </a:t>
            </a:r>
            <a:r>
              <a:rPr lang="es-ES_tradnl" dirty="0" smtClean="0"/>
              <a:t>próximo año </a:t>
            </a:r>
            <a:r>
              <a:rPr lang="es-ES_tradnl" dirty="0"/>
              <a:t>en todos los segmentos de clientes, cual seria el total de ventas estimadas para la </a:t>
            </a:r>
            <a:r>
              <a:rPr lang="es-ES_tradnl" dirty="0" smtClean="0"/>
              <a:t>categoría </a:t>
            </a:r>
            <a:r>
              <a:rPr lang="es-ES_tradnl" dirty="0"/>
              <a:t>'Home Office' en 2014</a:t>
            </a:r>
            <a:r>
              <a:rPr lang="es-ES_tradnl" dirty="0" smtClean="0"/>
              <a:t>?</a:t>
            </a:r>
          </a:p>
          <a:p>
            <a:pPr lvl="2"/>
            <a:r>
              <a:rPr lang="is-IS" dirty="0" smtClean="0"/>
              <a:t>617.498</a:t>
            </a:r>
          </a:p>
          <a:p>
            <a:pPr lvl="2"/>
            <a:r>
              <a:rPr lang="is-IS" dirty="0" smtClean="0"/>
              <a:t>679.248</a:t>
            </a:r>
          </a:p>
          <a:p>
            <a:pPr lvl="2"/>
            <a:r>
              <a:rPr lang="is-IS" dirty="0" smtClean="0"/>
              <a:t>2.385.847</a:t>
            </a:r>
          </a:p>
        </p:txBody>
      </p:sp>
    </p:spTree>
    <p:extLst>
      <p:ext uri="{BB962C8B-B14F-4D97-AF65-F5344CB8AC3E}">
        <p14:creationId xmlns:p14="http://schemas.microsoft.com/office/powerpoint/2010/main" val="1033916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14754"/>
          </a:xfrm>
        </p:spPr>
        <p:txBody>
          <a:bodyPr/>
          <a:lstStyle/>
          <a:p>
            <a:r>
              <a:rPr lang="es-ES_tradnl" dirty="0" smtClean="0"/>
              <a:t>Ejercicio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84310" y="1500555"/>
            <a:ext cx="10018713" cy="4829907"/>
          </a:xfrm>
        </p:spPr>
        <p:txBody>
          <a:bodyPr>
            <a:normAutofit/>
          </a:bodyPr>
          <a:lstStyle/>
          <a:p>
            <a:r>
              <a:rPr lang="es-ES_tradnl" dirty="0"/>
              <a:t>Objetivos:</a:t>
            </a:r>
          </a:p>
          <a:p>
            <a:pPr lvl="1"/>
            <a:r>
              <a:rPr lang="es-ES_tradnl" dirty="0"/>
              <a:t>Utilizando archivo “SuperTienda-2013.xlsx”</a:t>
            </a:r>
          </a:p>
          <a:p>
            <a:pPr lvl="1"/>
            <a:r>
              <a:rPr lang="es-ES_tradnl" dirty="0"/>
              <a:t>Cual producto tiene la mejor </a:t>
            </a:r>
            <a:r>
              <a:rPr lang="es-ES_tradnl" dirty="0" smtClean="0"/>
              <a:t>relación </a:t>
            </a:r>
            <a:r>
              <a:rPr lang="es-ES_tradnl" dirty="0"/>
              <a:t>costo de </a:t>
            </a:r>
            <a:r>
              <a:rPr lang="es-ES_tradnl" dirty="0" smtClean="0"/>
              <a:t>envió </a:t>
            </a:r>
            <a:r>
              <a:rPr lang="es-ES_tradnl" dirty="0"/>
              <a:t>(</a:t>
            </a:r>
            <a:r>
              <a:rPr lang="es-ES_tradnl" dirty="0" err="1"/>
              <a:t>ship</a:t>
            </a:r>
            <a:r>
              <a:rPr lang="es-ES_tradnl" dirty="0"/>
              <a:t> </a:t>
            </a:r>
            <a:r>
              <a:rPr lang="es-ES_tradnl" dirty="0" err="1"/>
              <a:t>cost</a:t>
            </a:r>
            <a:r>
              <a:rPr lang="es-ES_tradnl" dirty="0"/>
              <a:t>) sobre ventas (sales</a:t>
            </a:r>
            <a:r>
              <a:rPr lang="es-ES_tradnl" dirty="0" smtClean="0"/>
              <a:t>)?</a:t>
            </a:r>
          </a:p>
          <a:p>
            <a:pPr lvl="2"/>
            <a:r>
              <a:rPr lang="es-ES_tradnl" dirty="0" err="1"/>
              <a:t>Hoover</a:t>
            </a:r>
            <a:r>
              <a:rPr lang="es-ES_tradnl" dirty="0"/>
              <a:t>® </a:t>
            </a:r>
            <a:r>
              <a:rPr lang="es-ES_tradnl" dirty="0" err="1"/>
              <a:t>Commercial</a:t>
            </a:r>
            <a:r>
              <a:rPr lang="es-ES_tradnl" dirty="0"/>
              <a:t> </a:t>
            </a:r>
            <a:r>
              <a:rPr lang="es-ES_tradnl" dirty="0" err="1"/>
              <a:t>Lightweight</a:t>
            </a:r>
            <a:r>
              <a:rPr lang="es-ES_tradnl" dirty="0"/>
              <a:t> </a:t>
            </a:r>
            <a:r>
              <a:rPr lang="es-ES_tradnl" dirty="0" err="1"/>
              <a:t>Upright</a:t>
            </a:r>
            <a:r>
              <a:rPr lang="es-ES_tradnl" dirty="0"/>
              <a:t> </a:t>
            </a:r>
            <a:r>
              <a:rPr lang="es-ES_tradnl" dirty="0" err="1" smtClean="0"/>
              <a:t>Vacuum</a:t>
            </a:r>
            <a:endParaRPr lang="es-ES_tradnl" dirty="0" smtClean="0"/>
          </a:p>
          <a:p>
            <a:pPr lvl="2"/>
            <a:r>
              <a:rPr lang="es-ES_tradnl" dirty="0" err="1" smtClean="0"/>
              <a:t>Accohide</a:t>
            </a:r>
            <a:r>
              <a:rPr lang="es-ES_tradnl" dirty="0" smtClean="0"/>
              <a:t> </a:t>
            </a:r>
            <a:r>
              <a:rPr lang="es-ES_tradnl" dirty="0" err="1"/>
              <a:t>Poly</a:t>
            </a:r>
            <a:r>
              <a:rPr lang="es-ES_tradnl" dirty="0"/>
              <a:t> Flexible Ring </a:t>
            </a:r>
            <a:r>
              <a:rPr lang="es-ES_tradnl" dirty="0" err="1" smtClean="0"/>
              <a:t>Binders</a:t>
            </a:r>
            <a:endParaRPr lang="es-ES_tradnl" dirty="0" smtClean="0"/>
          </a:p>
          <a:p>
            <a:pPr lvl="2"/>
            <a:r>
              <a:rPr lang="es-ES_tradnl" dirty="0" smtClean="0"/>
              <a:t>Kensington </a:t>
            </a:r>
            <a:r>
              <a:rPr lang="es-ES_tradnl" dirty="0"/>
              <a:t>7 </a:t>
            </a:r>
            <a:r>
              <a:rPr lang="es-ES_tradnl" dirty="0" err="1"/>
              <a:t>Outlet</a:t>
            </a:r>
            <a:r>
              <a:rPr lang="es-ES_tradnl" dirty="0"/>
              <a:t> </a:t>
            </a:r>
            <a:r>
              <a:rPr lang="es-ES_tradnl" dirty="0" err="1"/>
              <a:t>MasterPiece</a:t>
            </a:r>
            <a:r>
              <a:rPr lang="es-ES_tradnl" dirty="0"/>
              <a:t> </a:t>
            </a:r>
            <a:r>
              <a:rPr lang="es-ES_tradnl" dirty="0" err="1"/>
              <a:t>Power</a:t>
            </a:r>
            <a:r>
              <a:rPr lang="es-ES_tradnl" dirty="0"/>
              <a:t> Center </a:t>
            </a:r>
            <a:r>
              <a:rPr lang="es-ES_tradnl" dirty="0" err="1"/>
              <a:t>with</a:t>
            </a:r>
            <a:r>
              <a:rPr lang="es-ES_tradnl" dirty="0"/>
              <a:t> Fax/</a:t>
            </a:r>
            <a:r>
              <a:rPr lang="es-ES_tradnl" dirty="0" err="1"/>
              <a:t>Phone</a:t>
            </a:r>
            <a:r>
              <a:rPr lang="es-ES_tradnl" dirty="0"/>
              <a:t> Line </a:t>
            </a:r>
            <a:r>
              <a:rPr lang="es-ES_tradnl" dirty="0" err="1" smtClean="0"/>
              <a:t>Protection</a:t>
            </a:r>
            <a:endParaRPr lang="es-ES_tradnl" dirty="0" smtClean="0"/>
          </a:p>
          <a:p>
            <a:pPr lvl="2"/>
            <a:r>
              <a:rPr lang="es-ES_tradnl" dirty="0" err="1" smtClean="0"/>
              <a:t>Lexmark</a:t>
            </a:r>
            <a:r>
              <a:rPr lang="es-ES_tradnl" dirty="0" smtClean="0"/>
              <a:t> </a:t>
            </a:r>
            <a:r>
              <a:rPr lang="es-ES_tradnl" dirty="0"/>
              <a:t>4227 Plus </a:t>
            </a:r>
            <a:r>
              <a:rPr lang="es-ES_tradnl" dirty="0" err="1"/>
              <a:t>Dot</a:t>
            </a:r>
            <a:r>
              <a:rPr lang="es-ES_tradnl" dirty="0"/>
              <a:t> </a:t>
            </a:r>
            <a:r>
              <a:rPr lang="es-ES_tradnl" dirty="0" err="1"/>
              <a:t>Matrix</a:t>
            </a:r>
            <a:r>
              <a:rPr lang="es-ES_tradnl" dirty="0"/>
              <a:t> </a:t>
            </a:r>
            <a:r>
              <a:rPr lang="es-ES_tradnl" dirty="0" err="1"/>
              <a:t>Printer</a:t>
            </a:r>
            <a:endParaRPr lang="is-IS" dirty="0" smtClean="0"/>
          </a:p>
        </p:txBody>
      </p:sp>
    </p:spTree>
    <p:extLst>
      <p:ext uri="{BB962C8B-B14F-4D97-AF65-F5344CB8AC3E}">
        <p14:creationId xmlns:p14="http://schemas.microsoft.com/office/powerpoint/2010/main" val="151782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14754"/>
          </a:xfrm>
        </p:spPr>
        <p:txBody>
          <a:bodyPr>
            <a:normAutofit/>
          </a:bodyPr>
          <a:lstStyle/>
          <a:p>
            <a:r>
              <a:rPr lang="es-ES_tradnl" dirty="0"/>
              <a:t>Ventanas </a:t>
            </a:r>
            <a:r>
              <a:rPr lang="es-ES_tradnl" dirty="0" smtClean="0"/>
              <a:t>Emergentes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84310" y="1500555"/>
            <a:ext cx="10018713" cy="4829907"/>
          </a:xfrm>
        </p:spPr>
        <p:txBody>
          <a:bodyPr>
            <a:normAutofit/>
          </a:bodyPr>
          <a:lstStyle/>
          <a:p>
            <a:r>
              <a:rPr lang="es-ES_tradnl" dirty="0"/>
              <a:t>Objetivos:</a:t>
            </a:r>
          </a:p>
          <a:p>
            <a:pPr lvl="1"/>
            <a:r>
              <a:rPr lang="es-ES_tradnl" dirty="0"/>
              <a:t>Utilizando archivo “SuperTienda-2013.xlsx”</a:t>
            </a:r>
          </a:p>
          <a:p>
            <a:pPr lvl="1"/>
            <a:r>
              <a:rPr lang="es-ES_tradnl" dirty="0"/>
              <a:t>Encontrar el cliente con la mayor ganancia (</a:t>
            </a:r>
            <a:r>
              <a:rPr lang="es-ES_tradnl" dirty="0" err="1"/>
              <a:t>profit</a:t>
            </a:r>
            <a:r>
              <a:rPr lang="es-ES_tradnl" dirty="0"/>
              <a:t>). Cual es su precio promedio de costo de </a:t>
            </a:r>
            <a:r>
              <a:rPr lang="es-ES_tradnl" dirty="0" smtClean="0"/>
              <a:t>envió </a:t>
            </a:r>
            <a:r>
              <a:rPr lang="es-ES_tradnl" dirty="0"/>
              <a:t>(</a:t>
            </a:r>
            <a:r>
              <a:rPr lang="es-ES_tradnl" dirty="0" err="1"/>
              <a:t>shipping</a:t>
            </a:r>
            <a:r>
              <a:rPr lang="es-ES_tradnl" dirty="0"/>
              <a:t> </a:t>
            </a:r>
            <a:r>
              <a:rPr lang="es-ES_tradnl" dirty="0" err="1"/>
              <a:t>cost</a:t>
            </a:r>
            <a:r>
              <a:rPr lang="es-ES_tradnl" dirty="0"/>
              <a:t>) por orden (</a:t>
            </a:r>
            <a:r>
              <a:rPr lang="es-ES_tradnl" dirty="0" err="1"/>
              <a:t>order</a:t>
            </a:r>
            <a:r>
              <a:rPr lang="es-ES_tradnl" dirty="0"/>
              <a:t>)?Ayuda: para calcular el costo de </a:t>
            </a:r>
            <a:r>
              <a:rPr lang="es-ES_tradnl" dirty="0" smtClean="0"/>
              <a:t>envió </a:t>
            </a:r>
            <a:r>
              <a:rPr lang="es-ES_tradnl" dirty="0"/>
              <a:t>(</a:t>
            </a:r>
            <a:r>
              <a:rPr lang="es-ES_tradnl" dirty="0" err="1"/>
              <a:t>shipping</a:t>
            </a:r>
            <a:r>
              <a:rPr lang="es-ES_tradnl" dirty="0"/>
              <a:t> </a:t>
            </a:r>
            <a:r>
              <a:rPr lang="es-ES_tradnl" dirty="0" err="1"/>
              <a:t>cost</a:t>
            </a:r>
            <a:r>
              <a:rPr lang="es-ES_tradnl" dirty="0"/>
              <a:t>) por </a:t>
            </a:r>
            <a:r>
              <a:rPr lang="es-ES_tradnl" dirty="0" err="1"/>
              <a:t>order</a:t>
            </a:r>
            <a:r>
              <a:rPr lang="es-ES_tradnl" dirty="0"/>
              <a:t>, </a:t>
            </a:r>
            <a:r>
              <a:rPr lang="es-ES_tradnl" dirty="0" smtClean="0"/>
              <a:t>será </a:t>
            </a:r>
            <a:r>
              <a:rPr lang="es-ES_tradnl" dirty="0"/>
              <a:t>necesario calcular el numero de ordenes utilizando la </a:t>
            </a:r>
            <a:r>
              <a:rPr lang="es-ES_tradnl" dirty="0" smtClean="0"/>
              <a:t>función </a:t>
            </a:r>
            <a:r>
              <a:rPr lang="es-ES_tradnl" dirty="0"/>
              <a:t>(</a:t>
            </a:r>
            <a:r>
              <a:rPr lang="es-ES_tradnl" dirty="0" err="1"/>
              <a:t>count</a:t>
            </a:r>
            <a:r>
              <a:rPr lang="es-ES_tradnl" dirty="0"/>
              <a:t> </a:t>
            </a:r>
            <a:r>
              <a:rPr lang="es-ES_tradnl" dirty="0" err="1"/>
              <a:t>distinct</a:t>
            </a:r>
            <a:r>
              <a:rPr lang="es-ES_tradnl" dirty="0" smtClean="0"/>
              <a:t>)</a:t>
            </a:r>
          </a:p>
          <a:p>
            <a:pPr lvl="2"/>
            <a:r>
              <a:rPr lang="es-ES_tradnl" dirty="0" smtClean="0"/>
              <a:t>66.72</a:t>
            </a:r>
          </a:p>
          <a:p>
            <a:pPr lvl="2"/>
            <a:r>
              <a:rPr lang="es-ES_tradnl" dirty="0" smtClean="0"/>
              <a:t>10.49</a:t>
            </a:r>
          </a:p>
          <a:p>
            <a:pPr lvl="2"/>
            <a:r>
              <a:rPr lang="es-ES_tradnl" dirty="0" smtClean="0"/>
              <a:t>12.59</a:t>
            </a:r>
          </a:p>
          <a:p>
            <a:pPr lvl="2"/>
            <a:r>
              <a:rPr lang="es-ES_tradnl" dirty="0" smtClean="0"/>
              <a:t>12.18</a:t>
            </a:r>
            <a:endParaRPr lang="is-IS" dirty="0" smtClean="0"/>
          </a:p>
        </p:txBody>
      </p:sp>
    </p:spTree>
    <p:extLst>
      <p:ext uri="{BB962C8B-B14F-4D97-AF65-F5344CB8AC3E}">
        <p14:creationId xmlns:p14="http://schemas.microsoft.com/office/powerpoint/2010/main" val="1294395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14754"/>
          </a:xfrm>
        </p:spPr>
        <p:txBody>
          <a:bodyPr/>
          <a:lstStyle/>
          <a:p>
            <a:r>
              <a:rPr lang="es-ES_tradnl" dirty="0" smtClean="0"/>
              <a:t>Desafío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84310" y="1500555"/>
            <a:ext cx="10018713" cy="4829907"/>
          </a:xfrm>
        </p:spPr>
        <p:txBody>
          <a:bodyPr>
            <a:normAutofit/>
          </a:bodyPr>
          <a:lstStyle/>
          <a:p>
            <a:r>
              <a:rPr lang="es-ES_tradnl" dirty="0"/>
              <a:t>Objetivos:</a:t>
            </a:r>
          </a:p>
          <a:p>
            <a:pPr lvl="1"/>
            <a:r>
              <a:rPr lang="es-ES_tradnl" dirty="0"/>
              <a:t>Utilizando archivo “SuperTienda-2013.xlsx”</a:t>
            </a:r>
          </a:p>
          <a:p>
            <a:pPr lvl="1"/>
            <a:r>
              <a:rPr lang="es-ES_tradnl" dirty="0"/>
              <a:t>Encontrar el cliente con la mayor ganancia (</a:t>
            </a:r>
            <a:r>
              <a:rPr lang="es-ES_tradnl" dirty="0" err="1"/>
              <a:t>profit</a:t>
            </a:r>
            <a:r>
              <a:rPr lang="es-ES_tradnl" dirty="0"/>
              <a:t>). Cual es su precio promedio de costo de </a:t>
            </a:r>
            <a:r>
              <a:rPr lang="es-ES_tradnl" dirty="0" smtClean="0"/>
              <a:t>envió </a:t>
            </a:r>
            <a:r>
              <a:rPr lang="es-ES_tradnl" dirty="0"/>
              <a:t>(</a:t>
            </a:r>
            <a:r>
              <a:rPr lang="es-ES_tradnl" dirty="0" err="1"/>
              <a:t>shipping</a:t>
            </a:r>
            <a:r>
              <a:rPr lang="es-ES_tradnl" dirty="0"/>
              <a:t> </a:t>
            </a:r>
            <a:r>
              <a:rPr lang="es-ES_tradnl" dirty="0" err="1"/>
              <a:t>cost</a:t>
            </a:r>
            <a:r>
              <a:rPr lang="es-ES_tradnl" dirty="0"/>
              <a:t>) por orden (</a:t>
            </a:r>
            <a:r>
              <a:rPr lang="es-ES_tradnl" dirty="0" err="1"/>
              <a:t>order</a:t>
            </a:r>
            <a:r>
              <a:rPr lang="es-ES_tradnl" dirty="0" smtClean="0"/>
              <a:t>)?</a:t>
            </a:r>
          </a:p>
          <a:p>
            <a:pPr lvl="1"/>
            <a:r>
              <a:rPr lang="es-ES_tradnl" b="1" dirty="0" smtClean="0"/>
              <a:t>Idea: </a:t>
            </a:r>
            <a:r>
              <a:rPr lang="es-ES_tradnl" b="1" dirty="0"/>
              <a:t>para calcular el costo de </a:t>
            </a:r>
            <a:r>
              <a:rPr lang="es-ES_tradnl" b="1" dirty="0" smtClean="0"/>
              <a:t>envió </a:t>
            </a:r>
            <a:r>
              <a:rPr lang="es-ES_tradnl" b="1" dirty="0"/>
              <a:t>(</a:t>
            </a:r>
            <a:r>
              <a:rPr lang="es-ES_tradnl" b="1" dirty="0" err="1"/>
              <a:t>shipping</a:t>
            </a:r>
            <a:r>
              <a:rPr lang="es-ES_tradnl" b="1" dirty="0"/>
              <a:t> </a:t>
            </a:r>
            <a:r>
              <a:rPr lang="es-ES_tradnl" b="1" dirty="0" err="1"/>
              <a:t>cost</a:t>
            </a:r>
            <a:r>
              <a:rPr lang="es-ES_tradnl" b="1" dirty="0"/>
              <a:t>) por </a:t>
            </a:r>
            <a:r>
              <a:rPr lang="es-ES_tradnl" b="1" dirty="0" err="1"/>
              <a:t>order</a:t>
            </a:r>
            <a:r>
              <a:rPr lang="es-ES_tradnl" b="1" dirty="0"/>
              <a:t>, </a:t>
            </a:r>
            <a:r>
              <a:rPr lang="es-ES_tradnl" b="1" dirty="0" smtClean="0"/>
              <a:t>será </a:t>
            </a:r>
            <a:r>
              <a:rPr lang="es-ES_tradnl" b="1" dirty="0"/>
              <a:t>necesario calcular el numero de ordenes utilizando la </a:t>
            </a:r>
            <a:r>
              <a:rPr lang="es-ES_tradnl" b="1" dirty="0" smtClean="0"/>
              <a:t>función </a:t>
            </a:r>
            <a:r>
              <a:rPr lang="es-ES_tradnl" b="1" dirty="0"/>
              <a:t>(</a:t>
            </a:r>
            <a:r>
              <a:rPr lang="es-ES_tradnl" b="1" dirty="0" err="1"/>
              <a:t>count</a:t>
            </a:r>
            <a:r>
              <a:rPr lang="es-ES_tradnl" b="1" dirty="0"/>
              <a:t> </a:t>
            </a:r>
            <a:r>
              <a:rPr lang="es-ES_tradnl" b="1" dirty="0" err="1"/>
              <a:t>distinct</a:t>
            </a:r>
            <a:r>
              <a:rPr lang="es-ES_tradnl" b="1" dirty="0" smtClean="0"/>
              <a:t>)</a:t>
            </a:r>
          </a:p>
          <a:p>
            <a:pPr lvl="2"/>
            <a:r>
              <a:rPr lang="es-ES_tradnl" dirty="0" smtClean="0"/>
              <a:t>66.72</a:t>
            </a:r>
          </a:p>
          <a:p>
            <a:pPr lvl="2"/>
            <a:r>
              <a:rPr lang="es-ES_tradnl" dirty="0" smtClean="0"/>
              <a:t>10.49</a:t>
            </a:r>
          </a:p>
          <a:p>
            <a:pPr lvl="2"/>
            <a:r>
              <a:rPr lang="es-ES_tradnl" dirty="0" smtClean="0"/>
              <a:t>12.59</a:t>
            </a:r>
          </a:p>
          <a:p>
            <a:pPr lvl="2"/>
            <a:r>
              <a:rPr lang="es-ES_tradnl" dirty="0" smtClean="0"/>
              <a:t>12.18</a:t>
            </a:r>
            <a:endParaRPr lang="is-IS" dirty="0" smtClean="0"/>
          </a:p>
        </p:txBody>
      </p:sp>
    </p:spTree>
    <p:extLst>
      <p:ext uri="{BB962C8B-B14F-4D97-AF65-F5344CB8AC3E}">
        <p14:creationId xmlns:p14="http://schemas.microsoft.com/office/powerpoint/2010/main" val="155437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7932</TotalTime>
  <Words>411</Words>
  <Application>Microsoft Macintosh PowerPoint</Application>
  <PresentationFormat>Panorámica</PresentationFormat>
  <Paragraphs>66</Paragraphs>
  <Slides>9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Calibri</vt:lpstr>
      <vt:lpstr>Corbel</vt:lpstr>
      <vt:lpstr>Arial</vt:lpstr>
      <vt:lpstr>Parallax</vt:lpstr>
      <vt:lpstr>Introducción al Análisis y Visualización de Datos</vt:lpstr>
      <vt:lpstr>Contenido</vt:lpstr>
      <vt:lpstr>Ejercicio</vt:lpstr>
      <vt:lpstr>Ejercicio</vt:lpstr>
      <vt:lpstr>Ejercicio</vt:lpstr>
      <vt:lpstr>Ejercicio</vt:lpstr>
      <vt:lpstr>Ejercicio</vt:lpstr>
      <vt:lpstr>Ventanas Emergentes</vt:lpstr>
      <vt:lpstr>Desafío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Introduccion al Analisis de Datos</dc:title>
  <dc:creator>Usuario de Microsoft Office</dc:creator>
  <cp:lastModifiedBy>Usuario de Microsoft Office</cp:lastModifiedBy>
  <cp:revision>58</cp:revision>
  <dcterms:created xsi:type="dcterms:W3CDTF">2018-12-06T20:51:07Z</dcterms:created>
  <dcterms:modified xsi:type="dcterms:W3CDTF">2019-01-30T19:52:24Z</dcterms:modified>
</cp:coreProperties>
</file>