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17719860-53CB-55F3-CD7A-8D73792C20BA}">
  <a:tblStyle styleId="{17719860-53CB-55F3-CD7A-8D73792C20BA}" styleName="Medium Style 2 - Accent 1">
    <a:wholeTbl>
      <a:tcTxStyle>
        <a:fontRef idx="minor"/>
        <a:schemeClr val="dk1"/>
      </a:tcTxStyle>
      <a:tcStyle>
        <a:tcBdr>
          <a:left>
            <a:ln w="12700">
              <a:solidFill>
                <a:schemeClr val="lt1"/>
              </a:solidFill>
            </a:ln>
          </a:left>
          <a:right>
            <a:ln w="12700">
              <a:solidFill>
                <a:schemeClr val="lt1"/>
              </a:solidFill>
            </a:ln>
          </a:right>
          <a:top>
            <a:ln w="12700">
              <a:solidFill>
                <a:schemeClr val="lt1"/>
              </a:solidFill>
            </a:ln>
          </a:top>
          <a:bottom>
            <a:ln w="12700">
              <a:solidFill>
                <a:schemeClr val="lt1"/>
              </a:solidFill>
            </a:ln>
          </a:bottom>
          <a:insideH>
            <a:ln w="12700">
              <a:solidFill>
                <a:schemeClr val="lt1"/>
              </a:solidFill>
            </a:ln>
          </a:insideH>
          <a:insideV>
            <a:ln w="12700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  <a:fill>
          <a:solidFill>
            <a:schemeClr val="accent1">
              <a:tint val="40000"/>
            </a:schemeClr>
          </a:solidFill>
        </a:fill>
      </a:tcStyle>
    </a:band2V>
    <a:la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/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/>
        <a:schemeClr val="lt1"/>
      </a:tcTxStyle>
      <a:tcStyle>
        <a:tcBdr>
          <a:top>
            <a:ln w="38100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/>
        <a:schemeClr val="lt1"/>
      </a:tcTxStyle>
      <a:tcStyle>
        <a:tcBdr>
          <a:bottom>
            <a:ln w="38100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presProps" Target="presProps.xml" /><Relationship Id="rId16" Type="http://schemas.openxmlformats.org/officeDocument/2006/relationships/tableStyles" Target="tableStyles.xml" /><Relationship Id="rId17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 flipH="0" flipV="0">
            <a:off x="1421946" y="351178"/>
            <a:ext cx="9144000" cy="1542368"/>
          </a:xfrm>
        </p:spPr>
        <p:txBody>
          <a:bodyPr/>
          <a:lstStyle/>
          <a:p>
            <a:pPr>
              <a:defRPr/>
            </a:pPr>
            <a:r>
              <a:rPr lang="en-US"/>
              <a:t>Package qss</a:t>
            </a:r>
            <a:endParaRPr lang="en-US"/>
          </a:p>
        </p:txBody>
      </p:sp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 flipH="0" flipV="0">
            <a:off x="1195160" y="2264002"/>
            <a:ext cx="9144000" cy="2986086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l">
              <a:defRPr/>
            </a:pPr>
            <a:r>
              <a:rPr lang="en-US"/>
              <a:t>Outline:</a:t>
            </a:r>
            <a:endParaRPr lang="en-US"/>
          </a:p>
          <a:p>
            <a:pPr algn="l">
              <a:defRPr/>
            </a:pPr>
            <a:r>
              <a:rPr lang="en-US"/>
              <a:t>-Package</a:t>
            </a:r>
            <a:endParaRPr lang="en-US"/>
          </a:p>
          <a:p>
            <a:pPr algn="l">
              <a:defRPr/>
            </a:pPr>
            <a:r>
              <a:rPr lang="en-US"/>
              <a:t>-Test</a:t>
            </a:r>
            <a:endParaRPr lang="en-US"/>
          </a:p>
          <a:p>
            <a:pPr algn="l">
              <a:defRPr/>
            </a:pPr>
            <a:r>
              <a:rPr lang="en-US"/>
              <a:t>-Results</a:t>
            </a:r>
            <a:endParaRPr lang="en-US"/>
          </a:p>
          <a:p>
            <a:pPr algn="l">
              <a:defRPr/>
            </a:pPr>
            <a:r>
              <a:rPr lang="en-US"/>
              <a:t>-Discussion and conclusion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8173348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8" y="365124"/>
            <a:ext cx="10515600" cy="702829"/>
          </a:xfrm>
        </p:spPr>
        <p:txBody>
          <a:bodyPr/>
          <a:lstStyle/>
          <a:p>
            <a:pPr algn="ctr">
              <a:defRPr/>
            </a:pPr>
            <a:r>
              <a:rPr/>
              <a:t>Discussion </a:t>
            </a:r>
            <a:endParaRPr/>
          </a:p>
        </p:txBody>
      </p:sp>
      <p:sp>
        <p:nvSpPr>
          <p:cNvPr id="126974052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38198" y="1327727"/>
            <a:ext cx="10515600" cy="4849235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The QSS solver does what is is supposed to do but poorly: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While the prototype’s design was inspired by the stand-alone QSS solver, i should look at the differentialEquation.jl package to improve its perfomance.</a:t>
            </a:r>
            <a:endParaRPr/>
          </a:p>
          <a:p>
            <a:pPr>
              <a:defRPr/>
            </a:pPr>
            <a:r>
              <a:rPr/>
              <a:t>Profiling</a:t>
            </a:r>
            <a:endParaRPr/>
          </a:p>
          <a:p>
            <a:pPr>
              <a:defRPr/>
            </a:pPr>
            <a:r>
              <a:rPr/>
              <a:t>If else branching costs 20 clock cycles; function calls cost 50 clock cycles...default inlining is happening</a:t>
            </a:r>
            <a:endParaRPr/>
          </a:p>
          <a:p>
            <a:pPr>
              <a:defRPr/>
            </a:pPr>
            <a:r>
              <a:rPr/>
              <a:t>RAM “reads” are also time expensive,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Stack and heap</a:t>
            </a:r>
            <a:endParaRPr/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SIMD,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muladdMacro.jl...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Having the quantizer “dispatch” which qss type to use is taking more allocations than when i use if-else-statement. Should i drop the elegant solution?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733620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8" y="365124"/>
            <a:ext cx="10515600" cy="315231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 algn="ctr">
              <a:defRPr/>
            </a:pPr>
            <a:r>
              <a:rPr sz="2800" b="0"/>
              <a:t>@</a:t>
            </a:r>
            <a:r>
              <a:rPr sz="2800" b="0"/>
              <a:t>generated @inbounds @inline</a:t>
            </a:r>
            <a:endParaRPr/>
          </a:p>
        </p:txBody>
      </p:sp>
      <p:sp>
        <p:nvSpPr>
          <p:cNvPr id="160117773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55821" y="832302"/>
            <a:ext cx="11216335" cy="5971267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60000" lnSpcReduction="8000"/>
          </a:bodyPr>
          <a:lstStyle/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highlight>
                  <a:srgbClr val="FFFF00"/>
                </a:highlight>
                <a:latin typeface="Droid Sans Mono"/>
                <a:ea typeface="Droid Sans Mono"/>
                <a:cs typeface="Droid Sans Mono"/>
              </a:rPr>
              <a:t>@generated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function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smallest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(arg1::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F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, arg2::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F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, args::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F...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) 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where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 F &lt;: 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AbstractFloat</a:t>
            </a:r>
            <a:endParaRPr sz="2800" b="0" i="0" u="none">
              <a:solidFill>
                <a:schemeClr val="tx1">
                  <a:lumMod val="90000"/>
                  <a:lumOff val="5000"/>
                </a:schemeClr>
              </a:solidFill>
              <a:latin typeface="Droid Sans Mono"/>
              <a:ea typeface="Droid Sans Mono"/>
              <a:cs typeface="Droid Sans Mono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    ex = 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quote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 m = arg1 &lt; arg2 ? arg1 : arg2 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end</a:t>
            </a:r>
            <a:endParaRPr sz="2800" b="0" i="0" u="none">
              <a:solidFill>
                <a:schemeClr val="tx1">
                  <a:lumMod val="90000"/>
                  <a:lumOff val="5000"/>
                </a:schemeClr>
              </a:solidFill>
              <a:latin typeface="Droid Sans Mono"/>
              <a:ea typeface="Droid Sans Mono"/>
              <a:cs typeface="Droid Sans Mono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    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for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 i in 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1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: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length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(args)</a:t>
            </a:r>
            <a:endParaRPr sz="2800" b="0" i="0" u="none">
              <a:solidFill>
                <a:schemeClr val="tx1">
                  <a:lumMod val="90000"/>
                  <a:lumOff val="5000"/>
                </a:schemeClr>
              </a:solidFill>
              <a:latin typeface="Droid Sans Mono"/>
              <a:ea typeface="Droid Sans Mono"/>
              <a:cs typeface="Droid Sans Mono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        ex = 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quote</a:t>
            </a:r>
            <a:endParaRPr sz="2800" b="0" i="0" u="none">
              <a:solidFill>
                <a:schemeClr val="tx1">
                  <a:lumMod val="90000"/>
                  <a:lumOff val="5000"/>
                </a:schemeClr>
              </a:solidFill>
              <a:latin typeface="Droid Sans Mono"/>
              <a:ea typeface="Droid Sans Mono"/>
              <a:cs typeface="Droid Sans Mono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            $ex 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#value of last m</a:t>
            </a:r>
            <a:endParaRPr sz="2800" b="0" i="0" u="none">
              <a:solidFill>
                <a:schemeClr val="tx1">
                  <a:lumMod val="90000"/>
                  <a:lumOff val="5000"/>
                </a:schemeClr>
              </a:solidFill>
              <a:latin typeface="Droid Sans Mono"/>
              <a:ea typeface="Droid Sans Mono"/>
              <a:cs typeface="Droid Sans Mono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             m = args[$i] &lt; m ? args[$i] : m</a:t>
            </a:r>
            <a:endParaRPr sz="2800" b="0" i="0" u="none">
              <a:solidFill>
                <a:schemeClr val="tx1">
                  <a:lumMod val="90000"/>
                  <a:lumOff val="5000"/>
                </a:schemeClr>
              </a:solidFill>
              <a:latin typeface="Droid Sans Mono"/>
              <a:ea typeface="Droid Sans Mono"/>
              <a:cs typeface="Droid Sans Mono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            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highlight>
                  <a:srgbClr val="00FF00"/>
                </a:highlight>
                <a:latin typeface="Droid Sans Mono"/>
                <a:ea typeface="Droid Sans Mono"/>
                <a:cs typeface="Droid Sans Mono"/>
              </a:rPr>
              <a:t>#@inbounds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 m = args[$i] &lt; m ? args[$i] : m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 #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highlight>
                  <a:srgbClr val="00FF00"/>
                </a:highlight>
                <a:latin typeface="Droid Sans Mono"/>
                <a:ea typeface="Droid Sans Mono"/>
                <a:cs typeface="Droid Sans Mono"/>
              </a:rPr>
              <a:t>removed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 gave better performance!</a:t>
            </a:r>
            <a:endParaRPr sz="2800" b="0" i="0" u="none">
              <a:solidFill>
                <a:schemeClr val="tx1">
                  <a:lumMod val="90000"/>
                  <a:lumOff val="5000"/>
                </a:schemeClr>
              </a:solidFill>
              <a:latin typeface="Droid Sans Mono"/>
              <a:ea typeface="Droid Sans Mono"/>
              <a:cs typeface="Droid Sans Mono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        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end</a:t>
            </a:r>
            <a:endParaRPr sz="2800" b="0" i="0" u="none">
              <a:solidFill>
                <a:schemeClr val="tx1">
                  <a:lumMod val="90000"/>
                  <a:lumOff val="5000"/>
                </a:schemeClr>
              </a:solidFill>
              <a:latin typeface="Droid Sans Mono"/>
              <a:ea typeface="Droid Sans Mono"/>
              <a:cs typeface="Droid Sans Mono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    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end</a:t>
            </a:r>
            <a:endParaRPr sz="2800" b="0" i="0" u="none">
              <a:solidFill>
                <a:schemeClr val="tx1">
                  <a:lumMod val="90000"/>
                  <a:lumOff val="5000"/>
                </a:schemeClr>
              </a:solidFill>
              <a:latin typeface="Droid Sans Mono"/>
              <a:ea typeface="Droid Sans Mono"/>
              <a:cs typeface="Droid Sans Mono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    ex 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#|&gt; flatten</a:t>
            </a:r>
            <a:endParaRPr sz="2800" b="0" i="0" u="none">
              <a:solidFill>
                <a:schemeClr val="tx1">
                  <a:lumMod val="90000"/>
                  <a:lumOff val="5000"/>
                </a:schemeClr>
              </a:solidFill>
              <a:latin typeface="Droid Sans Mono"/>
              <a:ea typeface="Droid Sans Mono"/>
              <a:cs typeface="Droid Sans Mono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end</a:t>
            </a:r>
            <a:endParaRPr sz="2800" b="0" i="0" u="none">
              <a:solidFill>
                <a:schemeClr val="tx1">
                  <a:lumMod val="90000"/>
                  <a:lumOff val="5000"/>
                </a:schemeClr>
              </a:solidFill>
              <a:latin typeface="Droid Sans Mono"/>
              <a:ea typeface="Droid Sans Mono"/>
              <a:cs typeface="Droid Sans Mono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function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smallest2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(arg1::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Float64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, arg2::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Float64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, args::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Float64...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) </a:t>
            </a:r>
            <a:endParaRPr sz="2800" b="0" i="0" u="none">
              <a:solidFill>
                <a:schemeClr val="tx1">
                  <a:lumMod val="90000"/>
                  <a:lumOff val="5000"/>
                </a:schemeClr>
              </a:solidFill>
              <a:latin typeface="Droid Sans Mono"/>
              <a:ea typeface="Droid Sans Mono"/>
              <a:cs typeface="Droid Sans Mono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     m = arg1 &lt; arg2 ? arg1 : arg2 </a:t>
            </a:r>
            <a:endParaRPr sz="2800" b="0" i="0" u="none">
              <a:solidFill>
                <a:schemeClr val="tx1">
                  <a:lumMod val="90000"/>
                  <a:lumOff val="5000"/>
                </a:schemeClr>
              </a:solidFill>
              <a:latin typeface="Droid Sans Mono"/>
              <a:ea typeface="Droid Sans Mono"/>
              <a:cs typeface="Droid Sans Mono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    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for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 i in 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1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: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length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(args)</a:t>
            </a:r>
            <a:endParaRPr sz="2800" b="0" i="0" u="none">
              <a:solidFill>
                <a:schemeClr val="tx1">
                  <a:lumMod val="90000"/>
                  <a:lumOff val="5000"/>
                </a:schemeClr>
              </a:solidFill>
              <a:latin typeface="Droid Sans Mono"/>
              <a:ea typeface="Droid Sans Mono"/>
              <a:cs typeface="Droid Sans Mono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             m = args[i] &lt; m ? args[i] : m</a:t>
            </a:r>
            <a:endParaRPr sz="2800" b="0" i="0" u="none">
              <a:solidFill>
                <a:schemeClr val="tx1">
                  <a:lumMod val="90000"/>
                  <a:lumOff val="5000"/>
                </a:schemeClr>
              </a:solidFill>
              <a:latin typeface="Droid Sans Mono"/>
              <a:ea typeface="Droid Sans Mono"/>
              <a:cs typeface="Droid Sans Mono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    </a:t>
            </a: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end</a:t>
            </a:r>
            <a:endParaRPr sz="2800" b="0" i="0" u="none">
              <a:solidFill>
                <a:schemeClr val="tx1">
                  <a:lumMod val="90000"/>
                  <a:lumOff val="5000"/>
                </a:schemeClr>
              </a:solidFill>
              <a:latin typeface="Droid Sans Mono"/>
              <a:ea typeface="Droid Sans Mono"/>
              <a:cs typeface="Droid Sans Mono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    m</a:t>
            </a:r>
            <a:endParaRPr sz="2800" b="0" i="0" u="none">
              <a:solidFill>
                <a:schemeClr val="tx1">
                  <a:lumMod val="90000"/>
                  <a:lumOff val="5000"/>
                </a:schemeClr>
              </a:solidFill>
              <a:latin typeface="Droid Sans Mono"/>
              <a:ea typeface="Droid Sans Mono"/>
              <a:cs typeface="Droid Sans Mono"/>
            </a:endParaRPr>
          </a:p>
          <a:p>
            <a: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sz="28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end</a:t>
            </a:r>
            <a:endParaRPr sz="2600">
              <a:solidFill>
                <a:schemeClr val="tx1">
                  <a:lumMod val="90000"/>
                  <a:lumOff val="5000"/>
                </a:schemeClr>
              </a:solidFill>
            </a:endParaRPr>
          </a:p>
          <a:p>
            <a:pPr marL="0" indent="0" algn="l">
              <a:lnSpc>
                <a:spcPct val="81000"/>
              </a:lnSpc>
              <a:spcAft>
                <a:spcPts val="0"/>
              </a:spcAft>
              <a:buFont typeface="Arial"/>
              <a:buNone/>
              <a:defRPr/>
            </a:pPr>
            <a:r>
              <a:rPr sz="2200" b="0" i="0" u="none">
                <a:solidFill>
                  <a:srgbClr val="00B0F0"/>
                </a:solidFill>
                <a:latin typeface="Droid Sans Mono"/>
                <a:ea typeface="Droid Sans Mono"/>
                <a:cs typeface="Droid Sans Mono"/>
              </a:rPr>
              <a:t>function</a:t>
            </a:r>
            <a:r>
              <a:rPr sz="2200" b="0" i="0" u="none">
                <a:solidFill>
                  <a:srgbClr val="00B0F0"/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sz="2200" b="0" i="0" u="none">
                <a:solidFill>
                  <a:srgbClr val="00B0F0"/>
                </a:solidFill>
                <a:latin typeface="Droid Sans Mono"/>
                <a:ea typeface="Droid Sans Mono"/>
                <a:cs typeface="Droid Sans Mono"/>
              </a:rPr>
              <a:t>test</a:t>
            </a:r>
            <a:r>
              <a:rPr sz="2200" b="0" i="0" u="none">
                <a:solidFill>
                  <a:srgbClr val="00B0F0"/>
                </a:solidFill>
                <a:latin typeface="Droid Sans Mono"/>
                <a:ea typeface="Droid Sans Mono"/>
                <a:cs typeface="Droid Sans Mono"/>
              </a:rPr>
              <a:t>() </a:t>
            </a:r>
            <a:r>
              <a:rPr sz="2200" b="0" i="0" u="none">
                <a:solidFill>
                  <a:srgbClr val="00B0F0"/>
                </a:solidFill>
                <a:latin typeface="Droid Sans Mono"/>
                <a:ea typeface="Droid Sans Mono"/>
                <a:cs typeface="Droid Sans Mono"/>
              </a:rPr>
              <a:t>for</a:t>
            </a:r>
            <a:r>
              <a:rPr sz="2200" b="0" i="0" u="none">
                <a:solidFill>
                  <a:srgbClr val="00B0F0"/>
                </a:solidFill>
                <a:latin typeface="Droid Sans Mono"/>
                <a:ea typeface="Droid Sans Mono"/>
                <a:cs typeface="Droid Sans Mono"/>
              </a:rPr>
              <a:t> i=</a:t>
            </a:r>
            <a:r>
              <a:rPr sz="2200" b="0" i="0" u="none">
                <a:solidFill>
                  <a:srgbClr val="00B0F0"/>
                </a:solidFill>
                <a:latin typeface="Droid Sans Mono"/>
                <a:ea typeface="Droid Sans Mono"/>
                <a:cs typeface="Droid Sans Mono"/>
              </a:rPr>
              <a:t>1</a:t>
            </a:r>
            <a:r>
              <a:rPr sz="2200" b="0" i="0" u="none">
                <a:solidFill>
                  <a:srgbClr val="00B0F0"/>
                </a:solidFill>
                <a:latin typeface="Droid Sans Mono"/>
                <a:ea typeface="Droid Sans Mono"/>
                <a:cs typeface="Droid Sans Mono"/>
              </a:rPr>
              <a:t>:</a:t>
            </a:r>
            <a:r>
              <a:rPr sz="2200" b="0" i="0" u="none">
                <a:solidFill>
                  <a:srgbClr val="00B0F0"/>
                </a:solidFill>
                <a:latin typeface="Droid Sans Mono"/>
                <a:ea typeface="Droid Sans Mono"/>
                <a:cs typeface="Droid Sans Mono"/>
              </a:rPr>
              <a:t>40000</a:t>
            </a:r>
            <a:r>
              <a:rPr sz="2200" b="0" i="0" u="none">
                <a:solidFill>
                  <a:srgbClr val="00B0F0"/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sz="2200" b="0" i="0" u="none">
                <a:solidFill>
                  <a:srgbClr val="00B0F0"/>
                </a:solidFill>
                <a:latin typeface="Droid Sans Mono"/>
                <a:ea typeface="Droid Sans Mono"/>
                <a:cs typeface="Droid Sans Mono"/>
              </a:rPr>
              <a:t>push!</a:t>
            </a:r>
            <a:r>
              <a:rPr sz="2200" b="0" i="0" u="none">
                <a:solidFill>
                  <a:srgbClr val="00B0F0"/>
                </a:solidFill>
                <a:latin typeface="Droid Sans Mono"/>
                <a:ea typeface="Droid Sans Mono"/>
                <a:cs typeface="Droid Sans Mono"/>
              </a:rPr>
              <a:t>(x,-i*</a:t>
            </a:r>
            <a:r>
              <a:rPr sz="2200" b="0" i="0" u="none">
                <a:solidFill>
                  <a:srgbClr val="00B0F0"/>
                </a:solidFill>
                <a:latin typeface="Droid Sans Mono"/>
                <a:ea typeface="Droid Sans Mono"/>
                <a:cs typeface="Droid Sans Mono"/>
              </a:rPr>
              <a:t>1.2</a:t>
            </a:r>
            <a:r>
              <a:rPr sz="2200" b="0" i="0" u="none">
                <a:solidFill>
                  <a:srgbClr val="00B0F0"/>
                </a:solidFill>
                <a:latin typeface="Droid Sans Mono"/>
                <a:ea typeface="Droid Sans Mono"/>
                <a:cs typeface="Droid Sans Mono"/>
              </a:rPr>
              <a:t>)  </a:t>
            </a:r>
            <a:r>
              <a:rPr sz="2200" b="0" i="0" u="none">
                <a:solidFill>
                  <a:srgbClr val="00B0F0"/>
                </a:solidFill>
                <a:latin typeface="Droid Sans Mono"/>
                <a:ea typeface="Droid Sans Mono"/>
                <a:cs typeface="Droid Sans Mono"/>
              </a:rPr>
              <a:t>end </a:t>
            </a:r>
            <a:r>
              <a:rPr sz="2200" b="0" i="0" u="none">
                <a:solidFill>
                  <a:srgbClr val="00B0F0"/>
                </a:solidFill>
                <a:latin typeface="Droid Sans Mono"/>
                <a:ea typeface="Droid Sans Mono"/>
                <a:cs typeface="Droid Sans Mono"/>
              </a:rPr>
              <a:t>end</a:t>
            </a:r>
            <a:endParaRPr sz="2200" b="0" i="0" u="none">
              <a:solidFill>
                <a:srgbClr val="00B0F0"/>
              </a:solidFill>
              <a:latin typeface="Droid Sans Mono"/>
              <a:ea typeface="Droid Sans Mono"/>
              <a:cs typeface="Droid Sans Mono"/>
            </a:endParaRPr>
          </a:p>
          <a:p>
            <a:pPr marL="0" indent="0" algn="l">
              <a:lnSpc>
                <a:spcPct val="81000"/>
              </a:lnSpc>
              <a:spcAft>
                <a:spcPts val="0"/>
              </a:spcAft>
              <a:buFont typeface="Arial"/>
              <a:buNone/>
              <a:defRPr/>
            </a:pPr>
            <a:r>
              <a:rPr sz="24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@btime</a:t>
            </a:r>
            <a:r>
              <a:rPr sz="24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sz="24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smallest</a:t>
            </a:r>
            <a:r>
              <a:rPr sz="24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(</a:t>
            </a:r>
            <a:r>
              <a:rPr sz="24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1.0</a:t>
            </a:r>
            <a:r>
              <a:rPr sz="24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,</a:t>
            </a:r>
            <a:r>
              <a:rPr sz="24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2.0</a:t>
            </a:r>
            <a:r>
              <a:rPr sz="24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,x...)</a:t>
            </a:r>
            <a:r>
              <a:rPr sz="24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#@generated </a:t>
            </a:r>
            <a:r>
              <a:rPr lang="en-US" sz="2400" b="0" i="0" u="none" strike="noStrike" cap="none" spc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 LoadError: syntax: invalid syntax (memory-error out of gc handles)</a:t>
            </a:r>
            <a:endParaRPr sz="2400" b="0" i="0" u="none">
              <a:solidFill>
                <a:schemeClr val="tx1">
                  <a:lumMod val="90000"/>
                  <a:lumOff val="5000"/>
                </a:schemeClr>
              </a:solidFill>
              <a:latin typeface="Droid Sans Mono"/>
              <a:ea typeface="Droid Sans Mono"/>
              <a:cs typeface="Droid Sans Mono"/>
            </a:endParaRPr>
          </a:p>
          <a:p>
            <a:pPr marL="0" indent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sz="24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@btime</a:t>
            </a:r>
            <a:r>
              <a:rPr sz="24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sz="24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smallest2</a:t>
            </a:r>
            <a:r>
              <a:rPr sz="24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(</a:t>
            </a:r>
            <a:r>
              <a:rPr sz="24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1.0</a:t>
            </a:r>
            <a:r>
              <a:rPr sz="24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,</a:t>
            </a:r>
            <a:r>
              <a:rPr sz="24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2.0</a:t>
            </a:r>
            <a:r>
              <a:rPr sz="24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,x...)</a:t>
            </a:r>
            <a:r>
              <a:rPr sz="2600">
                <a:solidFill>
                  <a:schemeClr val="tx1">
                    <a:lumMod val="90000"/>
                    <a:lumOff val="5000"/>
                  </a:schemeClr>
                </a:solidFill>
              </a:rPr>
              <a:t>#</a:t>
            </a:r>
            <a:r>
              <a:rPr lang="en-US" sz="1600" b="0" i="0" u="none" strike="noStrike" cap="none" spc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400" b="0" i="0" u="none" strike="noStrike" cap="none" spc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904.642 μs (40004 allocations: 937.67 KiB)</a:t>
            </a:r>
            <a:endParaRPr sz="7200">
              <a:solidFill>
                <a:schemeClr val="tx1">
                  <a:lumMod val="90000"/>
                  <a:lumOff val="5000"/>
                </a:schemeClr>
              </a:solidFill>
            </a:endParaRPr>
          </a:p>
          <a:p>
            <a:pPr marL="0" indent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200" b="0" i="0" u="none" strike="noStrike" cap="none" spc="0">
                <a:solidFill>
                  <a:srgbClr val="00B0F0"/>
                </a:solidFill>
                <a:latin typeface="Droid Sans Mono"/>
                <a:ea typeface="Droid Sans Mono"/>
                <a:cs typeface="Droid Sans Mono"/>
              </a:rPr>
              <a:t>function</a:t>
            </a:r>
            <a:r>
              <a:rPr lang="en-US" sz="2200" b="0" i="0" u="none" strike="noStrike" cap="none" spc="0">
                <a:solidFill>
                  <a:srgbClr val="00B0F0"/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lang="en-US" sz="2200" b="0" i="0" u="none" strike="noStrike" cap="none" spc="0">
                <a:solidFill>
                  <a:srgbClr val="00B0F0"/>
                </a:solidFill>
                <a:latin typeface="Droid Sans Mono"/>
                <a:ea typeface="Droid Sans Mono"/>
                <a:cs typeface="Droid Sans Mono"/>
              </a:rPr>
              <a:t>test</a:t>
            </a:r>
            <a:r>
              <a:rPr lang="en-US" sz="2200" b="0" i="0" u="none" strike="noStrike" cap="none" spc="0">
                <a:solidFill>
                  <a:srgbClr val="00B0F0"/>
                </a:solidFill>
                <a:latin typeface="Droid Sans Mono"/>
                <a:ea typeface="Droid Sans Mono"/>
                <a:cs typeface="Droid Sans Mono"/>
              </a:rPr>
              <a:t>() </a:t>
            </a:r>
            <a:r>
              <a:rPr lang="en-US" sz="2200" b="0" i="0" u="none" strike="noStrike" cap="none" spc="0">
                <a:solidFill>
                  <a:srgbClr val="00B0F0"/>
                </a:solidFill>
                <a:latin typeface="Droid Sans Mono"/>
                <a:ea typeface="Droid Sans Mono"/>
                <a:cs typeface="Droid Sans Mono"/>
              </a:rPr>
              <a:t>for</a:t>
            </a:r>
            <a:r>
              <a:rPr lang="en-US" sz="2200" b="0" i="0" u="none" strike="noStrike" cap="none" spc="0">
                <a:solidFill>
                  <a:srgbClr val="00B0F0"/>
                </a:solidFill>
                <a:latin typeface="Droid Sans Mono"/>
                <a:ea typeface="Droid Sans Mono"/>
                <a:cs typeface="Droid Sans Mono"/>
              </a:rPr>
              <a:t> i=</a:t>
            </a:r>
            <a:r>
              <a:rPr lang="en-US" sz="2200" b="0" i="0" u="none" strike="noStrike" cap="none" spc="0">
                <a:solidFill>
                  <a:srgbClr val="00B0F0"/>
                </a:solidFill>
                <a:latin typeface="Droid Sans Mono"/>
                <a:ea typeface="Droid Sans Mono"/>
                <a:cs typeface="Droid Sans Mono"/>
              </a:rPr>
              <a:t>1</a:t>
            </a:r>
            <a:r>
              <a:rPr lang="en-US" sz="2200" b="0" i="0" u="none" strike="noStrike" cap="none" spc="0">
                <a:solidFill>
                  <a:srgbClr val="00B0F0"/>
                </a:solidFill>
                <a:latin typeface="Droid Sans Mono"/>
                <a:ea typeface="Droid Sans Mono"/>
                <a:cs typeface="Droid Sans Mono"/>
              </a:rPr>
              <a:t>:</a:t>
            </a:r>
            <a:r>
              <a:rPr lang="en-US" sz="2200" b="0" i="0" u="none" strike="noStrike" cap="none" spc="0">
                <a:solidFill>
                  <a:srgbClr val="00B0F0"/>
                </a:solidFill>
                <a:highlight>
                  <a:srgbClr val="FFFF00"/>
                </a:highlight>
                <a:latin typeface="Droid Sans Mono"/>
                <a:ea typeface="Droid Sans Mono"/>
                <a:cs typeface="Droid Sans Mono"/>
              </a:rPr>
              <a:t>4000</a:t>
            </a:r>
            <a:r>
              <a:rPr lang="en-US" sz="2200" b="0" i="0" u="none" strike="noStrike" cap="none" spc="0">
                <a:solidFill>
                  <a:srgbClr val="00B0F0"/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lang="en-US" sz="2200" b="0" i="0" u="none" strike="noStrike" cap="none" spc="0">
                <a:solidFill>
                  <a:srgbClr val="00B0F0"/>
                </a:solidFill>
                <a:latin typeface="Droid Sans Mono"/>
                <a:ea typeface="Droid Sans Mono"/>
                <a:cs typeface="Droid Sans Mono"/>
              </a:rPr>
              <a:t>push!</a:t>
            </a:r>
            <a:r>
              <a:rPr lang="en-US" sz="2200" b="0" i="0" u="none" strike="noStrike" cap="none" spc="0">
                <a:solidFill>
                  <a:srgbClr val="00B0F0"/>
                </a:solidFill>
                <a:latin typeface="Droid Sans Mono"/>
                <a:ea typeface="Droid Sans Mono"/>
                <a:cs typeface="Droid Sans Mono"/>
              </a:rPr>
              <a:t>(x,-i*</a:t>
            </a:r>
            <a:r>
              <a:rPr lang="en-US" sz="2200" b="0" i="0" u="none" strike="noStrike" cap="none" spc="0">
                <a:solidFill>
                  <a:srgbClr val="00B0F0"/>
                </a:solidFill>
                <a:latin typeface="Droid Sans Mono"/>
                <a:ea typeface="Droid Sans Mono"/>
                <a:cs typeface="Droid Sans Mono"/>
              </a:rPr>
              <a:t>1.2</a:t>
            </a:r>
            <a:r>
              <a:rPr lang="en-US" sz="2200" b="0" i="0" u="none" strike="noStrike" cap="none" spc="0">
                <a:solidFill>
                  <a:srgbClr val="00B0F0"/>
                </a:solidFill>
                <a:latin typeface="Droid Sans Mono"/>
                <a:ea typeface="Droid Sans Mono"/>
                <a:cs typeface="Droid Sans Mono"/>
              </a:rPr>
              <a:t>)  </a:t>
            </a:r>
            <a:r>
              <a:rPr lang="en-US" sz="2200" b="0" i="0" u="none" strike="noStrike" cap="none" spc="0">
                <a:solidFill>
                  <a:srgbClr val="00B0F0"/>
                </a:solidFill>
                <a:latin typeface="Droid Sans Mono"/>
                <a:ea typeface="Droid Sans Mono"/>
                <a:cs typeface="Droid Sans Mono"/>
              </a:rPr>
              <a:t>end </a:t>
            </a:r>
            <a:r>
              <a:rPr lang="en-US" sz="2200" b="0" i="0" u="none" strike="noStrike" cap="none" spc="0">
                <a:solidFill>
                  <a:srgbClr val="00B0F0"/>
                </a:solidFill>
                <a:latin typeface="Droid Sans Mono"/>
                <a:ea typeface="Droid Sans Mono"/>
                <a:cs typeface="Droid Sans Mono"/>
              </a:rPr>
              <a:t>end</a:t>
            </a:r>
            <a:endParaRPr sz="2200">
              <a:solidFill>
                <a:schemeClr val="tx1">
                  <a:lumMod val="90000"/>
                  <a:lumOff val="5000"/>
                </a:schemeClr>
              </a:solidFill>
            </a:endParaRPr>
          </a:p>
          <a:p>
            <a:pPr marL="0" indent="0" algn="l">
              <a:lnSpc>
                <a:spcPct val="81000"/>
              </a:lnSpc>
              <a:spcAft>
                <a:spcPts val="0"/>
              </a:spcAft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@btime</a:t>
            </a:r>
            <a:r>
              <a:rPr lang="en-US" sz="2400" b="0" i="0" u="none" strike="noStrike" cap="none" spc="0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lang="en-US" sz="2400" b="0" i="0" u="none" strike="noStrike" cap="none" spc="0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smallest</a:t>
            </a:r>
            <a:r>
              <a:rPr lang="en-US" sz="2400" b="0" i="0" u="none" strike="noStrike" cap="none" spc="0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(</a:t>
            </a:r>
            <a:r>
              <a:rPr lang="en-US" sz="2400" b="0" i="0" u="none" strike="noStrike" cap="none" spc="0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1.0</a:t>
            </a:r>
            <a:r>
              <a:rPr lang="en-US" sz="2400" b="0" i="0" u="none" strike="noStrike" cap="none" spc="0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,</a:t>
            </a:r>
            <a:r>
              <a:rPr lang="en-US" sz="2400" b="0" i="0" u="none" strike="noStrike" cap="none" spc="0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2.0</a:t>
            </a:r>
            <a:r>
              <a:rPr lang="en-US" sz="2400" b="0" i="0" u="none" strike="noStrike" cap="none" spc="0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,x...)</a:t>
            </a:r>
            <a:r>
              <a:rPr lang="en-US" sz="2400" b="0" i="0" u="none" strike="noStrike" cap="none" spc="0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#</a:t>
            </a:r>
            <a:r>
              <a:rPr lang="en-US" sz="2400" b="0" i="0" u="none" strike="noStrike" cap="none" spc="0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 128.055 μs (4004 allocations: 93.92 KiB)</a:t>
            </a:r>
            <a:endParaRPr sz="2400" b="0" i="0" u="none">
              <a:solidFill>
                <a:schemeClr val="tx1">
                  <a:lumMod val="90000"/>
                  <a:lumOff val="5000"/>
                </a:schemeClr>
              </a:solidFill>
              <a:latin typeface="Droid Sans Mono"/>
              <a:ea typeface="Droid Sans Mono"/>
              <a:cs typeface="Droid Sans Mono"/>
            </a:endParaRPr>
          </a:p>
          <a:p>
            <a:pPr marL="0" indent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@btime</a:t>
            </a:r>
            <a:r>
              <a:rPr lang="en-US" sz="2400" b="0" i="0" u="none" strike="noStrike" cap="none" spc="0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lang="en-US" sz="2400" b="0" i="0" u="none" strike="noStrike" cap="none" spc="0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smallest2</a:t>
            </a:r>
            <a:r>
              <a:rPr lang="en-US" sz="2400" b="0" i="0" u="none" strike="noStrike" cap="none" spc="0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(</a:t>
            </a:r>
            <a:r>
              <a:rPr lang="en-US" sz="2400" b="0" i="0" u="none" strike="noStrike" cap="none" spc="0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1.0</a:t>
            </a:r>
            <a:r>
              <a:rPr lang="en-US" sz="2400" b="0" i="0" u="none" strike="noStrike" cap="none" spc="0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,</a:t>
            </a:r>
            <a:r>
              <a:rPr lang="en-US" sz="2400" b="0" i="0" u="none" strike="noStrike" cap="none" spc="0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2.0</a:t>
            </a:r>
            <a:r>
              <a:rPr lang="en-US" sz="2400" b="0" i="0" u="none" strike="noStrike" cap="none" spc="0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,x...)</a:t>
            </a:r>
            <a:r>
              <a:rPr lang="en-US" sz="2400" b="0" i="0" u="none" strike="noStrike" cap="none" spc="0">
                <a:solidFill>
                  <a:schemeClr val="tx1">
                    <a:lumMod val="90000"/>
                    <a:lumOff val="5000"/>
                  </a:schemeClr>
                </a:solidFill>
                <a:latin typeface="+mn-lt"/>
                <a:ea typeface="+mn-ea"/>
                <a:cs typeface="+mn-cs"/>
              </a:rPr>
              <a:t>#</a:t>
            </a:r>
            <a:r>
              <a:rPr lang="en-US" sz="2400" b="0" i="0" u="none" strike="noStrike" cap="none" spc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400" b="0" i="0" u="none" strike="noStrike" cap="none" spc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  120.540 μs (4004 allocations: 93.92 KiB)</a:t>
            </a:r>
            <a:endParaRPr sz="2400" b="0" i="0" u="none" strike="noStrike" cap="none" spc="0">
              <a:solidFill>
                <a:schemeClr val="tx1">
                  <a:lumMod val="90000"/>
                  <a:lumOff val="5000"/>
                </a:schemeClr>
              </a:solidFill>
              <a:latin typeface="Arial"/>
              <a:ea typeface="Arial"/>
              <a:cs typeface="Arial"/>
            </a:endParaRPr>
          </a:p>
          <a:p>
            <a:pPr marL="0" indent="0" algn="l">
              <a:lnSpc>
                <a:spcPct val="81000"/>
              </a:lnSpc>
              <a:spcBef>
                <a:spcPts val="0"/>
              </a:spcBef>
              <a:spcAft>
                <a:spcPts val="0"/>
              </a:spcAft>
              <a:buFont typeface="Arial"/>
              <a:buNone/>
              <a:defRPr/>
            </a:pPr>
            <a:r>
              <a:rPr lang="en-US" sz="2600" b="0" i="0" u="none" strike="noStrike" cap="none" spc="0">
                <a:solidFill>
                  <a:schemeClr val="tx1">
                    <a:lumMod val="90000"/>
                    <a:lumOff val="5000"/>
                  </a:schemeClr>
                </a:solidFill>
                <a:latin typeface="Arial"/>
                <a:ea typeface="Arial"/>
                <a:cs typeface="Arial"/>
              </a:rPr>
              <a:t>The same thing for @inline </a:t>
            </a:r>
            <a:r>
              <a:rPr sz="2600" b="0" i="0" u="none">
                <a:solidFill>
                  <a:srgbClr val="569CD6"/>
                </a:solidFill>
                <a:latin typeface="Droid Sans Mono"/>
                <a:ea typeface="Droid Sans Mono"/>
                <a:cs typeface="Droid Sans Mono"/>
              </a:rPr>
              <a:t>function</a:t>
            </a:r>
            <a:r>
              <a:rPr sz="2600" b="0" i="0" u="none">
                <a:solidFill>
                  <a:srgbClr val="D4D4D4"/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sz="2600" b="0" i="0" u="none">
                <a:solidFill>
                  <a:srgbClr val="7030A0"/>
                </a:solidFill>
                <a:latin typeface="Droid Sans Mono"/>
                <a:ea typeface="Droid Sans Mono"/>
                <a:cs typeface="Droid Sans Mono"/>
              </a:rPr>
              <a:t>quadraticsmallestpositiveroot</a:t>
            </a:r>
            <a:r>
              <a:rPr sz="2600" b="0" i="0" u="none">
                <a:solidFill>
                  <a:srgbClr val="7030A0"/>
                </a:solidFill>
                <a:latin typeface="Droid Sans Mono"/>
                <a:ea typeface="Droid Sans Mono"/>
                <a:cs typeface="Droid Sans Mono"/>
              </a:rPr>
              <a:t>(a::</a:t>
            </a:r>
            <a:r>
              <a:rPr sz="2600" b="0" i="0" u="none">
                <a:solidFill>
                  <a:srgbClr val="7030A0"/>
                </a:solidFill>
                <a:latin typeface="Droid Sans Mono"/>
                <a:ea typeface="Droid Sans Mono"/>
                <a:cs typeface="Droid Sans Mono"/>
              </a:rPr>
              <a:t>F</a:t>
            </a:r>
            <a:r>
              <a:rPr sz="2600" b="0" i="0" u="none">
                <a:solidFill>
                  <a:srgbClr val="7030A0"/>
                </a:solidFill>
                <a:latin typeface="Droid Sans Mono"/>
                <a:ea typeface="Droid Sans Mono"/>
                <a:cs typeface="Droid Sans Mono"/>
              </a:rPr>
              <a:t>, b::</a:t>
            </a:r>
            <a:r>
              <a:rPr sz="2600" b="0" i="0" u="none">
                <a:solidFill>
                  <a:srgbClr val="7030A0"/>
                </a:solidFill>
                <a:latin typeface="Droid Sans Mono"/>
                <a:ea typeface="Droid Sans Mono"/>
                <a:cs typeface="Droid Sans Mono"/>
              </a:rPr>
              <a:t>F</a:t>
            </a:r>
            <a:r>
              <a:rPr sz="2600" b="0" i="0" u="none">
                <a:solidFill>
                  <a:srgbClr val="7030A0"/>
                </a:solidFill>
                <a:latin typeface="Droid Sans Mono"/>
                <a:ea typeface="Droid Sans Mono"/>
                <a:cs typeface="Droid Sans Mono"/>
              </a:rPr>
              <a:t>, c::</a:t>
            </a:r>
            <a:r>
              <a:rPr sz="2600" b="0" i="0" u="none">
                <a:solidFill>
                  <a:srgbClr val="7030A0"/>
                </a:solidFill>
                <a:latin typeface="Droid Sans Mono"/>
                <a:ea typeface="Droid Sans Mono"/>
                <a:cs typeface="Droid Sans Mono"/>
              </a:rPr>
              <a:t>F</a:t>
            </a:r>
            <a:r>
              <a:rPr sz="2600" b="0" i="0" u="none">
                <a:solidFill>
                  <a:srgbClr val="7030A0"/>
                </a:solidFill>
                <a:latin typeface="Droid Sans Mono"/>
                <a:ea typeface="Droid Sans Mono"/>
                <a:cs typeface="Droid Sans Mono"/>
              </a:rPr>
              <a:t>)</a:t>
            </a:r>
            <a:endParaRPr sz="2600">
              <a:solidFill>
                <a:srgbClr val="7030A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3361470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8" y="365124"/>
            <a:ext cx="10515600" cy="691283"/>
          </a:xfrm>
        </p:spPr>
        <p:txBody>
          <a:bodyPr/>
          <a:lstStyle/>
          <a:p>
            <a:pPr algn="ctr">
              <a:defRPr/>
            </a:pPr>
            <a:r>
              <a:rPr sz="2800"/>
              <a:t>Future tasks</a:t>
            </a:r>
            <a:endParaRPr sz="2800"/>
          </a:p>
        </p:txBody>
      </p:sp>
      <p:sp>
        <p:nvSpPr>
          <p:cNvPr id="193761102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838198" y="1600488"/>
            <a:ext cx="10515600" cy="4351338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Currently the qss package is just a prototype: </a:t>
            </a:r>
            <a:endParaRPr/>
          </a:p>
          <a:p>
            <a:pPr>
              <a:defRPr/>
            </a:pPr>
            <a:r>
              <a:rPr/>
              <a:t>I will have to see if it is more efficient to use the “withoutsaving” approach and add a “saveat” feature.</a:t>
            </a:r>
            <a:endParaRPr/>
          </a:p>
          <a:p>
            <a:pPr>
              <a:defRPr/>
            </a:pPr>
            <a:r>
              <a:rPr/>
              <a:t>Should we also save the derivatives?</a:t>
            </a:r>
            <a:endParaRPr/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client should be able for query the solution as such: sol1(0.321). So an interpolation feature should be added.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Next, the package should implement other solvers besides qss1, accounts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for input signals and discontinuities.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What range of t are we interested in: order of t? </a:t>
            </a:r>
            <a:endParaRPr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636125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8" y="206374"/>
            <a:ext cx="10515600" cy="870856"/>
          </a:xfrm>
        </p:spPr>
        <p:txBody>
          <a:bodyPr/>
          <a:lstStyle/>
          <a:p>
            <a:pPr algn="ctr">
              <a:defRPr/>
            </a:pPr>
            <a:r>
              <a:rPr/>
              <a:t>Qss package</a:t>
            </a:r>
            <a:endParaRPr/>
          </a:p>
        </p:txBody>
      </p:sp>
      <p:sp>
        <p:nvSpPr>
          <p:cNvPr id="403884486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770164" y="1247321"/>
            <a:ext cx="10831085" cy="5091339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/>
              <a:t>Inspired by the stand-alone qss solver written in C</a:t>
            </a:r>
            <a:endParaRPr/>
          </a:p>
          <a:p>
            <a:pPr>
              <a:defRPr/>
            </a:pPr>
            <a:r>
              <a:rPr/>
              <a:t>Follows the model-integrator-quantizer structure</a:t>
            </a:r>
            <a:endParaRPr/>
          </a:p>
          <a:p>
            <a:pPr>
              <a:defRPr/>
            </a:pPr>
            <a:r>
              <a:rPr/>
              <a:t>Usage: create a model-setting and a simulator</a:t>
            </a:r>
            <a:endParaRPr/>
          </a:p>
          <a:p>
            <a:pPr>
              <a:defRPr/>
            </a:pPr>
            <a:r>
              <a:rPr/>
              <a:t>The Simulator instantiates and glues “database like” components and calls the integrator.</a:t>
            </a:r>
            <a:endParaRPr/>
          </a:p>
          <a:p>
            <a:pPr>
              <a:defRPr/>
            </a:pPr>
            <a:r>
              <a:rPr/>
              <a:t>The integrator, has an instance of the  simulator, organizes the show: initializes the “database” and starts integration until final time is reached. The integration calls other help files and asks the quantizer to compute next time and update the quantized variable.</a:t>
            </a:r>
            <a:endParaRPr/>
          </a:p>
          <a:p>
            <a:pPr>
              <a:defRPr/>
            </a:pPr>
            <a:r>
              <a:rPr/>
              <a:t>The quantizer, based on the solver set in the settings, dispatches its functions to the appropriate solver (qss1, qss2,...,liqss...)</a:t>
            </a: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4471811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8" y="22678"/>
            <a:ext cx="10515600" cy="600981"/>
          </a:xfrm>
        </p:spPr>
        <p:txBody>
          <a:bodyPr/>
          <a:lstStyle/>
          <a:p>
            <a:pPr algn="ctr">
              <a:defRPr/>
            </a:pPr>
            <a:r>
              <a:rPr sz="2800"/>
              <a:t>qss package</a:t>
            </a:r>
            <a:endParaRPr sz="2800"/>
          </a:p>
        </p:txBody>
      </p:sp>
      <p:pic>
        <p:nvPicPr>
          <p:cNvPr id="43053566" name="" hidden="0"/>
          <p:cNvPicPr>
            <a:picLocks noChangeAspect="1"/>
          </p:cNvPicPr>
          <p:nvPr isPhoto="0" userDrawn="0"/>
        </p:nvPicPr>
        <p:blipFill>
          <a:blip r:embed="rId2"/>
          <a:stretch/>
        </p:blipFill>
        <p:spPr bwMode="auto">
          <a:xfrm flipH="0" flipV="0">
            <a:off x="2828741" y="562984"/>
            <a:ext cx="6747091" cy="621790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4134534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8" y="365124"/>
            <a:ext cx="10515600" cy="535420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 fontScale="90000" lnSpcReduction="2000"/>
          </a:bodyPr>
          <a:lstStyle/>
          <a:p>
            <a:pPr algn="ctr">
              <a:defRPr/>
            </a:pPr>
            <a:r>
              <a:rPr/>
              <a:t>Data structures</a:t>
            </a:r>
            <a:endParaRPr/>
          </a:p>
        </p:txBody>
      </p:sp>
      <p:sp>
        <p:nvSpPr>
          <p:cNvPr id="118056071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174954" y="1194954"/>
            <a:ext cx="11914908" cy="5420590"/>
          </a:xfrm>
        </p:spPr>
        <p:txBody>
          <a:bodyPr/>
          <a:lstStyle/>
          <a:p>
            <a:pPr marL="0" indent="0" algn="l">
              <a:buFont typeface="Arial"/>
              <a:buNone/>
              <a:defRPr/>
            </a:pPr>
            <a:r>
              <a:rPr sz="2400" b="1"/>
              <a:t>Struct Data</a:t>
            </a:r>
            <a:endParaRPr sz="2400" b="1"/>
          </a:p>
          <a:p>
            <a:pPr algn="l">
              <a:defRPr/>
            </a:pPr>
            <a:r>
              <a:rPr sz="2200" b="0" i="0" u="none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quantum</a:t>
            </a:r>
            <a:r>
              <a:rPr sz="2200" b="0" i="0" u="none">
                <a:solidFill>
                  <a:srgbClr val="D4D4D4"/>
                </a:solidFill>
                <a:latin typeface="Droid Sans Mono"/>
                <a:ea typeface="Droid Sans Mono"/>
                <a:cs typeface="Droid Sans Mono"/>
              </a:rPr>
              <a:t> = </a:t>
            </a:r>
            <a:r>
              <a:rPr sz="2200" b="0" i="0" u="none">
                <a:solidFill>
                  <a:srgbClr val="4EC9B0"/>
                </a:solidFill>
                <a:latin typeface="Droid Sans Mono"/>
                <a:ea typeface="Droid Sans Mono"/>
                <a:cs typeface="Droid Sans Mono"/>
              </a:rPr>
              <a:t>Vector{Float64}</a:t>
            </a:r>
            <a:r>
              <a:rPr sz="2200" b="0" i="0" u="none">
                <a:solidFill>
                  <a:srgbClr val="D4D4D4"/>
                </a:solidFill>
                <a:latin typeface="Droid Sans Mono"/>
                <a:ea typeface="Droid Sans Mono"/>
                <a:cs typeface="Droid Sans Mono"/>
              </a:rPr>
              <a:t>  </a:t>
            </a:r>
            <a:r>
              <a:rPr lang="en-US" sz="2200" b="0" i="0" u="none" strike="noStrike" cap="none" spc="0">
                <a:solidFill>
                  <a:srgbClr val="D4D4D4"/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lang="en-US" sz="2200" b="0" i="0" u="none" strike="noStrike" cap="none" spc="0">
                <a:solidFill>
                  <a:schemeClr val="bg1">
                    <a:lumMod val="50000"/>
                  </a:schemeClr>
                </a:solidFill>
                <a:latin typeface="Droid Sans Mono"/>
                <a:ea typeface="Droid Sans Mono"/>
                <a:cs typeface="Droid Sans Mono"/>
              </a:rPr>
              <a:t>(undef, states)</a:t>
            </a:r>
            <a:r>
              <a:rPr sz="2200" b="0" i="0" u="none">
                <a:solidFill>
                  <a:srgbClr val="D4D4D4"/>
                </a:solidFill>
                <a:latin typeface="Droid Sans Mono"/>
                <a:ea typeface="Droid Sans Mono"/>
                <a:cs typeface="Droid Sans Mono"/>
              </a:rPr>
              <a:t> </a:t>
            </a:r>
            <a:endParaRPr sz="2200" b="0" i="0" u="none">
              <a:solidFill>
                <a:srgbClr val="D4D4D4"/>
              </a:solidFill>
              <a:latin typeface="Droid Sans Mono"/>
              <a:ea typeface="Droid Sans Mono"/>
              <a:cs typeface="Droid Sans Mono"/>
            </a:endParaRPr>
          </a:p>
          <a:p>
            <a:pPr algn="l">
              <a:defRPr/>
            </a:pPr>
            <a:r>
              <a:rPr sz="2200" b="0" i="0" u="none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x</a:t>
            </a:r>
            <a:r>
              <a:rPr sz="2200" b="0" i="0" u="none">
                <a:solidFill>
                  <a:srgbClr val="D4D4D4"/>
                </a:solidFill>
                <a:latin typeface="Droid Sans Mono"/>
                <a:ea typeface="Droid Sans Mono"/>
                <a:cs typeface="Droid Sans Mono"/>
              </a:rPr>
              <a:t> =  </a:t>
            </a:r>
            <a:r>
              <a:rPr sz="2200" b="0" i="0" u="none">
                <a:solidFill>
                  <a:srgbClr val="62D192"/>
                </a:solidFill>
                <a:latin typeface="Droid Sans Mono"/>
                <a:ea typeface="Droid Sans Mono"/>
                <a:cs typeface="Droid Sans Mono"/>
              </a:rPr>
              <a:t>Vector</a:t>
            </a:r>
            <a:r>
              <a:rPr sz="2200" b="0" i="0" u="none">
                <a:solidFill>
                  <a:srgbClr val="4EC9B0"/>
                </a:solidFill>
                <a:latin typeface="Droid Sans Mono"/>
                <a:ea typeface="Droid Sans Mono"/>
                <a:cs typeface="Droid Sans Mono"/>
              </a:rPr>
              <a:t>{Array{Float64}}</a:t>
            </a:r>
            <a:r>
              <a:rPr sz="2200" b="0" i="0" u="none">
                <a:solidFill>
                  <a:schemeClr val="bg1">
                    <a:lumMod val="50000"/>
                  </a:schemeClr>
                </a:solidFill>
                <a:latin typeface="Droid Sans Mono"/>
                <a:ea typeface="Droid Sans Mono"/>
                <a:cs typeface="Droid Sans Mono"/>
              </a:rPr>
              <a:t>(undef, (order+</a:t>
            </a:r>
            <a:r>
              <a:rPr sz="2200" b="0" i="0" u="none">
                <a:solidFill>
                  <a:schemeClr val="bg1">
                    <a:lumMod val="50000"/>
                  </a:schemeClr>
                </a:solidFill>
                <a:latin typeface="Droid Sans Mono"/>
                <a:ea typeface="Droid Sans Mono"/>
                <a:cs typeface="Droid Sans Mono"/>
              </a:rPr>
              <a:t>1</a:t>
            </a:r>
            <a:r>
              <a:rPr sz="2200" b="0" i="0" u="none">
                <a:solidFill>
                  <a:schemeClr val="bg1">
                    <a:lumMod val="50000"/>
                  </a:schemeClr>
                </a:solidFill>
                <a:latin typeface="Droid Sans Mono"/>
                <a:ea typeface="Droid Sans Mono"/>
                <a:cs typeface="Droid Sans Mono"/>
              </a:rPr>
              <a:t>)*states)</a:t>
            </a:r>
            <a:endParaRPr sz="2200">
              <a:solidFill>
                <a:schemeClr val="bg1">
                  <a:lumMod val="50000"/>
                </a:schemeClr>
              </a:solidFill>
            </a:endParaRPr>
          </a:p>
          <a:p>
            <a:pPr algn="l">
              <a:defRPr/>
            </a:pPr>
            <a:r>
              <a:rPr sz="2200" b="0" i="0" u="none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q</a:t>
            </a:r>
            <a:r>
              <a:rPr sz="2200" b="0" i="0" u="none">
                <a:solidFill>
                  <a:srgbClr val="D4D4D4"/>
                </a:solidFill>
                <a:latin typeface="Droid Sans Mono"/>
                <a:ea typeface="Droid Sans Mono"/>
                <a:cs typeface="Droid Sans Mono"/>
              </a:rPr>
              <a:t> = </a:t>
            </a:r>
            <a:r>
              <a:rPr sz="2200" b="0" i="0" u="none">
                <a:solidFill>
                  <a:srgbClr val="4EC9B0"/>
                </a:solidFill>
                <a:latin typeface="Droid Sans Mono"/>
                <a:ea typeface="Droid Sans Mono"/>
                <a:cs typeface="Droid Sans Mono"/>
              </a:rPr>
              <a:t>Vector{Float64}</a:t>
            </a:r>
            <a:r>
              <a:rPr lang="en-US" sz="2200" b="0" i="0" u="none" strike="noStrike" cap="none" spc="0">
                <a:solidFill>
                  <a:schemeClr val="bg1">
                    <a:lumMod val="50000"/>
                  </a:schemeClr>
                </a:solidFill>
                <a:latin typeface="Droid Sans Mono"/>
                <a:ea typeface="Droid Sans Mono"/>
                <a:cs typeface="Droid Sans Mono"/>
              </a:rPr>
              <a:t>(undef, (order+</a:t>
            </a:r>
            <a:r>
              <a:rPr lang="en-US" sz="2200" b="0" i="0" u="none" strike="noStrike" cap="none" spc="0">
                <a:solidFill>
                  <a:schemeClr val="bg1">
                    <a:lumMod val="50000"/>
                  </a:schemeClr>
                </a:solidFill>
                <a:latin typeface="Droid Sans Mono"/>
                <a:ea typeface="Droid Sans Mono"/>
                <a:cs typeface="Droid Sans Mono"/>
              </a:rPr>
              <a:t>1</a:t>
            </a:r>
            <a:r>
              <a:rPr lang="en-US" sz="2200" b="0" i="0" u="none" strike="noStrike" cap="none" spc="0">
                <a:solidFill>
                  <a:schemeClr val="bg1">
                    <a:lumMod val="50000"/>
                  </a:schemeClr>
                </a:solidFill>
                <a:latin typeface="Droid Sans Mono"/>
                <a:ea typeface="Droid Sans Mono"/>
                <a:cs typeface="Droid Sans Mono"/>
              </a:rPr>
              <a:t>)*states)</a:t>
            </a:r>
            <a:endParaRPr sz="2200"/>
          </a:p>
          <a:p>
            <a:pPr marL="0" indent="0" algn="l">
              <a:buFont typeface="Arial"/>
              <a:buNone/>
              <a:defRPr/>
            </a:pPr>
            <a:r>
              <a:rPr sz="2400" b="1"/>
              <a:t>Struct Time</a:t>
            </a:r>
            <a:endParaRPr sz="2400" b="1"/>
          </a:p>
          <a:p>
            <a:pPr>
              <a:defRPr/>
            </a:pPr>
            <a:r>
              <a:rPr sz="2200" b="0" i="0" u="none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nextStateTime</a:t>
            </a:r>
            <a:r>
              <a:rPr sz="2200" b="0" i="0" u="none">
                <a:solidFill>
                  <a:srgbClr val="D4D4D4"/>
                </a:solidFill>
                <a:latin typeface="Droid Sans Mono"/>
                <a:ea typeface="Droid Sans Mono"/>
                <a:cs typeface="Droid Sans Mono"/>
              </a:rPr>
              <a:t> = </a:t>
            </a:r>
            <a:r>
              <a:rPr sz="2200" b="0" i="0" u="none">
                <a:solidFill>
                  <a:srgbClr val="4EC9B0"/>
                </a:solidFill>
                <a:latin typeface="Droid Sans Mono"/>
                <a:ea typeface="Droid Sans Mono"/>
                <a:cs typeface="Droid Sans Mono"/>
              </a:rPr>
              <a:t>Vector{Float64}</a:t>
            </a:r>
            <a:r>
              <a:rPr sz="2200" b="0" i="0" u="none">
                <a:solidFill>
                  <a:srgbClr val="D4D4D4"/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sz="2200" b="0" i="0" u="none">
                <a:solidFill>
                  <a:srgbClr val="D4D4D4"/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sz="2200" b="0" i="0" u="none">
                <a:solidFill>
                  <a:schemeClr val="bg1">
                    <a:lumMod val="50000"/>
                  </a:schemeClr>
                </a:solidFill>
                <a:latin typeface="Droid Sans Mono"/>
                <a:ea typeface="Droid Sans Mono"/>
                <a:cs typeface="Droid Sans Mono"/>
              </a:rPr>
              <a:t>(undef, states)</a:t>
            </a:r>
            <a:r>
              <a:rPr sz="2200" b="0" i="0" u="none">
                <a:solidFill>
                  <a:schemeClr val="bg1">
                    <a:lumMod val="50000"/>
                  </a:schemeClr>
                </a:solidFill>
                <a:latin typeface="Droid Sans Mono"/>
                <a:ea typeface="Droid Sans Mono"/>
                <a:cs typeface="Droid Sans Mono"/>
              </a:rPr>
              <a:t> </a:t>
            </a:r>
            <a:endParaRPr sz="2200" b="0" i="0" u="none">
              <a:solidFill>
                <a:schemeClr val="bg1">
                  <a:lumMod val="50000"/>
                </a:schemeClr>
              </a:solidFill>
              <a:latin typeface="Droid Sans Mono"/>
              <a:ea typeface="Droid Sans Mono"/>
              <a:cs typeface="Droid Sans Mono"/>
            </a:endParaRPr>
          </a:p>
          <a:p>
            <a:pPr>
              <a:defRPr/>
            </a:pPr>
            <a:r>
              <a:rPr sz="2200" b="0" i="0" u="none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tx</a:t>
            </a:r>
            <a:r>
              <a:rPr sz="2200" b="0" i="0" u="none">
                <a:solidFill>
                  <a:srgbClr val="D4D4D4"/>
                </a:solidFill>
                <a:latin typeface="Droid Sans Mono"/>
                <a:ea typeface="Droid Sans Mono"/>
                <a:cs typeface="Droid Sans Mono"/>
              </a:rPr>
              <a:t> =  </a:t>
            </a:r>
            <a:r>
              <a:rPr sz="2200" b="0" i="0" u="none">
                <a:solidFill>
                  <a:srgbClr val="4EC9B0"/>
                </a:solidFill>
                <a:latin typeface="Droid Sans Mono"/>
                <a:ea typeface="Droid Sans Mono"/>
                <a:cs typeface="Droid Sans Mono"/>
              </a:rPr>
              <a:t>Vector{Array{Float64}}</a:t>
            </a:r>
            <a:r>
              <a:rPr sz="2200" b="0" i="0" u="none">
                <a:solidFill>
                  <a:srgbClr val="D4D4D4"/>
                </a:solidFill>
                <a:latin typeface="Droid Sans Mono"/>
                <a:ea typeface="Droid Sans Mono"/>
                <a:cs typeface="Droid Sans Mono"/>
              </a:rPr>
              <a:t>  </a:t>
            </a:r>
            <a:r>
              <a:rPr lang="en-US" sz="2200" b="0" i="0" u="none" strike="noStrike" cap="none" spc="0">
                <a:solidFill>
                  <a:srgbClr val="D4D4D4"/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lang="en-US" sz="2200" b="0" i="0" u="none" strike="noStrike" cap="none" spc="0">
                <a:solidFill>
                  <a:schemeClr val="bg1">
                    <a:lumMod val="50000"/>
                  </a:schemeClr>
                </a:solidFill>
                <a:latin typeface="Droid Sans Mono"/>
                <a:ea typeface="Droid Sans Mono"/>
                <a:cs typeface="Droid Sans Mono"/>
              </a:rPr>
              <a:t>(undef, states)</a:t>
            </a:r>
            <a:endParaRPr sz="2200" b="0" i="0" u="none">
              <a:solidFill>
                <a:srgbClr val="D4D4D4"/>
              </a:solidFill>
              <a:latin typeface="Droid Sans Mono"/>
              <a:ea typeface="Droid Sans Mono"/>
              <a:cs typeface="Droid Sans Mono"/>
            </a:endParaRPr>
          </a:p>
          <a:p>
            <a:pPr algn="l">
              <a:defRPr/>
            </a:pPr>
            <a:r>
              <a:rPr sz="2200" b="0" i="0" u="none">
                <a:solidFill>
                  <a:schemeClr val="tx1"/>
                </a:solidFill>
                <a:latin typeface="Droid Sans Mono"/>
                <a:ea typeface="Droid Sans Mono"/>
                <a:cs typeface="Droid Sans Mono"/>
              </a:rPr>
              <a:t>tq</a:t>
            </a:r>
            <a:r>
              <a:rPr sz="2200" b="0" i="0" u="none">
                <a:solidFill>
                  <a:srgbClr val="D4D4D4"/>
                </a:solidFill>
                <a:latin typeface="Droid Sans Mono"/>
                <a:ea typeface="Droid Sans Mono"/>
                <a:cs typeface="Droid Sans Mono"/>
              </a:rPr>
              <a:t> = </a:t>
            </a:r>
            <a:r>
              <a:rPr sz="2200" b="0" i="0" u="none">
                <a:solidFill>
                  <a:srgbClr val="4EC9B0"/>
                </a:solidFill>
                <a:latin typeface="Droid Sans Mono"/>
                <a:ea typeface="Droid Sans Mono"/>
                <a:cs typeface="Droid Sans Mono"/>
              </a:rPr>
              <a:t>Vector{Float64}</a:t>
            </a:r>
            <a:r>
              <a:rPr sz="2200" b="0" i="0" u="none">
                <a:solidFill>
                  <a:srgbClr val="D4D4D4"/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lang="en-US" sz="2200" b="0" i="0" u="none" strike="noStrike" cap="none" spc="0">
                <a:solidFill>
                  <a:srgbClr val="D4D4D4"/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lang="en-US" sz="2200" b="0" i="0" u="none" strike="noStrike" cap="none" spc="0">
                <a:solidFill>
                  <a:schemeClr val="bg1">
                    <a:lumMod val="50000"/>
                  </a:schemeClr>
                </a:solidFill>
                <a:latin typeface="Droid Sans Mono"/>
                <a:ea typeface="Droid Sans Mono"/>
                <a:cs typeface="Droid Sans Mono"/>
              </a:rPr>
              <a:t>(undef, states)</a:t>
            </a:r>
            <a:endParaRPr sz="2200"/>
          </a:p>
          <a:p>
            <a:pPr marL="0" indent="0" algn="l">
              <a:buFont typeface="Arial"/>
              <a:buNone/>
              <a:defRPr/>
            </a:pPr>
            <a:r>
              <a:rPr sz="2400" b="1"/>
              <a:t>Struct Model</a:t>
            </a:r>
            <a:endParaRPr sz="2400" b="1"/>
          </a:p>
          <a:p>
            <a:pPr>
              <a:defRPr/>
            </a:pPr>
            <a:r>
              <a:rPr sz="22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jacobian ::</a:t>
            </a:r>
            <a:r>
              <a:rPr sz="2200" b="0" i="0" u="none">
                <a:solidFill>
                  <a:srgbClr val="D4D4D4"/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sz="2200" b="0" i="0" u="none">
                <a:solidFill>
                  <a:srgbClr val="4EC9B0"/>
                </a:solidFill>
                <a:latin typeface="Droid Sans Mono"/>
                <a:ea typeface="Droid Sans Mono"/>
                <a:cs typeface="Droid Sans Mono"/>
              </a:rPr>
              <a:t>Array{Float64, 2}</a:t>
            </a:r>
            <a:r>
              <a:rPr sz="2200" b="0" i="0" u="none">
                <a:solidFill>
                  <a:srgbClr val="D4D4D4"/>
                </a:solidFill>
                <a:latin typeface="Droid Sans Mono"/>
                <a:ea typeface="Droid Sans Mono"/>
                <a:cs typeface="Droid Sans Mono"/>
              </a:rPr>
              <a:t>   </a:t>
            </a:r>
            <a:endParaRPr sz="2200" b="0" i="0" u="none">
              <a:solidFill>
                <a:srgbClr val="D4D4D4"/>
              </a:solidFill>
              <a:latin typeface="Droid Sans Mono"/>
              <a:ea typeface="Droid Sans Mono"/>
              <a:cs typeface="Droid Sans Mono"/>
            </a:endParaRPr>
          </a:p>
          <a:p>
            <a:pPr algn="l">
              <a:defRPr/>
            </a:pPr>
            <a:r>
              <a:rPr sz="2200" b="0" i="0" u="none">
                <a:solidFill>
                  <a:schemeClr val="tx1">
                    <a:lumMod val="90000"/>
                    <a:lumOff val="5000"/>
                  </a:schemeClr>
                </a:solidFill>
                <a:latin typeface="Droid Sans Mono"/>
                <a:ea typeface="Droid Sans Mono"/>
                <a:cs typeface="Droid Sans Mono"/>
              </a:rPr>
              <a:t>dep :: </a:t>
            </a:r>
            <a:r>
              <a:rPr sz="2200" b="0" i="0" u="none">
                <a:solidFill>
                  <a:srgbClr val="D4D4D4"/>
                </a:solidFill>
                <a:latin typeface="Droid Sans Mono"/>
                <a:ea typeface="Droid Sans Mono"/>
                <a:cs typeface="Droid Sans Mono"/>
              </a:rPr>
              <a:t> </a:t>
            </a:r>
            <a:r>
              <a:rPr sz="2200" b="0" i="0" u="none">
                <a:solidFill>
                  <a:srgbClr val="4EC9B0"/>
                </a:solidFill>
                <a:latin typeface="Droid Sans Mono"/>
                <a:ea typeface="Droid Sans Mono"/>
                <a:cs typeface="Droid Sans Mono"/>
              </a:rPr>
              <a:t>Vector{Array{Int}}</a:t>
            </a:r>
            <a:r>
              <a:rPr sz="2200" b="0" i="0" u="none">
                <a:solidFill>
                  <a:srgbClr val="D4D4D4"/>
                </a:solidFill>
                <a:latin typeface="Droid Sans Mono"/>
                <a:ea typeface="Droid Sans Mono"/>
                <a:cs typeface="Droid Sans Mono"/>
              </a:rPr>
              <a:t> </a:t>
            </a:r>
            <a:endParaRPr sz="2200" b="0" i="0" u="none">
              <a:solidFill>
                <a:srgbClr val="D4D4D4"/>
              </a:solidFill>
              <a:latin typeface="Droid Sans Mono"/>
              <a:ea typeface="Droid Sans Mono"/>
              <a:cs typeface="Droid Sans Mono"/>
            </a:endParaRPr>
          </a:p>
          <a:p>
            <a:pPr algn="l">
              <a:defRPr/>
            </a:pPr>
            <a:endParaRPr sz="100" b="0" i="0" u="none">
              <a:solidFill>
                <a:srgbClr val="4EC9B0"/>
              </a:solidFill>
              <a:latin typeface="Droid Sans Mono"/>
              <a:ea typeface="Droid Sans Mono"/>
              <a:cs typeface="Droid Sans Mono"/>
            </a:endParaRPr>
          </a:p>
          <a:p>
            <a:pPr algn="l">
              <a:defRPr/>
            </a:pPr>
            <a:endParaRPr sz="100" b="0" i="0" u="none">
              <a:solidFill>
                <a:srgbClr val="4EC9B0"/>
              </a:solidFill>
              <a:latin typeface="Droid Sans Mono"/>
              <a:ea typeface="Droid Sans Mono"/>
              <a:cs typeface="Droid Sans Mono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5286530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8" y="139473"/>
            <a:ext cx="10515600" cy="451303"/>
          </a:xfrm>
        </p:spPr>
        <p:txBody>
          <a:bodyPr/>
          <a:lstStyle/>
          <a:p>
            <a:pPr algn="ctr">
              <a:defRPr/>
            </a:pPr>
            <a:r>
              <a:rPr sz="2800"/>
              <a:t>Test</a:t>
            </a:r>
            <a:endParaRPr sz="2800"/>
          </a:p>
        </p:txBody>
      </p:sp>
      <p:sp>
        <p:nvSpPr>
          <p:cNvPr id="167392591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500088" y="771071"/>
            <a:ext cx="11282589" cy="5405891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2400"/>
              <a:t>For an initial test, </a:t>
            </a:r>
            <a:r>
              <a:rPr sz="2400"/>
              <a:t>I solved a system of diff equations of 2 state vars, and </a:t>
            </a:r>
            <a:r>
              <a:rPr sz="2400"/>
              <a:t>compared the results against the package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DifferentialEquations</a:t>
            </a:r>
            <a:r>
              <a:rPr sz="2400"/>
              <a:t>.</a:t>
            </a:r>
            <a:endParaRPr sz="2400"/>
          </a:p>
          <a:p>
            <a:pPr marL="0" indent="0">
              <a:buFont typeface="Arial"/>
              <a:buNone/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</a:t>
            </a:r>
            <a:endParaRPr lang="en-US"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graphicFrame>
        <p:nvGraphicFramePr>
          <p:cNvPr id="909481596" name="" hidden="0"/>
          <p:cNvGraphicFramePr>
            <a:graphicFrameLocks xmlns:a="http://schemas.openxmlformats.org/drawingml/2006/main"/>
          </p:cNvGraphicFramePr>
          <p:nvPr isPhoto="0" userDrawn="0"/>
        </p:nvGraphicFramePr>
        <p:xfrm>
          <a:off x="178285" y="1802492"/>
          <a:ext cx="8571392" cy="366521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{17719860-53CB-55F3-CD7A-8D73792C20BA}</a:tableStyleId>
              </a:tblPr>
              <a:tblGrid>
                <a:gridCol w="11498943"/>
              </a:tblGrid>
              <a:tr h="2084102">
                <a:tc>
                  <a:txBody>
                    <a:bodyPr/>
                    <a:p>
                      <a:pPr marL="0" indent="0">
                        <a:buFont typeface="Arial"/>
                        <a:buNone/>
                        <a:defRPr/>
                      </a:pPr>
                      <a:r>
                        <a:rPr lang="en-US" sz="24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DifferentialEquations:</a:t>
                      </a:r>
                      <a:endParaRPr sz="2400" b="0" i="0" u="none" strike="noStrike" cap="none" spc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indent="0">
                        <a:buFont typeface="Arial"/>
                        <a:buNone/>
                        <a:defRPr/>
                      </a:pPr>
                      <a:r>
                        <a:rPr lang="en-US" sz="24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du[1] = u[2]  ; </a:t>
                      </a:r>
                      <a:r>
                        <a:rPr lang="en-US" sz="24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du[2] = -u[1] - u[2]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indent="0">
                        <a:buFont typeface="Arial"/>
                        <a:buNone/>
                        <a:defRPr/>
                      </a:pPr>
                      <a:r>
                        <a:rPr lang="en-US" sz="24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tspan = (0.0,5) </a:t>
                      </a:r>
                      <a:r>
                        <a:rPr lang="en-US" sz="24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u0 = [1.0,2.0]</a:t>
                      </a:r>
                      <a:r>
                        <a:rPr lang="en-US" sz="24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 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indent="0">
                        <a:buFont typeface="Arial"/>
                        <a:buNone/>
                        <a:defRPr/>
                      </a:pPr>
                      <a:endParaRPr sz="2400" b="0" i="0" u="none" strike="noStrike" cap="none" spc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 marL="0" indent="0">
                        <a:buFont typeface="Arial"/>
                        <a:buNone/>
                        <a:defRPr/>
                      </a:pPr>
                      <a:r>
                        <a:rPr lang="en-US" sz="24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sol = solve(</a:t>
                      </a:r>
                      <a:r>
                        <a:rPr lang="en-US" sz="24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ODEProblem(funcName,u0,tspan)</a:t>
                      </a:r>
                      <a:r>
                        <a:rPr lang="en-US" sz="24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,abstol = 1e-6, reltol = 1e-3)</a:t>
                      </a:r>
                      <a:endParaRPr sz="2400" b="0" i="0" u="none" strike="noStrike" cap="none" spc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  <a:tr h="2534472">
                <a:tc>
                  <a:txBody>
                    <a:bodyPr/>
                    <a:p>
                      <a:pPr>
                        <a:defRPr/>
                      </a:pPr>
                      <a:r>
                        <a:rPr lang="en-US" sz="24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Qss:  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>
                        <a:defRPr/>
                      </a:pPr>
                      <a:r>
                        <a:rPr lang="en-US" sz="24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initialTime=0.0;</a:t>
                      </a:r>
                      <a:r>
                        <a:rPr lang="en-US" sz="24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finalTime=5.0</a:t>
                      </a:r>
                      <a:r>
                        <a:rPr lang="en-US" sz="24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;dQmin=1e-6;</a:t>
                      </a:r>
                      <a:r>
                        <a:rPr lang="en-US" sz="24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dQrel=1e-3;</a:t>
                      </a:r>
                      <a:r>
                        <a:rPr lang="en-US" sz="24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 order=1 </a:t>
                      </a:r>
                      <a:r>
                        <a:rPr lang="en-US" sz="24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;solver="qss1"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>
                        <a:defRPr/>
                      </a:pPr>
                      <a:r>
                        <a:rPr lang="en-US" sz="24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initConditions=[1.0,2.0];</a:t>
                      </a:r>
                      <a:r>
                        <a:rPr lang="en-US" sz="24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 jacobian=[0.0 1.0; -1.0 -1.0]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>
                        <a:defRPr/>
                      </a:pPr>
                      <a:endParaRPr lang="en-US" sz="2400" b="0" i="0" u="none" strike="noStrike" cap="none" spc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>
                        <a:defRPr/>
                      </a:pPr>
                      <a:r>
                        <a:rPr lang="en-US" sz="20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settings = ModelSettings(initialTime,finalTime,dQmin,dQrel,order,solver,initConditions,jacobian)</a:t>
                      </a:r>
                      <a:endParaRPr lang="en-US" sz="2000" b="0" i="0" u="none" strike="noStrike" cap="none" spc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>
                        <a:defRPr/>
                      </a:pPr>
                      <a:r>
                        <a:rPr lang="en-US" sz="22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simulator = QSS_simulator(settings)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</a:endParaRPr>
                    </a:p>
                    <a:p>
                      <a:pPr>
                        <a:defRPr/>
                      </a:pPr>
                      <a:r>
                        <a:rPr lang="en-US" sz="2200" b="0" i="0" u="none" strike="noStrike" cap="none" spc="0">
                          <a:solidFill>
                            <a:schemeClr val="tx1"/>
                          </a:solidFill>
                          <a:latin typeface="Arial"/>
                          <a:ea typeface="Arial"/>
                          <a:cs typeface="Arial"/>
                        </a:rPr>
                        <a:t>QSS_simulate(simulator)</a:t>
                      </a:r>
                      <a:endParaRPr lang="en-US" sz="2400" b="0" i="0" u="none" strike="noStrike" cap="none" spc="0">
                        <a:solidFill>
                          <a:schemeClr val="tx1"/>
                        </a:solidFill>
                        <a:latin typeface="Arial"/>
                        <a:ea typeface="Arial"/>
                        <a:cs typeface="Arial"/>
                      </a:endParaRPr>
                    </a:p>
                  </a:txBody>
                  <a:tcPr>
                    <a:lnL w="12699" algn="ctr">
                      <a:solidFill>
                        <a:srgbClr val="000000"/>
                      </a:solidFill>
                    </a:lnL>
                    <a:lnR w="12699" algn="ctr">
                      <a:solidFill>
                        <a:srgbClr val="000000"/>
                      </a:solidFill>
                    </a:lnR>
                    <a:lnT w="12699" algn="ctr">
                      <a:solidFill>
                        <a:srgbClr val="000000"/>
                      </a:solidFill>
                    </a:lnT>
                    <a:lnB w="12699" algn="ctr">
                      <a:solidFill>
                        <a:srgbClr val="000000"/>
                      </a:solidFill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1314021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8" y="217713"/>
            <a:ext cx="10515600" cy="610053"/>
          </a:xfrm>
        </p:spPr>
        <p:txBody>
          <a:bodyPr/>
          <a:lstStyle/>
          <a:p>
            <a:pPr algn="ctr">
              <a:defRPr/>
            </a:pPr>
            <a:r>
              <a:rPr sz="2800"/>
              <a:t>Results</a:t>
            </a:r>
            <a:endParaRPr sz="2200"/>
          </a:p>
        </p:txBody>
      </p:sp>
      <p:pic>
        <p:nvPicPr>
          <p:cNvPr id="742041641" name="" hidden="0"/>
          <p:cNvPicPr>
            <a:picLocks noChangeAspect="1"/>
          </p:cNvPicPr>
          <p:nvPr isPhoto="0" userDrawn="0">
            <p:ph idx="1" hasCustomPrompt="0"/>
          </p:nvPr>
        </p:nvPicPr>
        <p:blipFill>
          <a:blip r:embed="rId2"/>
          <a:stretch/>
        </p:blipFill>
        <p:spPr bwMode="auto">
          <a:xfrm rot="0">
            <a:off x="497114" y="1245620"/>
            <a:ext cx="5505449" cy="3629025"/>
          </a:xfrm>
          <a:prstGeom prst="rect">
            <a:avLst/>
          </a:prstGeom>
        </p:spPr>
      </p:pic>
      <p:pic>
        <p:nvPicPr>
          <p:cNvPr id="1072862526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6319327" y="1299674"/>
            <a:ext cx="5297769" cy="3383449"/>
          </a:xfrm>
          <a:prstGeom prst="rect">
            <a:avLst/>
          </a:prstGeom>
        </p:spPr>
      </p:pic>
      <p:sp>
        <p:nvSpPr>
          <p:cNvPr id="10163238" name="" hidden="0"/>
          <p:cNvSpPr txBox="1"/>
          <p:nvPr isPhoto="0" userDrawn="0"/>
        </p:nvSpPr>
        <p:spPr bwMode="auto">
          <a:xfrm flipH="0" flipV="0">
            <a:off x="624821" y="5115486"/>
            <a:ext cx="5229210" cy="914436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qss1(continous ) vs differentialEquation (dotted)</a:t>
            </a:r>
            <a:endParaRPr/>
          </a:p>
          <a:p>
            <a:pPr>
              <a:defRPr/>
            </a:pPr>
            <a:r>
              <a:rPr/>
              <a:t>blue: state var 1</a:t>
            </a:r>
            <a:endParaRPr/>
          </a:p>
          <a:p>
            <a:pPr>
              <a:defRPr/>
            </a:pPr>
            <a:r>
              <a:rPr/>
              <a:t>red: state var 2</a:t>
            </a:r>
            <a:endParaRPr/>
          </a:p>
        </p:txBody>
      </p:sp>
      <p:sp>
        <p:nvSpPr>
          <p:cNvPr id="1287665127" name="" hidden="0"/>
          <p:cNvSpPr txBox="1"/>
          <p:nvPr isPhoto="0" userDrawn="0"/>
        </p:nvSpPr>
        <p:spPr bwMode="auto">
          <a:xfrm flipH="0" flipV="0">
            <a:off x="8392231" y="5115486"/>
            <a:ext cx="2597020" cy="365795"/>
          </a:xfrm>
          <a:prstGeom prst="rect">
            <a:avLst/>
          </a:prstGeom>
          <a:noFill/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/>
              <a:t>zommed in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3324483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786245" y="-67829"/>
            <a:ext cx="10515600" cy="622011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sz="2800"/>
              <a:t>					Results:</a:t>
            </a:r>
            <a:r>
              <a:rPr sz="2800"/>
              <a:t> @btime</a:t>
            </a:r>
            <a:endParaRPr sz="2800"/>
          </a:p>
        </p:txBody>
      </p:sp>
      <p:sp>
        <p:nvSpPr>
          <p:cNvPr id="2018284147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417408" y="623454"/>
            <a:ext cx="11378045" cy="6251863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</a:rPr>
              <a:t>QSS1 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Without saving the solution</a:t>
            </a:r>
            <a:endParaRPr sz="2400" b="0" i="0" u="none" strike="noStrike" cap="none" spc="0">
              <a:solidFill>
                <a:schemeClr val="tx1"/>
              </a:solidFill>
              <a:highlight>
                <a:srgbClr val="FFFF00"/>
              </a:highlight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Ft=0.5====&gt;191.954 μs (25 allocations: 1.58 KiB)</a:t>
            </a:r>
            <a:endParaRPr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Ft=5.0====&gt;4.164 ms (25 allocations: 1.58 KiB)</a:t>
            </a:r>
            <a:endParaRPr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Ft=15====&gt; </a:t>
            </a:r>
            <a:r>
              <a:rPr lang="en-US" sz="2400" b="0" i="0" u="none" strike="noStrike" cap="none" spc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</a:rPr>
              <a:t>9.702 ms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(25 allocations: 1.58 KiB)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   </a:t>
            </a:r>
            <a:endParaRPr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</a:rPr>
              <a:t>QSS1 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With saving the solution</a:t>
            </a:r>
            <a:endParaRPr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Ft=0.5====&gt;1.072 ms (27661 allocations: </a:t>
            </a:r>
            <a:r>
              <a:rPr lang="en-US" sz="2400" b="0" i="0" u="none" strike="noStrike" cap="none" spc="0">
                <a:solidFill>
                  <a:srgbClr val="00B050"/>
                </a:solidFill>
                <a:latin typeface="Arial"/>
                <a:ea typeface="Arial"/>
                <a:cs typeface="Arial"/>
              </a:rPr>
              <a:t>628.23 KiB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</a:t>
            </a:r>
            <a:endParaRPr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Ft=5.0====&gt;32.430 ms (777083 allocations: 18.69 MiB)</a:t>
            </a:r>
            <a:endParaRPr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Ft=15====&gt; </a:t>
            </a:r>
            <a:r>
              <a:rPr lang="en-US" sz="2400" b="0" i="0" u="none" strike="noStrike" cap="none" spc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</a:rPr>
              <a:t>45.258 ms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(1446596 allocations: </a:t>
            </a:r>
            <a:r>
              <a:rPr lang="en-US" sz="2400" b="0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34.26 MiB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</a:t>
            </a:r>
            <a:endParaRPr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</a:rPr>
              <a:t>ODE_DIFF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default </a:t>
            </a:r>
            <a:endParaRPr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Ft=0.5====&gt;128.246 μs (575 allocations: </a:t>
            </a:r>
            <a:r>
              <a:rPr lang="en-US" sz="2400" b="0" i="0" u="none" strike="noStrike" cap="none" spc="0">
                <a:solidFill>
                  <a:srgbClr val="00B050"/>
                </a:solidFill>
                <a:latin typeface="Arial"/>
                <a:ea typeface="Arial"/>
                <a:cs typeface="Arial"/>
              </a:rPr>
              <a:t>46.20 KiB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</a:t>
            </a:r>
            <a:endParaRPr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Ft=5.0====&gt;133.143 μs (657 allocations: 53.14 KiB)</a:t>
            </a:r>
            <a:endParaRPr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Ft=15====&gt;</a:t>
            </a:r>
            <a:r>
              <a:rPr lang="en-US" sz="2400" b="0" i="0" u="none" strike="noStrike" cap="none" spc="0">
                <a:solidFill>
                  <a:schemeClr val="accent1">
                    <a:lumMod val="75000"/>
                  </a:schemeClr>
                </a:solidFill>
                <a:latin typeface="Arial"/>
                <a:ea typeface="Arial"/>
                <a:cs typeface="Arial"/>
              </a:rPr>
              <a:t>146.018 μs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(774 allocations: </a:t>
            </a:r>
            <a:r>
              <a:rPr lang="en-US" sz="2400" b="0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62.69 KiB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</a:rPr>
              <a:t>ODE_DIFF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800" b="1" i="0" u="none">
                <a:solidFill>
                  <a:srgbClr val="FF0000"/>
                </a:solidFill>
                <a:latin typeface="Droid Sans Mono"/>
                <a:ea typeface="Droid Sans Mono"/>
                <a:cs typeface="Droid Sans Mono"/>
              </a:rPr>
              <a:t>BS3</a:t>
            </a:r>
            <a:r>
              <a:rPr sz="1800" b="1" i="0" u="none">
                <a:solidFill>
                  <a:srgbClr val="FF0000"/>
                </a:solidFill>
                <a:latin typeface="Droid Sans Mono"/>
                <a:ea typeface="Droid Sans Mono"/>
                <a:cs typeface="Droid Sans Mono"/>
              </a:rPr>
              <a:t>()</a:t>
            </a:r>
            <a:r>
              <a:rPr lang="en-US" sz="2400" b="1" i="0" u="none" strike="noStrike" cap="none" spc="0">
                <a:solidFill>
                  <a:srgbClr val="FF0000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equivalent matlab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4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ODE23 explicit Runge-Kutta (2,3 </a:t>
            </a:r>
            <a:r>
              <a:rPr lang="en-US" sz="1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</a:t>
            </a:r>
            <a:endParaRPr sz="1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Ft=0.5====&gt;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52.893 μs (327 allocations: 19.73 KiB)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Ft=5.0====&gt;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59.900 μs (403 allocations: 25.38 KiB)</a:t>
            </a:r>
            <a:endParaRPr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Ft=15====&gt;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en-US" sz="2200" b="0" i="0" u="none" strike="noStrike" cap="none" spc="0">
                <a:solidFill>
                  <a:srgbClr val="0070C0"/>
                </a:solidFill>
                <a:latin typeface="Arial"/>
                <a:ea typeface="Arial"/>
                <a:cs typeface="Arial"/>
              </a:rPr>
              <a:t>73.372 μs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(550 allocations: 40.42 KiB)</a:t>
            </a:r>
            <a:endParaRPr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6502032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786243" y="-6495"/>
            <a:ext cx="10515600" cy="743239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 algn="l"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					Results: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 @time                     </a:t>
            </a:r>
            <a:endParaRPr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75912375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>
          <a:xfrm flipH="0" flipV="0">
            <a:off x="88363" y="606136"/>
            <a:ext cx="12036135" cy="6234544"/>
          </a:xfrm>
        </p:spPr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</a:rPr>
              <a:t>QSS1</a:t>
            </a:r>
            <a:endParaRPr sz="2200" b="0" i="0" u="none" strike="noStrike" cap="none" spc="0">
              <a:solidFill>
                <a:schemeClr val="tx1"/>
              </a:solidFill>
              <a:highlight>
                <a:srgbClr val="FFFF00"/>
              </a:highlight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Ft=0.5===&gt;0.148370 seconds (170.63 k allocations: 9.424 MiB, 99.77% compilation time)</a:t>
            </a:r>
            <a:endParaRPr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Ft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=5.0===&gt;0.155070 seconds (170.63 k allocations: 9.424 MiB, 96.53% compilation time)</a:t>
            </a:r>
            <a:endParaRPr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Ft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=15===&gt;0.158298 seconds (170.63 k allocations: 9.424 MiB, 93.47% compilation time)</a:t>
            </a:r>
            <a:endParaRPr sz="2200"/>
          </a:p>
          <a:p>
            <a:pPr marL="0" indent="0">
              <a:buFont typeface="Arial"/>
              <a:buNone/>
              <a:defRPr/>
            </a:pPr>
            <a:r>
              <a:rPr sz="2200"/>
              <a:t>With saving</a:t>
            </a:r>
            <a:endParaRPr sz="2200"/>
          </a:p>
          <a:p>
            <a:pPr marL="0" indent="0">
              <a:buFont typeface="Arial"/>
              <a:buNone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Ft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=0.5===&gt;  0.158821 seconds (166.49 k allocations: 8.221 MiB, 99.04% compilation time)</a:t>
            </a:r>
            <a:endParaRPr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Ft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=5.0===&gt;0.181868 seconds (915.91 k allocations: 26.295 MiB, 79.90% compilation time)</a:t>
            </a:r>
            <a:endParaRPr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Ft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=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15===&gt;</a:t>
            </a:r>
            <a:r>
              <a:rPr lang="en-US" sz="2200" b="0" i="0" u="none" strike="noStrike" cap="none" spc="0">
                <a:solidFill>
                  <a:srgbClr val="00B050"/>
                </a:solidFill>
                <a:latin typeface="Arial"/>
                <a:ea typeface="Arial"/>
                <a:cs typeface="Arial"/>
              </a:rPr>
              <a:t>0.241866 seconds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(1.59 M allocations: 41.871 MiB, 10.62% gc time, </a:t>
            </a:r>
            <a:r>
              <a:rPr lang="en-US" sz="2200" b="0" i="0" u="none" strike="noStrike" cap="none" spc="0">
                <a:solidFill>
                  <a:srgbClr val="00B050"/>
                </a:solidFill>
                <a:latin typeface="Arial"/>
                <a:ea typeface="Arial"/>
                <a:cs typeface="Arial"/>
              </a:rPr>
              <a:t>61.25%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compilation time)</a:t>
            </a:r>
            <a:endParaRPr sz="2200"/>
          </a:p>
          <a:p>
            <a:pPr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</a:rPr>
              <a:t>ODE_DIFF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endParaRPr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Ft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=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0.5===&gt; 8.065880 seconds (10.47 M allocations: 591.129 MiB, 2.19% gc time, 99.88% compilation time) </a:t>
            </a:r>
            <a:endParaRPr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Ft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=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5.0===&gt;7.995588 seconds (10.48 M allocations: 591.609 MiB, 2.21% gc time, 99.88% compilation time)</a:t>
            </a:r>
            <a:endParaRPr sz="22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Ft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=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15===&gt;</a:t>
            </a:r>
            <a:r>
              <a:rPr lang="en-US" sz="2200" b="0" i="0" u="none" strike="noStrike" cap="none" spc="0">
                <a:solidFill>
                  <a:srgbClr val="00B050"/>
                </a:solidFill>
                <a:latin typeface="Arial"/>
                <a:ea typeface="Arial"/>
                <a:cs typeface="Arial"/>
              </a:rPr>
              <a:t>8.425649 seconds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(10.48 M allocations: 591.618 MiB, 2.08% gc time, </a:t>
            </a:r>
            <a:r>
              <a:rPr lang="en-US" sz="2200" b="0" i="0" u="none" strike="noStrike" cap="none" spc="0">
                <a:solidFill>
                  <a:srgbClr val="00B050"/>
                </a:solidFill>
                <a:latin typeface="Arial"/>
                <a:ea typeface="Arial"/>
                <a:cs typeface="Arial"/>
              </a:rPr>
              <a:t>99.87%</a:t>
            </a:r>
            <a:r>
              <a:rPr lang="en-US" sz="22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compilation time)</a:t>
            </a:r>
            <a:endParaRPr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 hidden="0"/>
        <p:cNvGrpSpPr/>
        <p:nvPr isPhoto="0" userDrawn="0"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88874845" name="Title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 flipH="0" flipV="0">
            <a:off x="838198" y="365123"/>
            <a:ext cx="10515600" cy="678089"/>
          </a:xfrm>
        </p:spPr>
        <p:txBody>
          <a:bodyPr/>
          <a:lstStyle/>
          <a:p>
            <a:pPr algn="ctr"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Observation-Discussion </a:t>
            </a:r>
            <a:endParaRPr sz="2800"/>
          </a:p>
        </p:txBody>
      </p:sp>
      <p:sp>
        <p:nvSpPr>
          <p:cNvPr id="866527191" name="Content Placeholder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 vertOverflow="overflow" horzOverflow="clip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The current qss1 is worse than the solution of the DiffEqua package in @btime while it is better in @time. We observe that in DiffEqua most of computation is pushed to compile time.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(so we should increase compilation-time and decrease run-time</a:t>
            </a:r>
            <a:r>
              <a:rPr/>
              <a:t>)</a:t>
            </a:r>
            <a:endParaRPr/>
          </a:p>
          <a:p>
            <a:pPr>
              <a:defRPr/>
            </a:pPr>
            <a:r>
              <a:rPr/>
              <a:t>Solve(odeProblem) is order 2 at least whereas qss1 is order1</a:t>
            </a:r>
            <a:endParaRPr/>
          </a:p>
          <a:p>
            <a:pPr>
              <a:defRPr/>
            </a:pPr>
            <a:r>
              <a:rPr/>
              <a:t>It was mentioned in the litterature that qss methods are not better than classic methods unless the system contains discontinuities.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ONLYOFFICE/7.0.1.37</Application>
  <DocSecurity>0</DocSecurity>
  <PresentationFormat>Widescreen</PresentationFormat>
  <Paragraphs>0</Paragraphs>
  <Slides>12</Slides>
  <Notes>12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12</cp:revision>
  <dcterms:created xsi:type="dcterms:W3CDTF">2012-12-03T06:56:55Z</dcterms:created>
  <dcterms:modified xsi:type="dcterms:W3CDTF">2022-04-20T10:32:29Z</dcterms:modified>
  <cp:category/>
  <cp:contentStatus/>
  <cp:version/>
</cp:coreProperties>
</file>