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E28FD1B-A79C-FA62-15D4-B375C6194651}">
  <a:tblStyle styleId="{4C9FB826-C318-1D78-3970-8B3EA950F8C4}" styleName="Table_0">
    <a:wholeTbl>
      <a:tcTxStyle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0DEEF"/>
          </a:solidFill>
        </a:fill>
      </a:tcStyle>
    </a:band1V>
    <a:band2V>
      <a:tcStyle>
        <a:tcBdr/>
        <a:fill>
          <a:solidFill>
            <a:srgbClr val="D0DEEF"/>
          </a:solidFill>
        </a:fill>
      </a:tcStyle>
    </a:band2V>
    <a:lastCol>
      <a:tcTxStyle i="off"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i="off"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i="off" b="on"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i="off" b="on"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FE28FD1B-A79C-FA62-15D4-B375C6194651}" styleName="Table_1">
    <a:wholeTbl>
      <a:tcTxStyle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rgbClr val="E9EFF7"/>
          </a:solidFill>
        </a:fill>
      </a:tcStyle>
    </a:wholeTbl>
    <a:band1H>
      <a:tcStyle>
        <a:tcBdr/>
        <a:fill>
          <a:solidFill>
            <a:srgbClr val="D0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0DEEF"/>
          </a:solidFill>
        </a:fill>
      </a:tcStyle>
    </a:band1V>
    <a:band2V>
      <a:tcStyle>
        <a:tcBdr/>
        <a:fill>
          <a:solidFill>
            <a:srgbClr val="D0DEEF"/>
          </a:solidFill>
        </a:fill>
      </a:tcStyle>
    </a:band2V>
    <a:lastCol>
      <a:tcTxStyle i="off"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i="off"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i="off" b="on"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i="off" b="on"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pic>
        <p:nvPicPr>
          <p:cNvPr id="19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3695733" y="4077073"/>
            <a:ext cx="4992554" cy="936103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ctr">
              <a:buNone/>
              <a:defRPr sz="2000" b="0" i="0" cap="none" spc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grpSp>
        <p:nvGrpSpPr>
          <p:cNvPr id="12" name="Группа 11" hidden="0"/>
          <p:cNvGrpSpPr/>
          <p:nvPr isPhoto="0" userDrawn="1"/>
        </p:nvGrpSpPr>
        <p:grpSpPr bwMode="auto">
          <a:xfrm>
            <a:off x="3215681" y="3786979"/>
            <a:ext cx="5760638" cy="158406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5" name="Полилиния 4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10" name="Полилиния 9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" name="Овал 7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14" name="Овал 13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11" name="Группа 10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15" name="Полилиния 14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Полилиния 16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Овал 17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13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87641" y="2608326"/>
            <a:ext cx="8064895" cy="803507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38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2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secHead" userDrawn="1">
  <p:cSld name="Section Header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" name="Рисунок 18" hidden="0"/>
          <p:cNvPicPr>
            <a:picLocks noChangeAspect="1"/>
          </p:cNvPicPr>
          <p:nvPr isPhoto="0" userDrawn="1"/>
        </p:nvPicPr>
        <p:blipFill>
          <a:blip r:embed="rId3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sp>
        <p:nvSpPr>
          <p:cNvPr id="16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14400" y="836713"/>
            <a:ext cx="10363199" cy="100811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0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060847"/>
            <a:ext cx="10363199" cy="3816425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>
                <a:solidFill>
                  <a:srgbClr val="603636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1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22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3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</p:spPr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3" y="1556791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1916833"/>
            <a:ext cx="6815666" cy="42093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01" y="2752533"/>
            <a:ext cx="4011084" cy="33736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800600"/>
            <a:ext cx="7315200" cy="572616"/>
          </a:xfrm>
        </p:spPr>
        <p:txBody>
          <a:bodyPr anchor="b"/>
          <a:lstStyle>
            <a:lvl1pPr algn="ctr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17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2469611" y="1797125"/>
            <a:ext cx="7252776" cy="3000026"/>
          </a:xfrm>
          <a:prstGeom prst="rect">
            <a:avLst/>
          </a:prstGeom>
          <a:blipFill>
            <a:blip r:embed="rId2"/>
            <a:tile algn="tl" flip="none" sx="100000" sy="100000" tx="0" ty="0"/>
          </a:blipFill>
          <a:ln w="47625" cmpd="sng">
            <a:noFill/>
            <a:prstDash val="sysDot"/>
            <a:miter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>
              <a:spcBef>
                <a:spcPts val="399"/>
              </a:spcBef>
              <a:buNone/>
              <a:defRPr lang="en-US" sz="1800" b="0" cap="none" spc="0">
                <a:solidFill>
                  <a:schemeClr val="bg1"/>
                </a:solidFill>
                <a:latin typeface="+mj-lt"/>
                <a:ea typeface="+mj-ea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18" name="Text Placeholder 24" hidden="0"/>
          <p:cNvSpPr>
            <a:spLocks noGrp="1"/>
          </p:cNvSpPr>
          <p:nvPr isPhoto="0" userDrawn="0">
            <p:ph type="body" sz="quarter" idx="13" hasCustomPrompt="0"/>
          </p:nvPr>
        </p:nvSpPr>
        <p:spPr bwMode="auto">
          <a:xfrm>
            <a:off x="2316479" y="5445223"/>
            <a:ext cx="7559039" cy="648072"/>
          </a:xfrm>
          <a:prstGeom prst="rect">
            <a:avLst/>
          </a:prstGeo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600" b="0" i="0" cap="none" spc="29">
                <a:solidFill>
                  <a:srgbClr val="603636"/>
                </a:solidFill>
                <a:latin typeface="+mn-lt"/>
                <a:ea typeface="+mn-ea"/>
                <a:cs typeface="Arial"/>
              </a:defRPr>
            </a:lvl1pPr>
            <a:lvl2pPr marL="171450" indent="1587">
              <a:buNone/>
              <a:defRPr>
                <a:solidFill>
                  <a:schemeClr val="bg2"/>
                </a:solidFill>
              </a:defRPr>
            </a:lvl2pPr>
            <a:lvl3pPr marL="344487" indent="6349">
              <a:buNone/>
              <a:defRPr>
                <a:solidFill>
                  <a:schemeClr val="bg2"/>
                </a:solidFill>
              </a:defRPr>
            </a:lvl3pPr>
            <a:lvl4pPr marL="515937" indent="3174">
              <a:buNone/>
              <a:defRPr>
                <a:solidFill>
                  <a:schemeClr val="bg2"/>
                </a:solidFill>
              </a:defRPr>
            </a:lvl4pPr>
            <a:lvl5pPr marL="688974" indent="-1587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>
              <a:spcBef>
                <a:spcPts val="599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/>
            </a:pPr>
            <a:r>
              <a:rPr lang="ru-RU"/>
              <a:t>Образец текста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jpg"/><Relationship Id="rId14" Type="http://schemas.openxmlformats.org/officeDocument/2006/relationships/image" Target="../media/image3.png"/><Relationship Id="rId15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" name="Рисунок 25" hidden="0"/>
          <p:cNvPicPr>
            <a:picLocks noChangeAspect="1"/>
          </p:cNvPicPr>
          <p:nvPr isPhoto="0" userDrawn="0"/>
        </p:nvPicPr>
        <p:blipFill>
          <a:blip r:embed="rId14">
            <a:lum bright="70000" contrast="-70000"/>
          </a:blip>
          <a:stretch/>
        </p:blipFill>
        <p:spPr bwMode="auto">
          <a:xfrm>
            <a:off x="143338" y="116631"/>
            <a:ext cx="11905322" cy="6590405"/>
          </a:xfrm>
          <a:prstGeom prst="rect">
            <a:avLst/>
          </a:prstGeom>
        </p:spPr>
      </p:pic>
      <p:pic>
        <p:nvPicPr>
          <p:cNvPr id="27" name="Рисунок 26" hidden="0"/>
          <p:cNvPicPr>
            <a:picLocks noChangeAspect="1"/>
          </p:cNvPicPr>
          <p:nvPr isPhoto="0" userDrawn="0"/>
        </p:nvPicPr>
        <p:blipFill>
          <a:blip r:embed="rId15"/>
          <a:stretch/>
        </p:blipFill>
        <p:spPr bwMode="auto">
          <a:xfrm>
            <a:off x="-144693" y="-24174"/>
            <a:ext cx="12481386" cy="1538631"/>
          </a:xfrm>
          <a:prstGeom prst="rect">
            <a:avLst/>
          </a:prstGeom>
        </p:spPr>
      </p:pic>
      <p:grpSp>
        <p:nvGrpSpPr>
          <p:cNvPr id="77" name="Группа 76" hidden="0"/>
          <p:cNvGrpSpPr/>
          <p:nvPr isPhoto="0" userDrawn="0"/>
        </p:nvGrpSpPr>
        <p:grpSpPr bwMode="auto">
          <a:xfrm>
            <a:off x="4198007" y="1074073"/>
            <a:ext cx="3795982" cy="122679"/>
            <a:chOff x="1295466" y="3129578"/>
            <a:chExt cx="8009587" cy="326894"/>
          </a:xfrm>
          <a:solidFill>
            <a:srgbClr val="835A2D"/>
          </a:solidFill>
        </p:grpSpPr>
        <p:sp>
          <p:nvSpPr>
            <p:cNvPr id="78" name="Полилиния 77" hidden="0"/>
            <p:cNvSpPr/>
            <p:nvPr isPhoto="0" userDrawn="1"/>
          </p:nvSpPr>
          <p:spPr bwMode="auto">
            <a:xfrm>
              <a:off x="1295466" y="3205633"/>
              <a:ext cx="3768482" cy="87393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79" name="Полилиния 78" hidden="0"/>
            <p:cNvSpPr/>
            <p:nvPr isPhoto="0" userDrawn="1"/>
          </p:nvSpPr>
          <p:spPr bwMode="auto">
            <a:xfrm flipV="1">
              <a:off x="1295466" y="3290350"/>
              <a:ext cx="3768482" cy="87394"/>
            </a:xfrm>
            <a:custGeom>
              <a:avLst/>
              <a:gdLst>
                <a:gd name="connsiteX0" fmla="*/ 0 w 3614296"/>
                <a:gd name="connsiteY0" fmla="*/ 161939 h 167495"/>
                <a:gd name="connsiteX1" fmla="*/ 2619375 w 3614296"/>
                <a:gd name="connsiteY1" fmla="*/ 14 h 167495"/>
                <a:gd name="connsiteX2" fmla="*/ 3486150 w 3614296"/>
                <a:gd name="connsiteY2" fmla="*/ 152414 h 167495"/>
                <a:gd name="connsiteX3" fmla="*/ 85725 w 3614296"/>
                <a:gd name="connsiteY3" fmla="*/ 161939 h 167495"/>
                <a:gd name="connsiteX4" fmla="*/ 85725 w 3614296"/>
                <a:gd name="connsiteY4" fmla="*/ 161939 h 167495"/>
                <a:gd name="connsiteX0" fmla="*/ 0 w 3640248"/>
                <a:gd name="connsiteY0" fmla="*/ 161926 h 172898"/>
                <a:gd name="connsiteX1" fmla="*/ 2619375 w 3640248"/>
                <a:gd name="connsiteY1" fmla="*/ 1 h 172898"/>
                <a:gd name="connsiteX2" fmla="*/ 3514853 w 3640248"/>
                <a:gd name="connsiteY2" fmla="*/ 160602 h 172898"/>
                <a:gd name="connsiteX3" fmla="*/ 85725 w 3640248"/>
                <a:gd name="connsiteY3" fmla="*/ 161926 h 172898"/>
                <a:gd name="connsiteX4" fmla="*/ 85725 w 3640248"/>
                <a:gd name="connsiteY4" fmla="*/ 161926 h 172898"/>
                <a:gd name="connsiteX0" fmla="*/ 0 w 3546443"/>
                <a:gd name="connsiteY0" fmla="*/ 161926 h 163813"/>
                <a:gd name="connsiteX1" fmla="*/ 2619375 w 3546443"/>
                <a:gd name="connsiteY1" fmla="*/ 1 h 163813"/>
                <a:gd name="connsiteX2" fmla="*/ 3514853 w 3546443"/>
                <a:gd name="connsiteY2" fmla="*/ 160602 h 163813"/>
                <a:gd name="connsiteX3" fmla="*/ 85725 w 3546443"/>
                <a:gd name="connsiteY3" fmla="*/ 161926 h 163813"/>
                <a:gd name="connsiteX4" fmla="*/ 85725 w 3546443"/>
                <a:gd name="connsiteY4" fmla="*/ 161926 h 16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6443" h="163813" fill="norm" stroke="1" extrusionOk="0">
                  <a:moveTo>
                    <a:pt x="0" y="161926"/>
                  </a:moveTo>
                  <a:cubicBezTo>
                    <a:pt x="1019175" y="81757"/>
                    <a:pt x="2033566" y="222"/>
                    <a:pt x="2619375" y="1"/>
                  </a:cubicBezTo>
                  <a:cubicBezTo>
                    <a:pt x="3205184" y="-220"/>
                    <a:pt x="3674699" y="154116"/>
                    <a:pt x="3514853" y="160602"/>
                  </a:cubicBezTo>
                  <a:cubicBezTo>
                    <a:pt x="3355007" y="167088"/>
                    <a:pt x="657246" y="161705"/>
                    <a:pt x="85725" y="161926"/>
                  </a:cubicBezTo>
                  <a:lnTo>
                    <a:pt x="85725" y="161926"/>
                  </a:lnTo>
                </a:path>
              </a:pathLst>
            </a:custGeom>
            <a:grpFill/>
            <a:ln>
              <a:noFill/>
            </a:ln>
          </p:spPr>
        </p:sp>
        <p:sp>
          <p:nvSpPr>
            <p:cNvPr id="80" name="Овал 79" hidden="0"/>
            <p:cNvSpPr/>
            <p:nvPr isPhoto="0" userDrawn="1"/>
          </p:nvSpPr>
          <p:spPr bwMode="auto">
            <a:xfrm>
              <a:off x="4989841" y="3209049"/>
              <a:ext cx="167954" cy="167954"/>
            </a:xfrm>
            <a:prstGeom prst="ellipse">
              <a:avLst/>
            </a:prstGeom>
            <a:grpFill/>
            <a:ln>
              <a:noFill/>
            </a:ln>
          </p:spPr>
        </p:sp>
        <p:sp>
          <p:nvSpPr>
            <p:cNvPr id="81" name="Овал 80" hidden="0"/>
            <p:cNvSpPr/>
            <p:nvPr isPhoto="0" userDrawn="1"/>
          </p:nvSpPr>
          <p:spPr bwMode="auto">
            <a:xfrm>
              <a:off x="5170309" y="3129578"/>
              <a:ext cx="326894" cy="326894"/>
            </a:xfrm>
            <a:prstGeom prst="ellipse">
              <a:avLst/>
            </a:prstGeom>
            <a:grpFill/>
            <a:ln>
              <a:noFill/>
            </a:ln>
          </p:spPr>
        </p:sp>
        <p:grpSp>
          <p:nvGrpSpPr>
            <p:cNvPr id="82" name="Группа 81" hidden="0"/>
            <p:cNvGrpSpPr/>
            <p:nvPr isPhoto="0" userDrawn="1"/>
          </p:nvGrpSpPr>
          <p:grpSpPr bwMode="auto">
            <a:xfrm flipH="1">
              <a:off x="5497203" y="3204294"/>
              <a:ext cx="3807850" cy="172111"/>
              <a:chOff x="1498666" y="3408833"/>
              <a:chExt cx="3862329" cy="172111"/>
            </a:xfrm>
            <a:grpFill/>
          </p:grpSpPr>
          <p:sp>
            <p:nvSpPr>
              <p:cNvPr id="83" name="Полилиния 82" hidden="0"/>
              <p:cNvSpPr/>
              <p:nvPr isPhoto="0" userDrawn="1"/>
            </p:nvSpPr>
            <p:spPr bwMode="auto">
              <a:xfrm>
                <a:off x="1498666" y="3408833"/>
                <a:ext cx="3768482" cy="87393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4" name="Полилиния 83" hidden="0"/>
              <p:cNvSpPr/>
              <p:nvPr isPhoto="0" userDrawn="1"/>
            </p:nvSpPr>
            <p:spPr bwMode="auto">
              <a:xfrm flipV="1">
                <a:off x="1498666" y="3493550"/>
                <a:ext cx="3768482" cy="87394"/>
              </a:xfrm>
              <a:custGeom>
                <a:avLst/>
                <a:gdLst>
                  <a:gd name="connsiteX0" fmla="*/ 0 w 3614296"/>
                  <a:gd name="connsiteY0" fmla="*/ 161939 h 167495"/>
                  <a:gd name="connsiteX1" fmla="*/ 2619375 w 3614296"/>
                  <a:gd name="connsiteY1" fmla="*/ 14 h 167495"/>
                  <a:gd name="connsiteX2" fmla="*/ 3486150 w 3614296"/>
                  <a:gd name="connsiteY2" fmla="*/ 152414 h 167495"/>
                  <a:gd name="connsiteX3" fmla="*/ 85725 w 3614296"/>
                  <a:gd name="connsiteY3" fmla="*/ 161939 h 167495"/>
                  <a:gd name="connsiteX4" fmla="*/ 85725 w 3614296"/>
                  <a:gd name="connsiteY4" fmla="*/ 161939 h 167495"/>
                  <a:gd name="connsiteX0" fmla="*/ 0 w 3640248"/>
                  <a:gd name="connsiteY0" fmla="*/ 161926 h 172898"/>
                  <a:gd name="connsiteX1" fmla="*/ 2619375 w 3640248"/>
                  <a:gd name="connsiteY1" fmla="*/ 1 h 172898"/>
                  <a:gd name="connsiteX2" fmla="*/ 3514853 w 3640248"/>
                  <a:gd name="connsiteY2" fmla="*/ 160602 h 172898"/>
                  <a:gd name="connsiteX3" fmla="*/ 85725 w 3640248"/>
                  <a:gd name="connsiteY3" fmla="*/ 161926 h 172898"/>
                  <a:gd name="connsiteX4" fmla="*/ 85725 w 3640248"/>
                  <a:gd name="connsiteY4" fmla="*/ 161926 h 172898"/>
                  <a:gd name="connsiteX0" fmla="*/ 0 w 3546443"/>
                  <a:gd name="connsiteY0" fmla="*/ 161926 h 163813"/>
                  <a:gd name="connsiteX1" fmla="*/ 2619375 w 3546443"/>
                  <a:gd name="connsiteY1" fmla="*/ 1 h 163813"/>
                  <a:gd name="connsiteX2" fmla="*/ 3514853 w 3546443"/>
                  <a:gd name="connsiteY2" fmla="*/ 160602 h 163813"/>
                  <a:gd name="connsiteX3" fmla="*/ 85725 w 3546443"/>
                  <a:gd name="connsiteY3" fmla="*/ 161926 h 163813"/>
                  <a:gd name="connsiteX4" fmla="*/ 85725 w 3546443"/>
                  <a:gd name="connsiteY4" fmla="*/ 161926 h 163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6443" h="163813" fill="norm" stroke="1" extrusionOk="0">
                    <a:moveTo>
                      <a:pt x="0" y="161926"/>
                    </a:moveTo>
                    <a:cubicBezTo>
                      <a:pt x="1019175" y="81757"/>
                      <a:pt x="2033566" y="222"/>
                      <a:pt x="2619375" y="1"/>
                    </a:cubicBezTo>
                    <a:cubicBezTo>
                      <a:pt x="3205184" y="-220"/>
                      <a:pt x="3674699" y="154116"/>
                      <a:pt x="3514853" y="160602"/>
                    </a:cubicBezTo>
                    <a:cubicBezTo>
                      <a:pt x="3355007" y="167088"/>
                      <a:pt x="657246" y="161705"/>
                      <a:pt x="85725" y="161926"/>
                    </a:cubicBezTo>
                    <a:lnTo>
                      <a:pt x="85725" y="161926"/>
                    </a:lnTo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85" name="Овал 84" hidden="0"/>
              <p:cNvSpPr/>
              <p:nvPr isPhoto="0" userDrawn="1"/>
            </p:nvSpPr>
            <p:spPr bwMode="auto">
              <a:xfrm>
                <a:off x="5193041" y="3412249"/>
                <a:ext cx="167954" cy="167954"/>
              </a:xfrm>
              <a:prstGeom prst="ellipse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3" name="Заголовок 2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063551" y="274638"/>
            <a:ext cx="8064895" cy="80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11423" y="1772815"/>
            <a:ext cx="10369152" cy="439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6" name="Дата 4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578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7" name="Нижний колонтитул 5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34047" y="6165303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6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706047" y="6165303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03636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399"/>
        </a:spcBef>
        <a:buNone/>
        <a:defRPr sz="3200" b="1" cap="none" spc="0">
          <a:solidFill>
            <a:schemeClr val="accent2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55599" indent="-355599" algn="l" defTabSz="914400">
        <a:lnSpc>
          <a:spcPct val="100000"/>
        </a:lnSpc>
        <a:spcBef>
          <a:spcPts val="599"/>
        </a:spcBef>
        <a:spcAft>
          <a:spcPts val="0"/>
        </a:spcAft>
        <a:buClr>
          <a:schemeClr val="accent1"/>
        </a:buClr>
        <a:buFont typeface="Wingdings"/>
        <a:buChar char="v"/>
        <a:defRPr sz="2800" b="0" i="0" cap="none" spc="29">
          <a:solidFill>
            <a:srgbClr val="603636"/>
          </a:solidFill>
          <a:latin typeface="+mn-lt"/>
          <a:ea typeface="+mn-ea"/>
          <a:cs typeface="Arial"/>
        </a:defRPr>
      </a:lvl1pPr>
      <a:lvl2pPr marL="9032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2400">
          <a:solidFill>
            <a:srgbClr val="835A2D"/>
          </a:solidFill>
          <a:latin typeface="+mn-lt"/>
          <a:ea typeface="+mn-ea"/>
          <a:cs typeface="Arial"/>
        </a:defRPr>
      </a:lvl2pPr>
      <a:lvl3pPr marL="12588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v"/>
        <a:defRPr sz="2000">
          <a:solidFill>
            <a:srgbClr val="603636"/>
          </a:solidFill>
          <a:latin typeface="+mn-lt"/>
          <a:ea typeface="+mn-ea"/>
          <a:cs typeface="Arial"/>
        </a:defRPr>
      </a:lvl3pPr>
      <a:lvl4pPr marL="1614487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Courier New"/>
        <a:buChar char="o"/>
        <a:defRPr sz="1800">
          <a:solidFill>
            <a:srgbClr val="835A2D"/>
          </a:solidFill>
          <a:latin typeface="+mn-lt"/>
          <a:ea typeface="+mn-ea"/>
          <a:cs typeface="Arial"/>
        </a:defRPr>
      </a:lvl4pPr>
      <a:lvl5pPr marL="2149474" indent="-355599" algn="l" defTabSz="914400">
        <a:lnSpc>
          <a:spcPct val="100000"/>
        </a:lnSpc>
        <a:spcBef>
          <a:spcPts val="1199"/>
        </a:spcBef>
        <a:buClr>
          <a:schemeClr val="accent1"/>
        </a:buClr>
        <a:buFont typeface="Wingdings"/>
        <a:buChar char="Ø"/>
        <a:defRPr sz="1800">
          <a:solidFill>
            <a:srgbClr val="603636"/>
          </a:solidFill>
          <a:latin typeface="+mn-lt"/>
          <a:ea typeface="+mn-ea"/>
          <a:cs typeface="Arial"/>
        </a:defRPr>
      </a:lvl5pPr>
      <a:lvl6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>
        <a:lnSpc>
          <a:spcPct val="100000"/>
        </a:lnSpc>
        <a:spcBef>
          <a:spcPts val="1199"/>
        </a:spcBef>
        <a:buFont typeface="Arial"/>
        <a:buNone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jp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image" Target="../media/image26.png"/><Relationship Id="rId22" Type="http://schemas.openxmlformats.org/officeDocument/2006/relationships/image" Target="../media/image27.jpg"/><Relationship Id="rId23" Type="http://schemas.openxmlformats.org/officeDocument/2006/relationships/image" Target="../media/image28.png"/><Relationship Id="rId24" Type="http://schemas.openxmlformats.org/officeDocument/2006/relationships/image" Target="../media/image29.png"/><Relationship Id="rId25" Type="http://schemas.openxmlformats.org/officeDocument/2006/relationships/image" Target="../media/image30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9.png"/><Relationship Id="rId5" Type="http://schemas.openxmlformats.org/officeDocument/2006/relationships/image" Target="../media/image3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p1" hidden="0"/>
          <p:cNvSpPr txBox="1"/>
          <p:nvPr isPhoto="0" userDrawn="0">
            <p:ph type="title" hasCustomPrompt="0"/>
          </p:nvPr>
        </p:nvSpPr>
        <p:spPr bwMode="auto">
          <a:xfrm>
            <a:off x="717182" y="4808316"/>
            <a:ext cx="10515600" cy="738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  <a:defRPr/>
            </a:pPr>
            <a:r>
              <a:rPr lang="en-US" sz="3600">
                <a:solidFill>
                  <a:srgbClr val="00B050"/>
                </a:solidFill>
                <a:latin typeface="Noto Serif CJK JP"/>
                <a:ea typeface="Noto Serif CJK JP"/>
                <a:cs typeface="Noto Serif CJK JP"/>
              </a:rPr>
              <a:t>Agenda</a:t>
            </a:r>
            <a:endParaRPr sz="4400">
              <a:solidFill>
                <a:srgbClr val="FF0000"/>
              </a:solidFill>
              <a:latin typeface="Noto Serif CJK JP"/>
              <a:ea typeface="Noto Serif CJK JP"/>
              <a:cs typeface="Noto Serif CJK JP"/>
            </a:endParaRPr>
          </a:p>
        </p:txBody>
      </p:sp>
      <p:sp>
        <p:nvSpPr>
          <p:cNvPr id="85" name="Google Shape;85;p1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784612" y="2000625"/>
            <a:ext cx="10515600" cy="2687606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clip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pPr>
            <a:endParaRPr/>
          </a:p>
          <a:p>
            <a:pPr marL="228600" lvl="0" indent="-50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pPr>
            <a:endParaRPr/>
          </a:p>
        </p:txBody>
      </p:sp>
      <p:sp>
        <p:nvSpPr>
          <p:cNvPr id="98077206" name="" hidden="0"/>
          <p:cNvSpPr txBox="1"/>
          <p:nvPr isPhoto="0" userDrawn="0"/>
        </p:nvSpPr>
        <p:spPr bwMode="auto">
          <a:xfrm flipH="0" flipV="0">
            <a:off x="920870" y="203796"/>
            <a:ext cx="10379485" cy="33833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>
                <a:solidFill>
                  <a:srgbClr val="00B050"/>
                </a:solidFill>
              </a:rPr>
              <a:t> </a:t>
            </a:r>
            <a:r>
              <a:rPr sz="2800" b="1">
                <a:solidFill>
                  <a:srgbClr val="00B050"/>
                </a:solidFill>
                <a:latin typeface="Noto Serif CJK JP"/>
                <a:ea typeface="Noto Serif CJK JP"/>
                <a:cs typeface="Noto Serif CJK JP"/>
              </a:rPr>
              <a:t>Quantized-state solver (QSS) of a </a:t>
            </a:r>
            <a:r>
              <a:rPr lang="en-US" sz="2800" b="1" i="0" u="none" strike="noStrike" cap="none" spc="0">
                <a:solidFill>
                  <a:srgbClr val="00B050"/>
                </a:solidFill>
                <a:latin typeface="Noto Serif CJK JP"/>
                <a:ea typeface="Noto Serif CJK JP"/>
                <a:cs typeface="Noto Serif CJK JP"/>
              </a:rPr>
              <a:t>continuous system </a:t>
            </a:r>
            <a:r>
              <a:rPr sz="2800" b="1">
                <a:solidFill>
                  <a:srgbClr val="00B050"/>
                </a:solidFill>
                <a:latin typeface="Noto Serif CJK JP"/>
                <a:ea typeface="Noto Serif CJK JP"/>
                <a:cs typeface="Noto Serif CJK JP"/>
              </a:rPr>
              <a:t>in a discrete event framework (JIFSO)</a:t>
            </a:r>
            <a:endParaRPr sz="2800" b="1">
              <a:solidFill>
                <a:srgbClr val="00B050"/>
              </a:solidFill>
              <a:latin typeface="Noto Serif CJK JP"/>
              <a:ea typeface="Noto Serif CJK JP"/>
              <a:cs typeface="Noto Serif CJK JP"/>
            </a:endParaRPr>
          </a:p>
          <a:p>
            <a:pPr algn="ctr">
              <a:defRPr/>
            </a:pPr>
            <a:endParaRPr sz="2800"/>
          </a:p>
          <a:p>
            <a:pPr algn="ctr">
              <a:defRPr/>
            </a:pPr>
            <a:endParaRPr sz="2600"/>
          </a:p>
          <a:p>
            <a:pPr algn="ctr">
              <a:defRPr/>
            </a:pPr>
            <a:endParaRPr sz="2600"/>
          </a:p>
          <a:p>
            <a:pPr algn="ctr">
              <a:defRPr/>
            </a:pPr>
            <a:r>
              <a:rPr sz="2600">
                <a:latin typeface="Noto Serif CJK JP"/>
                <a:ea typeface="Noto Serif CJK JP"/>
                <a:cs typeface="Noto Serif CJK JP"/>
              </a:rPr>
              <a:t>by</a:t>
            </a:r>
            <a:endParaRPr sz="2600">
              <a:latin typeface="Noto Serif CJK JP"/>
              <a:ea typeface="Noto Serif CJK JP"/>
              <a:cs typeface="Noto Serif CJK JP"/>
            </a:endParaRPr>
          </a:p>
          <a:p>
            <a:pPr algn="ctr">
              <a:defRPr/>
            </a:pPr>
            <a:endParaRPr sz="2600">
              <a:latin typeface="Noto Serif CJK JP"/>
              <a:ea typeface="Noto Serif CJK JP"/>
              <a:cs typeface="Noto Serif CJK JP"/>
            </a:endParaRPr>
          </a:p>
          <a:p>
            <a:pPr algn="ctr">
              <a:defRPr/>
            </a:pPr>
            <a:r>
              <a:rPr sz="2800">
                <a:latin typeface="Noto Serif CJK JP"/>
                <a:ea typeface="Noto Serif CJK JP"/>
                <a:cs typeface="Noto Serif CJK JP"/>
              </a:rPr>
              <a:t>Major Mongi Bellili</a:t>
            </a:r>
            <a:endParaRPr sz="3600">
              <a:latin typeface="Noto Serif CJK JP"/>
              <a:ea typeface="Noto Serif CJK JP"/>
              <a:cs typeface="Noto Serif CJK JP"/>
            </a:endParaRPr>
          </a:p>
        </p:txBody>
      </p:sp>
      <p:graphicFrame>
        <p:nvGraphicFramePr>
          <p:cNvPr id="1370260628" name="Google Shape;147;p9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23260" y="5988488"/>
          <a:ext cx="2999999" cy="29999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{4C9FB826-C318-1D78-3970-8B3EA950F8C4}</a:tableStyleId>
                <a:noFill/>
              </a:tblPr>
              <a:tblGrid>
                <a:gridCol w="2610000"/>
                <a:gridCol w="3420000"/>
                <a:gridCol w="3697095"/>
                <a:gridCol w="2431773"/>
              </a:tblGrid>
              <a:tr h="895499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tx1"/>
                          </a:solidFill>
                          <a:latin typeface="Noto Serif CJK JP"/>
                          <a:ea typeface="Noto Serif CJK JP"/>
                          <a:cs typeface="Noto Serif CJK JP"/>
                        </a:rPr>
                        <a:t>Introduction</a:t>
                      </a:r>
                      <a:endParaRPr sz="2000" u="none" strike="noStrike" cap="none">
                        <a:solidFill>
                          <a:schemeClr val="tx1"/>
                        </a:solidFill>
                        <a:latin typeface="Noto Serif CJK JP"/>
                        <a:ea typeface="Noto Serif CJK JP"/>
                        <a:cs typeface="Noto Serif CJK JP"/>
                      </a:endParaRPr>
                    </a:p>
                  </a:txBody>
                  <a:tcPr marL="91449" marR="91449" marT="45724" marB="45724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 b="1" i="0" u="none" strike="noStrike" cap="none" spc="0">
                          <a:solidFill>
                            <a:schemeClr val="tx1"/>
                          </a:solidFill>
                          <a:latin typeface="Noto Serif CJK JP"/>
                          <a:ea typeface="Noto Serif CJK JP"/>
                          <a:cs typeface="Noto Serif CJK JP"/>
                        </a:rPr>
                        <a:t>Off-the-shelf solutions</a:t>
                      </a:r>
                      <a:endParaRPr>
                        <a:solidFill>
                          <a:schemeClr val="tx1"/>
                        </a:solidFill>
                        <a:latin typeface="Noto Serif CJK JP"/>
                        <a:ea typeface="Noto Serif CJK JP"/>
                        <a:cs typeface="Noto Serif CJK JP"/>
                      </a:endParaRPr>
                    </a:p>
                  </a:txBody>
                  <a:tcPr marL="91449" marR="91449" marT="45724" marB="45724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tx1"/>
                          </a:solidFill>
                          <a:latin typeface="Noto Serif CJK JP"/>
                          <a:ea typeface="Noto Serif CJK JP"/>
                          <a:cs typeface="Noto Serif CJK JP"/>
                        </a:rPr>
                        <a:t>QSSolver.jl prototype</a:t>
                      </a:r>
                      <a:endParaRPr sz="2000" u="none" strike="noStrike" cap="none">
                        <a:solidFill>
                          <a:schemeClr val="tx1"/>
                        </a:solidFill>
                        <a:latin typeface="Noto Serif CJK JP"/>
                        <a:ea typeface="Noto Serif CJK JP"/>
                        <a:cs typeface="Noto Serif CJK JP"/>
                      </a:endParaRPr>
                    </a:p>
                  </a:txBody>
                  <a:tcPr marL="91449" marR="91449" marT="45724" marB="45724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tx1"/>
                          </a:solidFill>
                          <a:latin typeface="Noto Serif CJK JP"/>
                          <a:ea typeface="Noto Serif CJK JP"/>
                          <a:cs typeface="Noto Serif CJK JP"/>
                        </a:rPr>
                        <a:t>Future work</a:t>
                      </a:r>
                      <a:endParaRPr sz="2000" u="none" strike="noStrike" cap="none">
                        <a:solidFill>
                          <a:schemeClr val="tx1"/>
                        </a:solidFill>
                        <a:latin typeface="Noto Serif CJK JP"/>
                        <a:ea typeface="Noto Serif CJK JP"/>
                        <a:cs typeface="Noto Serif CJK JP"/>
                      </a:endParaRPr>
                    </a:p>
                  </a:txBody>
                  <a:tcPr marL="91449" marR="91449" marT="45724" marB="45724" anchor="ctr"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cover dir="r"/>
      </p:transition>
    </mc:Choice>
    <mc:Fallback>
      <p:transition spd="med" advClick="1">
        <p:cover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468667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166767414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800" b="0" i="0" u="none" strike="noStrike" cap="none" spc="29">
              <a:solidFill>
                <a:schemeClr val="bg1"/>
              </a:solidFill>
              <a:latin typeface="Noto Serif CJK JP"/>
              <a:ea typeface="Noto Serif CJK JP"/>
              <a:cs typeface="Noto Serif CJK JP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Noto Serif CJK JP"/>
                <a:ea typeface="Noto Serif CJK JP"/>
                <a:cs typeface="Noto Serif CJK JP"/>
              </a:rPr>
              <a:t>The complexity of real problems</a:t>
            </a:r>
            <a:endParaRPr lang="en-US" sz="2800" b="0" i="0" u="none" strike="noStrike" cap="none" spc="0">
              <a:solidFill>
                <a:schemeClr val="bg1"/>
              </a:solidFill>
              <a:latin typeface="Noto Serif CJK JP"/>
              <a:ea typeface="Noto Serif CJK JP"/>
              <a:cs typeface="Noto Serif CJK JP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>
              <a:solidFill>
                <a:schemeClr val="bg1"/>
              </a:solidFill>
              <a:latin typeface="Noto Serif CJK JP"/>
              <a:ea typeface="Noto Serif CJK JP"/>
              <a:cs typeface="Noto Serif CJK JP"/>
            </a:endParaRP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>
              <a:solidFill>
                <a:schemeClr val="bg1"/>
              </a:solidFill>
              <a:latin typeface="Noto Serif CJK JP"/>
              <a:ea typeface="Noto Serif CJK JP"/>
              <a:cs typeface="Noto Serif CJK JP"/>
            </a:endParaRPr>
          </a:p>
          <a:p>
            <a:pPr algn="l">
              <a:defRPr/>
            </a:pPr>
            <a:r>
              <a:rPr lang="en-US" sz="2800" b="0" i="0" u="none" strike="noStrike" cap="none" spc="0">
                <a:solidFill>
                  <a:schemeClr val="bg1"/>
                </a:solidFill>
                <a:latin typeface="Noto Serif CJK JP"/>
                <a:ea typeface="Noto Serif CJK JP"/>
                <a:cs typeface="Noto Serif CJK JP"/>
              </a:rPr>
              <a:t>Costly or infeasible approaches</a:t>
            </a:r>
            <a:endParaRPr lang="en-US" sz="2800" b="0" i="0" u="none" strike="noStrike" cap="none" spc="29">
              <a:solidFill>
                <a:schemeClr val="bg1"/>
              </a:solidFill>
              <a:latin typeface="Noto Serif CJK JP"/>
              <a:ea typeface="Noto Serif CJK JP"/>
              <a:cs typeface="Noto Serif CJK JP"/>
            </a:endParaRPr>
          </a:p>
          <a:p>
            <a:pPr algn="l">
              <a:defRPr/>
            </a:pPr>
            <a:endParaRPr sz="2800">
              <a:solidFill>
                <a:schemeClr val="bg1"/>
              </a:solidFill>
              <a:latin typeface="Noto Serif CJK JP"/>
              <a:ea typeface="Noto Serif CJK JP"/>
              <a:cs typeface="Noto Serif CJK JP"/>
            </a:endParaRPr>
          </a:p>
          <a:p>
            <a:pPr algn="l">
              <a:defRPr/>
            </a:pPr>
            <a:endParaRPr sz="2800">
              <a:solidFill>
                <a:schemeClr val="bg1"/>
              </a:solidFill>
              <a:latin typeface="Noto Serif CJK JP"/>
              <a:ea typeface="Noto Serif CJK JP"/>
              <a:cs typeface="Noto Serif CJK JP"/>
            </a:endParaRPr>
          </a:p>
          <a:p>
            <a:pPr>
              <a:defRPr/>
            </a:pPr>
            <a:r>
              <a:rPr lang="en-US" sz="2800" b="0" i="0" u="none" strike="noStrike" cap="none" spc="29">
                <a:solidFill>
                  <a:schemeClr val="bg1"/>
                </a:solidFill>
                <a:latin typeface="Noto Serif CJK JP"/>
                <a:ea typeface="Noto Serif CJK JP"/>
                <a:cs typeface="Noto Serif CJK JP"/>
              </a:rPr>
              <a:t>Simulation</a:t>
            </a:r>
            <a:endParaRPr sz="2800">
              <a:solidFill>
                <a:schemeClr val="bg1"/>
              </a:solidFill>
              <a:latin typeface="Noto Serif CJK JP"/>
              <a:ea typeface="Noto Serif CJK JP"/>
              <a:cs typeface="Noto Serif CJK JP"/>
            </a:endParaRPr>
          </a:p>
        </p:txBody>
      </p:sp>
      <p:graphicFrame>
        <p:nvGraphicFramePr>
          <p:cNvPr id="726910630" name="Google Shape;92;p2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-93154" y="-1677"/>
          <a:ext cx="12171567" cy="901874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{4C9FB826-C318-1D78-3970-8B3EA950F8C4}</a:tableStyleId>
                <a:noFill/>
              </a:tblPr>
              <a:tblGrid>
                <a:gridCol w="5760000"/>
                <a:gridCol w="2790000"/>
                <a:gridCol w="2070000"/>
                <a:gridCol w="1717037"/>
              </a:tblGrid>
              <a:tr h="1182052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Introduction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49" marR="91449" marT="45724" marB="45724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/>
                        <a:t>Off-the-shelf solutions</a:t>
                      </a:r>
                      <a:endParaRPr sz="2000" u="none" strike="noStrike" cap="none"/>
                    </a:p>
                  </a:txBody>
                  <a:tcPr marL="91449" marR="91449" marT="45724" marB="45724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/>
                        <a:t>QSSolver.jl</a:t>
                      </a:r>
                      <a:endParaRPr sz="2000" u="none" strike="noStrike" cap="none"/>
                    </a:p>
                  </a:txBody>
                  <a:tcPr marL="91449" marR="91449" marT="45724" marB="45724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/>
                        <a:t>Future work</a:t>
                      </a:r>
                      <a:endParaRPr sz="2000" u="none" strike="noStrike" cap="none"/>
                    </a:p>
                  </a:txBody>
                  <a:tcPr marL="91449" marR="91449" marT="45724" marB="45724" anchor="ctr"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  <p:pic>
        <p:nvPicPr>
          <p:cNvPr id="177551728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514100" y="1666911"/>
            <a:ext cx="2866707" cy="1911736"/>
          </a:xfrm>
          <a:prstGeom prst="rect">
            <a:avLst/>
          </a:prstGeom>
        </p:spPr>
      </p:pic>
      <p:pic>
        <p:nvPicPr>
          <p:cNvPr id="87253888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497592" y="3705224"/>
            <a:ext cx="2899724" cy="1933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cover dir="r"/>
      </p:transition>
    </mc:Choice>
    <mc:Fallback>
      <p:transition spd="med" advClick="1">
        <p:cover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5812858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105" name="Google Shape;105;p4" hidden="0"/>
          <p:cNvSpPr txBox="1"/>
          <p:nvPr isPhoto="0" userDrawn="0">
            <p:ph type="body" idx="1" hasCustomPrompt="0"/>
          </p:nvPr>
        </p:nvSpPr>
        <p:spPr bwMode="auto">
          <a:xfrm flipH="0" flipV="0">
            <a:off x="508533" y="1520419"/>
            <a:ext cx="5029454" cy="262419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clip" vert="horz" wrap="square" lIns="91422" tIns="45696" rIns="91422" bIns="45696" numCol="1" spcCol="0" rtlCol="0" fromWordArt="0" anchor="t" anchorCtr="0" forceAA="0" upright="0" compatLnSpc="0">
            <a:normAutofit fontScale="25000" lnSpcReduction="15000"/>
          </a:bodyPr>
          <a:lstStyle/>
          <a:p>
            <a:pPr marL="0" lvl="0" indent="0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/>
            </a:pPr>
            <a:r>
              <a:rPr lang="en-US" sz="8000" b="1" i="0" u="none">
                <a:solidFill>
                  <a:srgbClr val="0070C0"/>
                </a:solidFill>
                <a:latin typeface="Arial"/>
                <a:ea typeface="Arial"/>
                <a:cs typeface="Arial"/>
              </a:rPr>
              <a:t>Tools and </a:t>
            </a:r>
            <a:r>
              <a:rPr lang="en-US" sz="8000" b="1" i="0" u="none">
                <a:solidFill>
                  <a:srgbClr val="0070C0"/>
                </a:solidFill>
                <a:latin typeface="Arial"/>
                <a:ea typeface="Arial"/>
                <a:cs typeface="Arial"/>
              </a:rPr>
              <a:t>environments</a:t>
            </a:r>
            <a:endParaRPr sz="8000" b="1" i="0" u="none" strike="sngStrike">
              <a:solidFill>
                <a:srgbClr val="0070C0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/>
            </a:pPr>
            <a:endParaRPr sz="2400" b="0" i="0" u="none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571499" lvl="1" indent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endParaRPr sz="2000" b="0" i="0" u="none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571499" lvl="1" indent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endParaRPr sz="2000" b="0" i="0" u="none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571499" lvl="1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endParaRPr sz="2000" b="0" i="0" u="none" strike="sngStrike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571500" lvl="1" indent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endParaRPr sz="2400" b="0" i="0" u="none" strike="sngStrike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endParaRPr sz="2800" b="0" i="0" u="none" strike="sngStrike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  <a:defRPr/>
            </a:pPr>
            <a:endParaRPr sz="2800" b="0" i="0" u="none" strike="sngStrike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571499" lvl="1" indent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None/>
              <a:defRPr/>
            </a:pPr>
            <a:endParaRPr sz="2200" b="0" i="0" u="none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571499" lvl="1" indent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None/>
              <a:defRPr/>
            </a:pPr>
            <a:endParaRPr lang="en-US"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lvl="1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defRPr/>
            </a:pPr>
            <a:endParaRPr lang="en-US"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lvl="1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Char char="ü"/>
              <a:defRPr/>
            </a:pPr>
            <a:endParaRPr lang="en-US" sz="2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57150" lvl="0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  <a:defRPr/>
            </a:pPr>
            <a:endParaRPr lang="en-US" sz="2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571499" lvl="1" indent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None/>
              <a:defRPr/>
            </a:pPr>
            <a:r>
              <a:rPr lang="en-US" sz="2000"/>
              <a:t> </a:t>
            </a:r>
            <a:endParaRPr lang="en-US" sz="2000"/>
          </a:p>
          <a:p>
            <a:pPr marL="571499" lvl="1" indent="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None/>
              <a:defRPr/>
            </a:pPr>
            <a:endParaRPr lang="en-US" sz="2000"/>
          </a:p>
          <a:p>
            <a:pPr marL="571499" lvl="1" indent="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/>
              <a:buNone/>
              <a:defRPr/>
            </a:pPr>
            <a:endParaRPr lang="en-US" sz="2400"/>
          </a:p>
          <a:p>
            <a:pPr marL="22860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/>
            </a:pPr>
            <a:endParaRPr sz="4800"/>
          </a:p>
        </p:txBody>
      </p:sp>
      <p:graphicFrame>
        <p:nvGraphicFramePr>
          <p:cNvPr id="106" name="Google Shape;106;p4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-62416" y="-4574"/>
          <a:ext cx="12171567" cy="90184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{4C9FB826-C318-1D78-3970-8B3EA950F8C4}</a:tableStyleId>
                <a:noFill/>
              </a:tblPr>
              <a:tblGrid>
                <a:gridCol w="1800000"/>
                <a:gridCol w="6660000"/>
                <a:gridCol w="1980000"/>
                <a:gridCol w="1855716"/>
              </a:tblGrid>
              <a:tr h="1206841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/>
                        <a:t>Introduction</a:t>
                      </a:r>
                      <a:endParaRPr sz="2000" u="none" strike="noStrike" cap="none"/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2000" u="none" strike="noStrike" cap="none"/>
                    </a:p>
                  </a:txBody>
                  <a:tcPr marL="91450" marR="91450" marT="45725" marB="45725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Off-the-shelf solutions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/>
                        <a:t>QSSolver.jl</a:t>
                      </a:r>
                      <a:endParaRPr sz="2000" u="none" strike="noStrike" cap="none"/>
                    </a:p>
                  </a:txBody>
                  <a:tcPr marL="91450" marR="91450" marT="45725" marB="45725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/>
                        <a:t>Future work</a:t>
                      </a:r>
                      <a:endParaRPr sz="2000" u="none" strike="noStrike" cap="none"/>
                    </a:p>
                  </a:txBody>
                  <a:tcPr marL="91450" marR="91450" marT="45725" marB="45725" anchor="ctr"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  <p:pic>
        <p:nvPicPr>
          <p:cNvPr id="141996039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304617" y="2811345"/>
            <a:ext cx="932295" cy="466742"/>
          </a:xfrm>
          <a:prstGeom prst="rect">
            <a:avLst/>
          </a:prstGeom>
        </p:spPr>
      </p:pic>
      <p:pic>
        <p:nvPicPr>
          <p:cNvPr id="76500306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463093" y="2960602"/>
            <a:ext cx="484164" cy="513109"/>
          </a:xfrm>
          <a:prstGeom prst="rect">
            <a:avLst/>
          </a:prstGeom>
        </p:spPr>
      </p:pic>
      <p:sp>
        <p:nvSpPr>
          <p:cNvPr id="495852141" name="Google Shape;112;p5" hidden="0"/>
          <p:cNvSpPr txBox="1"/>
          <p:nvPr isPhoto="0" userDrawn="0"/>
        </p:nvSpPr>
        <p:spPr bwMode="auto">
          <a:xfrm flipH="0" flipV="0">
            <a:off x="6293740" y="1520419"/>
            <a:ext cx="5435787" cy="41633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clip" vert="horz" wrap="square" lIns="91422" tIns="45698" rIns="91422" bIns="45698" numCol="1" spcCol="0" rtlCol="0" fromWordArt="0" anchor="t" anchorCtr="0" forceAA="0" upright="0" compatLnSpc="0">
            <a:normAutofit fontScale="25000" lnSpcReduction="15000"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8000" b="1" i="0" u="none" strike="noStrike" cap="none" spc="0">
                <a:solidFill>
                  <a:srgbClr val="0070C0"/>
                </a:solidFill>
                <a:latin typeface="Arial"/>
                <a:ea typeface="Arial"/>
                <a:cs typeface="Arial"/>
              </a:rPr>
              <a:t>Solvers</a:t>
            </a:r>
            <a:endParaRPr sz="22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/>
            </a:pPr>
            <a:endParaRPr sz="22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114299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/>
              <a:buNone/>
              <a:defRPr/>
            </a:pPr>
            <a:endParaRPr sz="22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114299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/>
              <a:buNone/>
              <a:defRPr/>
            </a:pPr>
            <a:endParaRPr sz="22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114299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/>
              <a:buNone/>
              <a:defRPr/>
            </a:pPr>
            <a:endParaRPr sz="2200" b="0" i="0" u="none" strike="noStrike" cap="none" spc="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114299" lv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/>
              <a:buNone/>
              <a:defRPr/>
            </a:pP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114299" lv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/>
              <a:buNone/>
              <a:defRPr/>
            </a:pPr>
            <a:endParaRPr sz="2200">
              <a:latin typeface="Arial"/>
              <a:ea typeface="Arial"/>
              <a:cs typeface="Arial"/>
            </a:endParaRPr>
          </a:p>
        </p:txBody>
      </p:sp>
      <p:pic>
        <p:nvPicPr>
          <p:cNvPr id="837900545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6524075" y="3680478"/>
            <a:ext cx="279758" cy="279758"/>
          </a:xfrm>
          <a:prstGeom prst="rect">
            <a:avLst/>
          </a:prstGeom>
        </p:spPr>
      </p:pic>
      <p:pic>
        <p:nvPicPr>
          <p:cNvPr id="413396683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11150565" y="3109194"/>
            <a:ext cx="493196" cy="158527"/>
          </a:xfrm>
          <a:prstGeom prst="rect">
            <a:avLst/>
          </a:prstGeom>
        </p:spPr>
      </p:pic>
      <p:pic>
        <p:nvPicPr>
          <p:cNvPr id="663847130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3432114" y="3095165"/>
            <a:ext cx="1327808" cy="243984"/>
          </a:xfrm>
          <a:prstGeom prst="rect">
            <a:avLst/>
          </a:prstGeom>
        </p:spPr>
      </p:pic>
      <p:pic>
        <p:nvPicPr>
          <p:cNvPr id="1166997237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8461800" y="2216475"/>
            <a:ext cx="295991" cy="295991"/>
          </a:xfrm>
          <a:prstGeom prst="rect">
            <a:avLst/>
          </a:prstGeom>
        </p:spPr>
      </p:pic>
      <p:sp>
        <p:nvSpPr>
          <p:cNvPr id="1713459203" name="" hidden="0"/>
          <p:cNvSpPr txBox="1"/>
          <p:nvPr isPhoto="0" userDrawn="0"/>
        </p:nvSpPr>
        <p:spPr bwMode="auto">
          <a:xfrm flipH="0" flipV="0">
            <a:off x="7412387" y="5505969"/>
            <a:ext cx="3435850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 b="1">
                <a:solidFill>
                  <a:srgbClr val="FF0000"/>
                </a:solidFill>
              </a:rPr>
              <a:t>QSSolver.jl</a:t>
            </a:r>
            <a:endParaRPr sz="2400" b="1">
              <a:solidFill>
                <a:srgbClr val="FF0000"/>
              </a:solidFill>
            </a:endParaRPr>
          </a:p>
        </p:txBody>
      </p:sp>
      <p:pic>
        <p:nvPicPr>
          <p:cNvPr id="84326429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flipH="0" flipV="0">
            <a:off x="2150957" y="3428589"/>
            <a:ext cx="1196362" cy="178048"/>
          </a:xfrm>
          <a:prstGeom prst="rect">
            <a:avLst/>
          </a:prstGeom>
        </p:spPr>
      </p:pic>
      <p:pic>
        <p:nvPicPr>
          <p:cNvPr id="1821040190" name="" hidden="0"/>
          <p:cNvPicPr>
            <a:picLocks noChangeAspect="1"/>
          </p:cNvPicPr>
          <p:nvPr isPhoto="0" userDrawn="0"/>
        </p:nvPicPr>
        <p:blipFill>
          <a:blip r:embed="rId9"/>
          <a:stretch/>
        </p:blipFill>
        <p:spPr bwMode="auto">
          <a:xfrm flipH="0" flipV="0">
            <a:off x="1813496" y="4028509"/>
            <a:ext cx="870570" cy="317757"/>
          </a:xfrm>
          <a:prstGeom prst="rect">
            <a:avLst/>
          </a:prstGeom>
        </p:spPr>
      </p:pic>
      <p:pic>
        <p:nvPicPr>
          <p:cNvPr id="379654295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flipH="0" flipV="0">
            <a:off x="2817310" y="4043635"/>
            <a:ext cx="354326" cy="354326"/>
          </a:xfrm>
          <a:prstGeom prst="rect">
            <a:avLst/>
          </a:prstGeom>
        </p:spPr>
      </p:pic>
      <p:pic>
        <p:nvPicPr>
          <p:cNvPr id="2034353158" name="" hidden="0"/>
          <p:cNvPicPr>
            <a:picLocks noChangeAspect="1"/>
          </p:cNvPicPr>
          <p:nvPr isPhoto="0" userDrawn="0"/>
        </p:nvPicPr>
        <p:blipFill>
          <a:blip r:embed="rId11"/>
          <a:stretch/>
        </p:blipFill>
        <p:spPr bwMode="auto">
          <a:xfrm flipH="0" flipV="0">
            <a:off x="1543390" y="2223966"/>
            <a:ext cx="1001099" cy="281010"/>
          </a:xfrm>
          <a:prstGeom prst="rect">
            <a:avLst/>
          </a:prstGeom>
        </p:spPr>
      </p:pic>
      <p:pic>
        <p:nvPicPr>
          <p:cNvPr id="1365414781" name="" hidden="0"/>
          <p:cNvPicPr>
            <a:picLocks noChangeAspect="1"/>
          </p:cNvPicPr>
          <p:nvPr isPhoto="0" userDrawn="0"/>
        </p:nvPicPr>
        <p:blipFill>
          <a:blip r:embed="rId12"/>
          <a:stretch/>
        </p:blipFill>
        <p:spPr bwMode="auto">
          <a:xfrm flipH="0" flipV="0">
            <a:off x="896753" y="2189134"/>
            <a:ext cx="566339" cy="274202"/>
          </a:xfrm>
          <a:prstGeom prst="rect">
            <a:avLst/>
          </a:prstGeom>
        </p:spPr>
      </p:pic>
      <p:pic>
        <p:nvPicPr>
          <p:cNvPr id="1183873905" name="" hidden="0"/>
          <p:cNvPicPr>
            <a:picLocks noChangeAspect="1"/>
          </p:cNvPicPr>
          <p:nvPr isPhoto="0" userDrawn="0"/>
        </p:nvPicPr>
        <p:blipFill>
          <a:blip r:embed="rId13"/>
          <a:stretch/>
        </p:blipFill>
        <p:spPr bwMode="auto">
          <a:xfrm flipH="0" flipV="0">
            <a:off x="3737773" y="2067212"/>
            <a:ext cx="1022148" cy="518047"/>
          </a:xfrm>
          <a:prstGeom prst="rect">
            <a:avLst/>
          </a:prstGeom>
        </p:spPr>
      </p:pic>
      <p:pic>
        <p:nvPicPr>
          <p:cNvPr id="1697395481" name="" hidden="0"/>
          <p:cNvPicPr>
            <a:picLocks noChangeAspect="1"/>
          </p:cNvPicPr>
          <p:nvPr isPhoto="0" userDrawn="0"/>
        </p:nvPicPr>
        <p:blipFill>
          <a:blip r:embed="rId14"/>
          <a:stretch/>
        </p:blipFill>
        <p:spPr bwMode="auto">
          <a:xfrm flipH="0" flipV="0">
            <a:off x="6939469" y="2930356"/>
            <a:ext cx="674169" cy="267861"/>
          </a:xfrm>
          <a:prstGeom prst="rect">
            <a:avLst/>
          </a:prstGeom>
        </p:spPr>
      </p:pic>
      <p:pic>
        <p:nvPicPr>
          <p:cNvPr id="1834622877" name="" hidden="0"/>
          <p:cNvPicPr>
            <a:picLocks noChangeAspect="1"/>
          </p:cNvPicPr>
          <p:nvPr isPhoto="0" userDrawn="0"/>
        </p:nvPicPr>
        <p:blipFill>
          <a:blip r:embed="rId15"/>
          <a:stretch/>
        </p:blipFill>
        <p:spPr bwMode="auto">
          <a:xfrm flipH="0" flipV="0">
            <a:off x="3236912" y="4061920"/>
            <a:ext cx="709659" cy="317757"/>
          </a:xfrm>
          <a:prstGeom prst="rect">
            <a:avLst/>
          </a:prstGeom>
        </p:spPr>
      </p:pic>
      <p:pic>
        <p:nvPicPr>
          <p:cNvPr id="1578241047" name="" hidden="0"/>
          <p:cNvPicPr>
            <a:picLocks noChangeAspect="1"/>
          </p:cNvPicPr>
          <p:nvPr isPhoto="0" userDrawn="0"/>
        </p:nvPicPr>
        <p:blipFill>
          <a:blip r:embed="rId16"/>
          <a:stretch/>
        </p:blipFill>
        <p:spPr bwMode="auto">
          <a:xfrm flipH="0" flipV="0">
            <a:off x="9983990" y="2669599"/>
            <a:ext cx="350317" cy="350317"/>
          </a:xfrm>
          <a:prstGeom prst="rect">
            <a:avLst/>
          </a:prstGeom>
        </p:spPr>
      </p:pic>
      <p:pic>
        <p:nvPicPr>
          <p:cNvPr id="1365504805" name="" hidden="0"/>
          <p:cNvPicPr>
            <a:picLocks noChangeAspect="1"/>
          </p:cNvPicPr>
          <p:nvPr isPhoto="0" userDrawn="0"/>
        </p:nvPicPr>
        <p:blipFill>
          <a:blip r:embed="rId17"/>
          <a:stretch/>
        </p:blipFill>
        <p:spPr bwMode="auto">
          <a:xfrm flipH="0" flipV="0">
            <a:off x="7605907" y="2216475"/>
            <a:ext cx="758549" cy="266677"/>
          </a:xfrm>
          <a:prstGeom prst="rect">
            <a:avLst/>
          </a:prstGeom>
        </p:spPr>
      </p:pic>
      <p:pic>
        <p:nvPicPr>
          <p:cNvPr id="350189879" name="" hidden="0"/>
          <p:cNvPicPr>
            <a:picLocks noChangeAspect="1"/>
          </p:cNvPicPr>
          <p:nvPr isPhoto="0" userDrawn="0"/>
        </p:nvPicPr>
        <p:blipFill>
          <a:blip r:embed="rId18"/>
          <a:stretch/>
        </p:blipFill>
        <p:spPr bwMode="auto">
          <a:xfrm flipH="0" flipV="0">
            <a:off x="9315168" y="2248069"/>
            <a:ext cx="605118" cy="259893"/>
          </a:xfrm>
          <a:prstGeom prst="rect">
            <a:avLst/>
          </a:prstGeom>
        </p:spPr>
      </p:pic>
      <p:pic>
        <p:nvPicPr>
          <p:cNvPr id="1191369221" name="" hidden="0"/>
          <p:cNvPicPr>
            <a:picLocks noChangeAspect="1"/>
          </p:cNvPicPr>
          <p:nvPr isPhoto="0" userDrawn="0"/>
        </p:nvPicPr>
        <p:blipFill>
          <a:blip r:embed="rId19"/>
          <a:stretch/>
        </p:blipFill>
        <p:spPr bwMode="auto">
          <a:xfrm flipH="0" flipV="0">
            <a:off x="9983990" y="3095165"/>
            <a:ext cx="1048564" cy="206105"/>
          </a:xfrm>
          <a:prstGeom prst="rect">
            <a:avLst/>
          </a:prstGeom>
        </p:spPr>
      </p:pic>
      <p:pic>
        <p:nvPicPr>
          <p:cNvPr id="119509417" name="" hidden="0"/>
          <p:cNvPicPr>
            <a:picLocks noChangeAspect="1"/>
          </p:cNvPicPr>
          <p:nvPr isPhoto="0" userDrawn="0"/>
        </p:nvPicPr>
        <p:blipFill>
          <a:blip r:embed="rId20"/>
          <a:stretch/>
        </p:blipFill>
        <p:spPr bwMode="auto">
          <a:xfrm flipH="0" flipV="0">
            <a:off x="6803833" y="3685434"/>
            <a:ext cx="1805962" cy="359780"/>
          </a:xfrm>
          <a:prstGeom prst="rect">
            <a:avLst/>
          </a:prstGeom>
        </p:spPr>
      </p:pic>
      <p:pic>
        <p:nvPicPr>
          <p:cNvPr id="1043618044" name="" hidden="0"/>
          <p:cNvPicPr>
            <a:picLocks noChangeAspect="1"/>
          </p:cNvPicPr>
          <p:nvPr isPhoto="0" userDrawn="0"/>
        </p:nvPicPr>
        <p:blipFill>
          <a:blip r:embed="rId21"/>
          <a:stretch/>
        </p:blipFill>
        <p:spPr bwMode="auto">
          <a:xfrm flipH="0" flipV="0">
            <a:off x="8807481" y="5179599"/>
            <a:ext cx="507686" cy="326369"/>
          </a:xfrm>
          <a:prstGeom prst="rect">
            <a:avLst/>
          </a:prstGeom>
        </p:spPr>
      </p:pic>
      <p:pic>
        <p:nvPicPr>
          <p:cNvPr id="1810452622" name="" hidden="0"/>
          <p:cNvPicPr>
            <a:picLocks noChangeAspect="1"/>
          </p:cNvPicPr>
          <p:nvPr isPhoto="0" userDrawn="0"/>
        </p:nvPicPr>
        <p:blipFill>
          <a:blip r:embed="rId22"/>
          <a:stretch/>
        </p:blipFill>
        <p:spPr bwMode="auto">
          <a:xfrm flipH="0" flipV="0">
            <a:off x="6202114" y="1445986"/>
            <a:ext cx="183252" cy="4748741"/>
          </a:xfrm>
          <a:prstGeom prst="rect">
            <a:avLst/>
          </a:prstGeom>
        </p:spPr>
      </p:pic>
      <p:pic>
        <p:nvPicPr>
          <p:cNvPr id="1997188252" name="" hidden="0"/>
          <p:cNvPicPr>
            <a:picLocks noChangeAspect="1"/>
          </p:cNvPicPr>
          <p:nvPr isPhoto="0" userDrawn="0"/>
        </p:nvPicPr>
        <p:blipFill>
          <a:blip r:embed="rId23"/>
          <a:srcRect l="0" t="0" r="5843" b="0"/>
          <a:stretch/>
        </p:blipFill>
        <p:spPr bwMode="auto">
          <a:xfrm rot="20851515" flipH="1" flipV="0">
            <a:off x="1310582" y="4508629"/>
            <a:ext cx="372255" cy="1250443"/>
          </a:xfrm>
          <a:prstGeom prst="rect">
            <a:avLst/>
          </a:prstGeom>
        </p:spPr>
      </p:pic>
      <p:pic>
        <p:nvPicPr>
          <p:cNvPr id="1695702180" name="" hidden="0"/>
          <p:cNvPicPr>
            <a:picLocks noChangeAspect="1"/>
          </p:cNvPicPr>
          <p:nvPr isPhoto="0" userDrawn="0"/>
        </p:nvPicPr>
        <p:blipFill>
          <a:blip r:embed="rId24"/>
          <a:stretch/>
        </p:blipFill>
        <p:spPr bwMode="auto">
          <a:xfrm>
            <a:off x="7053457" y="4061920"/>
            <a:ext cx="1104899" cy="1647824"/>
          </a:xfrm>
          <a:prstGeom prst="rect">
            <a:avLst/>
          </a:prstGeom>
        </p:spPr>
      </p:pic>
      <p:pic>
        <p:nvPicPr>
          <p:cNvPr id="107962237" name="" hidden="0"/>
          <p:cNvPicPr>
            <a:picLocks noChangeAspect="1"/>
          </p:cNvPicPr>
          <p:nvPr isPhoto="0" userDrawn="0"/>
        </p:nvPicPr>
        <p:blipFill>
          <a:blip r:embed="rId23"/>
          <a:srcRect l="0" t="0" r="5201" b="0"/>
          <a:stretch/>
        </p:blipFill>
        <p:spPr bwMode="auto">
          <a:xfrm flipH="0" flipV="0">
            <a:off x="10252856" y="3680478"/>
            <a:ext cx="1056458" cy="1657350"/>
          </a:xfrm>
          <a:prstGeom prst="rect">
            <a:avLst/>
          </a:prstGeom>
        </p:spPr>
      </p:pic>
      <p:sp>
        <p:nvSpPr>
          <p:cNvPr id="1117024638" name="" hidden="0"/>
          <p:cNvSpPr txBox="1"/>
          <p:nvPr isPhoto="0" userDrawn="0"/>
        </p:nvSpPr>
        <p:spPr bwMode="auto">
          <a:xfrm flipH="0" flipV="0">
            <a:off x="1570727" y="5505969"/>
            <a:ext cx="1776593" cy="3962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 b="1">
                <a:solidFill>
                  <a:srgbClr val="FF0000"/>
                </a:solidFill>
              </a:rPr>
              <a:t>JIFSO</a:t>
            </a:r>
            <a:endParaRPr sz="2400" b="1">
              <a:solidFill>
                <a:srgbClr val="FF0000"/>
              </a:solidFill>
            </a:endParaRPr>
          </a:p>
        </p:txBody>
      </p:sp>
      <p:pic>
        <p:nvPicPr>
          <p:cNvPr id="1571927207" name="" hidden="0"/>
          <p:cNvPicPr>
            <a:picLocks noChangeAspect="1"/>
          </p:cNvPicPr>
          <p:nvPr isPhoto="0" userDrawn="0"/>
        </p:nvPicPr>
        <p:blipFill>
          <a:blip r:embed="rId21"/>
          <a:stretch/>
        </p:blipFill>
        <p:spPr bwMode="auto">
          <a:xfrm flipH="0" flipV="0">
            <a:off x="3023260" y="5536793"/>
            <a:ext cx="568481" cy="365452"/>
          </a:xfrm>
          <a:prstGeom prst="rect">
            <a:avLst/>
          </a:prstGeom>
        </p:spPr>
      </p:pic>
      <p:pic>
        <p:nvPicPr>
          <p:cNvPr id="486586478" name="" hidden="0"/>
          <p:cNvPicPr>
            <a:picLocks noChangeAspect="1"/>
          </p:cNvPicPr>
          <p:nvPr isPhoto="0" userDrawn="0"/>
        </p:nvPicPr>
        <p:blipFill>
          <a:blip r:embed="rId21"/>
          <a:stretch/>
        </p:blipFill>
        <p:spPr bwMode="auto">
          <a:xfrm flipH="0" flipV="0">
            <a:off x="8686127" y="3702139"/>
            <a:ext cx="507685" cy="326369"/>
          </a:xfrm>
          <a:prstGeom prst="rect">
            <a:avLst/>
          </a:prstGeom>
        </p:spPr>
      </p:pic>
      <p:pic>
        <p:nvPicPr>
          <p:cNvPr id="1543968262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flipH="0" flipV="0">
            <a:off x="7703976" y="2930356"/>
            <a:ext cx="281206" cy="281206"/>
          </a:xfrm>
          <a:prstGeom prst="rect">
            <a:avLst/>
          </a:prstGeom>
        </p:spPr>
      </p:pic>
      <p:pic>
        <p:nvPicPr>
          <p:cNvPr id="1177159283" name="" hidden="0"/>
          <p:cNvPicPr>
            <a:picLocks noChangeAspect="1"/>
          </p:cNvPicPr>
          <p:nvPr isPhoto="0" userDrawn="0"/>
        </p:nvPicPr>
        <p:blipFill>
          <a:blip r:embed="rId25"/>
          <a:stretch/>
        </p:blipFill>
        <p:spPr bwMode="auto">
          <a:xfrm flipH="0" flipV="0">
            <a:off x="10016853" y="2192538"/>
            <a:ext cx="284591" cy="319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cover dir="r"/>
      </p:transition>
    </mc:Choice>
    <mc:Fallback>
      <p:transition spd="med" advClick="1">
        <p:cover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8305997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53613" y="1765247"/>
            <a:ext cx="10551552" cy="4360916"/>
          </a:xfrm>
          <a:prstGeom prst="rect">
            <a:avLst/>
          </a:prstGeom>
        </p:spPr>
      </p:pic>
      <p:sp>
        <p:nvSpPr>
          <p:cNvPr id="1963494979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96154025" name="Текс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9" y="5968999"/>
            <a:ext cx="460399" cy="157163"/>
          </a:xfrm>
          <a:prstGeom prst="rect">
            <a:avLst/>
          </a:prstGeo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30000" lnSpcReduction="14000"/>
          </a:bodyPr>
          <a:lstStyle/>
          <a:p>
            <a:pPr>
              <a:defRPr/>
            </a:pPr>
            <a:endParaRPr/>
          </a:p>
        </p:txBody>
      </p:sp>
      <p:graphicFrame>
        <p:nvGraphicFramePr>
          <p:cNvPr id="219199544" name="Google Shape;137;p8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-82572" y="-12260"/>
          <a:ext cx="12171567" cy="9208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{4C9FB826-C318-1D78-3970-8B3EA950F8C4}</a:tableStyleId>
                <a:noFill/>
              </a:tblPr>
              <a:tblGrid>
                <a:gridCol w="1620000"/>
                <a:gridCol w="2790000"/>
                <a:gridCol w="5940000"/>
                <a:gridCol w="1955288"/>
              </a:tblGrid>
              <a:tr h="1203943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/>
                        <a:t>Introduction</a:t>
                      </a:r>
                      <a:endParaRPr sz="2000" u="none" strike="noStrike" cap="none"/>
                    </a:p>
                  </a:txBody>
                  <a:tcPr marL="91449" marR="91449" marT="45724" marB="45724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/>
                        <a:t>Off-the-shelf solutions</a:t>
                      </a:r>
                      <a:endParaRPr sz="2000" u="none" strike="noStrike" cap="none"/>
                    </a:p>
                  </a:txBody>
                  <a:tcPr marL="91449" marR="91449" marT="45724" marB="45724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QSSolver.jl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49" marR="91449" marT="45724" marB="45724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Future work</a:t>
                      </a:r>
                      <a:endParaRPr/>
                    </a:p>
                  </a:txBody>
                  <a:tcPr marL="91449" marR="91449" marT="45724" marB="45724" anchor="ctr"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  <p:pic>
        <p:nvPicPr>
          <p:cNvPr id="187713851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3137235" y="3373896"/>
            <a:ext cx="1372733" cy="817103"/>
          </a:xfrm>
          <a:prstGeom prst="rect">
            <a:avLst/>
          </a:prstGeom>
        </p:spPr>
      </p:pic>
      <p:pic>
        <p:nvPicPr>
          <p:cNvPr id="98783659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9610592" y="4536993"/>
            <a:ext cx="1813057" cy="979385"/>
          </a:xfrm>
          <a:prstGeom prst="rect">
            <a:avLst/>
          </a:prstGeom>
        </p:spPr>
      </p:pic>
      <p:pic>
        <p:nvPicPr>
          <p:cNvPr id="550590443" name="" hidden="0"/>
          <p:cNvPicPr>
            <a:picLocks noChangeAspect="1"/>
          </p:cNvPicPr>
          <p:nvPr isPhoto="0" userDrawn="0"/>
        </p:nvPicPr>
        <p:blipFill>
          <a:blip r:embed="rId5"/>
          <a:srcRect l="13389" t="0" r="0" b="0"/>
          <a:stretch/>
        </p:blipFill>
        <p:spPr bwMode="auto">
          <a:xfrm rot="0" flipH="0" flipV="0">
            <a:off x="1125848" y="3782448"/>
            <a:ext cx="1341151" cy="1125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cover dir="r"/>
      </p:transition>
    </mc:Choice>
    <mc:Fallback>
      <p:transition spd="med" advClick="1">
        <p:cover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409933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135" name="Google Shape;135;p8" hidden="0"/>
          <p:cNvSpPr txBox="1"/>
          <p:nvPr isPhoto="0" userDrawn="0">
            <p:ph type="body" idx="1" hasCustomPrompt="0"/>
          </p:nvPr>
        </p:nvSpPr>
        <p:spPr bwMode="auto">
          <a:xfrm>
            <a:off x="500088" y="771071"/>
            <a:ext cx="11282589" cy="540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pPr>
            <a:endParaRPr/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  </a:t>
            </a:r>
            <a:endParaRPr sz="2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136" name="Google Shape;136;p8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9599" y="1544798"/>
          <a:ext cx="10350061" cy="1026951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{FE28FD1B-A79C-FA62-15D4-B375C6194651}</a:tableStyleId>
                <a:noFill/>
              </a:tblPr>
              <a:tblGrid>
                <a:gridCol w="11062808"/>
              </a:tblGrid>
              <a:tr h="347526">
                <a:tc>
                  <a:txBody>
                    <a:bodyPr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  <a:defRPr/>
                      </a:pPr>
                      <a:r>
                        <a:rPr lang="en-US" sz="16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</a:rPr>
                        <a:t>Test1: </a:t>
                      </a:r>
                      <a:r>
                        <a:rPr lang="en-US" sz="16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System of 5 differential equations with 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Inititial conditions: 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[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1.0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2.0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1.0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,-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1.0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1.0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]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 and </a:t>
                      </a:r>
                      <a:r>
                        <a:rPr lang="en-US" sz="16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absolute tolerance = </a:t>
                      </a:r>
                      <a:r>
                        <a:rPr lang="en-US" sz="16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1e-6</a:t>
                      </a:r>
                      <a:endParaRPr sz="1600" b="0" i="0" u="none" strike="noStrike" cap="none" spc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50" marR="91450" marT="45725" marB="45725">
                    <a:lnL w="12675" algn="ctr">
                      <a:solidFill>
                        <a:srgbClr val="000000"/>
                      </a:solidFill>
                    </a:lnL>
                    <a:lnR w="12675" algn="ctr">
                      <a:solidFill>
                        <a:srgbClr val="000000"/>
                      </a:solidFill>
                    </a:lnR>
                    <a:lnT w="12675" algn="ctr">
                      <a:solidFill>
                        <a:srgbClr val="000000"/>
                      </a:solidFill>
                    </a:lnT>
                    <a:lnB w="12675" algn="ctr">
                      <a:solidFill>
                        <a:srgbClr val="000000"/>
                      </a:solidFill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504873091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005416" y="1949310"/>
            <a:ext cx="2562249" cy="1850853"/>
          </a:xfrm>
          <a:prstGeom prst="rect">
            <a:avLst/>
          </a:prstGeom>
        </p:spPr>
      </p:pic>
      <p:graphicFrame>
        <p:nvGraphicFramePr>
          <p:cNvPr id="1081628339" name="Google Shape;137;p8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-82571" y="-12259"/>
          <a:ext cx="12171567" cy="9208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{4C9FB826-C318-1D78-3970-8B3EA950F8C4}</a:tableStyleId>
                <a:noFill/>
              </a:tblPr>
              <a:tblGrid>
                <a:gridCol w="1620000"/>
                <a:gridCol w="2790000"/>
                <a:gridCol w="5940000"/>
                <a:gridCol w="1955287"/>
              </a:tblGrid>
              <a:tr h="1222993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/>
                        <a:t>Introduction</a:t>
                      </a:r>
                      <a:endParaRPr sz="2000" u="none" strike="noStrike" cap="none"/>
                    </a:p>
                  </a:txBody>
                  <a:tcPr marL="91449" marR="91449" marT="45724" marB="45724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/>
                        <a:t>Off-the-shelf solutions</a:t>
                      </a:r>
                      <a:endParaRPr sz="2000" u="none" strike="noStrike" cap="none"/>
                    </a:p>
                  </a:txBody>
                  <a:tcPr marL="91449" marR="91449" marT="45724" marB="45724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QSSolver.jl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49" marR="91449" marT="45724" marB="45724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US" sz="20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Future work</a:t>
                      </a:r>
                      <a:endParaRPr/>
                    </a:p>
                  </a:txBody>
                  <a:tcPr marL="91449" marR="91449" marT="45724" marB="45724" anchor="ctr">
                    <a:solidFill>
                      <a:srgbClr val="E6B8AF"/>
                    </a:solidFill>
                  </a:tcPr>
                </a:tc>
              </a:tr>
            </a:tbl>
          </a:graphicData>
        </a:graphic>
      </p:graphicFrame>
      <p:pic>
        <p:nvPicPr>
          <p:cNvPr id="1675041595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4464219" y="1949310"/>
            <a:ext cx="2431766" cy="1850853"/>
          </a:xfrm>
          <a:prstGeom prst="rect">
            <a:avLst/>
          </a:prstGeom>
        </p:spPr>
      </p:pic>
      <p:sp>
        <p:nvSpPr>
          <p:cNvPr id="1946484894" name="Google Shape;13;p15" hidden="0"/>
          <p:cNvSpPr txBox="1"/>
          <p:nvPr isPhoto="0" userDrawn="0"/>
        </p:nvSpPr>
        <p:spPr bwMode="auto">
          <a:xfrm flipH="0" flipV="0">
            <a:off x="7842738" y="2058274"/>
            <a:ext cx="3512739" cy="1742213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clip" vert="horz" wrap="square" lIns="91422" tIns="45698" rIns="91422" bIns="45698" numCol="1" spcCol="0" rtlCol="0" fromWordArt="0" anchor="t" anchorCtr="0" forceAA="0" upright="0" compatLnSpc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49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9pPr>
          </a:lstStyle>
          <a:p>
            <a:pPr marL="114299" lvl="0" indent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/>
              <a:buNone/>
              <a:defRPr/>
            </a:pPr>
            <a:r>
              <a:rPr lang="en-US" sz="2000" b="0" i="0" u="none" strike="noStrike" cap="none" spc="0">
                <a:solidFill>
                  <a:schemeClr val="bg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QSSolver</a:t>
            </a:r>
            <a:endParaRPr sz="1800" b="0" i="0" u="none" strike="noStrike" cap="none">
              <a:solidFill>
                <a:schemeClr val="tx1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114299" lvl="0" indent="0" algn="l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/>
              <a:buNone/>
              <a:defRPr/>
            </a:pPr>
            <a:r>
              <a:rPr lang="en-US" sz="1800" b="0" i="0" u="none" strike="noStrike" cap="none" spc="0">
                <a:solidFill>
                  <a:schemeClr val="bg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89.174 μs and </a:t>
            </a:r>
            <a:r>
              <a:rPr lang="en-US" sz="1800" b="0" i="0" u="none" strike="noStrike" cap="none" spc="0">
                <a:solidFill>
                  <a:schemeClr val="bg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21.66 KiB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)</a:t>
            </a:r>
            <a:endParaRPr sz="1800" b="0" i="0" u="none" strike="noStrike" cap="none">
              <a:solidFill>
                <a:schemeClr val="tx1"/>
              </a:solidFill>
              <a:highlight>
                <a:srgbClr val="FFFFFF"/>
              </a:highlight>
              <a:latin typeface="Arial"/>
              <a:ea typeface="Arial"/>
              <a:cs typeface="Arial"/>
            </a:endParaRPr>
          </a:p>
          <a:p>
            <a:pPr marL="114299" indent="0">
              <a:buClr>
                <a:schemeClr val="dk1"/>
              </a:buClr>
              <a:buSzPts val="1800"/>
              <a:buFont typeface="Wingdings"/>
              <a:buNone/>
              <a:defRPr/>
            </a:pPr>
            <a:r>
              <a:rPr lang="en-US" sz="2000" b="0" i="0" u="none" strike="noStrike" cap="none" spc="0">
                <a:solidFill>
                  <a:schemeClr val="bg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Diff-equ</a:t>
            </a:r>
            <a:r>
              <a:rPr lang="en-US" sz="2000" b="0" i="0" u="none" strike="noStrike" cap="none" spc="0">
                <a:solidFill>
                  <a:schemeClr val="bg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 package</a:t>
            </a: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: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 </a:t>
            </a:r>
            <a:endParaRPr lang="en-US" sz="1800">
              <a:highlight>
                <a:srgbClr val="FFFFFF"/>
              </a:highlight>
            </a:endParaRPr>
          </a:p>
          <a:p>
            <a:pPr marL="114299" indent="0">
              <a:buClr>
                <a:schemeClr val="dk1"/>
              </a:buClr>
              <a:buSzPts val="1800"/>
              <a:buFont typeface="Wingdings"/>
              <a:buNone/>
              <a:defRPr/>
            </a:pPr>
            <a:r>
              <a:rPr lang="en-US" sz="1800" b="0" i="0" u="none" strike="noStrike" cap="none" spc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104.782 μs and 61.52 KiB</a:t>
            </a:r>
            <a:endParaRPr lang="en-US" sz="2000">
              <a:highlight>
                <a:srgbClr val="FFFFFF"/>
              </a:highlight>
            </a:endParaRPr>
          </a:p>
        </p:txBody>
      </p:sp>
      <p:pic>
        <p:nvPicPr>
          <p:cNvPr id="1037141238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10080074" y="2874736"/>
            <a:ext cx="279757" cy="279757"/>
          </a:xfrm>
          <a:prstGeom prst="rect">
            <a:avLst/>
          </a:prstGeom>
        </p:spPr>
      </p:pic>
      <p:graphicFrame>
        <p:nvGraphicFramePr>
          <p:cNvPr id="1567246704" name="Google Shape;136;p8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609599" y="3936630"/>
          <a:ext cx="11043733" cy="3606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{FE28FD1B-A79C-FA62-15D4-B375C6194651}</a:tableStyleId>
                <a:noFill/>
              </a:tblPr>
              <a:tblGrid>
                <a:gridCol w="11031058"/>
              </a:tblGrid>
              <a:tr h="336943">
                <a:tc>
                  <a:txBody>
                    <a:bodyPr/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  <a:defRPr/>
                      </a:pPr>
                      <a:r>
                        <a:rPr lang="en-US" sz="1600" b="1" i="0" u="none" strike="noStrike" cap="none">
                          <a:solidFill>
                            <a:srgbClr val="0070C0"/>
                          </a:solidFill>
                          <a:latin typeface="Arial"/>
                          <a:ea typeface="Arial"/>
                          <a:cs typeface="Arial"/>
                        </a:rPr>
                        <a:t>Test2: </a:t>
                      </a:r>
                      <a:r>
                        <a:rPr lang="en-US" sz="16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2 differential equations with 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Inititial conditions: 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[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,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0.0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]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 and </a:t>
                      </a:r>
                      <a:r>
                        <a:rPr lang="en-US" sz="16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contains discrete events</a:t>
                      </a:r>
                      <a:r>
                        <a:rPr lang="en-US" sz="1600" b="0" i="0" u="none" strike="noStrike" cap="none" spc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: bouncing ball system</a:t>
                      </a:r>
                      <a:endParaRPr sz="1600" b="0" i="0" u="none" strike="noStrike" cap="none" spc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 marL="91449" marR="91449" marT="45724" marB="45724">
                    <a:lnL w="12674" algn="ctr">
                      <a:solidFill>
                        <a:srgbClr val="000000"/>
                      </a:solidFill>
                    </a:lnL>
                    <a:lnR w="12674" algn="ctr">
                      <a:solidFill>
                        <a:srgbClr val="000000"/>
                      </a:solidFill>
                    </a:lnR>
                    <a:lnT w="12674" algn="ctr">
                      <a:solidFill>
                        <a:srgbClr val="000000"/>
                      </a:solidFill>
                    </a:lnT>
                    <a:lnB w="12674" algn="ctr">
                      <a:solidFill>
                        <a:srgbClr val="000000"/>
                      </a:solidFill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910810240" name="" hidden="0"/>
          <p:cNvPicPr>
            <a:picLocks noChangeAspect="1"/>
          </p:cNvPicPr>
          <p:nvPr isPhoto="0" userDrawn="0"/>
        </p:nvPicPr>
        <p:blipFill>
          <a:blip r:embed="rId5"/>
          <a:srcRect l="0" t="8956" r="0" b="0"/>
          <a:stretch/>
        </p:blipFill>
        <p:spPr bwMode="auto">
          <a:xfrm flipH="0" flipV="0">
            <a:off x="4374853" y="4434416"/>
            <a:ext cx="3326031" cy="18309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cover dir="r"/>
      </p:transition>
    </mc:Choice>
    <mc:Fallback>
      <p:transition spd="med" advClick="1">
        <p:cover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676335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167" name="Google Shape;167;p12" hidden="0"/>
          <p:cNvSpPr txBox="1"/>
          <p:nvPr isPhoto="0" userDrawn="0">
            <p:ph type="body" idx="1" hasCustomPrompt="0"/>
          </p:nvPr>
        </p:nvSpPr>
        <p:spPr bwMode="auto">
          <a:xfrm>
            <a:off x="781898" y="163716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clip" vert="horz" wrap="square" lIns="91424" tIns="45699" rIns="91424" bIns="45699" numCol="1" spcCol="0" rtlCol="0" fromWordArt="0" anchor="t" anchorCtr="0" forceAA="0" upright="0" compatLnSpc="0">
            <a:normAutofit fontScale="90000" lnSpcReduction="2000"/>
          </a:bodyPr>
          <a:lstStyle/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endParaRPr lang="en-US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User Interface </a:t>
            </a:r>
            <a:endParaRPr lang="en-US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/>
              <a:buNone/>
              <a:defRPr/>
            </a:pPr>
            <a:endParaRPr lang="en-US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28600" lvl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Implement other methods</a:t>
            </a:r>
            <a:endParaRPr lang="en-US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/>
              <a:buNone/>
              <a:defRPr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2286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Add intelligence and features</a:t>
            </a:r>
            <a:endParaRPr lang="en-US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0" lvl="0" indent="0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pPr>
            <a:endParaRPr sz="2800"/>
          </a:p>
          <a:p>
            <a:pPr marL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rPr>
              <a:t>Thank you! </a:t>
            </a:r>
            <a:endParaRPr lang="en-US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168" name="Google Shape;168;p12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-82572" y="8905"/>
          <a:ext cx="12171568" cy="9208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{4C9FB826-C318-1D78-3970-8B3EA950F8C4}</a:tableStyleId>
                <a:noFill/>
              </a:tblPr>
              <a:tblGrid>
                <a:gridCol w="1800000"/>
                <a:gridCol w="2790000"/>
                <a:gridCol w="2070000"/>
                <a:gridCol w="5634705"/>
              </a:tblGrid>
              <a:tr h="1182777"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/>
                        <a:t>Introduction</a:t>
                      </a:r>
                      <a:endParaRPr sz="2000" u="none" strike="noStrike" cap="none"/>
                    </a:p>
                  </a:txBody>
                  <a:tcPr marL="91450" marR="91450" marT="45725" marB="45725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/>
                        <a:t>Off-the-shelf solutions</a:t>
                      </a:r>
                      <a:endParaRPr sz="2000" u="none" strike="noStrike" cap="none"/>
                    </a:p>
                  </a:txBody>
                  <a:tcPr marL="91450" marR="91450" marT="45725" marB="45725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/>
                        <a:t>QSSolver.jl</a:t>
                      </a:r>
                      <a:endParaRPr sz="2000" u="none" strike="noStrike" cap="none"/>
                    </a:p>
                  </a:txBody>
                  <a:tcPr marL="91450" marR="91450" marT="45725" marB="45725" anchor="ctr">
                    <a:solidFill>
                      <a:srgbClr val="E6B8AF"/>
                    </a:solidFill>
                  </a:tcPr>
                </a:tc>
                <a:tc>
                  <a:txBody>
                    <a:bodyPr/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</a:rPr>
                        <a:t>Future work</a:t>
                      </a:r>
                      <a:endParaRPr sz="20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 advClick="1">
        <p:cover dir="r"/>
      </p:transition>
    </mc:Choice>
    <mc:Fallback>
      <p:transition spd="med" advClick="1">
        <p:cover dir="r"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lassic">
  <a:themeElements>
    <a:clrScheme name="Classic">
      <a:dk1>
        <a:sysClr val="windowText" lastClr="000000"/>
      </a:dk1>
      <a:lt1>
        <a:srgbClr val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blipFill>
          <a:blip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ONLYOFFICE/7.0.1.37</Application>
  <DocSecurity>0</DocSecurity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2022-05-13T21:06:29Z</dcterms:modified>
  <cp:category/>
  <cp:contentStatus/>
  <cp:version/>
</cp:coreProperties>
</file>