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3B1A62B-0A62-751F-4EA3-890BCB84386E}">
  <a:tblStyle styleId="{43B1A62B-0A62-751F-4EA3-890BCB84386E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421946" y="351178"/>
            <a:ext cx="9144000" cy="1542368"/>
          </a:xfrm>
        </p:spPr>
        <p:txBody>
          <a:bodyPr/>
          <a:lstStyle/>
          <a:p>
            <a:pPr>
              <a:defRPr/>
            </a:pPr>
            <a:r>
              <a:rPr lang="en-US"/>
              <a:t>Package qss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195160" y="2264002"/>
            <a:ext cx="9144000" cy="29860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n-US"/>
              <a:t>Outline:</a:t>
            </a:r>
            <a:endParaRPr lang="en-US"/>
          </a:p>
          <a:p>
            <a:pPr algn="l">
              <a:defRPr/>
            </a:pPr>
            <a:r>
              <a:rPr lang="en-US"/>
              <a:t>-Package</a:t>
            </a:r>
            <a:endParaRPr lang="en-US"/>
          </a:p>
          <a:p>
            <a:pPr algn="l">
              <a:defRPr/>
            </a:pPr>
            <a:r>
              <a:rPr lang="en-US"/>
              <a:t>-Test</a:t>
            </a:r>
            <a:endParaRPr lang="en-US"/>
          </a:p>
          <a:p>
            <a:pPr algn="l">
              <a:defRPr/>
            </a:pPr>
            <a:r>
              <a:rPr lang="en-US"/>
              <a:t>-Results</a:t>
            </a:r>
            <a:endParaRPr lang="en-US"/>
          </a:p>
          <a:p>
            <a:pPr algn="l">
              <a:defRPr/>
            </a:pPr>
            <a:r>
              <a:rPr lang="en-US"/>
              <a:t>-Discussion and conclusion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61470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691283"/>
          </a:xfrm>
        </p:spPr>
        <p:txBody>
          <a:bodyPr/>
          <a:lstStyle/>
          <a:p>
            <a:pPr algn="ctr">
              <a:defRPr/>
            </a:pPr>
            <a:r>
              <a:rPr sz="2800"/>
              <a:t>Future tasks</a:t>
            </a:r>
            <a:endParaRPr sz="2800"/>
          </a:p>
        </p:txBody>
      </p:sp>
      <p:sp>
        <p:nvSpPr>
          <p:cNvPr id="19376110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600488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I will have to see if it is more efficient to use the “withoutsaving” approach and add a “saveat” feature.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 should be able for query the solution as such: sol1(0.321). So an interpolation feature should be added.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the package should implement other solvers besides qss1, accounts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input signals and discontinuities.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17334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Questions </a:t>
            </a:r>
            <a:endParaRPr/>
          </a:p>
        </p:txBody>
      </p:sp>
      <p:sp>
        <p:nvSpPr>
          <p:cNvPr id="12697405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range of t are we interested in: so if the client wants to know the solution in [15,30], should we set initial time to 15?</a:t>
            </a:r>
            <a:endParaRPr/>
          </a:p>
          <a:p>
            <a:pPr>
              <a:defRPr/>
            </a:pPr>
            <a:r>
              <a:rPr/>
              <a:t>I will have to test this and compare it to solution started from 0 until 30.</a:t>
            </a:r>
            <a:endParaRPr/>
          </a:p>
          <a:p>
            <a:pPr>
              <a:defRPr/>
            </a:pPr>
            <a:r>
              <a:rPr/>
              <a:t>Having the quantizer dispatch which qss type to use is taking more time and allocations than when i use if-else-statement. Should i drop the elegant solution?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33620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31523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800" b="0"/>
              <a:t>@</a:t>
            </a:r>
            <a:r>
              <a:rPr sz="2800" b="0"/>
              <a:t>generated @inbounds @inline</a:t>
            </a:r>
            <a:endParaRPr/>
          </a:p>
        </p:txBody>
      </p:sp>
      <p:sp>
        <p:nvSpPr>
          <p:cNvPr id="16011777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5821" y="832303"/>
            <a:ext cx="11216335" cy="597126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</a:rPr>
              <a:t>@generated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(arg1::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arg2::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args::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F...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)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where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F &lt;: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AbstractFloat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ex =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quote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m = arg1 &lt; arg2 ? arg1 : arg2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i in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length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(args)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ex =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quote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$ex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#value of last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 m = args[$i] &lt; m ? args[$i] :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</a:rPr>
              <a:t>#@inbounds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m = args[$i] &lt; m ? args[$i] : m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#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</a:rPr>
              <a:t>removed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gave better performance!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ex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#|&gt; flatten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smallest2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(arg1::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Float64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arg2::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Float64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args::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Float64...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) 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m = arg1 &lt; arg2 ? arg1 : arg2 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i in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length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(args)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 m = args[i] &lt; m ? args[i] :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6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 marL="0" indent="0" algn="l">
              <a:lnSpc>
                <a:spcPct val="81000"/>
              </a:lnSpc>
              <a:spcAft>
                <a:spcPts val="0"/>
              </a:spcAft>
              <a:buFont typeface="Arial"/>
              <a:buNone/>
              <a:defRPr/>
            </a:pP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test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()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i=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40000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push!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(x,-i*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1.2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) 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200" b="0" i="0" u="none">
              <a:solidFill>
                <a:srgbClr val="00B0F0"/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1000"/>
              </a:lnSpc>
              <a:spcAft>
                <a:spcPts val="0"/>
              </a:spcAft>
              <a:buFont typeface="Arial"/>
              <a:buNone/>
              <a:defRPr/>
            </a:pP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#@generated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LoadError: syntax: invalid syntax (memory-error out of gc handles)</a:t>
            </a:r>
            <a:endParaRPr sz="24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smallest2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sz="2600">
                <a:solidFill>
                  <a:schemeClr val="tx1">
                    <a:lumMod val="90000"/>
                    <a:lumOff val="5000"/>
                  </a:schemeClr>
                </a:solidFill>
              </a:rPr>
              <a:t>#</a:t>
            </a:r>
            <a:r>
              <a:rPr lang="en-US" sz="16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904.642 μs (40004 allocations: 937.67 KiB)</a:t>
            </a:r>
            <a:endParaRPr sz="72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test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()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i=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lang="en-US" sz="2200" b="0" i="0" u="none" strike="noStrike" cap="none" spc="0">
                <a:solidFill>
                  <a:srgbClr val="00B0F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</a:rPr>
              <a:t>4000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push!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(x,-i*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1.2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) 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2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 marL="0" indent="0" algn="l">
              <a:lnSpc>
                <a:spcPct val="81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128.055 μs (4004 allocations: 93.92 KiB)</a:t>
            </a:r>
            <a:endParaRPr sz="24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smallest2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 120.540 μs (4004 allocations: 93.92 KiB)</a:t>
            </a:r>
            <a:endParaRPr sz="2400" b="0" i="0" u="none" strike="noStrike" cap="none" spc="0">
              <a:solidFill>
                <a:schemeClr val="tx1">
                  <a:lumMod val="90000"/>
                  <a:lumOff val="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The same thing for @inline </a:t>
            </a:r>
            <a:r>
              <a:rPr sz="2600" b="0" i="0" u="none">
                <a:solidFill>
                  <a:srgbClr val="569CD6"/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6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quadraticsmallestpositiveroot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(a::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, b::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, c::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)</a:t>
            </a:r>
            <a:endParaRPr sz="260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36125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206374"/>
            <a:ext cx="10515600" cy="870856"/>
          </a:xfrm>
        </p:spPr>
        <p:txBody>
          <a:bodyPr/>
          <a:lstStyle/>
          <a:p>
            <a:pPr algn="ctr">
              <a:defRPr/>
            </a:pPr>
            <a:r>
              <a:rPr/>
              <a:t>Qss package</a:t>
            </a:r>
            <a:endParaRPr/>
          </a:p>
        </p:txBody>
      </p:sp>
      <p:sp>
        <p:nvSpPr>
          <p:cNvPr id="4038844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70164" y="1247321"/>
            <a:ext cx="10831085" cy="509133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Inspired by the stand-alone qss solver written in C</a:t>
            </a:r>
            <a:endParaRPr/>
          </a:p>
          <a:p>
            <a:pPr>
              <a:defRPr/>
            </a:pPr>
            <a:r>
              <a:rPr/>
              <a:t>Follows the model-integrator-quantizer structure</a:t>
            </a:r>
            <a:endParaRPr/>
          </a:p>
          <a:p>
            <a:pPr>
              <a:defRPr/>
            </a:pPr>
            <a:r>
              <a:rPr/>
              <a:t>Usage: create a model-setting and a simulator</a:t>
            </a:r>
            <a:endParaRPr/>
          </a:p>
          <a:p>
            <a:pPr>
              <a:defRPr/>
            </a:pPr>
            <a:r>
              <a:rPr/>
              <a:t>The Simulator instantiates and glues “database like” components and calls the integrator.</a:t>
            </a:r>
            <a:endParaRPr/>
          </a:p>
          <a:p>
            <a:pPr>
              <a:defRPr/>
            </a:pPr>
            <a:r>
              <a:rPr/>
              <a:t>The integrator, has an instance of the  simulator, organizes the show: initializes the “database” and starts integration until final time is reached. The integration calls other help files and asks the quantizer to compute next time and update the quantized variable.</a:t>
            </a:r>
            <a:endParaRPr/>
          </a:p>
          <a:p>
            <a:pPr>
              <a:defRPr/>
            </a:pPr>
            <a:r>
              <a:rPr/>
              <a:t>The quantizer, based on the solver set in the settings, dispatches its functions to the appropriate solver (qss1, qss2,...,liqss...)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4718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22678"/>
            <a:ext cx="10515600" cy="600981"/>
          </a:xfrm>
        </p:spPr>
        <p:txBody>
          <a:bodyPr/>
          <a:lstStyle/>
          <a:p>
            <a:pPr algn="ctr">
              <a:defRPr/>
            </a:pPr>
            <a:r>
              <a:rPr sz="2800"/>
              <a:t>qss package</a:t>
            </a:r>
            <a:endParaRPr sz="2800"/>
          </a:p>
        </p:txBody>
      </p:sp>
      <p:pic>
        <p:nvPicPr>
          <p:cNvPr id="430535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28741" y="562984"/>
            <a:ext cx="6747091" cy="6217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13453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53542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/>
              <a:t>Data structures</a:t>
            </a:r>
            <a:endParaRPr/>
          </a:p>
        </p:txBody>
      </p:sp>
      <p:sp>
        <p:nvSpPr>
          <p:cNvPr id="11805607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74954" y="1194954"/>
            <a:ext cx="11914908" cy="5420590"/>
          </a:xfrm>
        </p:spPr>
        <p:txBody>
          <a:bodyPr/>
          <a:lstStyle/>
          <a:p>
            <a:pPr marL="0" indent="0" algn="l">
              <a:buFont typeface="Arial"/>
              <a:buNone/>
              <a:defRPr/>
            </a:pPr>
            <a:r>
              <a:rPr sz="2400" b="1"/>
              <a:t>Struct Data</a:t>
            </a:r>
            <a:endParaRPr sz="2400" b="1"/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quantum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 </a:t>
            </a:r>
            <a:r>
              <a:rPr lang="en-US" sz="2200" b="0" i="0" u="none" strike="noStrike" cap="none" spc="0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x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 </a:t>
            </a:r>
            <a:r>
              <a:rPr sz="2200" b="0" i="0" u="none">
                <a:solidFill>
                  <a:srgbClr val="62D192"/>
                </a:solidFill>
                <a:latin typeface="Droid Sans Mono"/>
                <a:ea typeface="Droid Sans Mono"/>
                <a:cs typeface="Droid Sans Mono"/>
              </a:rPr>
              <a:t>Vector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{Array{Float64}}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(order+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)*states)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q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(order+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)*states)</a:t>
            </a:r>
            <a:endParaRPr sz="2200"/>
          </a:p>
          <a:p>
            <a:pPr marL="0" indent="0" algn="l">
              <a:buFont typeface="Arial"/>
              <a:buNone/>
              <a:defRPr/>
            </a:pPr>
            <a:r>
              <a:rPr sz="2400" b="1"/>
              <a:t>Struct Time</a:t>
            </a:r>
            <a:endParaRPr sz="2400" b="1"/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nextStateTime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2200" b="0" i="0" u="none">
              <a:solidFill>
                <a:schemeClr val="bg1">
                  <a:lumMod val="50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tx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Vector{Array{Float64}}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 </a:t>
            </a:r>
            <a:r>
              <a:rPr lang="en-US" sz="2200" b="0" i="0" u="none" strike="noStrike" cap="none" spc="0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tq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endParaRPr sz="2200"/>
          </a:p>
          <a:p>
            <a:pPr marL="0" indent="0" algn="l">
              <a:buFont typeface="Arial"/>
              <a:buNone/>
              <a:defRPr/>
            </a:pPr>
            <a:r>
              <a:rPr sz="2400" b="1"/>
              <a:t>Struct Model</a:t>
            </a:r>
            <a:endParaRPr sz="2400" b="1"/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jacobian ::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Array{Float64, 2}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  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dep :: 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Vector{Array{Int}}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endParaRPr sz="100" b="0" i="0" u="none">
              <a:solidFill>
                <a:srgbClr val="4EC9B0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endParaRPr sz="100" b="0" i="0" u="none">
              <a:solidFill>
                <a:srgbClr val="4EC9B0"/>
              </a:solidFill>
              <a:latin typeface="Droid Sans Mono"/>
              <a:ea typeface="Droid Sans Mono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286530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9473"/>
            <a:ext cx="10515600" cy="451303"/>
          </a:xfrm>
        </p:spPr>
        <p:txBody>
          <a:bodyPr/>
          <a:lstStyle/>
          <a:p>
            <a:pPr algn="ctr">
              <a:defRPr/>
            </a:pPr>
            <a:r>
              <a:rPr sz="2800"/>
              <a:t>Test</a:t>
            </a:r>
            <a:endParaRPr sz="2800"/>
          </a:p>
        </p:txBody>
      </p:sp>
      <p:sp>
        <p:nvSpPr>
          <p:cNvPr id="167392591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0088" y="771071"/>
            <a:ext cx="11282589" cy="540589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400"/>
              <a:t>For an initial test, </a:t>
            </a:r>
            <a:r>
              <a:rPr sz="2400"/>
              <a:t>I solved a system of diff equations of 2 state vars, and </a:t>
            </a:r>
            <a:r>
              <a:rPr sz="2400"/>
              <a:t>compared the results against the package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DifferentialEquations</a:t>
            </a:r>
            <a:r>
              <a:rPr sz="2400"/>
              <a:t>.</a:t>
            </a:r>
            <a:endParaRPr sz="2400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90948159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78285" y="1802492"/>
          <a:ext cx="8571392" cy="3665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{43B1A62B-0A62-751F-4EA3-890BCB84386E}</a:tableStyleId>
              </a:tblPr>
              <a:tblGrid>
                <a:gridCol w="11498943"/>
              </a:tblGrid>
              <a:tr h="2084102">
                <a:tc>
                  <a:txBody>
                    <a:bodyPr/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DifferentialEquations:</a:t>
                      </a:r>
                      <a:endParaRPr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du[1] = u[2]  ; 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du[2] = -u[1] - u[2]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tspan = (0.0,5) 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u0 = [1.0,2.0]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endParaRPr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sol = solve(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ODEProblem(funcName,u0,tspan)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,abstol = 1e-6, reltol = 1e-3)</a:t>
                      </a:r>
                      <a:endParaRPr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2534472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Qss:  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initialTime=0.0;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finalTime=5.0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;dQmin=1e-6;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dQrel=1e-3;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order=1 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;solver="qss1"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initConditions=[1.0,2.0];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jacobian=[0.0 1.0; -1.0 -1.0]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settings = ModelSettings(initialTime,finalTime,dQmin,dQrel,order,solver,initConditions,jacobian)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2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simulator = QSS_simulator(settings)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2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QSS_simulate(simulator)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31402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217713"/>
            <a:ext cx="10515600" cy="610053"/>
          </a:xfrm>
        </p:spPr>
        <p:txBody>
          <a:bodyPr/>
          <a:lstStyle/>
          <a:p>
            <a:pPr algn="ctr">
              <a:defRPr/>
            </a:pPr>
            <a:r>
              <a:rPr sz="2800"/>
              <a:t>Results</a:t>
            </a:r>
            <a:endParaRPr sz="2200"/>
          </a:p>
        </p:txBody>
      </p:sp>
      <p:pic>
        <p:nvPicPr>
          <p:cNvPr id="74204164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497114" y="1245620"/>
            <a:ext cx="5505449" cy="3629025"/>
          </a:xfrm>
          <a:prstGeom prst="rect">
            <a:avLst/>
          </a:prstGeom>
        </p:spPr>
      </p:pic>
      <p:pic>
        <p:nvPicPr>
          <p:cNvPr id="107286252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319327" y="1299674"/>
            <a:ext cx="5297769" cy="3383449"/>
          </a:xfrm>
          <a:prstGeom prst="rect">
            <a:avLst/>
          </a:prstGeom>
        </p:spPr>
      </p:pic>
      <p:sp>
        <p:nvSpPr>
          <p:cNvPr id="10163238" name="" hidden="0"/>
          <p:cNvSpPr txBox="1"/>
          <p:nvPr isPhoto="0" userDrawn="0"/>
        </p:nvSpPr>
        <p:spPr bwMode="auto">
          <a:xfrm flipH="0" flipV="0">
            <a:off x="624821" y="5115486"/>
            <a:ext cx="5229210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qss1(continous ) vs differentialEquation (dotted)</a:t>
            </a:r>
            <a:endParaRPr/>
          </a:p>
          <a:p>
            <a:pPr>
              <a:defRPr/>
            </a:pPr>
            <a:r>
              <a:rPr/>
              <a:t>blue: state var 1</a:t>
            </a:r>
            <a:endParaRPr/>
          </a:p>
          <a:p>
            <a:pPr>
              <a:defRPr/>
            </a:pPr>
            <a:r>
              <a:rPr/>
              <a:t>red: state var 2</a:t>
            </a:r>
            <a:endParaRPr/>
          </a:p>
        </p:txBody>
      </p:sp>
      <p:sp>
        <p:nvSpPr>
          <p:cNvPr id="1287665127" name="" hidden="0"/>
          <p:cNvSpPr txBox="1"/>
          <p:nvPr isPhoto="0" userDrawn="0"/>
        </p:nvSpPr>
        <p:spPr bwMode="auto">
          <a:xfrm flipH="0" flipV="0">
            <a:off x="8392231" y="5115486"/>
            <a:ext cx="259702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zommed 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3244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86245" y="-67829"/>
            <a:ext cx="10515600" cy="62201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800"/>
              <a:t>					Results:</a:t>
            </a:r>
            <a:r>
              <a:rPr sz="2800"/>
              <a:t> @btime</a:t>
            </a:r>
            <a:endParaRPr sz="2800"/>
          </a:p>
        </p:txBody>
      </p:sp>
      <p:sp>
        <p:nvSpPr>
          <p:cNvPr id="201828414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17408" y="623454"/>
            <a:ext cx="11378045" cy="625186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QSS1 </a:t>
            </a:r>
            <a:endParaRPr sz="2400" b="0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Without saving the solution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Ft=0.5====&gt;191.954 μs (25 allocations: 1.58 KiB)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Ft=5.0====&gt;4.164 ms (25 allocations: 1.58 KiB)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Ft=15====&gt; </a:t>
            </a:r>
            <a:r>
              <a:rPr lang="en-US" sz="24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9.702 ms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(25 allocations: 1.58 KiB)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With saving the solution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Ft=0.5====&gt;1.072 ms (27661 allocations: </a:t>
            </a: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628.23 KiB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Ft=5.0====&gt;32.430 ms (777083 allocations: 18.69 MiB)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Ft=15====&gt; </a:t>
            </a:r>
            <a:r>
              <a:rPr lang="en-US" sz="24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45.258 ms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(1446596 allocations: </a:t>
            </a:r>
            <a:r>
              <a:rPr lang="en-US" sz="2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34.26 MiB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ODE_DIFF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Ft=0.5====&gt;128.246 μs (575 allocations: </a:t>
            </a: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46.20 KiB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Ft=5.0====&gt;133.143 μs (657 allocations: 53.14 KiB)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Ft=15====&gt;</a:t>
            </a:r>
            <a:r>
              <a:rPr lang="en-US" sz="24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146.018 μs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(774 allocations: </a:t>
            </a:r>
            <a:r>
              <a:rPr lang="en-US" sz="2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62.69 KiB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50203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86243" y="-6495"/>
            <a:ext cx="10515600" cy="74323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Results: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@time                     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759123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8363" y="606136"/>
            <a:ext cx="12036136" cy="623454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QSS1</a:t>
            </a:r>
            <a:endParaRPr sz="2200" b="0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Ft=0.5===&gt;0.148370 seconds (170.63 k allocations: 9.424 MiB, 99.77%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=5.0===&gt;0.155070 seconds (170.63 k allocations: 9.424 MiB, 96.53%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=15===&gt;0.158298 seconds (170.63 k allocations: 9.424 MiB, 93.47% compilation time)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/>
              <a:t>With saving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=0.5===&gt;  0.158821 seconds (166.49 k allocations: 8.221 MiB, 99.04%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=5.0===&gt;0.181868 seconds (915.91 k allocations: 26.295 MiB, 79.90%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15===&gt;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0.241866 seconds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(1.59 M allocations: 41.871 MiB, 10.62% gc time, 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61.25%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compilation time)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ODE_DIFF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0.5===&gt; 8.065880 seconds (10.47 M allocations: 591.129 MiB, 2.19% gc time, 99.88% compilation time) 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5.0===&gt;7.995588 seconds (10.48 M allocations: 591.609 MiB, 2.21% gc time, 99.88%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15===&gt;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8.425649 seconds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(10.48 M allocations: 591.618 MiB, 2.08% gc time, 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99.87%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compilation time)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87484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3"/>
            <a:ext cx="10515600" cy="678089"/>
          </a:xfrm>
        </p:spPr>
        <p:txBody>
          <a:bodyPr/>
          <a:lstStyle/>
          <a:p>
            <a:pPr algn="ctr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 </a:t>
            </a:r>
            <a:endParaRPr sz="2800"/>
          </a:p>
        </p:txBody>
      </p:sp>
      <p:sp>
        <p:nvSpPr>
          <p:cNvPr id="8665271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The current qss1 is worse than the solution of the DiffEqua package in @btime while it is better in @time. We observe that in DiffEqua most of computation is pushed to compile time.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(so we should increase compilation-time and decrease run-time</a:t>
            </a:r>
            <a:r>
              <a:rPr/>
              <a:t>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Solve(odeProblem) is order 2 at least whereas qss1 is order1</a:t>
            </a:r>
            <a:endParaRPr/>
          </a:p>
          <a:p>
            <a:pPr>
              <a:defRPr/>
            </a:pPr>
            <a:r>
              <a:rPr/>
              <a:t>It was mentioned in the litterature that qss methods are not better than classic methods unless the system contains discontinuities.</a:t>
            </a:r>
            <a:endParaRPr/>
          </a:p>
          <a:p>
            <a:pPr>
              <a:defRPr/>
            </a:pPr>
            <a:r>
              <a:rPr/>
              <a:t>Currently the qss package is just a prototype: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2022-04-19T16:32:12Z</dcterms:modified>
  <cp:category/>
  <cp:contentStatus/>
  <cp:version/>
</cp:coreProperties>
</file>