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487" r:id="rId6"/>
    <p:sldId id="488" r:id="rId7"/>
    <p:sldId id="489" r:id="rId8"/>
    <p:sldId id="490" r:id="rId9"/>
    <p:sldId id="491" r:id="rId10"/>
    <p:sldId id="391" r:id="rId11"/>
    <p:sldId id="393" r:id="rId12"/>
    <p:sldId id="423" r:id="rId13"/>
    <p:sldId id="534" r:id="rId14"/>
    <p:sldId id="274" r:id="rId15"/>
    <p:sldId id="536" r:id="rId16"/>
    <p:sldId id="53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9B411-FC67-419C-AC7E-57D32D66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335ACB-8C12-4F51-8783-05641C17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315A4-E99B-424A-8D3B-F78A26FA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DA1602-5BA4-402C-A039-B7CBF834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EB852-D440-450D-A628-00B2B6FF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0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D3B6D7-5A2B-48D4-A2FA-A24A95DA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3E20E-6E88-4DBE-B71C-03BFCEEC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C75C9-CD93-4720-8D1D-B944D9A3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BD368-296A-4080-855E-3D500B37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B226C8-DB1B-4354-8184-137B0948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3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C93F32-70A3-4B51-84A9-3B8A4C921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9EB239-7A36-4FE3-B61D-A02AB747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D6084C-D2D9-4ED8-BC4D-4739DD7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E12B21-ABA7-41F8-B83F-F64511FD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92AA26-0700-458E-8B2B-D6C5AC59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44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1F812-4662-4B2C-8B53-308291DB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E1DB24-D9D7-4157-B490-761FCD65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3EFD19-8D08-4273-92C7-7C5C3E81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B3CED2-33DB-4322-AF91-E5D77E1B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6B1EE-4082-4027-A7D9-76D2B9B3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6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2B019-E607-42E8-AD3F-0D6AC7D8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22BFE9-3AF0-4ECB-A174-A76D5B67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F882FC-1D0E-4444-B105-4ABA1798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091DE5-3FDC-49B6-B1A1-0509F53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3B190-C3D0-423E-9141-E4A46968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78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E88A7-2DB9-4602-961C-12CA4E3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81607-710E-4E33-B3FF-50C17C004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ABC062-AC58-4878-9B91-BBED3BB3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A6CA17-7F82-474B-B8E4-B918B770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14B310-9B6D-4485-892A-4B8DE050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B227E-FFE1-4CE4-8AE5-315A1A0E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75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BBE08-A1A2-442F-BE8C-B59D827B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B18AD1-A621-408E-BCDA-D8AB7653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91A3E7-B4E1-44D9-A998-B2B980ECE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017A9D-18E5-47AE-B69D-9A391A2E8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44BAA1-3116-44CE-9BE1-DE592BE28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87E20D-5A87-4DEC-8FBD-AF04917F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76643F-4D64-4B15-A0A3-73A4230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EDD786-46EA-431A-92DF-C1C58BC9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35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9519AA-E779-4FB6-A4E2-02E911DB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BBE467-C559-46A3-AF70-C91BB941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75C789-6D1A-4BCB-A65C-B0F99C07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13D96C-D47C-4D48-BE6C-AC380588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63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CB68E8-FC2A-4C59-9DB1-CDCD2EE4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45CC26-5116-4C6A-A6B8-5E11A100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D0F4D7-CFEB-4295-847D-1E09BB22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9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61259-CAA3-4758-A9C8-9446F9D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4F7E0E-D6DF-4DDB-9881-A808B1BC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627B6E-C3E4-4C4F-8DB3-410D13D4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6ECCB9-2194-4306-8D76-EC80641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75BC13-611E-41F2-9D32-7C51788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6A5797-98C2-4BF3-8835-5D6C6DA3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0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9B495-913B-4CC0-A68F-3008EC5C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102314E-1B5D-499C-A955-971B90FC2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B4ECF4-7104-4AFE-BDB9-0BEED3FE7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12AF39-DBA0-4625-B039-27DEE3A7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E11ED1-E145-483D-8A6E-0F8C651D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C80B4B-D4A2-4412-982A-BA068924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4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7EC718-5EC9-4F6F-A125-6DB65E62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562C66-0A41-4F99-8C19-BF39BF9D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9BE5BD-2922-4A80-857B-E6EAF053D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6600-F78A-4A68-AA14-03A8C16C8D00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28C6A1-693E-48AE-93DA-9E25F35A7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0B8B0F-349C-4FD4-B8B8-F1134E2F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7EF9-DED2-4196-B715-5800A1A09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F47AE-BFFD-4665-8D6E-C95E3AA8E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UCD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BBBBF7-E605-4D96-87C5-E8E643367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User </a:t>
            </a:r>
            <a:r>
              <a:rPr lang="it-IT" dirty="0" err="1"/>
              <a:t>Centered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75767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25" name="Rectangle 21">
            <a:extLst>
              <a:ext uri="{FF2B5EF4-FFF2-40B4-BE49-F238E27FC236}">
                <a16:creationId xmlns:a16="http://schemas.microsoft.com/office/drawing/2014/main" id="{2F92B3BD-66A4-4899-9DB1-6A02BB6A4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71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GB" altLang="it-IT" sz="3200" dirty="0"/>
              <a:t>Il </a:t>
            </a:r>
            <a:r>
              <a:rPr lang="en-GB" altLang="it-IT" sz="3200" dirty="0" err="1"/>
              <a:t>ciclo</a:t>
            </a:r>
            <a:r>
              <a:rPr lang="en-GB" altLang="it-IT" sz="3200" dirty="0"/>
              <a:t> di vita del </a:t>
            </a:r>
            <a:r>
              <a:rPr lang="en-GB" altLang="it-IT" sz="3200" dirty="0" err="1"/>
              <a:t>del</a:t>
            </a:r>
            <a:r>
              <a:rPr lang="en-GB" altLang="it-IT" sz="3200" dirty="0"/>
              <a:t> software: </a:t>
            </a:r>
            <a:br>
              <a:rPr lang="en-GB" altLang="it-IT" sz="3200" dirty="0"/>
            </a:br>
            <a:r>
              <a:rPr lang="en-GB" altLang="it-IT" sz="3200" dirty="0" err="1"/>
              <a:t>visione</a:t>
            </a:r>
            <a:r>
              <a:rPr lang="en-GB" altLang="it-IT" sz="3200" dirty="0"/>
              <a:t> </a:t>
            </a:r>
            <a:r>
              <a:rPr lang="en-GB" altLang="it-IT" sz="3200" dirty="0" err="1"/>
              <a:t>dinamica</a:t>
            </a:r>
            <a:endParaRPr lang="en-GB" altLang="it-IT" sz="3600" dirty="0"/>
          </a:p>
        </p:txBody>
      </p:sp>
      <p:grpSp>
        <p:nvGrpSpPr>
          <p:cNvPr id="661528" name="Group 24">
            <a:extLst>
              <a:ext uri="{FF2B5EF4-FFF2-40B4-BE49-F238E27FC236}">
                <a16:creationId xmlns:a16="http://schemas.microsoft.com/office/drawing/2014/main" id="{C5DAB337-826A-47D4-8548-1413FF979BB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133600"/>
            <a:ext cx="6172200" cy="3200400"/>
            <a:chOff x="1632" y="1344"/>
            <a:chExt cx="3888" cy="2016"/>
          </a:xfrm>
        </p:grpSpPr>
        <p:grpSp>
          <p:nvGrpSpPr>
            <p:cNvPr id="661523" name="Group 19">
              <a:extLst>
                <a:ext uri="{FF2B5EF4-FFF2-40B4-BE49-F238E27FC236}">
                  <a16:creationId xmlns:a16="http://schemas.microsoft.com/office/drawing/2014/main" id="{DEE83F70-2371-436F-9C96-9C8024517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44"/>
              <a:ext cx="2448" cy="2016"/>
              <a:chOff x="816" y="1968"/>
              <a:chExt cx="2448" cy="2016"/>
            </a:xfrm>
          </p:grpSpPr>
          <p:grpSp>
            <p:nvGrpSpPr>
              <p:cNvPr id="661522" name="Group 18">
                <a:extLst>
                  <a:ext uri="{FF2B5EF4-FFF2-40B4-BE49-F238E27FC236}">
                    <a16:creationId xmlns:a16="http://schemas.microsoft.com/office/drawing/2014/main" id="{AAFF67BE-1FE4-4E31-961B-05127B2CB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968"/>
                <a:ext cx="2448" cy="2016"/>
                <a:chOff x="816" y="1968"/>
                <a:chExt cx="2448" cy="2016"/>
              </a:xfrm>
            </p:grpSpPr>
            <p:sp>
              <p:nvSpPr>
                <p:cNvPr id="661508" name="Oval 4">
                  <a:extLst>
                    <a:ext uri="{FF2B5EF4-FFF2-40B4-BE49-F238E27FC236}">
                      <a16:creationId xmlns:a16="http://schemas.microsoft.com/office/drawing/2014/main" id="{FB651F55-EA80-49EB-95DD-24349DF38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2" y="2275"/>
                  <a:ext cx="1736" cy="1709"/>
                </a:xfrm>
                <a:prstGeom prst="ellipse">
                  <a:avLst/>
                </a:prstGeom>
                <a:noFill/>
                <a:ln w="127000">
                  <a:solidFill>
                    <a:srgbClr val="E4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661509" name="Oval 5">
                  <a:extLst>
                    <a:ext uri="{FF2B5EF4-FFF2-40B4-BE49-F238E27FC236}">
                      <a16:creationId xmlns:a16="http://schemas.microsoft.com/office/drawing/2014/main" id="{825E0DC0-9BA5-4E49-B5A4-D714555EC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3195"/>
                  <a:ext cx="801" cy="78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it-IT" altLang="it-IT" sz="2000"/>
                    <a:t>Prototype</a:t>
                  </a:r>
                  <a:endParaRPr lang="en-GB" altLang="it-IT" sz="2000"/>
                </a:p>
              </p:txBody>
            </p:sp>
            <p:sp>
              <p:nvSpPr>
                <p:cNvPr id="661510" name="Oval 6">
                  <a:extLst>
                    <a:ext uri="{FF2B5EF4-FFF2-40B4-BE49-F238E27FC236}">
                      <a16:creationId xmlns:a16="http://schemas.microsoft.com/office/drawing/2014/main" id="{C31452B9-66F9-490B-A2B8-DB3E0D7C4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3" y="3195"/>
                  <a:ext cx="801" cy="78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it-IT" altLang="it-IT"/>
                    <a:t>T</a:t>
                  </a:r>
                  <a:r>
                    <a:rPr lang="it-IT" altLang="it-IT" sz="2000"/>
                    <a:t>est</a:t>
                  </a:r>
                  <a:endParaRPr lang="en-GB" altLang="it-IT" sz="2000"/>
                </a:p>
              </p:txBody>
            </p:sp>
            <p:sp>
              <p:nvSpPr>
                <p:cNvPr id="661511" name="Oval 7">
                  <a:extLst>
                    <a:ext uri="{FF2B5EF4-FFF2-40B4-BE49-F238E27FC236}">
                      <a16:creationId xmlns:a16="http://schemas.microsoft.com/office/drawing/2014/main" id="{9AED1D80-8D21-4493-97BF-B8FBDFAA77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2" y="1968"/>
                  <a:ext cx="801" cy="78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it-IT" altLang="it-IT" sz="2000"/>
                    <a:t>Design</a:t>
                  </a:r>
                  <a:endParaRPr lang="en-GB" altLang="it-IT" sz="2000"/>
                </a:p>
              </p:txBody>
            </p:sp>
          </p:grpSp>
          <p:sp>
            <p:nvSpPr>
              <p:cNvPr id="661512" name="AutoShape 8">
                <a:extLst>
                  <a:ext uri="{FF2B5EF4-FFF2-40B4-BE49-F238E27FC236}">
                    <a16:creationId xmlns:a16="http://schemas.microsoft.com/office/drawing/2014/main" id="{5C3018AB-2D1A-45E8-BB22-92FFE4DF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1318005">
                <a:off x="1083" y="3107"/>
                <a:ext cx="178" cy="176"/>
              </a:xfrm>
              <a:prstGeom prst="triangle">
                <a:avLst>
                  <a:gd name="adj" fmla="val 50000"/>
                </a:avLst>
              </a:prstGeom>
              <a:solidFill>
                <a:srgbClr val="E4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1513" name="AutoShape 9">
                <a:extLst>
                  <a:ext uri="{FF2B5EF4-FFF2-40B4-BE49-F238E27FC236}">
                    <a16:creationId xmlns:a16="http://schemas.microsoft.com/office/drawing/2014/main" id="{6636CC02-96BB-4E7D-AAF0-4B83C9D30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070356">
                <a:off x="2464" y="3720"/>
                <a:ext cx="175" cy="178"/>
              </a:xfrm>
              <a:prstGeom prst="triangle">
                <a:avLst>
                  <a:gd name="adj" fmla="val 50000"/>
                </a:avLst>
              </a:prstGeom>
              <a:solidFill>
                <a:srgbClr val="E4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1514" name="AutoShape 10">
                <a:extLst>
                  <a:ext uri="{FF2B5EF4-FFF2-40B4-BE49-F238E27FC236}">
                    <a16:creationId xmlns:a16="http://schemas.microsoft.com/office/drawing/2014/main" id="{F22BB40E-B83D-41F1-B660-217B61C9E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4745388">
                <a:off x="2375" y="2274"/>
                <a:ext cx="175" cy="178"/>
              </a:xfrm>
              <a:prstGeom prst="triangle">
                <a:avLst>
                  <a:gd name="adj" fmla="val 50000"/>
                </a:avLst>
              </a:prstGeom>
              <a:solidFill>
                <a:srgbClr val="E4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661526" name="Text Box 22">
              <a:extLst>
                <a:ext uri="{FF2B5EF4-FFF2-40B4-BE49-F238E27FC236}">
                  <a16:creationId xmlns:a16="http://schemas.microsoft.com/office/drawing/2014/main" id="{16BE478B-132E-492C-9CBB-69BC09836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344"/>
              <a:ext cx="158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it-IT" b="1">
                  <a:solidFill>
                    <a:srgbClr val="FF0000"/>
                  </a:solidFill>
                </a:rPr>
                <a:t>Sviluppo per prototipi successivi</a:t>
              </a:r>
              <a:endParaRPr lang="en-GB" altLang="it-IT" b="1">
                <a:solidFill>
                  <a:srgbClr val="FF0000"/>
                </a:solidFill>
              </a:endParaRPr>
            </a:p>
          </p:txBody>
        </p:sp>
      </p:grpSp>
      <p:sp>
        <p:nvSpPr>
          <p:cNvPr id="661527" name="Text Box 23">
            <a:extLst>
              <a:ext uri="{FF2B5EF4-FFF2-40B4-BE49-F238E27FC236}">
                <a16:creationId xmlns:a16="http://schemas.microsoft.com/office/drawing/2014/main" id="{15C0E7FD-8792-4259-9C7E-05C5EB1C1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762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b="1">
                <a:solidFill>
                  <a:srgbClr val="FF0000"/>
                </a:solidFill>
              </a:rPr>
              <a:t>Concettualmente corretto</a:t>
            </a:r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A91F3F5-7E07-4E8E-B3E4-3C30FDA1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it-IT" dirty="0"/>
              <a:t>Uno schema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AD158666-B1AE-4447-AD28-AF9C825B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E0DE158-B2B3-4634-B5CC-152A6A2F5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4800" r="24013" b="12006"/>
          <a:stretch/>
        </p:blipFill>
        <p:spPr>
          <a:xfrm>
            <a:off x="1766656" y="1113192"/>
            <a:ext cx="7851816" cy="55378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85E4E9-7662-4270-A034-93E592AD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A81D1-F5CF-4449-9C80-2BFC282872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2515199"/>
            <a:ext cx="10744200" cy="362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9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FAB538-B9D6-4563-9371-66FD8A05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Thinking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598C39-1B3A-490E-A7E4-3D3F95E9F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351" y="2354239"/>
            <a:ext cx="10123298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0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6AB86-74E8-4CAE-96FE-0845DF4F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33" y="0"/>
            <a:ext cx="9269767" cy="1143000"/>
          </a:xfrm>
        </p:spPr>
        <p:txBody>
          <a:bodyPr/>
          <a:lstStyle/>
          <a:p>
            <a:r>
              <a:rPr lang="it-IT" dirty="0"/>
              <a:t>Progettare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077FA-C792-4D46-813F-D5271C2D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727994-4411-4110-9EB6-60B1D6DD3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t="19201" r="15350" b="12200"/>
          <a:stretch/>
        </p:blipFill>
        <p:spPr>
          <a:xfrm>
            <a:off x="2179571" y="1598965"/>
            <a:ext cx="7832858" cy="43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B3032-A42B-4FF1-AA89-8B2992DC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8" y="160337"/>
            <a:ext cx="9252012" cy="1143000"/>
          </a:xfrm>
        </p:spPr>
        <p:txBody>
          <a:bodyPr/>
          <a:lstStyle/>
          <a:p>
            <a:r>
              <a:rPr lang="it-IT" dirty="0"/>
              <a:t>Requisiti del prodotto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F7C20D-B325-4CCA-AF2E-CF955FC1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Dal latino “</a:t>
            </a:r>
            <a:r>
              <a:rPr lang="it-IT" dirty="0" err="1"/>
              <a:t>requisitus</a:t>
            </a:r>
            <a:r>
              <a:rPr lang="it-IT" dirty="0"/>
              <a:t>”=richiesto</a:t>
            </a:r>
          </a:p>
          <a:p>
            <a:r>
              <a:rPr lang="it-IT" dirty="0"/>
              <a:t>I requisiti di prodotto sono le proprietà richieste al prodotto</a:t>
            </a:r>
          </a:p>
          <a:p>
            <a:r>
              <a:rPr lang="it-IT" dirty="0"/>
              <a:t>Vengono raccolti per iscritto in un documento strutturato, che fornisce l’input alle attività di progettazione</a:t>
            </a:r>
          </a:p>
          <a:p>
            <a:r>
              <a:rPr lang="it-IT" dirty="0"/>
              <a:t>Vengono raccolti attraverso analisi condotte con varie metodologie</a:t>
            </a:r>
          </a:p>
        </p:txBody>
      </p:sp>
    </p:spTree>
    <p:extLst>
      <p:ext uri="{BB962C8B-B14F-4D97-AF65-F5344CB8AC3E}">
        <p14:creationId xmlns:p14="http://schemas.microsoft.com/office/powerpoint/2010/main" val="348521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3F3FE-CF39-42DF-AF1B-6572D3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it-IT" dirty="0"/>
              <a:t>Analisi dei Requisiti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5B0A762-F78F-4A37-9661-0218D25A7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22000" r="53150" b="16401"/>
          <a:stretch/>
        </p:blipFill>
        <p:spPr>
          <a:xfrm>
            <a:off x="1847528" y="1556792"/>
            <a:ext cx="387534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E35D-AD57-46BF-9873-133C0427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489" y="38332"/>
            <a:ext cx="8229600" cy="1143000"/>
          </a:xfrm>
        </p:spPr>
        <p:txBody>
          <a:bodyPr/>
          <a:lstStyle/>
          <a:p>
            <a:r>
              <a:rPr lang="it-IT" dirty="0"/>
              <a:t>Progettazione orientata al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8BCB5-F8B1-4169-B1DB-976B90C2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F4EE48-4049-4D11-A37E-BDDEB9060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23400" r="24801" b="14445"/>
          <a:stretch/>
        </p:blipFill>
        <p:spPr>
          <a:xfrm>
            <a:off x="2433225" y="1460341"/>
            <a:ext cx="7776864" cy="46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6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3FFA0-1AB6-4B3B-AD03-EAE80801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38332"/>
            <a:ext cx="8229600" cy="1143000"/>
          </a:xfrm>
        </p:spPr>
        <p:txBody>
          <a:bodyPr/>
          <a:lstStyle/>
          <a:p>
            <a:r>
              <a:rPr lang="it-IT" dirty="0"/>
              <a:t>Progettazione orientata all’utente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FFE27C-1CBD-4419-A2CE-393BCEC9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8DFB55-8C34-4FEF-832E-63EB8ABD9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31800" r="15350" b="6601"/>
          <a:stretch/>
        </p:blipFill>
        <p:spPr>
          <a:xfrm>
            <a:off x="1847528" y="1598432"/>
            <a:ext cx="8363272" cy="42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8B3153F7-4F47-4FDF-85AB-8742D45F2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65881"/>
            <a:ext cx="8229600" cy="1143000"/>
          </a:xfrm>
        </p:spPr>
        <p:txBody>
          <a:bodyPr/>
          <a:lstStyle/>
          <a:p>
            <a:pPr algn="ctr"/>
            <a:r>
              <a:rPr lang="en-US" altLang="it-IT" sz="3200" dirty="0" err="1"/>
              <a:t>Progettazione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centrata</a:t>
            </a:r>
            <a:r>
              <a:rPr lang="en-US" altLang="it-IT" sz="3200" dirty="0"/>
              <a:t> </a:t>
            </a:r>
            <a:r>
              <a:rPr lang="en-US" altLang="it-IT" sz="3200" dirty="0" err="1"/>
              <a:t>sull’utente</a:t>
            </a:r>
            <a:br>
              <a:rPr lang="en-US" altLang="it-IT" sz="3200" dirty="0"/>
            </a:br>
            <a:r>
              <a:rPr lang="en-US" altLang="it-IT" sz="3200" dirty="0"/>
              <a:t>(User Centered Design, UCD)</a:t>
            </a:r>
            <a:endParaRPr lang="en-US" altLang="it-IT" dirty="0"/>
          </a:p>
        </p:txBody>
      </p:sp>
      <p:grpSp>
        <p:nvGrpSpPr>
          <p:cNvPr id="477252" name="Group 68">
            <a:extLst>
              <a:ext uri="{FF2B5EF4-FFF2-40B4-BE49-F238E27FC236}">
                <a16:creationId xmlns:a16="http://schemas.microsoft.com/office/drawing/2014/main" id="{DBE55790-1F2E-42E4-AD25-E98F7D780CA3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1903414"/>
            <a:ext cx="4346575" cy="4346575"/>
            <a:chOff x="672" y="1199"/>
            <a:chExt cx="2738" cy="2738"/>
          </a:xfrm>
        </p:grpSpPr>
        <p:grpSp>
          <p:nvGrpSpPr>
            <p:cNvPr id="477196" name="Group 12">
              <a:extLst>
                <a:ext uri="{FF2B5EF4-FFF2-40B4-BE49-F238E27FC236}">
                  <a16:creationId xmlns:a16="http://schemas.microsoft.com/office/drawing/2014/main" id="{DFA7E2F9-0C65-4C3B-BC8C-3060D3145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199"/>
              <a:ext cx="2738" cy="2738"/>
              <a:chOff x="1439" y="1247"/>
              <a:chExt cx="2738" cy="2738"/>
            </a:xfrm>
          </p:grpSpPr>
          <p:grpSp>
            <p:nvGrpSpPr>
              <p:cNvPr id="477194" name="Group 10">
                <a:extLst>
                  <a:ext uri="{FF2B5EF4-FFF2-40B4-BE49-F238E27FC236}">
                    <a16:creationId xmlns:a16="http://schemas.microsoft.com/office/drawing/2014/main" id="{B18BA528-688E-449A-8057-37EB5BFAF6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9" y="1247"/>
                <a:ext cx="2738" cy="2738"/>
                <a:chOff x="1439" y="1247"/>
                <a:chExt cx="2738" cy="2738"/>
              </a:xfrm>
            </p:grpSpPr>
            <p:grpSp>
              <p:nvGrpSpPr>
                <p:cNvPr id="477192" name="Group 8">
                  <a:extLst>
                    <a:ext uri="{FF2B5EF4-FFF2-40B4-BE49-F238E27FC236}">
                      <a16:creationId xmlns:a16="http://schemas.microsoft.com/office/drawing/2014/main" id="{F1C8C1A7-4E78-4AAA-BD21-AC23D757EE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9" y="1247"/>
                  <a:ext cx="2738" cy="2738"/>
                  <a:chOff x="1439" y="1247"/>
                  <a:chExt cx="2738" cy="2738"/>
                </a:xfrm>
              </p:grpSpPr>
              <p:grpSp>
                <p:nvGrpSpPr>
                  <p:cNvPr id="477190" name="Group 6">
                    <a:extLst>
                      <a:ext uri="{FF2B5EF4-FFF2-40B4-BE49-F238E27FC236}">
                        <a16:creationId xmlns:a16="http://schemas.microsoft.com/office/drawing/2014/main" id="{56F4A17A-C311-42B2-806F-DAD6A743CB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39" y="1247"/>
                    <a:ext cx="2738" cy="2738"/>
                    <a:chOff x="1439" y="1247"/>
                    <a:chExt cx="2738" cy="2738"/>
                  </a:xfrm>
                </p:grpSpPr>
                <p:sp>
                  <p:nvSpPr>
                    <p:cNvPr id="477188" name="Oval 4">
                      <a:extLst>
                        <a:ext uri="{FF2B5EF4-FFF2-40B4-BE49-F238E27FC236}">
                          <a16:creationId xmlns:a16="http://schemas.microsoft.com/office/drawing/2014/main" id="{4D5BB8DC-84A5-4892-8574-048A65B712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47"/>
                      <a:ext cx="2738" cy="27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477189" name="Oval 5">
                      <a:extLst>
                        <a:ext uri="{FF2B5EF4-FFF2-40B4-BE49-F238E27FC236}">
                          <a16:creationId xmlns:a16="http://schemas.microsoft.com/office/drawing/2014/main" id="{44E31DB8-9BEB-4A64-A07A-4CECE2E82D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9" y="1523"/>
                      <a:ext cx="2156" cy="217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  <p:sp>
                <p:nvSpPr>
                  <p:cNvPr id="477191" name="Oval 7">
                    <a:extLst>
                      <a:ext uri="{FF2B5EF4-FFF2-40B4-BE49-F238E27FC236}">
                        <a16:creationId xmlns:a16="http://schemas.microsoft.com/office/drawing/2014/main" id="{14E7953B-7504-466F-9A27-8560C76B33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20" y="1818"/>
                    <a:ext cx="1573" cy="1586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477193" name="Oval 9">
                  <a:extLst>
                    <a:ext uri="{FF2B5EF4-FFF2-40B4-BE49-F238E27FC236}">
                      <a16:creationId xmlns:a16="http://schemas.microsoft.com/office/drawing/2014/main" id="{17BC7F82-B84C-48F4-898B-85D4B2CB5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7" y="2108"/>
                  <a:ext cx="1000" cy="100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477195" name="Oval 11">
                <a:extLst>
                  <a:ext uri="{FF2B5EF4-FFF2-40B4-BE49-F238E27FC236}">
                    <a16:creationId xmlns:a16="http://schemas.microsoft.com/office/drawing/2014/main" id="{C2F73E92-C8DE-4F93-BA3C-733B11F05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2398"/>
                <a:ext cx="420" cy="4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aphicFrame>
          <p:nvGraphicFramePr>
            <p:cNvPr id="477249" name="Object 65">
              <a:extLst>
                <a:ext uri="{FF2B5EF4-FFF2-40B4-BE49-F238E27FC236}">
                  <a16:creationId xmlns:a16="http://schemas.microsoft.com/office/drawing/2014/main" id="{D27A85E2-40B9-47D7-ACDD-82E0D4562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5" y="1248"/>
            <a:ext cx="1350" cy="2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Clip" r:id="rId3" imgW="2142720" imgH="3285720" progId="MS_ClipArt_Gallery.2">
                    <p:embed/>
                  </p:oleObj>
                </mc:Choice>
                <mc:Fallback>
                  <p:oleObj name="Clip" r:id="rId3" imgW="2142720" imgH="3285720" progId="MS_ClipArt_Gallery.2">
                    <p:embed/>
                    <p:pic>
                      <p:nvPicPr>
                        <p:cNvPr id="477249" name="Object 65">
                          <a:extLst>
                            <a:ext uri="{FF2B5EF4-FFF2-40B4-BE49-F238E27FC236}">
                              <a16:creationId xmlns:a16="http://schemas.microsoft.com/office/drawing/2014/main" id="{D27A85E2-40B9-47D7-ACDD-82E0D45623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" y="1248"/>
                          <a:ext cx="1350" cy="2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7250" name="AutoShape 66">
            <a:extLst>
              <a:ext uri="{FF2B5EF4-FFF2-40B4-BE49-F238E27FC236}">
                <a16:creationId xmlns:a16="http://schemas.microsoft.com/office/drawing/2014/main" id="{5CFB3793-2FE1-409C-83ED-9E398E62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1828800"/>
            <a:ext cx="2741612" cy="2057400"/>
          </a:xfrm>
          <a:prstGeom prst="wedgeRoundRectCallout">
            <a:avLst>
              <a:gd name="adj1" fmla="val -118384"/>
              <a:gd name="adj2" fmla="val 5987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it-IT"/>
              <a:t>Mettere l’utente</a:t>
            </a:r>
            <a:br>
              <a:rPr lang="en-US" altLang="it-IT"/>
            </a:br>
            <a:r>
              <a:rPr lang="en-US" altLang="it-IT"/>
              <a:t>al centro</a:t>
            </a:r>
            <a:br>
              <a:rPr lang="en-US" altLang="it-IT"/>
            </a:br>
            <a:r>
              <a:rPr lang="en-US" altLang="it-IT"/>
              <a:t>del processo di </a:t>
            </a:r>
            <a:br>
              <a:rPr lang="en-US" altLang="it-IT"/>
            </a:br>
            <a:r>
              <a:rPr lang="en-US" altLang="it-IT"/>
              <a:t>progettazione</a:t>
            </a:r>
            <a:br>
              <a:rPr lang="en-US" altLang="it-IT"/>
            </a:br>
            <a:endParaRPr lang="en-US" alt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5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FB64F4DA-A86A-4E69-9E5A-57698AC7B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en-US" altLang="it-IT" sz="3600" dirty="0" err="1"/>
              <a:t>Progettazione</a:t>
            </a:r>
            <a:r>
              <a:rPr lang="en-US" altLang="it-IT" sz="3600" dirty="0"/>
              <a:t> </a:t>
            </a:r>
            <a:r>
              <a:rPr lang="en-US" altLang="it-IT" sz="3600" dirty="0" err="1"/>
              <a:t>centrata</a:t>
            </a:r>
            <a:r>
              <a:rPr lang="en-US" altLang="it-IT" sz="3600" dirty="0"/>
              <a:t> </a:t>
            </a:r>
            <a:r>
              <a:rPr lang="en-US" altLang="it-IT" sz="3600" dirty="0" err="1"/>
              <a:t>sull’utente</a:t>
            </a:r>
            <a:endParaRPr lang="en-US" altLang="it-IT" dirty="0"/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E2F727C4-2A09-4734-9995-9A5ABBCF4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it-IT" b="1">
                <a:solidFill>
                  <a:srgbClr val="000099"/>
                </a:solidFill>
              </a:rPr>
              <a:t>Le domande a cui rispondere:</a:t>
            </a:r>
            <a:endParaRPr lang="en-US" altLang="it-IT"/>
          </a:p>
          <a:p>
            <a:r>
              <a:rPr lang="en-US" altLang="it-IT"/>
              <a:t>Quale utente?</a:t>
            </a:r>
          </a:p>
          <a:p>
            <a:r>
              <a:rPr lang="en-US" altLang="it-IT"/>
              <a:t>Quali sono i compiti che deve svolgere?</a:t>
            </a:r>
          </a:p>
          <a:p>
            <a:r>
              <a:rPr lang="en-US" altLang="it-IT"/>
              <a:t>Qual è il contesto d’uso?</a:t>
            </a:r>
          </a:p>
          <a:p>
            <a:endParaRPr lang="en-US" altLang="it-IT"/>
          </a:p>
          <a:p>
            <a:endParaRPr lang="en-US" alt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007B0C77-AD2B-4D2A-B0F8-8EEE626F0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8256"/>
            <a:ext cx="8229600" cy="1143000"/>
          </a:xfrm>
        </p:spPr>
        <p:txBody>
          <a:bodyPr/>
          <a:lstStyle/>
          <a:p>
            <a:pPr algn="ctr"/>
            <a:r>
              <a:rPr lang="en-GB" altLang="it-IT" sz="3200" dirty="0"/>
              <a:t>Il </a:t>
            </a:r>
            <a:r>
              <a:rPr lang="en-GB" altLang="it-IT" sz="3200" dirty="0" err="1"/>
              <a:t>ciclo</a:t>
            </a:r>
            <a:r>
              <a:rPr lang="en-GB" altLang="it-IT" sz="3200" dirty="0"/>
              <a:t> di vita del </a:t>
            </a:r>
            <a:r>
              <a:rPr lang="en-GB" altLang="it-IT" sz="3200" dirty="0" err="1"/>
              <a:t>del</a:t>
            </a:r>
            <a:r>
              <a:rPr lang="en-GB" altLang="it-IT" sz="3200" dirty="0"/>
              <a:t> software: </a:t>
            </a:r>
            <a:br>
              <a:rPr lang="en-GB" altLang="it-IT" sz="3200" dirty="0"/>
            </a:br>
            <a:r>
              <a:rPr lang="en-GB" altLang="it-IT" sz="3200" dirty="0" err="1"/>
              <a:t>visione</a:t>
            </a:r>
            <a:r>
              <a:rPr lang="en-GB" altLang="it-IT" sz="3200" dirty="0"/>
              <a:t> </a:t>
            </a:r>
            <a:r>
              <a:rPr lang="en-GB" altLang="it-IT" sz="3200" dirty="0" err="1"/>
              <a:t>statica</a:t>
            </a:r>
            <a:endParaRPr lang="en-GB" altLang="it-IT" sz="3600" dirty="0"/>
          </a:p>
        </p:txBody>
      </p:sp>
      <p:sp>
        <p:nvSpPr>
          <p:cNvPr id="515083" name="Text Box 11">
            <a:extLst>
              <a:ext uri="{FF2B5EF4-FFF2-40B4-BE49-F238E27FC236}">
                <a16:creationId xmlns:a16="http://schemas.microsoft.com/office/drawing/2014/main" id="{CB7ED6BB-0A84-424D-9A8C-3A2A4773B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0"/>
            <a:ext cx="3429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b="1">
                <a:solidFill>
                  <a:srgbClr val="FF0000"/>
                </a:solidFill>
              </a:rPr>
              <a:t>Concettualmente sbagliato: nessun artefatto di successo può nascere così</a:t>
            </a:r>
            <a:endParaRPr lang="en-US" altLang="it-IT">
              <a:latin typeface="Times New Roman" panose="02020603050405020304" pitchFamily="18" charset="0"/>
            </a:endParaRPr>
          </a:p>
        </p:txBody>
      </p:sp>
      <p:grpSp>
        <p:nvGrpSpPr>
          <p:cNvPr id="515086" name="Group 14">
            <a:extLst>
              <a:ext uri="{FF2B5EF4-FFF2-40B4-BE49-F238E27FC236}">
                <a16:creationId xmlns:a16="http://schemas.microsoft.com/office/drawing/2014/main" id="{0027B5BE-B076-4274-9841-D0585EB04A3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86000"/>
            <a:ext cx="7467600" cy="3429000"/>
            <a:chOff x="576" y="1440"/>
            <a:chExt cx="4704" cy="2160"/>
          </a:xfrm>
        </p:grpSpPr>
        <p:grpSp>
          <p:nvGrpSpPr>
            <p:cNvPr id="515075" name="Group 3">
              <a:extLst>
                <a:ext uri="{FF2B5EF4-FFF2-40B4-BE49-F238E27FC236}">
                  <a16:creationId xmlns:a16="http://schemas.microsoft.com/office/drawing/2014/main" id="{B5885BE8-E646-408B-9C85-DE87AEDD3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440"/>
              <a:ext cx="4704" cy="2160"/>
              <a:chOff x="576" y="1296"/>
              <a:chExt cx="4704" cy="2160"/>
            </a:xfrm>
          </p:grpSpPr>
          <p:sp>
            <p:nvSpPr>
              <p:cNvPr id="515076" name="Line 4">
                <a:extLst>
                  <a:ext uri="{FF2B5EF4-FFF2-40B4-BE49-F238E27FC236}">
                    <a16:creationId xmlns:a16="http://schemas.microsoft.com/office/drawing/2014/main" id="{3CB26C67-BE38-42F9-8ABD-F36710AC7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3552" cy="1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15077" name="Rectangle 5">
                <a:extLst>
                  <a:ext uri="{FF2B5EF4-FFF2-40B4-BE49-F238E27FC236}">
                    <a16:creationId xmlns:a16="http://schemas.microsoft.com/office/drawing/2014/main" id="{F449E2F9-F506-4A79-8F35-7CA82609D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it-IT"/>
                  <a:t>Requisiti</a:t>
                </a:r>
              </a:p>
            </p:txBody>
          </p:sp>
          <p:sp>
            <p:nvSpPr>
              <p:cNvPr id="515078" name="Rectangle 6">
                <a:extLst>
                  <a:ext uri="{FF2B5EF4-FFF2-40B4-BE49-F238E27FC236}">
                    <a16:creationId xmlns:a16="http://schemas.microsoft.com/office/drawing/2014/main" id="{8EA570B3-ACB7-4B05-BD9D-B7DCEED68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64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it-IT"/>
                  <a:t>Design</a:t>
                </a:r>
              </a:p>
            </p:txBody>
          </p:sp>
          <p:sp>
            <p:nvSpPr>
              <p:cNvPr id="515079" name="Rectangle 7">
                <a:extLst>
                  <a:ext uri="{FF2B5EF4-FFF2-40B4-BE49-F238E27FC236}">
                    <a16:creationId xmlns:a16="http://schemas.microsoft.com/office/drawing/2014/main" id="{073DF0F4-E216-4D04-82DE-0F0170E15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it-IT"/>
                  <a:t>Funzioni</a:t>
                </a:r>
              </a:p>
            </p:txBody>
          </p:sp>
          <p:sp>
            <p:nvSpPr>
              <p:cNvPr id="515080" name="Rectangle 8">
                <a:extLst>
                  <a:ext uri="{FF2B5EF4-FFF2-40B4-BE49-F238E27FC236}">
                    <a16:creationId xmlns:a16="http://schemas.microsoft.com/office/drawing/2014/main" id="{CA67B7D4-D380-4AD8-B51D-C75F832F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it-IT"/>
                  <a:t>Sviluppo</a:t>
                </a:r>
              </a:p>
            </p:txBody>
          </p:sp>
          <p:sp>
            <p:nvSpPr>
              <p:cNvPr id="515081" name="Rectangle 9">
                <a:extLst>
                  <a:ext uri="{FF2B5EF4-FFF2-40B4-BE49-F238E27FC236}">
                    <a16:creationId xmlns:a16="http://schemas.microsoft.com/office/drawing/2014/main" id="{5B85EA07-B098-41DD-BD1C-9897C42E9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it-IT"/>
                  <a:t>Test</a:t>
                </a:r>
              </a:p>
            </p:txBody>
          </p:sp>
          <p:sp>
            <p:nvSpPr>
              <p:cNvPr id="515082" name="Rectangle 10">
                <a:extLst>
                  <a:ext uri="{FF2B5EF4-FFF2-40B4-BE49-F238E27FC236}">
                    <a16:creationId xmlns:a16="http://schemas.microsoft.com/office/drawing/2014/main" id="{0835EB14-6A88-4099-87E3-A7DF0779A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216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it-IT"/>
                  <a:t>Rilascio</a:t>
                </a:r>
              </a:p>
            </p:txBody>
          </p:sp>
        </p:grpSp>
        <p:sp>
          <p:nvSpPr>
            <p:cNvPr id="515084" name="Text Box 12">
              <a:extLst>
                <a:ext uri="{FF2B5EF4-FFF2-40B4-BE49-F238E27FC236}">
                  <a16:creationId xmlns:a16="http://schemas.microsoft.com/office/drawing/2014/main" id="{D48B4859-1186-4CCE-A28A-2EC26D4D1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36"/>
              <a:ext cx="2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altLang="it-IT" sz="2800" b="1">
                  <a:solidFill>
                    <a:srgbClr val="FF0000"/>
                  </a:solidFill>
                </a:rPr>
                <a:t>“Waterfall model”</a:t>
              </a:r>
              <a:endParaRPr lang="en-GB" altLang="it-IT" sz="28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0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3" grpId="0" autoUpdateAnimBg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D2280119838348804E17B05519DED4" ma:contentTypeVersion="2" ma:contentTypeDescription="Creare un nuovo documento." ma:contentTypeScope="" ma:versionID="35b5168e87bb795bd024b35115a64f40">
  <xsd:schema xmlns:xsd="http://www.w3.org/2001/XMLSchema" xmlns:xs="http://www.w3.org/2001/XMLSchema" xmlns:p="http://schemas.microsoft.com/office/2006/metadata/properties" xmlns:ns2="4e3a6620-3a61-4df5-a5e8-6f7b54aafe4c" targetNamespace="http://schemas.microsoft.com/office/2006/metadata/properties" ma:root="true" ma:fieldsID="45c01938cc2f07391df8cd5e231713e8" ns2:_="">
    <xsd:import namespace="4e3a6620-3a61-4df5-a5e8-6f7b54aafe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a6620-3a61-4df5-a5e8-6f7b54aaf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66EE67-7ABB-4395-9E98-B747988CF1E2}"/>
</file>

<file path=customXml/itemProps2.xml><?xml version="1.0" encoding="utf-8"?>
<ds:datastoreItem xmlns:ds="http://schemas.openxmlformats.org/officeDocument/2006/customXml" ds:itemID="{92CF2E9B-DBC9-4E56-91C5-2024B9499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ED6702-7064-49AE-895E-D1DD9085A34B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cc124aa9-78b2-4f33-a9e1-14b5b2a6320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4b1ed1a-7bd0-434a-993f-13bf9658f99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di Office</vt:lpstr>
      <vt:lpstr>Clip</vt:lpstr>
      <vt:lpstr>UCD</vt:lpstr>
      <vt:lpstr>Progettare</vt:lpstr>
      <vt:lpstr>Requisiti del prodotto</vt:lpstr>
      <vt:lpstr>Analisi dei Requisiti</vt:lpstr>
      <vt:lpstr>Progettazione orientata al sistema</vt:lpstr>
      <vt:lpstr>Progettazione orientata all’utente</vt:lpstr>
      <vt:lpstr>Progettazione centrata sull’utente (User Centered Design, UCD)</vt:lpstr>
      <vt:lpstr>Progettazione centrata sull’utente</vt:lpstr>
      <vt:lpstr>Il ciclo di vita del del software:  visione statica</vt:lpstr>
      <vt:lpstr>Il ciclo di vita del del software:  visione dinamica</vt:lpstr>
      <vt:lpstr>Uno schema</vt:lpstr>
      <vt:lpstr>UCD</vt:lpstr>
      <vt:lpstr>Design Thinking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UCD</dc:title>
  <dc:creator>BERARDINA DE CAROLIS</dc:creator>
  <cp:lastModifiedBy>BERARDINA DE CAROLIS</cp:lastModifiedBy>
  <cp:revision>1</cp:revision>
  <dcterms:created xsi:type="dcterms:W3CDTF">2021-10-25T09:39:42Z</dcterms:created>
  <dcterms:modified xsi:type="dcterms:W3CDTF">2021-10-25T12:11:50Z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0x0101003BD2280119838348804E17B05519DED4</vt:lpwstr>
  </property>
</Properties>
</file>