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FD95C-20C5-4E6B-8F49-A498B081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B4B14C-1B65-4BA9-B9BF-CD7F7D5BB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C2AFEB-F67E-4F4F-BA1F-C68BB7B3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418D2-6A4D-4B87-9C70-196DDA4D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3F09B-85F0-4B36-9D5C-FBA1E6C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32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67BEF-276B-4963-A3ED-C49EE154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4EC7C5-5252-498A-96EB-D97E135B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224E80-1996-4F63-9C1F-3B38A8E3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13A12-DF3A-4EFB-B871-2F13E34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56D48E-971B-48A2-84C0-6060A705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46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60CB3A-3036-49E7-B6BA-2B768AFD0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DB6EB5-0740-47DE-AD98-67416F52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E6249A-8FD9-4DA9-B8B0-9134404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1364A3-A72B-4A17-AF0B-27D01CA6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65B36-9CD5-4387-9764-405EF702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D369D-A506-4A22-9999-C949F48C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F964C2-7092-4B68-A28F-6E6BF066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5EDA7-D6D9-453E-9BD1-E4058D24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B09A2A-C3BF-4679-A59B-2569EDDB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19D18-1AF6-4265-A6CE-3887CFA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7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A912E9-6671-4CE7-93E5-EB99C264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D060E5-7F0B-43FE-9350-329CD0DD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78BB21-C44C-457E-8D20-8A1AF76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9A21EB-48F9-4144-9E9F-8B0FE743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9D6EDC-FB4E-450E-A83A-365D3C26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8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174A7-279D-4886-AA1E-02E25292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F5DC3B-1AD6-41D3-A817-AFA86EE4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01DD0E-AA54-4CDD-BB6D-04086B8B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2A3CA8-F60C-4911-8F8C-C1320B6A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48D861-11F2-4CCE-A422-4CD1D1B1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D47D84-B91E-4ED4-A117-99854E2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62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3289-F722-4099-A773-4077E60E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7C080-B29D-456C-8BCC-4921A8FE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E788C4-FE32-437D-A47D-E5E3352C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3151712-8931-4F85-8E4A-D84ED1F21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4F9602-02E0-4346-826D-3B23FF4D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6FDC69-8E21-4888-9AE8-2EA473B2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255A80-9BDC-478A-89AC-9B441ED9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A121CB-DAEF-46C8-8795-D911621F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72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11068-1CB5-46FD-8EC4-63172AE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66F126-B5D6-4DE6-B109-6B7A90EC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70F6FE-9B47-4F50-A40E-9A77A769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09BDCF-F585-4364-9C8D-D20D47A0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85C348-3215-4199-8799-8A4809FD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DD4C5D-35B3-4D47-8682-DCC94B8B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54BDD1-099E-4A7F-B097-CEC4667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39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15A88-F8A0-4B42-809E-5054AE8D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B8F05-6051-4A9B-8B4F-F385C734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ADC761-6A5C-4DBF-9BA8-A0C5DEE5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6AB596-789F-4C89-BAC1-85E3D16C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F07934-7D92-4DBE-9983-C989D0CD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6C6D2B-263C-4764-8BC7-BBDBD479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B21F3-7810-4830-A48F-64D77FD8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D877CEE-C9E0-4113-9A6D-0F966613D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851D80-896A-4C49-B378-22A69BC7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712E6E-FCD5-43F4-9FDE-F354AF49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ED58A7-9D65-4541-885A-E8CAF1E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E53B1-D932-4113-B27A-60577425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68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68975A-F1A0-409C-9D60-F0EEC4AD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62A9B2-0B71-4F7E-B8C3-E460BF8E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58F0C-7159-4C14-8DAD-A9DFEB85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EA2C-E90E-4CC6-A896-6DBFC5249DE6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DEF971-C42C-422B-A1AC-91C1DE406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34095D-ADC5-4F6F-969F-997CD724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9EC1-03B0-4347-98A3-E099047840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7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esign/human-interface-guidelines/macos/overview/themes/" TargetMode="External"/><Relationship Id="rId2" Type="http://schemas.openxmlformats.org/officeDocument/2006/relationships/hyperlink" Target="https://developer.android.com/guide/topics/ui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6DDB4-E347-4ABA-A6AF-4614CC350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Lineeguida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AFD2C6-0718-4862-A29B-571B39AB7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48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4F5A3-43E8-4474-A278-C20B15C4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it-IT" dirty="0"/>
              <a:t>Design Patterns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EFAA7-713C-43F1-990E-25EB381D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it-IT" sz="2000"/>
              <a:t>Un design pattern è una soluzione generale a un problema di progettazione che si ripropone in molte situazioni, anche diverse </a:t>
            </a:r>
          </a:p>
          <a:p>
            <a:r>
              <a:rPr lang="it-IT" sz="2000"/>
              <a:t>Non una soluzione “finita”, ma piuttosto un modello, un template da adattare alla specifica situazione</a:t>
            </a:r>
          </a:p>
          <a:p>
            <a:r>
              <a:rPr lang="it-IT" sz="2000"/>
              <a:t>Il concetto è nato in architettura alla fine degli anni ‘70 (Christopher Alexander), e applicato all’ingegneria del software dalla fine degli anni ‘80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2DCEA1-BA45-4DB4-92A3-CF7268158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C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36E19-F2F6-4111-8751-53AB6FE5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Patterns in 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CC4A75-8ACB-4443-95FA-9DA5EEFA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037E13-48F9-493C-9AFE-C357AD7B7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5" t="18750" r="28359" b="19861"/>
          <a:stretch/>
        </p:blipFill>
        <p:spPr>
          <a:xfrm>
            <a:off x="1681162" y="1514475"/>
            <a:ext cx="8829675" cy="52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A7935-114F-47BA-8203-4AF85A69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Pattern: 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138B50-98D0-4DB3-B173-47EBAB7E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Raccolgono lo stato della pratica </a:t>
            </a:r>
          </a:p>
          <a:p>
            <a:r>
              <a:rPr lang="it-IT" dirty="0"/>
              <a:t>Suggeriscono soluzioni ai progettisti </a:t>
            </a:r>
          </a:p>
          <a:p>
            <a:r>
              <a:rPr lang="it-IT" dirty="0"/>
              <a:t>Formazione di un linguaggio comune</a:t>
            </a:r>
          </a:p>
          <a:p>
            <a:r>
              <a:rPr lang="it-IT" dirty="0"/>
              <a:t>Diffondono gli “standard di fatto”</a:t>
            </a:r>
          </a:p>
          <a:p>
            <a:r>
              <a:rPr lang="it-IT" dirty="0"/>
              <a:t>Evitano di «reinventare la ruota»</a:t>
            </a:r>
          </a:p>
        </p:txBody>
      </p:sp>
    </p:spTree>
    <p:extLst>
      <p:ext uri="{BB962C8B-B14F-4D97-AF65-F5344CB8AC3E}">
        <p14:creationId xmlns:p14="http://schemas.microsoft.com/office/powerpoint/2010/main" val="34633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254DD-76F2-42E7-AFB3-E860CFF3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Interface Design </a:t>
            </a:r>
            <a:r>
              <a:rPr lang="it-IT" dirty="0" err="1"/>
              <a:t>Guidelines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884F51-C606-42D2-8486-0E5F1ADD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Mobile</a:t>
            </a:r>
          </a:p>
          <a:p>
            <a:pPr lvl="1"/>
            <a:r>
              <a:rPr lang="it-IT" dirty="0"/>
              <a:t>ANDROID</a:t>
            </a:r>
          </a:p>
          <a:p>
            <a:pPr lvl="2"/>
            <a:r>
              <a:rPr lang="it-IT" dirty="0">
                <a:hlinkClick r:id="rId2"/>
              </a:rPr>
              <a:t>User Interface &amp; </a:t>
            </a:r>
            <a:r>
              <a:rPr lang="it-IT" dirty="0" err="1">
                <a:hlinkClick r:id="rId2"/>
              </a:rPr>
              <a:t>Navigation</a:t>
            </a:r>
            <a:r>
              <a:rPr lang="it-IT" dirty="0">
                <a:hlinkClick r:id="rId2"/>
              </a:rPr>
              <a:t>  |  Android Developers</a:t>
            </a:r>
            <a:endParaRPr lang="it-IT" dirty="0"/>
          </a:p>
          <a:p>
            <a:pPr lvl="1"/>
            <a:r>
              <a:rPr lang="it-IT" dirty="0"/>
              <a:t>IOS</a:t>
            </a:r>
          </a:p>
          <a:p>
            <a:pPr lvl="2"/>
            <a:r>
              <a:rPr lang="en-US" dirty="0">
                <a:hlinkClick r:id="rId3"/>
              </a:rPr>
              <a:t>Themes - macOS - Human Interface Guidelines - Apple Developer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Web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D65A71-5B12-40E7-8327-D1EB855E46B4}"/>
              </a:ext>
            </a:extLst>
          </p:cNvPr>
          <p:cNvSpPr txBox="1"/>
          <p:nvPr/>
        </p:nvSpPr>
        <p:spPr>
          <a:xfrm>
            <a:off x="3961660" y="505759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http://ui-patterns.com/</a:t>
            </a:r>
          </a:p>
        </p:txBody>
      </p:sp>
    </p:spTree>
    <p:extLst>
      <p:ext uri="{BB962C8B-B14F-4D97-AF65-F5344CB8AC3E}">
        <p14:creationId xmlns:p14="http://schemas.microsoft.com/office/powerpoint/2010/main" val="326231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1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n illustration of a hand holding a phone, sholding the higher regions of the screen are more difficult to reach">
            <a:extLst>
              <a:ext uri="{FF2B5EF4-FFF2-40B4-BE49-F238E27FC236}">
                <a16:creationId xmlns:a16="http://schemas.microsoft.com/office/drawing/2014/main" id="{297A0364-E800-49C9-A463-903D112916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629" y="643467"/>
            <a:ext cx="819274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1D558-540C-4550-A528-0B44D389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Design Patterns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1D614-870B-486E-8F2D-07773F44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 err="1">
                <a:solidFill>
                  <a:srgbClr val="33475B"/>
                </a:solidFill>
                <a:effectLst/>
                <a:latin typeface="AvenirNext"/>
              </a:rPr>
              <a:t>Navigational</a:t>
            </a:r>
            <a:r>
              <a:rPr lang="it-IT" b="0" i="0" dirty="0">
                <a:solidFill>
                  <a:srgbClr val="33475B"/>
                </a:solidFill>
                <a:effectLst/>
                <a:latin typeface="AvenirNext"/>
              </a:rPr>
              <a:t> Web Design Patterns </a:t>
            </a:r>
          </a:p>
          <a:p>
            <a:endParaRPr lang="it-IT" dirty="0"/>
          </a:p>
        </p:txBody>
      </p:sp>
      <p:pic>
        <p:nvPicPr>
          <p:cNvPr id="2056" name="Picture 8" descr="a drag-and-drop file upload web design pattern example">
            <a:extLst>
              <a:ext uri="{FF2B5EF4-FFF2-40B4-BE49-F238E27FC236}">
                <a16:creationId xmlns:a16="http://schemas.microsoft.com/office/drawing/2014/main" id="{89748A18-2D77-4F9F-BF6F-ECB3801A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814925"/>
            <a:ext cx="142875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What Is a Modal and When Should I Use One?-3">
            <a:extLst>
              <a:ext uri="{FF2B5EF4-FFF2-40B4-BE49-F238E27FC236}">
                <a16:creationId xmlns:a16="http://schemas.microsoft.com/office/drawing/2014/main" id="{0F4C44DA-CCD6-4DD1-A107-9F890C6D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834725"/>
            <a:ext cx="15240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xample website hierarchy with 4 levels">
            <a:extLst>
              <a:ext uri="{FF2B5EF4-FFF2-40B4-BE49-F238E27FC236}">
                <a16:creationId xmlns:a16="http://schemas.microsoft.com/office/drawing/2014/main" id="{C42B23D0-72AE-4D24-91E3-FD1C5D8A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457450"/>
            <a:ext cx="6272558" cy="238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7F3BE9-1953-40C6-BFF3-DDAB3233E148}"/>
              </a:ext>
            </a:extLst>
          </p:cNvPr>
          <p:cNvSpPr txBox="1"/>
          <p:nvPr/>
        </p:nvSpPr>
        <p:spPr>
          <a:xfrm>
            <a:off x="7850909" y="2050472"/>
            <a:ext cx="380538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Dropdown</a:t>
            </a: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it-IT" dirty="0" err="1">
                <a:solidFill>
                  <a:srgbClr val="33475B"/>
                </a:solidFill>
                <a:latin typeface="AvenirNext"/>
              </a:rPr>
              <a:t>N</a:t>
            </a: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avigation</a:t>
            </a: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menus</a:t>
            </a:r>
            <a:endParaRPr lang="it-IT" i="0" dirty="0">
              <a:solidFill>
                <a:srgbClr val="33475B"/>
              </a:solidFill>
              <a:effectLst/>
              <a:latin typeface="AvenirNex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3475B"/>
                </a:solidFill>
                <a:latin typeface="AvenirNext"/>
              </a:rPr>
              <a:t>Hamburger </a:t>
            </a:r>
            <a:r>
              <a:rPr lang="it-IT" dirty="0" err="1">
                <a:solidFill>
                  <a:srgbClr val="33475B"/>
                </a:solidFill>
                <a:latin typeface="AvenirNext"/>
              </a:rPr>
              <a:t>Navigarion</a:t>
            </a:r>
            <a:r>
              <a:rPr lang="it-IT" dirty="0">
                <a:solidFill>
                  <a:srgbClr val="33475B"/>
                </a:solidFill>
                <a:latin typeface="AvenirNext"/>
              </a:rPr>
              <a:t> Menu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Vertical </a:t>
            </a: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Sidebar</a:t>
            </a: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Navigation</a:t>
            </a: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 Menu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Footer</a:t>
            </a: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Navigation</a:t>
            </a: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 Menu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i="0" dirty="0" err="1">
                <a:solidFill>
                  <a:srgbClr val="33475B"/>
                </a:solidFill>
                <a:effectLst/>
                <a:latin typeface="AvenirNext"/>
              </a:rPr>
              <a:t>Search</a:t>
            </a:r>
            <a:r>
              <a:rPr lang="it-IT" i="0" dirty="0">
                <a:solidFill>
                  <a:srgbClr val="33475B"/>
                </a:solidFill>
                <a:effectLst/>
                <a:latin typeface="AvenirNext"/>
              </a:rPr>
              <a:t> Engine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8886810-078C-4A3C-B6B4-2046DC60BD1C}"/>
              </a:ext>
            </a:extLst>
          </p:cNvPr>
          <p:cNvSpPr txBox="1"/>
          <p:nvPr/>
        </p:nvSpPr>
        <p:spPr>
          <a:xfrm>
            <a:off x="905165" y="5118735"/>
            <a:ext cx="765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Website Navigation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for every screen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most important information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breadcrumbs.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7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88239-B19E-4AFE-B919-ED861D97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Wizard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37AD85-EA3B-4D84-B850-7825C0CA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fontAlgn="base">
              <a:buNone/>
            </a:pPr>
            <a:endParaRPr lang="en-US" b="0" i="0" dirty="0">
              <a:solidFill>
                <a:srgbClr val="33475B"/>
              </a:solidFill>
              <a:effectLst/>
              <a:latin typeface="AvenirNext"/>
            </a:endParaRPr>
          </a:p>
          <a:p>
            <a:pPr algn="l" fontAlgn="base"/>
            <a:r>
              <a:rPr lang="en-US" b="0" i="0" dirty="0">
                <a:solidFill>
                  <a:srgbClr val="33475B"/>
                </a:solidFill>
                <a:effectLst/>
                <a:latin typeface="AvenirNext"/>
              </a:rPr>
              <a:t>A wizard helps users complete a relatively complex series of steps in order to accomplish some greater goal. Wizards break down the process and present each step one at a time, requiring users to complete the current step before advancing. Common applications of this method include creating and/or configuring a user account, completing a checkout, or following a tutorial.</a:t>
            </a:r>
          </a:p>
          <a:p>
            <a:pPr algn="l" fontAlgn="base"/>
            <a:r>
              <a:rPr lang="en-US" b="0" i="0" dirty="0">
                <a:solidFill>
                  <a:srgbClr val="33475B"/>
                </a:solidFill>
                <a:effectLst/>
                <a:latin typeface="AvenirNext"/>
              </a:rPr>
              <a:t>The wizard design pattern dictates that each window in the wizard should contain just one step, accompanied by clear language, a button to navigate backward and undo steps, a progress indicator showing steps taken and steps left to complete, and an option to cancel the wizard at any point.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886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980B3-C1DF-4A09-88F5-1D522422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24A659-E2D2-4516-8AE1-12B6633E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Trovare 1 esempio per ognuna delle modalità di navigazione menzionate nelle slides precedenti.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Spunti di riflessione</a:t>
            </a:r>
          </a:p>
          <a:p>
            <a:pPr marL="0" indent="0">
              <a:buNone/>
            </a:pPr>
            <a:r>
              <a:rPr lang="it-IT" dirty="0"/>
              <a:t>- Persuasive Design Patterns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6580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D2280119838348804E17B05519DED4" ma:contentTypeVersion="2" ma:contentTypeDescription="Creare un nuovo documento." ma:contentTypeScope="" ma:versionID="35b5168e87bb795bd024b35115a64f40">
  <xsd:schema xmlns:xsd="http://www.w3.org/2001/XMLSchema" xmlns:xs="http://www.w3.org/2001/XMLSchema" xmlns:p="http://schemas.microsoft.com/office/2006/metadata/properties" xmlns:ns2="4e3a6620-3a61-4df5-a5e8-6f7b54aafe4c" targetNamespace="http://schemas.microsoft.com/office/2006/metadata/properties" ma:root="true" ma:fieldsID="45c01938cc2f07391df8cd5e231713e8" ns2:_="">
    <xsd:import namespace="4e3a6620-3a61-4df5-a5e8-6f7b54aafe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a6620-3a61-4df5-a5e8-6f7b54aaf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D06DC-762D-4E9B-95BA-33D4CB07EE64}"/>
</file>

<file path=customXml/itemProps2.xml><?xml version="1.0" encoding="utf-8"?>
<ds:datastoreItem xmlns:ds="http://schemas.openxmlformats.org/officeDocument/2006/customXml" ds:itemID="{8F8E52F6-1DE3-48AF-90F5-A682CDBC5A88}"/>
</file>

<file path=customXml/itemProps3.xml><?xml version="1.0" encoding="utf-8"?>
<ds:datastoreItem xmlns:ds="http://schemas.openxmlformats.org/officeDocument/2006/customXml" ds:itemID="{8FDAA640-90A8-4ACF-AAC0-4DAE53373001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AvenirNext</vt:lpstr>
      <vt:lpstr>Calibri</vt:lpstr>
      <vt:lpstr>Calibri Light</vt:lpstr>
      <vt:lpstr>Tema di Office</vt:lpstr>
      <vt:lpstr>Lineeguida</vt:lpstr>
      <vt:lpstr>Design Patterns</vt:lpstr>
      <vt:lpstr>Design Patterns in Architettura</vt:lpstr>
      <vt:lpstr>Design Pattern: Vantaggi</vt:lpstr>
      <vt:lpstr>User Interface Design Guidelines</vt:lpstr>
      <vt:lpstr>Presentazione standard di PowerPoint</vt:lpstr>
      <vt:lpstr>Web Design Patterns</vt:lpstr>
      <vt:lpstr>Wizard</vt:lpstr>
      <vt:lpstr>Esercitazione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Lineeguida</dc:title>
  <dc:creator>BERARDINA DE CAROLIS</dc:creator>
  <cp:lastModifiedBy>BERARDINA DE CAROLIS</cp:lastModifiedBy>
  <cp:revision>1</cp:revision>
  <dcterms:created xsi:type="dcterms:W3CDTF">2021-11-29T07:47:32Z</dcterms:created>
  <dcterms:modified xsi:type="dcterms:W3CDTF">2021-11-29T08:17:41Z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0x0101003BD2280119838348804E17B05519DED4</vt:lpwstr>
  </property>
</Properties>
</file>