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lay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oHZ1c9UYv+4RDvLzbv0QliItb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Light-italic.fntdata"/><Relationship Id="rId10" Type="http://schemas.openxmlformats.org/officeDocument/2006/relationships/slide" Target="slides/slide6.xml"/><Relationship Id="rId21" Type="http://schemas.openxmlformats.org/officeDocument/2006/relationships/font" Target="fonts/OpenSansLight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-bold.fntdata"/><Relationship Id="rId6" Type="http://schemas.openxmlformats.org/officeDocument/2006/relationships/slide" Target="slides/slide2.xml"/><Relationship Id="rId18" Type="http://schemas.openxmlformats.org/officeDocument/2006/relationships/font" Target="fonts/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ctrTitle"/>
          </p:nvPr>
        </p:nvSpPr>
        <p:spPr>
          <a:xfrm>
            <a:off x="1524000" y="1122363"/>
            <a:ext cx="9144000" cy="3025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1524000" y="4386729"/>
            <a:ext cx="9144000" cy="113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4083788" y="-931234"/>
            <a:ext cx="4024424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839788" y="173432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7"/>
          <p:cNvSpPr txBox="1"/>
          <p:nvPr>
            <p:ph idx="2" type="body"/>
          </p:nvPr>
        </p:nvSpPr>
        <p:spPr>
          <a:xfrm>
            <a:off x="839788" y="255823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3" type="body"/>
          </p:nvPr>
        </p:nvSpPr>
        <p:spPr>
          <a:xfrm>
            <a:off x="6172200" y="173432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7"/>
          <p:cNvSpPr txBox="1"/>
          <p:nvPr>
            <p:ph idx="4" type="body"/>
          </p:nvPr>
        </p:nvSpPr>
        <p:spPr>
          <a:xfrm>
            <a:off x="6172200" y="25582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838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6172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4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" name="Google Shape;7;p14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" name="Google Shape;8;p14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" name="Google Shape;9;p14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" name="Google Shape;10;p14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14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4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4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b="0" i="1" sz="4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988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9" Type="http://schemas.openxmlformats.org/officeDocument/2006/relationships/hyperlink" Target="mailto:a.milillo11@studenti.uniba.it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g.tempesta16@studenti.uniba.it" TargetMode="External"/><Relationship Id="rId7" Type="http://schemas.openxmlformats.org/officeDocument/2006/relationships/hyperlink" Target="mailto:d.scarpati@studenti.uniba.it" TargetMode="External"/><Relationship Id="rId8" Type="http://schemas.openxmlformats.org/officeDocument/2006/relationships/hyperlink" Target="mailto:g.taliento1@studenti.uniba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900966" y="307236"/>
            <a:ext cx="5796829" cy="161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40"/>
              <a:buFont typeface="Play"/>
              <a:buNone/>
            </a:pPr>
            <a:r>
              <a:rPr i="0" lang="it-IT" sz="5940"/>
              <a:t>TRAINING APP</a:t>
            </a:r>
            <a:br>
              <a:rPr lang="it-IT" sz="5940"/>
            </a:br>
            <a:endParaRPr sz="5940"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27231" r="36754" t="0"/>
          <a:stretch/>
        </p:blipFill>
        <p:spPr>
          <a:xfrm>
            <a:off x="8658226" y="-4762"/>
            <a:ext cx="3541857" cy="6886079"/>
          </a:xfrm>
          <a:custGeom>
            <a:rect b="b" l="l" r="r" t="t"/>
            <a:pathLst>
              <a:path extrusionOk="0" h="6886079" w="3541857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94" name="Google Shape;94;p1"/>
          <p:cNvCxnSpPr/>
          <p:nvPr/>
        </p:nvCxnSpPr>
        <p:spPr>
          <a:xfrm rot="10800000">
            <a:off x="8878186" y="0"/>
            <a:ext cx="345294" cy="688131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/>
          <p:nvPr/>
        </p:nvCxnSpPr>
        <p:spPr>
          <a:xfrm rot="10800000">
            <a:off x="6794205" y="-4764"/>
            <a:ext cx="5397796" cy="104143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8228" y="1083529"/>
            <a:ext cx="2899507" cy="289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7630" y="5641562"/>
            <a:ext cx="1199662" cy="119218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406400" y="3470275"/>
            <a:ext cx="633888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Informatica e Tecnologie per la produzione del Software (ITPS)</a:t>
            </a:r>
            <a:endParaRPr b="0" i="1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Progettazione dell’interazione con l’utente </a:t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A.A. 2020/2021</a:t>
            </a:r>
            <a:endParaRPr b="0"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Prof.ssa Berardina De Carolis</a:t>
            </a:r>
            <a:endParaRPr b="0"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28650" y="5145088"/>
            <a:ext cx="6529387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cura di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</a:t>
            </a:r>
            <a:r>
              <a:rPr b="1"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Tempesta Giovanni</a:t>
            </a:r>
            <a:r>
              <a:rPr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: </a:t>
            </a:r>
            <a:r>
              <a:rPr lang="it-IT" sz="1100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g.tempesta16@studenti.uniba.it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</a:t>
            </a:r>
            <a:r>
              <a:rPr b="1"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Davide Scarpati</a:t>
            </a:r>
            <a:r>
              <a:rPr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: </a:t>
            </a:r>
            <a:r>
              <a:rPr lang="it-IT" sz="1100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d.scarpati@studenti.uniba.it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</a:t>
            </a:r>
            <a:r>
              <a:rPr b="1"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Giorgio Carmine Taliento</a:t>
            </a:r>
            <a:r>
              <a:rPr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: </a:t>
            </a:r>
            <a:r>
              <a:rPr lang="it-IT" sz="1100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g.taliento1@studenti.uniba.it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</a:t>
            </a:r>
            <a:r>
              <a:rPr b="1"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Andrea Milillo</a:t>
            </a:r>
            <a:r>
              <a:rPr lang="it-IT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: </a:t>
            </a:r>
            <a:r>
              <a:rPr lang="it-IT" sz="1100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a.milillo11@studenti.uniba.it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0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10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10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10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10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0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10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03" name="Google Shape;203;p10"/>
          <p:cNvCxnSpPr/>
          <p:nvPr/>
        </p:nvCxnSpPr>
        <p:spPr>
          <a:xfrm>
            <a:off x="660990" y="4849100"/>
            <a:ext cx="2366826" cy="2008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10"/>
          <p:cNvCxnSpPr/>
          <p:nvPr/>
        </p:nvCxnSpPr>
        <p:spPr>
          <a:xfrm flipH="1">
            <a:off x="-84" y="4849099"/>
            <a:ext cx="3027900" cy="10044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10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0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0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0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0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10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10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14" name="Google Shape;214;p10"/>
          <p:cNvCxnSpPr/>
          <p:nvPr/>
        </p:nvCxnSpPr>
        <p:spPr>
          <a:xfrm>
            <a:off x="660990" y="4849100"/>
            <a:ext cx="2366826" cy="2008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10"/>
          <p:cNvCxnSpPr/>
          <p:nvPr/>
        </p:nvCxnSpPr>
        <p:spPr>
          <a:xfrm flipH="1">
            <a:off x="-84" y="4849099"/>
            <a:ext cx="3027900" cy="10044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10"/>
          <p:cNvSpPr txBox="1"/>
          <p:nvPr>
            <p:ph type="title"/>
          </p:nvPr>
        </p:nvSpPr>
        <p:spPr>
          <a:xfrm>
            <a:off x="1524000" y="4995894"/>
            <a:ext cx="9144000" cy="10063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it-IT" sz="4000"/>
              <a:t>SCHERMATE HIGH FIDELITY</a:t>
            </a:r>
            <a:endParaRPr/>
          </a:p>
        </p:txBody>
      </p:sp>
      <p:pic>
        <p:nvPicPr>
          <p:cNvPr descr="Immagine che contiene testo&#10;&#10;Descrizione generata automaticamente"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5547" y="22783"/>
            <a:ext cx="2264331" cy="447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1696" y="22783"/>
            <a:ext cx="2292593" cy="447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5">
            <a:alphaModFix/>
          </a:blip>
          <a:srcRect b="507" l="649" r="-973" t="1695"/>
          <a:stretch/>
        </p:blipFill>
        <p:spPr>
          <a:xfrm>
            <a:off x="1192386" y="-785"/>
            <a:ext cx="2404738" cy="4475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0"/>
          <p:cNvCxnSpPr/>
          <p:nvPr/>
        </p:nvCxnSpPr>
        <p:spPr>
          <a:xfrm flipH="1" rot="10800000">
            <a:off x="11602477" y="4849098"/>
            <a:ext cx="339224" cy="200890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10"/>
          <p:cNvCxnSpPr/>
          <p:nvPr/>
        </p:nvCxnSpPr>
        <p:spPr>
          <a:xfrm>
            <a:off x="8882420" y="4849097"/>
            <a:ext cx="3309580" cy="138214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10"/>
          <p:cNvCxnSpPr/>
          <p:nvPr/>
        </p:nvCxnSpPr>
        <p:spPr>
          <a:xfrm flipH="1" rot="10800000">
            <a:off x="11602477" y="4849098"/>
            <a:ext cx="339224" cy="200890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10"/>
          <p:cNvCxnSpPr/>
          <p:nvPr/>
        </p:nvCxnSpPr>
        <p:spPr>
          <a:xfrm>
            <a:off x="8882420" y="4849097"/>
            <a:ext cx="3309580" cy="138214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10"/>
          <p:cNvSpPr txBox="1"/>
          <p:nvPr/>
        </p:nvSpPr>
        <p:spPr>
          <a:xfrm>
            <a:off x="1016524" y="4465163"/>
            <a:ext cx="2743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Login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5008677" y="4498059"/>
            <a:ext cx="2743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Hamburger utente</a:t>
            </a:r>
            <a:endParaRPr/>
          </a:p>
        </p:txBody>
      </p:sp>
      <p:sp>
        <p:nvSpPr>
          <p:cNvPr id="226" name="Google Shape;226;p10"/>
          <p:cNvSpPr txBox="1"/>
          <p:nvPr/>
        </p:nvSpPr>
        <p:spPr>
          <a:xfrm>
            <a:off x="9590006" y="4491675"/>
            <a:ext cx="2743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Ottenere il coach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33" name="Google Shape;233;p11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11"/>
          <p:cNvCxnSpPr/>
          <p:nvPr/>
        </p:nvCxnSpPr>
        <p:spPr>
          <a:xfrm flipH="1">
            <a:off x="478117" y="0"/>
            <a:ext cx="340591" cy="200955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11"/>
          <p:cNvCxnSpPr/>
          <p:nvPr/>
        </p:nvCxnSpPr>
        <p:spPr>
          <a:xfrm flipH="1">
            <a:off x="7331150" y="1171094"/>
            <a:ext cx="4860850" cy="82402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11"/>
          <p:cNvCxnSpPr/>
          <p:nvPr/>
        </p:nvCxnSpPr>
        <p:spPr>
          <a:xfrm rot="10800000">
            <a:off x="8968704" y="0"/>
            <a:ext cx="2147217" cy="199511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11"/>
          <p:cNvSpPr txBox="1"/>
          <p:nvPr>
            <p:ph type="title"/>
          </p:nvPr>
        </p:nvSpPr>
        <p:spPr>
          <a:xfrm>
            <a:off x="1129553" y="584791"/>
            <a:ext cx="10064376" cy="1086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it-IT"/>
              <a:t>TEST DI USABILITÀ</a:t>
            </a:r>
            <a:endParaRPr/>
          </a:p>
        </p:txBody>
      </p:sp>
      <p:cxnSp>
        <p:nvCxnSpPr>
          <p:cNvPr id="238" name="Google Shape;238;p11"/>
          <p:cNvCxnSpPr/>
          <p:nvPr/>
        </p:nvCxnSpPr>
        <p:spPr>
          <a:xfrm flipH="1">
            <a:off x="11594353" y="0"/>
            <a:ext cx="239059" cy="200955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1129554" y="2499694"/>
            <a:ext cx="5831833" cy="3824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it-IT"/>
              <a:t>Servendosi dei prototipi ad alta fedeltà è stato effettuato un test di usabilità su 5 utenti (3 clienti e 2 coach), facendo eseguire loro una serie di task.</a:t>
            </a:r>
            <a:endParaRPr/>
          </a:p>
        </p:txBody>
      </p:sp>
      <p:pic>
        <p:nvPicPr>
          <p:cNvPr id="240" name="Google Shape;2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854" y="2458528"/>
            <a:ext cx="4058867" cy="386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12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12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12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12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12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12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12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53" name="Google Shape;253;p12"/>
          <p:cNvCxnSpPr/>
          <p:nvPr/>
        </p:nvCxnSpPr>
        <p:spPr>
          <a:xfrm flipH="1">
            <a:off x="0" y="0"/>
            <a:ext cx="7660371" cy="92287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12"/>
          <p:cNvCxnSpPr/>
          <p:nvPr/>
        </p:nvCxnSpPr>
        <p:spPr>
          <a:xfrm flipH="1">
            <a:off x="0" y="-10457"/>
            <a:ext cx="1143001" cy="5046482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12"/>
          <p:cNvSpPr txBox="1"/>
          <p:nvPr>
            <p:ph type="title"/>
          </p:nvPr>
        </p:nvSpPr>
        <p:spPr>
          <a:xfrm>
            <a:off x="1005077" y="1640032"/>
            <a:ext cx="5112903" cy="888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</a:pPr>
            <a:r>
              <a:rPr i="0" lang="it-IT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RISULTATI  TEST DI USABILITÀ PER GLI UTENTI 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6" name="Google Shape;256;p12"/>
          <p:cNvCxnSpPr/>
          <p:nvPr/>
        </p:nvCxnSpPr>
        <p:spPr>
          <a:xfrm flipH="1">
            <a:off x="8502104" y="4608334"/>
            <a:ext cx="3689896" cy="2249666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12"/>
          <p:cNvCxnSpPr/>
          <p:nvPr/>
        </p:nvCxnSpPr>
        <p:spPr>
          <a:xfrm flipH="1">
            <a:off x="10028123" y="0"/>
            <a:ext cx="1348638" cy="68580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magine che contiene tavolo&#10;&#10;Descrizione generata automaticamente" id="258" name="Google Shape;2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276" y="789645"/>
            <a:ext cx="5324324" cy="2654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avolo&#10;&#10;Descrizione generata automaticamente" id="259" name="Google Shape;2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277" y="3903968"/>
            <a:ext cx="5544282" cy="2648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2"/>
          <p:cNvSpPr txBox="1"/>
          <p:nvPr/>
        </p:nvSpPr>
        <p:spPr>
          <a:xfrm>
            <a:off x="1160646" y="4741219"/>
            <a:ext cx="45309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RISULTATI  TEST DI USABILITÀ PER GLI UTENTI COACH</a:t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it-IT"/>
              <a:t>CONCLUSIONE</a:t>
            </a:r>
            <a:endParaRPr/>
          </a:p>
        </p:txBody>
      </p:sp>
      <p:sp>
        <p:nvSpPr>
          <p:cNvPr id="266" name="Google Shape;266;p13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it-IT"/>
              <a:t>Il tasso di successo risultato dai test è elevato e ciò indica che il sistema funziona correttamente e soprattutto che la progettazione focalizzata sull'utente è stata effettuata correttamente. Lo stesso si può dire dell’interfaccia che non ha creato problemi agli utilizzatori del sistema.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it-IT"/>
              <a:t>Nel complesso non sono stati riscontrati particolari o evidenti problematiche nell’utilizzo del sistema che riesce a soddisfare i bisogni e le necessità degli utenti.</a:t>
            </a:r>
            <a:endParaRPr/>
          </a:p>
          <a:p>
            <a:pPr indent="-106679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 txBox="1"/>
          <p:nvPr/>
        </p:nvSpPr>
        <p:spPr>
          <a:xfrm>
            <a:off x="3278554" y="4704861"/>
            <a:ext cx="48728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GRAZIE PER L'ATTENZIONE</a:t>
            </a:r>
            <a:endParaRPr/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1400" y="4978400"/>
            <a:ext cx="1727201" cy="174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-76200"/>
            <a:ext cx="12192000" cy="74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-1" l="10934" r="18018" t="0"/>
          <a:stretch/>
        </p:blipFill>
        <p:spPr>
          <a:xfrm>
            <a:off x="6938682" y="10"/>
            <a:ext cx="5253320" cy="6857990"/>
          </a:xfrm>
          <a:custGeom>
            <a:rect b="b" l="l" r="r" t="t"/>
            <a:pathLst>
              <a:path extrusionOk="0" h="6858000" w="525332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2"/>
          <p:cNvSpPr txBox="1"/>
          <p:nvPr>
            <p:ph type="title"/>
          </p:nvPr>
        </p:nvSpPr>
        <p:spPr>
          <a:xfrm>
            <a:off x="1104901" y="467834"/>
            <a:ext cx="6132605" cy="1738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it-IT"/>
              <a:t>IDEA DI PROGETTO </a:t>
            </a:r>
            <a:endParaRPr/>
          </a:p>
        </p:txBody>
      </p:sp>
      <p:cxnSp>
        <p:nvCxnSpPr>
          <p:cNvPr id="107" name="Google Shape;107;p2"/>
          <p:cNvCxnSpPr/>
          <p:nvPr/>
        </p:nvCxnSpPr>
        <p:spPr>
          <a:xfrm rot="10800000">
            <a:off x="5528235" y="0"/>
            <a:ext cx="6663765" cy="992094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104902" y="2206255"/>
            <a:ext cx="5487146" cy="4118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it-IT"/>
              <a:t>TrainingAPP è un’</a:t>
            </a:r>
            <a:r>
              <a:rPr b="1" lang="it-IT"/>
              <a:t>app</a:t>
            </a:r>
            <a:r>
              <a:rPr lang="it-IT"/>
              <a:t> </a:t>
            </a:r>
            <a:r>
              <a:rPr b="1" lang="it-IT"/>
              <a:t>innovativa</a:t>
            </a:r>
            <a:r>
              <a:rPr lang="it-IT"/>
              <a:t> che offre un </a:t>
            </a:r>
            <a:r>
              <a:rPr b="1" lang="it-IT"/>
              <a:t>servizio</a:t>
            </a:r>
            <a:r>
              <a:rPr lang="it-IT"/>
              <a:t> di </a:t>
            </a:r>
            <a:r>
              <a:rPr b="1" lang="it-IT"/>
              <a:t>fitness</a:t>
            </a:r>
            <a:r>
              <a:rPr lang="it-IT"/>
              <a:t> e </a:t>
            </a:r>
            <a:r>
              <a:rPr b="1" lang="it-IT"/>
              <a:t>alimentazioni</a:t>
            </a:r>
            <a:r>
              <a:rPr lang="it-IT"/>
              <a:t> personalizzabili da parte di </a:t>
            </a:r>
            <a:r>
              <a:rPr b="1" lang="it-IT"/>
              <a:t>coach</a:t>
            </a:r>
            <a:r>
              <a:rPr lang="it-IT"/>
              <a:t> specializzati.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br>
              <a:rPr lang="it-IT"/>
            </a:br>
            <a:r>
              <a:rPr lang="it-IT"/>
              <a:t>L’app è </a:t>
            </a:r>
            <a:r>
              <a:rPr b="1" lang="it-IT"/>
              <a:t>fruibile</a:t>
            </a:r>
            <a:r>
              <a:rPr lang="it-IT"/>
              <a:t> da chiunque, sia per i novizi del mondo del fitness che per gli utenti più esperti.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it-IT"/>
              <a:t>Lo scopo principale è quello di incentivare tutti gli utenti che scaricano la nostra app a curare il proprio corpo con un buon allenamento e un’ottima dieta offerta dai coach iscritti alla sistema.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1106571" y="533400"/>
            <a:ext cx="6296663" cy="167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>
                <a:solidFill>
                  <a:schemeClr val="dk1"/>
                </a:solidFill>
              </a:rPr>
              <a:t>IDEA DI PROGETTO</a:t>
            </a:r>
            <a:r>
              <a:rPr lang="it-IT">
                <a:solidFill>
                  <a:srgbClr val="92D050"/>
                </a:solidFill>
              </a:rPr>
              <a:t> 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104900" y="2205038"/>
            <a:ext cx="5567953" cy="41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None/>
            </a:pPr>
            <a:r>
              <a:rPr lang="it-IT" sz="2200"/>
              <a:t>TrainingAPP non aiuta soltanto il fruitore dell’app, ma anche il Coach. Infatti essa offre la possibilità ai coach di seguire i propri utenti a </a:t>
            </a:r>
            <a:r>
              <a:rPr b="1" lang="it-IT" sz="2200"/>
              <a:t>distanza</a:t>
            </a:r>
            <a:r>
              <a:rPr lang="it-IT" sz="2200"/>
              <a:t> con uno strumento che fornisce informazioni precise. 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60"/>
              <a:buNone/>
            </a:pPr>
            <a:r>
              <a:rPr lang="it-IT" sz="2200"/>
              <a:t>Lo strumento è totalmente </a:t>
            </a:r>
            <a:r>
              <a:rPr b="1" lang="it-IT" sz="2200"/>
              <a:t>gratuito</a:t>
            </a:r>
            <a:r>
              <a:rPr lang="it-IT" sz="2200"/>
              <a:t> sia per gli utenti che per i coach e a  nostra parere uno strumento del genere potrebbe rivelarsi molto utile se rilasciato nell'attuale situazione di pandemia e distanziamento sociale. 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60"/>
              <a:buNone/>
            </a:pPr>
            <a:r>
              <a:rPr lang="it-IT" sz="2200"/>
              <a:t>TrainingAPP quindi è solamento uno strumento aggiuntivo al rapporto utente-Coach che permette di garantire un servizio migliore da parte del Coach.</a:t>
            </a:r>
            <a:endParaRPr sz="2200"/>
          </a:p>
        </p:txBody>
      </p:sp>
      <p:cxnSp>
        <p:nvCxnSpPr>
          <p:cNvPr id="116" name="Google Shape;116;p3"/>
          <p:cNvCxnSpPr/>
          <p:nvPr/>
        </p:nvCxnSpPr>
        <p:spPr>
          <a:xfrm flipH="1" rot="10800000">
            <a:off x="8430398" y="-2"/>
            <a:ext cx="2559923" cy="6857999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3"/>
          <p:cNvCxnSpPr/>
          <p:nvPr/>
        </p:nvCxnSpPr>
        <p:spPr>
          <a:xfrm flipH="1" rot="10800000">
            <a:off x="9741182" y="0"/>
            <a:ext cx="725518" cy="6857999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magine che contiene esterni, tenendo, acqua, giovane&#10;&#10;Descrizione generata automaticamente"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1965" y="633902"/>
            <a:ext cx="6253898" cy="623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it-IT"/>
              <a:t>STUDIO DEL LOGO</a:t>
            </a:r>
            <a:endParaRPr/>
          </a:p>
        </p:txBody>
      </p:sp>
      <p:pic>
        <p:nvPicPr>
          <p:cNvPr id="124" name="Google Shape;12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77" y="1548055"/>
            <a:ext cx="4678963" cy="467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4"/>
          <p:cNvCxnSpPr/>
          <p:nvPr/>
        </p:nvCxnSpPr>
        <p:spPr>
          <a:xfrm flipH="1" rot="10800000">
            <a:off x="4340665" y="3833446"/>
            <a:ext cx="2387992" cy="1602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4"/>
          <p:cNvSpPr txBox="1"/>
          <p:nvPr/>
        </p:nvSpPr>
        <p:spPr>
          <a:xfrm>
            <a:off x="6785561" y="2592216"/>
            <a:ext cx="479747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Come</a:t>
            </a: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icona principale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abbiamo scelto un </a:t>
            </a: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cuore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attraversato dalla classica linea del battito cardiaco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Abbiamo scelto il colore</a:t>
            </a:r>
            <a:r>
              <a:rPr lang="it-IT" sz="1800">
                <a:solidFill>
                  <a:srgbClr val="C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rosso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per il cuore poiché così è </a:t>
            </a: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rappresentato nell'immaginario comune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Invece abbiamo scelto il </a:t>
            </a:r>
            <a:r>
              <a:rPr lang="it-IT" sz="1800">
                <a:solidFill>
                  <a:srgbClr val="1ED8A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verde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per la linea del battito cardiaco poiché secondo vari studi il nostro cervello percepisce il verde come </a:t>
            </a: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benessere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 </a:t>
            </a: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salute</a:t>
            </a:r>
            <a:endParaRPr/>
          </a:p>
        </p:txBody>
      </p:sp>
      <p:cxnSp>
        <p:nvCxnSpPr>
          <p:cNvPr id="127" name="Google Shape;127;p4"/>
          <p:cNvCxnSpPr/>
          <p:nvPr/>
        </p:nvCxnSpPr>
        <p:spPr>
          <a:xfrm flipH="1" rot="10800000">
            <a:off x="4539102" y="2087197"/>
            <a:ext cx="1467242" cy="44464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4"/>
          <p:cNvSpPr txBox="1"/>
          <p:nvPr/>
        </p:nvSpPr>
        <p:spPr>
          <a:xfrm>
            <a:off x="6153150" y="18034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Abbiamo messo in </a:t>
            </a: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evidenza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la parola </a:t>
            </a: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</a:t>
            </a:r>
            <a:endParaRPr/>
          </a:p>
        </p:txBody>
      </p:sp>
      <p:cxnSp>
        <p:nvCxnSpPr>
          <p:cNvPr id="129" name="Google Shape;129;p4"/>
          <p:cNvCxnSpPr/>
          <p:nvPr/>
        </p:nvCxnSpPr>
        <p:spPr>
          <a:xfrm>
            <a:off x="3800914" y="5302031"/>
            <a:ext cx="1459305" cy="53166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4"/>
          <p:cNvSpPr txBox="1"/>
          <p:nvPr/>
        </p:nvSpPr>
        <p:spPr>
          <a:xfrm>
            <a:off x="5327648" y="5716586"/>
            <a:ext cx="5180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Sottotitolo che </a:t>
            </a: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indica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l'</a:t>
            </a: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ambito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che vogliamo trattare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it-IT"/>
              <a:t>CONCORRENZA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143000" y="1803179"/>
            <a:ext cx="9906000" cy="1278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None/>
            </a:pPr>
            <a:r>
              <a:rPr lang="it-IT" sz="1700"/>
              <a:t>Siamo rimasti molto sorpresi dalla </a:t>
            </a:r>
            <a:r>
              <a:rPr b="1" lang="it-IT" sz="1700"/>
              <a:t>totale assenza </a:t>
            </a:r>
            <a:r>
              <a:rPr lang="it-IT" sz="1700"/>
              <a:t>di sistemi che forniscano un servizio completo come il nostro. </a:t>
            </a:r>
            <a:endParaRPr sz="17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60"/>
              <a:buNone/>
            </a:pPr>
            <a:r>
              <a:rPr lang="it-IT" sz="1700"/>
              <a:t>Di conseguenza abbiamo deciso di concentrare la nostra ricerca in </a:t>
            </a:r>
            <a:r>
              <a:rPr b="1" lang="it-IT" sz="1700"/>
              <a:t>due</a:t>
            </a:r>
            <a:r>
              <a:rPr lang="it-IT" sz="1700"/>
              <a:t> categorie: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32"/>
              <a:buNone/>
            </a:pPr>
            <a:br>
              <a:rPr lang="it-IT" sz="2040"/>
            </a:br>
            <a:endParaRPr sz="2040"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477" y="2996956"/>
            <a:ext cx="4091353" cy="228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016" y="3298092"/>
            <a:ext cx="1609969" cy="160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2184399" y="2790092"/>
            <a:ext cx="3046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 per l’allenamento in casa 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547706" y="2790092"/>
            <a:ext cx="3046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 per gestire la propria dieta</a:t>
            </a:r>
            <a:r>
              <a:rPr b="1" i="1"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 </a:t>
            </a:r>
            <a:endParaRPr b="1" i="1"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1490784" y="5228271"/>
            <a:ext cx="9554307" cy="13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6"/>
              <a:buFont typeface="Arial"/>
              <a:buNone/>
            </a:pPr>
            <a:r>
              <a:rPr lang="it-IT" sz="1757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 principale carenza delle App precedentemente elencate è l</a:t>
            </a:r>
            <a:r>
              <a:rPr b="1" lang="it-IT" sz="1757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’assenza</a:t>
            </a:r>
            <a:r>
              <a:rPr lang="it-IT" sz="1757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della </a:t>
            </a:r>
            <a:r>
              <a:rPr b="1" lang="it-IT" sz="1757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possibilità</a:t>
            </a:r>
            <a:r>
              <a:rPr lang="it-IT" sz="1757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di essere </a:t>
            </a:r>
            <a:r>
              <a:rPr b="1" lang="it-IT" sz="1757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gestiti</a:t>
            </a:r>
            <a:r>
              <a:rPr lang="it-IT" sz="1757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da un coach , infatti è soltanto possibile </a:t>
            </a:r>
            <a:r>
              <a:rPr b="1" lang="it-IT" sz="1757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autogestire</a:t>
            </a:r>
            <a:r>
              <a:rPr lang="it-IT" sz="1757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il proprio allenamento e la propria dieta.</a:t>
            </a:r>
            <a:endParaRPr sz="1757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Arial"/>
              <a:buNone/>
            </a:pPr>
            <a:br>
              <a:rPr lang="it-IT" sz="222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22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1143000" y="533401"/>
            <a:ext cx="10081846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it-IT" sz="4000"/>
              <a:t>ANALISI DELL'UTENZA POTENZIALE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it-IT"/>
              <a:t>Abbiamo deciso </a:t>
            </a:r>
            <a:r>
              <a:rPr b="1" lang="it-IT"/>
              <a:t>progettare</a:t>
            </a:r>
            <a:r>
              <a:rPr lang="it-IT"/>
              <a:t> l’interfaccia </a:t>
            </a:r>
            <a:r>
              <a:rPr b="1" lang="it-IT"/>
              <a:t>focalizzandoci sull’utente</a:t>
            </a:r>
            <a:r>
              <a:rPr lang="it-IT"/>
              <a:t> e quindi è risultato necessario </a:t>
            </a:r>
            <a:r>
              <a:rPr b="1" lang="it-IT"/>
              <a:t>conoscere il bacino di utenza</a:t>
            </a:r>
            <a:r>
              <a:rPr lang="it-IT"/>
              <a:t> che andrà a servirsi del nostro sistema.</a:t>
            </a:r>
            <a:endParaRPr/>
          </a:p>
          <a:p>
            <a:pPr indent="-10667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it-IT"/>
              <a:t>Sono due gli attori che si interfacciano con </a:t>
            </a:r>
            <a:r>
              <a:rPr b="1" i="1" lang="it-IT"/>
              <a:t>TrainingApp</a:t>
            </a:r>
            <a:r>
              <a:rPr i="1" lang="it-IT"/>
              <a:t> </a:t>
            </a:r>
            <a:r>
              <a:rPr lang="it-IT"/>
              <a:t>: </a:t>
            </a:r>
            <a:r>
              <a:rPr b="1" lang="it-IT"/>
              <a:t>Coach</a:t>
            </a:r>
            <a:r>
              <a:rPr lang="it-IT"/>
              <a:t> e </a:t>
            </a:r>
            <a:r>
              <a:rPr b="1" lang="it-IT"/>
              <a:t>utente</a:t>
            </a:r>
            <a:r>
              <a:rPr lang="it-IT"/>
              <a:t>.</a:t>
            </a:r>
            <a:endParaRPr/>
          </a:p>
          <a:p>
            <a:pPr indent="-10667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it-IT"/>
              <a:t>L’analisi di questi attori ha permesso una </a:t>
            </a:r>
            <a:r>
              <a:rPr b="1" lang="it-IT"/>
              <a:t>realizzazione ottimale del sistema</a:t>
            </a:r>
            <a:r>
              <a:rPr lang="it-IT"/>
              <a:t>, in base alle abitudini , esigenze e contesti sociali che più sono emerse dai dati raccolti grazie a interviste e questionari.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br>
              <a:rPr lang="it-IT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it-IT"/>
              <a:t>RISULTATI QUESTIONARI</a:t>
            </a:r>
            <a:endParaRPr/>
          </a:p>
        </p:txBody>
      </p:sp>
      <p:pic>
        <p:nvPicPr>
          <p:cNvPr id="153" name="Google Shape;15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013" y="1840297"/>
            <a:ext cx="66579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1320" y="3967406"/>
            <a:ext cx="66579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2370015" y="2643554"/>
            <a:ext cx="33879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Genere d'appartenenza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2438399" y="4636477"/>
            <a:ext cx="33879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Fasce d'età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it-IT"/>
              <a:t>RISULTATI QUESTIONARI</a:t>
            </a:r>
            <a:endParaRPr/>
          </a:p>
        </p:txBody>
      </p:sp>
      <p:pic>
        <p:nvPicPr>
          <p:cNvPr id="162" name="Google Shape;16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935" y="2031649"/>
            <a:ext cx="6228129" cy="198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8098" y="3949577"/>
            <a:ext cx="6197112" cy="207522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504092" y="4763477"/>
            <a:ext cx="6465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Useresti la nostra app per farti seguire da un coach?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1735015" y="2760785"/>
            <a:ext cx="48142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Pratichi abitualmente attività sportiva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9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9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9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9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9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9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9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9" name="Google Shape;179;p9"/>
          <p:cNvCxnSpPr/>
          <p:nvPr/>
        </p:nvCxnSpPr>
        <p:spPr>
          <a:xfrm>
            <a:off x="660990" y="4849100"/>
            <a:ext cx="2366826" cy="2008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9"/>
          <p:cNvCxnSpPr>
            <a:endCxn id="171" idx="1"/>
          </p:cNvCxnSpPr>
          <p:nvPr/>
        </p:nvCxnSpPr>
        <p:spPr>
          <a:xfrm flipH="1">
            <a:off x="-84" y="4849099"/>
            <a:ext cx="3027900" cy="10044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9"/>
          <p:cNvSpPr txBox="1"/>
          <p:nvPr>
            <p:ph type="title"/>
          </p:nvPr>
        </p:nvSpPr>
        <p:spPr>
          <a:xfrm>
            <a:off x="1524000" y="4995894"/>
            <a:ext cx="9144000" cy="10063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it-IT" sz="4000"/>
              <a:t>SCHERMATE LOW FIDELITY</a:t>
            </a:r>
            <a:endParaRPr/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920" y="93482"/>
            <a:ext cx="2202989" cy="41453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183" name="Google Shape;1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9676" y="93482"/>
            <a:ext cx="2371025" cy="4176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184" name="Google Shape;184;p9"/>
          <p:cNvPicPr preferRelativeResize="0"/>
          <p:nvPr/>
        </p:nvPicPr>
        <p:blipFill rotWithShape="1">
          <a:blip r:embed="rId5">
            <a:alphaModFix/>
          </a:blip>
          <a:srcRect b="0" l="0" r="7453" t="-815"/>
          <a:stretch/>
        </p:blipFill>
        <p:spPr>
          <a:xfrm>
            <a:off x="8660375" y="3535"/>
            <a:ext cx="2339651" cy="4321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9"/>
          <p:cNvCxnSpPr/>
          <p:nvPr/>
        </p:nvCxnSpPr>
        <p:spPr>
          <a:xfrm flipH="1" rot="10800000">
            <a:off x="11602477" y="4849098"/>
            <a:ext cx="339224" cy="200890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9"/>
          <p:cNvCxnSpPr/>
          <p:nvPr/>
        </p:nvCxnSpPr>
        <p:spPr>
          <a:xfrm>
            <a:off x="8882420" y="4849097"/>
            <a:ext cx="3309580" cy="138214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9"/>
          <p:cNvSpPr txBox="1"/>
          <p:nvPr/>
        </p:nvSpPr>
        <p:spPr>
          <a:xfrm>
            <a:off x="5087234" y="4388079"/>
            <a:ext cx="2743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Hamburger utente 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2097169" y="4391025"/>
            <a:ext cx="79499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Login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8956642" y="4329653"/>
            <a:ext cx="2743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Ottenere il coach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gleLinesVTI">
  <a:themeElements>
    <a:clrScheme name="AnalogousFromDarkSeed_2SEEDS">
      <a:dk1>
        <a:srgbClr val="000000"/>
      </a:dk1>
      <a:lt1>
        <a:srgbClr val="FFFFFF"/>
      </a:lt1>
      <a:dk2>
        <a:srgbClr val="181634"/>
      </a:dk2>
      <a:lt2>
        <a:srgbClr val="F3F3F0"/>
      </a:lt2>
      <a:accent1>
        <a:srgbClr val="362CCE"/>
      </a:accent1>
      <a:accent2>
        <a:srgbClr val="326FDE"/>
      </a:accent2>
      <a:accent3>
        <a:srgbClr val="8432DE"/>
      </a:accent3>
      <a:accent4>
        <a:srgbClr val="CC209E"/>
      </a:accent4>
      <a:accent5>
        <a:srgbClr val="DE3268"/>
      </a:accent5>
      <a:accent6>
        <a:srgbClr val="CC3220"/>
      </a:accent6>
      <a:hlink>
        <a:srgbClr val="BF3F77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2021-01-21T15:25:11Z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0x010100A657801EADC6CB488D38381BCD8FCEE6</vt:lpwstr>
  </property>
</Properties>
</file>