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1" r:id="rId32"/>
    <p:sldId id="292" r:id="rId33"/>
    <p:sldId id="293" r:id="rId34"/>
    <p:sldId id="297" r:id="rId35"/>
    <p:sldId id="294" r:id="rId36"/>
    <p:sldId id="295" r:id="rId37"/>
    <p:sldId id="296" r:id="rId38"/>
    <p:sldId id="298" r:id="rId39"/>
    <p:sldId id="299" r:id="rId40"/>
    <p:sldId id="302" r:id="rId41"/>
    <p:sldId id="303" r:id="rId42"/>
    <p:sldId id="304" r:id="rId43"/>
    <p:sldId id="301" r:id="rId44"/>
    <p:sldId id="300" r:id="rId45"/>
    <p:sldId id="3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68"/>
  </p:normalViewPr>
  <p:slideViewPr>
    <p:cSldViewPr snapToGrid="0">
      <p:cViewPr varScale="1">
        <p:scale>
          <a:sx n="110" d="100"/>
          <a:sy n="110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398CE-75B3-0348-8CC3-79FEDA14D0D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D94AC-93F2-D449-ABAC-82BC01C92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4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2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3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8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1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7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4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0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3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8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0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0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7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7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79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2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8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4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2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8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7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B93F-9512-AE5A-8931-A16FF629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09F5-8B3E-CFB5-8389-B3FB299F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2FD9-EB4D-9409-8299-60BEED01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6851-064D-2B15-CBC2-19732D49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A165-8EC6-939A-4273-6FDBC3E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BBC4-4598-021D-1B12-D5A5282A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B27CD-3CB9-7483-60AF-526DAD4E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E339-ED11-1E18-8CAA-B90C4DEB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8995-514F-2447-C7B5-513C9BC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BE3C-766E-709B-F0FE-BAD9AC05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270F5-121F-2199-8599-78568B92E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02294-1AB6-CF09-8461-8901C4A6B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7F29-F667-2BF5-E3D9-F43940F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128A-951E-CED6-7E13-345279C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E91C-4170-F622-7C5C-FF130184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8014-B490-F063-F450-055B004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5E07-1731-BBAD-6A55-9E5737F9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F7E1-2F39-D36D-82E0-712D564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A4E6-5883-C46C-0AAF-8A8AD22D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C2DB-3913-53C8-8E3C-2DBD937A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C68-0BD4-ACF2-56BE-3000BD18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F5DA-06D3-B11D-665B-494BED2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81C6E-B969-6CF5-E665-19D49402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25F7-90F1-D6E1-63B8-AE79D26D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985E-0F94-4C07-9B15-CD4DB08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377D-DC24-C2CF-4ED6-5BD462F7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452F-7FB0-8149-336D-8D704005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5AAC-BA93-BC89-7924-7B2EE0AC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DF1B-D9C4-DC97-D8BF-BA7D0F18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416F-D11A-A5F2-5893-9A6E2C71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56BF-FFBE-2247-797A-5A5A08C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3F3B-3395-8B6A-E80F-F30B2025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6B1D-B88B-B745-D944-6DB0AF23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35D2-ED03-C844-2C75-ACB0D93B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23ADA-2EAF-1348-B4D0-56CB2181B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3BD6B-74F7-7336-0428-6704392B0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D92C7-55D0-6C31-53D5-94D5BA3E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1F9CB-FD60-47CA-11F3-E7D8B652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93642-FFFD-5E54-E609-5BCA3234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01F4-745A-8962-FF36-0FCC664A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AEA2D-1370-838D-B997-764E9E59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987-9816-0851-0413-7E695DAB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8BD92-2A64-DE21-BA70-DAB096A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ADA5B-280F-3B1E-C78A-4D96648F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7B571-A61A-622C-F931-11B3980F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1F3-2D65-407D-67C4-7ACAF38F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245C-C5B6-613B-9170-2914962D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F0F9-C778-2C80-E06B-9E453991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E6BB1-DA35-EA02-EA5B-78A03418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FFDB-AC03-41D7-A081-707C4E3C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02E3-A27D-97E2-E109-66842CD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138-FB79-9FB7-AB8E-E7F301AE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32BB-799B-948D-0C66-E94783E6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7AF3C-3708-7245-F718-CE9B7C49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D665F-5656-7934-4BAA-A366B516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654D-330B-EF83-A6A6-D820A975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36F5-7640-E494-8AF8-36391E77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AA22-051F-C885-28F9-5C7A1E99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97660-11E7-13F5-8DD0-5396F363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5E720-2F74-E1D3-B0A2-7FD3C292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ADE3-D666-01BD-E911-7552820D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7D010-8B09-294B-85CD-37BEEC4CB11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81E4-CA22-54F3-3421-524B2C59B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31F4-FB16-D442-FE8C-EE315ED4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ourceacademy.nus.edu.sg/substitu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ourceacademy.nus.edu.sg/recursivevsiterativ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9586-BF5A-68BD-0C1B-27BD4D4D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630" y="1184359"/>
            <a:ext cx="10006739" cy="2387600"/>
          </a:xfrm>
        </p:spPr>
        <p:txBody>
          <a:bodyPr/>
          <a:lstStyle/>
          <a:p>
            <a:pPr algn="l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Studio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7272-2D4C-E7D4-0021-FAB72EC3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630" y="3664034"/>
            <a:ext cx="10006739" cy="56700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Substitution Model, Recursion, Order of Growth</a:t>
            </a:r>
          </a:p>
        </p:txBody>
      </p:sp>
    </p:spTree>
    <p:extLst>
      <p:ext uri="{BB962C8B-B14F-4D97-AF65-F5344CB8AC3E}">
        <p14:creationId xmlns:p14="http://schemas.microsoft.com/office/powerpoint/2010/main" val="131021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Elements of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Boolean operations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7B7747-A865-9FFD-020D-9F34F5F24ECE}"/>
              </a:ext>
            </a:extLst>
          </p:cNvPr>
          <p:cNvSpPr txBox="1">
            <a:spLocks/>
          </p:cNvSpPr>
          <p:nvPr/>
        </p:nvSpPr>
        <p:spPr>
          <a:xfrm>
            <a:off x="689286" y="2528848"/>
            <a:ext cx="4385867" cy="33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true &amp;&amp; true   &gt;&gt;&gt;true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true &amp;&amp; </a:t>
            </a: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 &gt;&gt;&gt;false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&amp;&amp; true  &gt;&gt;&gt;false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&amp;&amp; </a:t>
            </a: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&gt;&gt;&gt;false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64D67A-7474-7D95-49C6-C7460ECCD836}"/>
              </a:ext>
            </a:extLst>
          </p:cNvPr>
          <p:cNvSpPr txBox="1">
            <a:spLocks/>
          </p:cNvSpPr>
          <p:nvPr/>
        </p:nvSpPr>
        <p:spPr>
          <a:xfrm>
            <a:off x="5468853" y="2528848"/>
            <a:ext cx="506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8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1219170" marR="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8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828754" marR="0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7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2438339" marR="0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7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3047924" marR="0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6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3657509" marR="0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6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4267093" marR="0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4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4876678" marR="0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4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5486263" marR="0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3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Clr>
                <a:schemeClr val="tx2"/>
              </a:buClr>
              <a:buNone/>
            </a:pPr>
            <a:r>
              <a:rPr lang="en-SG" sz="2400" b="1" kern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 || </a:t>
            </a:r>
            <a:r>
              <a:rPr lang="en-SG" sz="2400" b="1" kern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 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None/>
            </a:pPr>
            <a:r>
              <a:rPr lang="en-SG" sz="2400" b="1" kern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 || false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Font typeface="Ubuntu Light"/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false || </a:t>
            </a:r>
            <a:r>
              <a:rPr lang="en-SG" sz="2400" b="1" kern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Font typeface="Ubuntu Light"/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false || false &gt;&gt;&gt;false</a:t>
            </a:r>
          </a:p>
        </p:txBody>
      </p:sp>
    </p:spTree>
    <p:extLst>
      <p:ext uri="{BB962C8B-B14F-4D97-AF65-F5344CB8AC3E}">
        <p14:creationId xmlns:p14="http://schemas.microsoft.com/office/powerpoint/2010/main" val="9593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Elements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&amp;&amp; (AND), || (OR) in Source (and </a:t>
            </a:r>
            <a:r>
              <a:rPr lang="en-SG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Javascript</a:t>
            </a:r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are short-circuit operators</a:t>
            </a: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sz="2800" b="1" kern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SG" sz="2800" kern="0" dirty="0">
                <a:solidFill>
                  <a:schemeClr val="tx1"/>
                </a:solidFill>
                <a:latin typeface="Consolas" panose="020B0609020204030204" pitchFamily="49" charset="0"/>
              </a:rPr>
              <a:t> || </a:t>
            </a:r>
            <a:r>
              <a:rPr lang="en-SG" sz="2800" dirty="0">
                <a:solidFill>
                  <a:schemeClr val="tx1"/>
                </a:solidFill>
                <a:latin typeface="Consolas" panose="020B0609020204030204" pitchFamily="49" charset="0"/>
              </a:rPr>
              <a:t>is_CS1101S_fun()</a:t>
            </a:r>
            <a:endParaRPr lang="en-SG" sz="2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b="1" kern="0" dirty="0">
                <a:solidFill>
                  <a:srgbClr val="C00000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en-SG" kern="0" dirty="0">
                <a:latin typeface="Consolas" panose="020B060902020403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&amp;&amp; </a:t>
            </a:r>
            <a:r>
              <a:rPr lang="en-SG" sz="2800" dirty="0">
                <a:solidFill>
                  <a:schemeClr val="tx1"/>
                </a:solidFill>
                <a:latin typeface="Consolas" panose="020B0609020204030204" pitchFamily="49" charset="0"/>
              </a:rPr>
              <a:t>is_CS1101S_fun()</a:t>
            </a: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Short-circuit evaluation </a:t>
            </a:r>
          </a:p>
        </p:txBody>
      </p:sp>
    </p:spTree>
    <p:extLst>
      <p:ext uri="{BB962C8B-B14F-4D97-AF65-F5344CB8AC3E}">
        <p14:creationId xmlns:p14="http://schemas.microsoft.com/office/powerpoint/2010/main" val="18676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SG" b="0" i="0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mental model</a:t>
            </a:r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understand how programs with </a:t>
            </a:r>
            <a:r>
              <a:rPr lang="en-SG" b="0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immutable</a:t>
            </a:r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SG" b="0" i="0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run.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b="0" i="0" dirty="0">
                <a:solidFill>
                  <a:srgbClr val="1C2127"/>
                </a:solidFill>
                <a:effectLst/>
                <a:latin typeface="-apple-system"/>
                <a:hlinkClick r:id="rId3"/>
              </a:rPr>
              <a:t>https://share.sourceacademy.nus.edu.sg/substitution</a:t>
            </a:r>
            <a:endParaRPr lang="en-SG" b="0" i="0" dirty="0">
              <a:solidFill>
                <a:srgbClr val="1C2127"/>
              </a:solidFill>
              <a:effectLst/>
              <a:latin typeface="-apple-system"/>
            </a:endParaRPr>
          </a:p>
          <a:p>
            <a:endParaRPr lang="en-SG" dirty="0">
              <a:solidFill>
                <a:srgbClr val="1C2127"/>
              </a:solidFill>
              <a:latin typeface="-apple-system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1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Normal Order -&gt; “expand then evaluate”</a:t>
            </a:r>
          </a:p>
          <a:p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Applicative Order -&gt; “evaluate then apply”</a:t>
            </a:r>
          </a:p>
          <a:p>
            <a:pPr lvl="1"/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 -&gt; arguments must be in their most “primitive” form before function is applied</a:t>
            </a:r>
          </a:p>
          <a:p>
            <a:pPr lvl="1"/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in Source, JavaScript, and many other languages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</p:spTree>
    <p:extLst>
      <p:ext uri="{BB962C8B-B14F-4D97-AF65-F5344CB8AC3E}">
        <p14:creationId xmlns:p14="http://schemas.microsoft.com/office/powerpoint/2010/main" val="358157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</p:spTree>
    <p:extLst>
      <p:ext uri="{BB962C8B-B14F-4D97-AF65-F5344CB8AC3E}">
        <p14:creationId xmlns:p14="http://schemas.microsoft.com/office/powerpoint/2010/main" val="353527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</p:txBody>
      </p:sp>
    </p:spTree>
    <p:extLst>
      <p:ext uri="{BB962C8B-B14F-4D97-AF65-F5344CB8AC3E}">
        <p14:creationId xmlns:p14="http://schemas.microsoft.com/office/powerpoint/2010/main" val="405031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</p:txBody>
      </p:sp>
    </p:spTree>
    <p:extLst>
      <p:ext uri="{BB962C8B-B14F-4D97-AF65-F5344CB8AC3E}">
        <p14:creationId xmlns:p14="http://schemas.microsoft.com/office/powerpoint/2010/main" val="153146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</p:txBody>
      </p:sp>
    </p:spTree>
    <p:extLst>
      <p:ext uri="{BB962C8B-B14F-4D97-AF65-F5344CB8AC3E}">
        <p14:creationId xmlns:p14="http://schemas.microsoft.com/office/powerpoint/2010/main" val="294791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</p:txBody>
      </p:sp>
    </p:spTree>
    <p:extLst>
      <p:ext uri="{BB962C8B-B14F-4D97-AF65-F5344CB8AC3E}">
        <p14:creationId xmlns:p14="http://schemas.microsoft.com/office/powerpoint/2010/main" val="7572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</p:txBody>
      </p:sp>
    </p:spTree>
    <p:extLst>
      <p:ext uri="{BB962C8B-B14F-4D97-AF65-F5344CB8AC3E}">
        <p14:creationId xmlns:p14="http://schemas.microsoft.com/office/powerpoint/2010/main" val="14579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1856622"/>
            <a:ext cx="10817818" cy="463716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 (any preferred name?)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prior programming experience?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CS?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Hobby / fun fact?</a:t>
            </a:r>
          </a:p>
        </p:txBody>
      </p:sp>
    </p:spTree>
    <p:extLst>
      <p:ext uri="{BB962C8B-B14F-4D97-AF65-F5344CB8AC3E}">
        <p14:creationId xmlns:p14="http://schemas.microsoft.com/office/powerpoint/2010/main" val="339260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6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5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289D2-E891-B6BD-E1FE-B07E7FB52451}"/>
              </a:ext>
            </a:extLst>
          </p:cNvPr>
          <p:cNvSpPr txBox="1">
            <a:spLocks/>
          </p:cNvSpPr>
          <p:nvPr/>
        </p:nvSpPr>
        <p:spPr>
          <a:xfrm>
            <a:off x="8139283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</p:txBody>
      </p:sp>
    </p:spTree>
    <p:extLst>
      <p:ext uri="{BB962C8B-B14F-4D97-AF65-F5344CB8AC3E}">
        <p14:creationId xmlns:p14="http://schemas.microsoft.com/office/powerpoint/2010/main" val="394106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289D2-E891-B6BD-E1FE-B07E7FB52451}"/>
              </a:ext>
            </a:extLst>
          </p:cNvPr>
          <p:cNvSpPr txBox="1">
            <a:spLocks/>
          </p:cNvSpPr>
          <p:nvPr/>
        </p:nvSpPr>
        <p:spPr>
          <a:xfrm>
            <a:off x="8139283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128986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289D2-E891-B6BD-E1FE-B07E7FB52451}"/>
              </a:ext>
            </a:extLst>
          </p:cNvPr>
          <p:cNvSpPr txBox="1">
            <a:spLocks/>
          </p:cNvSpPr>
          <p:nvPr/>
        </p:nvSpPr>
        <p:spPr>
          <a:xfrm>
            <a:off x="8139283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bar(8);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foo(8) + 1;</a:t>
            </a:r>
          </a:p>
        </p:txBody>
      </p:sp>
    </p:spTree>
    <p:extLst>
      <p:ext uri="{BB962C8B-B14F-4D97-AF65-F5344CB8AC3E}">
        <p14:creationId xmlns:p14="http://schemas.microsoft.com/office/powerpoint/2010/main" val="170291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289D2-E891-B6BD-E1FE-B07E7FB52451}"/>
              </a:ext>
            </a:extLst>
          </p:cNvPr>
          <p:cNvSpPr txBox="1">
            <a:spLocks/>
          </p:cNvSpPr>
          <p:nvPr/>
        </p:nvSpPr>
        <p:spPr>
          <a:xfrm>
            <a:off x="8139283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bar(8);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foo(8)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8 * 8 + 1;</a:t>
            </a:r>
          </a:p>
        </p:txBody>
      </p:sp>
    </p:spTree>
    <p:extLst>
      <p:ext uri="{BB962C8B-B14F-4D97-AF65-F5344CB8AC3E}">
        <p14:creationId xmlns:p14="http://schemas.microsoft.com/office/powerpoint/2010/main" val="274708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289D2-E891-B6BD-E1FE-B07E7FB52451}"/>
              </a:ext>
            </a:extLst>
          </p:cNvPr>
          <p:cNvSpPr txBox="1">
            <a:spLocks/>
          </p:cNvSpPr>
          <p:nvPr/>
        </p:nvSpPr>
        <p:spPr>
          <a:xfrm>
            <a:off x="8139283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bar(8);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foo(8)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64 + 1;</a:t>
            </a:r>
          </a:p>
        </p:txBody>
      </p:sp>
    </p:spTree>
    <p:extLst>
      <p:ext uri="{BB962C8B-B14F-4D97-AF65-F5344CB8AC3E}">
        <p14:creationId xmlns:p14="http://schemas.microsoft.com/office/powerpoint/2010/main" val="2630832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2228850"/>
            <a:ext cx="3832002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f</a:t>
            </a:r>
            <a:r>
              <a:rPr lang="en-SG" sz="1800" dirty="0">
                <a:solidFill>
                  <a:schemeClr val="tx1"/>
                </a:solidFill>
                <a:latin typeface="Consolas" panose="020B0609020204030204" pitchFamily="49" charset="0"/>
              </a:rPr>
              <a:t>unction foo(x)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x * x;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</a:t>
            </a: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unction bar(x) {</a:t>
            </a: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	return foo(x) + 1;</a:t>
            </a:r>
          </a:p>
          <a:p>
            <a:pPr marL="0" indent="0">
              <a:buNone/>
            </a:pPr>
            <a: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SG" sz="1800" kern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kern="0" dirty="0">
                <a:latin typeface="Consolas" panose="020B0609020204030204" pitchFamily="49" charset="0"/>
              </a:rPr>
              <a:t>bar(5 + 3);</a:t>
            </a:r>
            <a:endParaRPr lang="en-SG" sz="18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Order Reduction vs Applicative Order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17C75-961F-D942-B5F3-C4E75E11D372}"/>
              </a:ext>
            </a:extLst>
          </p:cNvPr>
          <p:cNvSpPr txBox="1">
            <a:spLocks/>
          </p:cNvSpPr>
          <p:nvPr/>
        </p:nvSpPr>
        <p:spPr>
          <a:xfrm>
            <a:off x="4613062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foo(5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(5 + 3)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(5 + 3)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kern="0" dirty="0">
                <a:latin typeface="Consolas" panose="020B0609020204030204" pitchFamily="49" charset="0"/>
              </a:rPr>
              <a:t>65;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289D2-E891-B6BD-E1FE-B07E7FB52451}"/>
              </a:ext>
            </a:extLst>
          </p:cNvPr>
          <p:cNvSpPr txBox="1">
            <a:spLocks/>
          </p:cNvSpPr>
          <p:nvPr/>
        </p:nvSpPr>
        <p:spPr>
          <a:xfrm>
            <a:off x="8139283" y="2228850"/>
            <a:ext cx="3832002" cy="426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SG" sz="1800" dirty="0">
                <a:latin typeface="Consolas" panose="020B0609020204030204" pitchFamily="49" charset="0"/>
              </a:rPr>
            </a:br>
            <a:r>
              <a:rPr lang="en-SG" sz="1800" dirty="0">
                <a:latin typeface="Consolas" panose="020B0609020204030204" pitchFamily="49" charset="0"/>
              </a:rPr>
              <a:t>bar(5 + 3);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bar(8);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foo(8)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8 * 8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64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latin typeface="Consolas" panose="020B0609020204030204" pitchFamily="49" charset="0"/>
              </a:rPr>
              <a:t>65;</a:t>
            </a:r>
          </a:p>
        </p:txBody>
      </p:sp>
    </p:spTree>
    <p:extLst>
      <p:ext uri="{BB962C8B-B14F-4D97-AF65-F5344CB8AC3E}">
        <p14:creationId xmlns:p14="http://schemas.microsoft.com/office/powerpoint/2010/main" val="135589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function </a:t>
            </a:r>
            <a:r>
              <a:rPr lang="en-SG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transform_mosaic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r2, r3, r4, transform) {</a:t>
            </a:r>
          </a:p>
          <a:p>
            <a:pPr marL="0" indent="0">
              <a:buNone/>
            </a:pPr>
            <a:r>
              <a:rPr lang="en-SG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transform(mosaic(r1, r2, r3, r4));</a:t>
            </a:r>
          </a:p>
          <a:p>
            <a:pPr marL="0" indent="0">
              <a:buNone/>
            </a:pP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“Rune Trials”</a:t>
            </a:r>
          </a:p>
        </p:txBody>
      </p:sp>
    </p:spTree>
    <p:extLst>
      <p:ext uri="{BB962C8B-B14F-4D97-AF65-F5344CB8AC3E}">
        <p14:creationId xmlns:p14="http://schemas.microsoft.com/office/powerpoint/2010/main" val="116789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Substitution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function </a:t>
            </a:r>
            <a:r>
              <a:rPr lang="en-SG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transform_mosaic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r2, r3, r4, transform) {</a:t>
            </a:r>
          </a:p>
          <a:p>
            <a:pPr marL="0" indent="0">
              <a:buNone/>
            </a:pPr>
            <a:r>
              <a:rPr lang="en-SG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transform(mosaic(r1, r2, r3, r4));</a:t>
            </a:r>
          </a:p>
          <a:p>
            <a:pPr marL="0" indent="0">
              <a:buNone/>
            </a:pP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SG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</a:rPr>
              <a:t>What if we change the parameter name into a pre-declared function? </a:t>
            </a:r>
          </a:p>
          <a:p>
            <a:pPr marL="0" indent="0">
              <a:buNone/>
            </a:pPr>
            <a:endParaRPr lang="en-SG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function </a:t>
            </a:r>
            <a:r>
              <a:rPr lang="en-SG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transform_mosaic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r2, r3, r4, </a:t>
            </a:r>
            <a:r>
              <a:rPr lang="en-SG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make_cross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SG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SG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make_cross</a:t>
            </a: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(mosaic(r1, r2, r3, r4));</a:t>
            </a:r>
          </a:p>
          <a:p>
            <a:pPr marL="0" indent="0">
              <a:buNone/>
            </a:pPr>
            <a:r>
              <a:rPr lang="en-SG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SG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“Rune Trials”</a:t>
            </a:r>
          </a:p>
        </p:txBody>
      </p:sp>
    </p:spTree>
    <p:extLst>
      <p:ext uri="{BB962C8B-B14F-4D97-AF65-F5344CB8AC3E}">
        <p14:creationId xmlns:p14="http://schemas.microsoft.com/office/powerpoint/2010/main" val="379351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Avenger…?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1856622"/>
            <a:ext cx="6710766" cy="463716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I’m just a senior who took the course last year!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dirty="0">
                <a:effectLst/>
                <a:latin typeface="Helvetica Neue" panose="02000503000000020004" pitchFamily="2" charset="0"/>
              </a:rPr>
              <a:t>I will try my best to guide you through!</a:t>
            </a:r>
          </a:p>
          <a:p>
            <a:pPr lvl="1"/>
            <a:r>
              <a:rPr lang="en-SG" dirty="0">
                <a:effectLst/>
                <a:latin typeface="Helvetica Neue" panose="02000503000000020004" pitchFamily="2" charset="0"/>
              </a:rPr>
              <a:t>“I am here for you” - Prof Martin’s education paradigm</a:t>
            </a:r>
          </a:p>
          <a:p>
            <a:pPr lvl="1"/>
            <a:r>
              <a:rPr lang="en-SG" dirty="0">
                <a:effectLst/>
                <a:latin typeface="Helvetica Neue" panose="02000503000000020004" pitchFamily="2" charset="0"/>
              </a:rPr>
              <a:t>Not a “teacher”, this is my first time teaching CS as well!</a:t>
            </a:r>
          </a:p>
          <a:p>
            <a:pPr lvl="1"/>
            <a:r>
              <a:rPr lang="en-SG" dirty="0">
                <a:effectLst/>
                <a:latin typeface="Helvetica Neue" panose="02000503000000020004" pitchFamily="2" charset="0"/>
              </a:rPr>
              <a:t>Learning process for all of us</a:t>
            </a:r>
          </a:p>
          <a:p>
            <a:pPr lvl="1"/>
            <a:r>
              <a:rPr lang="en-SG" dirty="0">
                <a:effectLst/>
                <a:latin typeface="Helvetica Neue" panose="02000503000000020004" pitchFamily="2" charset="0"/>
              </a:rPr>
              <a:t>I might be wrong, but we get to discuss during studio! </a:t>
            </a:r>
          </a:p>
        </p:txBody>
      </p:sp>
      <p:pic>
        <p:nvPicPr>
          <p:cNvPr id="4" name="Picture 2" descr="Avengers infinity war logo was inspired from...... — Steemit">
            <a:extLst>
              <a:ext uri="{FF2B5EF4-FFF2-40B4-BE49-F238E27FC236}">
                <a16:creationId xmlns:a16="http://schemas.microsoft.com/office/drawing/2014/main" id="{D47C82AE-9804-8500-58A3-3CAD4CB0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39" y="1690688"/>
            <a:ext cx="3892999" cy="41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way of solving computational problem </a:t>
            </a:r>
            <a:r>
              <a:rPr lang="en-SG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where the solution depends on solutions to smaller instances of the </a:t>
            </a:r>
            <a:r>
              <a:rPr lang="en-SG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SG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problem</a:t>
            </a:r>
          </a:p>
          <a:p>
            <a:pPr marL="0" indent="0">
              <a:buNone/>
            </a:pP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</a:p>
          <a:p>
            <a:pPr lvl="1"/>
            <a:r>
              <a:rPr lang="en-SG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Smaller problem + Smaller problem</a:t>
            </a:r>
          </a:p>
          <a:p>
            <a:pPr lvl="1"/>
            <a:r>
              <a:rPr lang="en-SG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(even smaller problem + even smaller problem) + …</a:t>
            </a:r>
          </a:p>
          <a:p>
            <a:pPr lvl="1"/>
            <a:r>
              <a:rPr lang="en-SG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  <a:p>
            <a:pPr lvl="1"/>
            <a:r>
              <a:rPr lang="en-SG" sz="16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Trivial problem + Trivial problem + Trivial problem + ...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24420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case – the smallest problem (step 1)</a:t>
            </a:r>
          </a:p>
          <a:p>
            <a:pPr lvl="1"/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ecause you need somewhere to stop!</a:t>
            </a:r>
          </a:p>
          <a:p>
            <a:pPr marL="457200" lvl="1" indent="0">
              <a:buNone/>
            </a:pP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Recursive Step – how to get from step n to n + 1</a:t>
            </a:r>
          </a:p>
          <a:p>
            <a:pPr lvl="1"/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Because you need to combine the solutions to your smaller problems!</a:t>
            </a:r>
          </a:p>
          <a:p>
            <a:pPr lvl="1"/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sufficient because of how you have defined the subproblems</a:t>
            </a: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Defining a recursive solution</a:t>
            </a:r>
          </a:p>
        </p:txBody>
      </p:sp>
    </p:spTree>
    <p:extLst>
      <p:ext uri="{BB962C8B-B14F-4D97-AF65-F5344CB8AC3E}">
        <p14:creationId xmlns:p14="http://schemas.microsoft.com/office/powerpoint/2010/main" val="182702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to be confused with a “recursive” function</a:t>
            </a:r>
          </a:p>
          <a:p>
            <a:pPr lvl="1"/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That’s just a function that calls itself</a:t>
            </a:r>
          </a:p>
          <a:p>
            <a:pPr lvl="1"/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give rise to either iterative or recursive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Iterative Process vs Recursive Process</a:t>
            </a:r>
          </a:p>
        </p:txBody>
      </p:sp>
    </p:spTree>
    <p:extLst>
      <p:ext uri="{BB962C8B-B14F-4D97-AF65-F5344CB8AC3E}">
        <p14:creationId xmlns:p14="http://schemas.microsoft.com/office/powerpoint/2010/main" val="51630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Recursive process</a:t>
            </a:r>
          </a:p>
          <a:p>
            <a:pPr lvl="1"/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deferred operations grows with input</a:t>
            </a:r>
          </a:p>
          <a:p>
            <a:pPr lvl="1"/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Space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needed</a:t>
            </a:r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grows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well</a:t>
            </a:r>
          </a:p>
          <a:p>
            <a:pPr marL="457200" lvl="1" indent="0">
              <a:buNone/>
            </a:pPr>
            <a:endParaRPr lang="en-SG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Iterative process</a:t>
            </a:r>
          </a:p>
          <a:p>
            <a:pPr lvl="1"/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deferred operations does not grow with input</a:t>
            </a:r>
          </a:p>
          <a:p>
            <a:pPr lvl="1"/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Space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needed </a:t>
            </a:r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not grow</a:t>
            </a:r>
          </a:p>
          <a:p>
            <a:pPr marL="457200" lvl="1" indent="0">
              <a:buNone/>
            </a:pPr>
            <a:endParaRPr lang="en-SG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b="0" i="0" dirty="0">
                <a:solidFill>
                  <a:srgbClr val="1C2127"/>
                </a:solidFill>
                <a:effectLst/>
                <a:latin typeface="-apple-system"/>
                <a:hlinkClick r:id="rId3"/>
              </a:rPr>
              <a:t>https://share.sourceacademy.nus.edu.sg/recursivevsiterative</a:t>
            </a:r>
            <a:endParaRPr lang="en-SG" b="0" i="0" dirty="0">
              <a:solidFill>
                <a:srgbClr val="1C2127"/>
              </a:solidFill>
              <a:effectLst/>
              <a:latin typeface="-apple-system"/>
            </a:endParaRPr>
          </a:p>
          <a:p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Iterative Process vs Recursive Process</a:t>
            </a:r>
          </a:p>
        </p:txBody>
      </p:sp>
    </p:spTree>
    <p:extLst>
      <p:ext uri="{BB962C8B-B14F-4D97-AF65-F5344CB8AC3E}">
        <p14:creationId xmlns:p14="http://schemas.microsoft.com/office/powerpoint/2010/main" val="233062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this produce a recursive or iterative process?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function foo(x) {  </a:t>
            </a: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	return (x === 0) ? 0 : 1 + foo(0);  </a:t>
            </a: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}</a:t>
            </a:r>
            <a:endParaRPr lang="en-SG" sz="2400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Iterative Process vs Recursive Process</a:t>
            </a:r>
          </a:p>
        </p:txBody>
      </p:sp>
    </p:spTree>
    <p:extLst>
      <p:ext uri="{BB962C8B-B14F-4D97-AF65-F5344CB8AC3E}">
        <p14:creationId xmlns:p14="http://schemas.microsoft.com/office/powerpoint/2010/main" val="2208615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 function that produces a recursive process can be rewritten to produce an iterative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Iterative Process vs Recursive Process</a:t>
            </a:r>
          </a:p>
        </p:txBody>
      </p:sp>
    </p:spTree>
    <p:extLst>
      <p:ext uri="{BB962C8B-B14F-4D97-AF65-F5344CB8AC3E}">
        <p14:creationId xmlns:p14="http://schemas.microsoft.com/office/powerpoint/2010/main" val="4169792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 function that produces a recursive process can be rewritten to produce an iterative process</a:t>
            </a:r>
          </a:p>
          <a:p>
            <a:pPr lvl="1"/>
            <a:r>
              <a:rPr lang="en-SG" dirty="0">
                <a:solidFill>
                  <a:srgbClr val="1C212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Just have to define a slightly different subproblem </a:t>
            </a:r>
          </a:p>
          <a:p>
            <a:pPr marL="457200" lvl="1" indent="0">
              <a:buNone/>
            </a:pPr>
            <a:endParaRPr lang="en-SG" dirty="0">
              <a:solidFill>
                <a:srgbClr val="1C212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SG" b="0" i="0" dirty="0">
                <a:solidFill>
                  <a:srgbClr val="1C212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easier/intuitive solution can be either iterative or recursive depending on the problem</a:t>
            </a:r>
          </a:p>
          <a:p>
            <a:pPr lvl="2"/>
            <a:r>
              <a:rPr lang="en-SG" dirty="0">
                <a:solidFill>
                  <a:srgbClr val="1C212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DFS -&gt; recursive</a:t>
            </a:r>
          </a:p>
          <a:p>
            <a:pPr lvl="2"/>
            <a:r>
              <a:rPr lang="en-SG" b="0" i="0" dirty="0">
                <a:solidFill>
                  <a:srgbClr val="1C212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BFS -&gt; iterative</a:t>
            </a:r>
            <a:endParaRPr lang="en-SG" b="0" i="0" dirty="0">
              <a:solidFill>
                <a:srgbClr val="1C2127"/>
              </a:solidFill>
              <a:effectLst/>
              <a:latin typeface="-apple-system"/>
            </a:endParaRPr>
          </a:p>
          <a:p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Iterative Process vs Recursive Process</a:t>
            </a:r>
          </a:p>
        </p:txBody>
      </p:sp>
    </p:spTree>
    <p:extLst>
      <p:ext uri="{BB962C8B-B14F-4D97-AF65-F5344CB8AC3E}">
        <p14:creationId xmlns:p14="http://schemas.microsoft.com/office/powerpoint/2010/main" val="394179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the resource requirement (in time/space) </a:t>
            </a:r>
            <a:r>
              <a:rPr lang="en-SG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grows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the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of the problem grows</a:t>
            </a:r>
          </a:p>
          <a:p>
            <a:pPr lvl="1"/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about the absolute performance!</a:t>
            </a:r>
          </a:p>
          <a:p>
            <a:pPr marL="457200" lvl="1" indent="0">
              <a:buNone/>
            </a:pP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l"/>
            <a:r>
              <a:rPr lang="en-US" sz="2800" dirty="0">
                <a:solidFill>
                  <a:schemeClr val="tx1"/>
                </a:solidFill>
              </a:rPr>
              <a:t>Think in terms of graph</a:t>
            </a:r>
            <a:endParaRPr lang="en-SG" sz="2800" dirty="0">
              <a:solidFill>
                <a:schemeClr val="tx1"/>
              </a:solidFill>
            </a:endParaRPr>
          </a:p>
          <a:p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156852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Constants don’t matter</a:t>
            </a:r>
          </a:p>
          <a:p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Minor terms don’t matter</a:t>
            </a:r>
          </a:p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O(3n^2 + n + 5) = O(n^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2)</a:t>
            </a:r>
          </a:p>
          <a:p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985742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a resource function r(n) with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nlogn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Are the following statements true or false?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</a:t>
            </a: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3734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CS1101S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1856622"/>
            <a:ext cx="6679770" cy="463716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a coding course!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programming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methodology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*Computational thinking*, how to solve problems through programming?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a computer program run?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Workload can be quite heavy (quests are optional!)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(Unfortunately) might be the most fun CS course in a while</a:t>
            </a:r>
          </a:p>
        </p:txBody>
      </p:sp>
      <p:pic>
        <p:nvPicPr>
          <p:cNvPr id="4" name="Picture 2" descr="No photo description available.">
            <a:extLst>
              <a:ext uri="{FF2B5EF4-FFF2-40B4-BE49-F238E27FC236}">
                <a16:creationId xmlns:a16="http://schemas.microsoft.com/office/drawing/2014/main" id="{D6B2703A-DB4D-9776-95ED-DD936B7A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13" y="2670708"/>
            <a:ext cx="3789132" cy="252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1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a resource function r(n) with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nlogn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following statements true or false?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 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</a:t>
            </a:r>
            <a:endParaRPr lang="en-US" b="1" i="0" dirty="0">
              <a:solidFill>
                <a:schemeClr val="accent6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</a:t>
            </a:r>
            <a:endParaRPr lang="en-SG" b="1" dirty="0">
              <a:solidFill>
                <a:srgbClr val="C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43983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a resource function r(n) with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nlogn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following statements true or false?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 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 </a:t>
            </a:r>
            <a:r>
              <a:rPr lang="en-US" b="1" i="0" dirty="0">
                <a:solidFill>
                  <a:schemeClr val="accent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</a:t>
            </a:r>
            <a:endParaRPr lang="en-SG" b="1" dirty="0">
              <a:solidFill>
                <a:srgbClr val="C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220814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a resource function r(n) with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nlogn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following statements true or false?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 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 </a:t>
            </a:r>
            <a:r>
              <a:rPr lang="en-US" b="1" i="0" dirty="0">
                <a:solidFill>
                  <a:schemeClr val="accent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(n^2) 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endParaRPr lang="en-SG" b="1" dirty="0">
              <a:solidFill>
                <a:srgbClr val="C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56285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a resource function r(n).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following statements true or false?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(r(n))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(r(n))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(r(n))</a:t>
            </a: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65298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63725" cy="42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a resource function r(n). </a:t>
            </a: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en-S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following statements true or false?</a:t>
            </a:r>
          </a:p>
          <a:p>
            <a:pPr marL="0" indent="0">
              <a:buNone/>
            </a:pPr>
            <a:endParaRPr lang="en-S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Θ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(r(n)) </a:t>
            </a:r>
            <a:r>
              <a:rPr lang="en-US" b="1" i="0" dirty="0">
                <a:solidFill>
                  <a:schemeClr val="accent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(r(n)) </a:t>
            </a:r>
            <a:r>
              <a:rPr lang="en-US" b="1" i="0" dirty="0">
                <a:solidFill>
                  <a:schemeClr val="accent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</a:t>
            </a:r>
            <a:endParaRPr lang="en-US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r(n) has order of growth </a:t>
            </a:r>
            <a:r>
              <a:rPr lang="el-GR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</a:t>
            </a: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(r(n)) </a:t>
            </a:r>
            <a:r>
              <a:rPr lang="en-US" b="1" i="0" dirty="0">
                <a:solidFill>
                  <a:schemeClr val="accent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</a:t>
            </a:r>
            <a:endParaRPr lang="en-S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314652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9586-BF5A-68BD-0C1B-27BD4D4D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630" y="1184359"/>
            <a:ext cx="10006739" cy="2387600"/>
          </a:xfrm>
        </p:spPr>
        <p:txBody>
          <a:bodyPr/>
          <a:lstStyle/>
          <a:p>
            <a:pPr algn="l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Studio Sheet</a:t>
            </a:r>
          </a:p>
        </p:txBody>
      </p:sp>
    </p:spTree>
    <p:extLst>
      <p:ext uri="{BB962C8B-B14F-4D97-AF65-F5344CB8AC3E}">
        <p14:creationId xmlns:p14="http://schemas.microsoft.com/office/powerpoint/2010/main" val="22452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Got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1856622"/>
            <a:ext cx="6679770" cy="463716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T05 studio Telegram chat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 forum (best way to reach the profs)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Friends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PM me (if it’s inconvenient to ask in the group)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I’m a struggling cs major too</a:t>
            </a:r>
            <a:r>
              <a:rPr lang="en-SG" b="0" i="0" dirty="0">
                <a:solidFill>
                  <a:srgbClr val="BFBFBF"/>
                </a:solidFill>
                <a:effectLst/>
                <a:latin typeface="Google Sans"/>
              </a:rPr>
              <a:t> 😭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people may have the same questions!</a:t>
            </a:r>
            <a:endParaRPr lang="en-SG" b="0" i="0" dirty="0">
              <a:effectLst/>
              <a:latin typeface="Google Sans"/>
            </a:endParaRPr>
          </a:p>
        </p:txBody>
      </p:sp>
      <p:pic>
        <p:nvPicPr>
          <p:cNvPr id="6" name="Picture 5" descr="A qr code with circles and circles&#10;&#10;Description automatically generated">
            <a:extLst>
              <a:ext uri="{FF2B5EF4-FFF2-40B4-BE49-F238E27FC236}">
                <a16:creationId xmlns:a16="http://schemas.microsoft.com/office/drawing/2014/main" id="{C76FA8C6-A748-99D7-1650-E767CA86A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670" y="2011680"/>
            <a:ext cx="312039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1856622"/>
            <a:ext cx="10672133" cy="463716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the studio sheets before coming (it’s usually not too difficult)</a:t>
            </a:r>
          </a:p>
          <a:p>
            <a:pPr lvl="1"/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still have in-class sheets + extra questions to go through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Studios will be discussion-based</a:t>
            </a:r>
          </a:p>
          <a:p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to ask and answer questions. Communication is important!</a:t>
            </a:r>
          </a:p>
          <a:p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me know if you can’t make it for any sessions. I need to submit the MC for you.</a:t>
            </a: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Plagiarism is a big NO NO </a:t>
            </a:r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1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9586-BF5A-68BD-0C1B-27BD4D4D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630" y="1184359"/>
            <a:ext cx="10006739" cy="2387600"/>
          </a:xfrm>
        </p:spPr>
        <p:txBody>
          <a:bodyPr/>
          <a:lstStyle/>
          <a:p>
            <a:pPr algn="l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95486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Elements of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Boolean operations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7B7747-A865-9FFD-020D-9F34F5F24ECE}"/>
              </a:ext>
            </a:extLst>
          </p:cNvPr>
          <p:cNvSpPr txBox="1">
            <a:spLocks/>
          </p:cNvSpPr>
          <p:nvPr/>
        </p:nvSpPr>
        <p:spPr>
          <a:xfrm>
            <a:off x="689286" y="2528848"/>
            <a:ext cx="4385867" cy="33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true &amp;&amp; true   &gt;&gt;&gt;true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true &amp;&amp; false  &gt;&gt;&gt;false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false &amp;&amp; true  &gt;&gt;&gt;false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false &amp;&amp; false &gt;&gt;&gt;false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64D67A-7474-7D95-49C6-C7460ECCD836}"/>
              </a:ext>
            </a:extLst>
          </p:cNvPr>
          <p:cNvSpPr txBox="1">
            <a:spLocks/>
          </p:cNvSpPr>
          <p:nvPr/>
        </p:nvSpPr>
        <p:spPr>
          <a:xfrm>
            <a:off x="5468853" y="2528848"/>
            <a:ext cx="506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8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1219170" marR="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8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828754" marR="0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7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2438339" marR="0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7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3047924" marR="0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6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3657509" marR="0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6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4267093" marR="0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4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4876678" marR="0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4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5486263" marR="0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3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Clr>
                <a:schemeClr val="tx2"/>
              </a:buClr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true || true 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true || false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Font typeface="Ubuntu Light"/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false || true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Font typeface="Ubuntu Light"/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false || false &gt;&gt;&gt;false</a:t>
            </a:r>
          </a:p>
        </p:txBody>
      </p:sp>
    </p:spTree>
    <p:extLst>
      <p:ext uri="{BB962C8B-B14F-4D97-AF65-F5344CB8AC3E}">
        <p14:creationId xmlns:p14="http://schemas.microsoft.com/office/powerpoint/2010/main" val="206507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Elements of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Boolean operations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7B7747-A865-9FFD-020D-9F34F5F24ECE}"/>
              </a:ext>
            </a:extLst>
          </p:cNvPr>
          <p:cNvSpPr txBox="1">
            <a:spLocks/>
          </p:cNvSpPr>
          <p:nvPr/>
        </p:nvSpPr>
        <p:spPr>
          <a:xfrm>
            <a:off x="689286" y="2528848"/>
            <a:ext cx="4385867" cy="33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true &amp;&amp; true   &gt;&gt;&gt;true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dirty="0">
                <a:latin typeface="Consolas" panose="020B0609020204030204" pitchFamily="49" charset="0"/>
              </a:rPr>
              <a:t>true &amp;&amp; </a:t>
            </a: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 &gt;&gt;&gt;false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&amp;&amp; true  &gt;&gt;&gt;false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&amp;&amp; </a:t>
            </a:r>
            <a:r>
              <a:rPr lang="en-SG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SG" sz="2400" dirty="0">
                <a:latin typeface="Consolas" panose="020B0609020204030204" pitchFamily="49" charset="0"/>
              </a:rPr>
              <a:t> &gt;&gt;&gt;false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64D67A-7474-7D95-49C6-C7460ECCD836}"/>
              </a:ext>
            </a:extLst>
          </p:cNvPr>
          <p:cNvSpPr txBox="1">
            <a:spLocks/>
          </p:cNvSpPr>
          <p:nvPr/>
        </p:nvSpPr>
        <p:spPr>
          <a:xfrm>
            <a:off x="5468853" y="2528848"/>
            <a:ext cx="506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8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1219170" marR="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8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828754" marR="0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7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2438339" marR="0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7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3047924" marR="0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6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3657509" marR="0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6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4267093" marR="0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4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4876678" marR="0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467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5486263" marR="0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333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Clr>
                <a:schemeClr val="tx2"/>
              </a:buClr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true || true 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true || false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Font typeface="Ubuntu Light"/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false || true  &gt;&gt;&gt;true</a:t>
            </a:r>
          </a:p>
          <a:p>
            <a:pPr marL="0" indent="0" algn="l">
              <a:lnSpc>
                <a:spcPct val="150000"/>
              </a:lnSpc>
              <a:buClr>
                <a:schemeClr val="tx2"/>
              </a:buClr>
              <a:buFont typeface="Ubuntu Light"/>
              <a:buNone/>
            </a:pPr>
            <a:r>
              <a:rPr lang="en-SG" sz="2400" kern="0" dirty="0">
                <a:solidFill>
                  <a:schemeClr val="tx1"/>
                </a:solidFill>
                <a:latin typeface="Consolas" panose="020B0609020204030204" pitchFamily="49" charset="0"/>
              </a:rPr>
              <a:t>false || false &gt;&gt;&gt;false</a:t>
            </a:r>
          </a:p>
        </p:txBody>
      </p:sp>
    </p:spTree>
    <p:extLst>
      <p:ext uri="{BB962C8B-B14F-4D97-AF65-F5344CB8AC3E}">
        <p14:creationId xmlns:p14="http://schemas.microsoft.com/office/powerpoint/2010/main" val="266528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2796</Words>
  <Application>Microsoft Macintosh PowerPoint</Application>
  <PresentationFormat>Widescreen</PresentationFormat>
  <Paragraphs>487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-apple-system</vt:lpstr>
      <vt:lpstr>Google Sans</vt:lpstr>
      <vt:lpstr>Aptos</vt:lpstr>
      <vt:lpstr>Aptos Display</vt:lpstr>
      <vt:lpstr>Arial</vt:lpstr>
      <vt:lpstr>Consolas</vt:lpstr>
      <vt:lpstr>Helvetica Neue</vt:lpstr>
      <vt:lpstr>Helvetica Neue Medium</vt:lpstr>
      <vt:lpstr>Ubuntu Light</vt:lpstr>
      <vt:lpstr>Office Theme</vt:lpstr>
      <vt:lpstr>Studio 3</vt:lpstr>
      <vt:lpstr>Welcome!</vt:lpstr>
      <vt:lpstr>Avenger…?</vt:lpstr>
      <vt:lpstr>What is CS1101S about?</vt:lpstr>
      <vt:lpstr>Got questions?</vt:lpstr>
      <vt:lpstr>Expectations</vt:lpstr>
      <vt:lpstr>Recap</vt:lpstr>
      <vt:lpstr>Elements of Programming</vt:lpstr>
      <vt:lpstr>Elements of Programming</vt:lpstr>
      <vt:lpstr>Elements of Programming</vt:lpstr>
      <vt:lpstr>Elements of Programming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Substitution Model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Order of Growth</vt:lpstr>
      <vt:lpstr>Order of Growth</vt:lpstr>
      <vt:lpstr>Order of Growth</vt:lpstr>
      <vt:lpstr>Order of Growth</vt:lpstr>
      <vt:lpstr>Order of Growth</vt:lpstr>
      <vt:lpstr>Order of Growth</vt:lpstr>
      <vt:lpstr>Order of Growth</vt:lpstr>
      <vt:lpstr>Order of Growth</vt:lpstr>
      <vt:lpstr>Studio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Ming Jun</dc:creator>
  <cp:lastModifiedBy>Zhang Ming Jun</cp:lastModifiedBy>
  <cp:revision>7</cp:revision>
  <dcterms:created xsi:type="dcterms:W3CDTF">2024-08-25T09:59:10Z</dcterms:created>
  <dcterms:modified xsi:type="dcterms:W3CDTF">2024-08-26T08:51:23Z</dcterms:modified>
</cp:coreProperties>
</file>