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7" r:id="rId2"/>
    <p:sldId id="258" r:id="rId3"/>
    <p:sldId id="267" r:id="rId4"/>
    <p:sldId id="263" r:id="rId5"/>
    <p:sldId id="264" r:id="rId6"/>
    <p:sldId id="262" r:id="rId7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092EB-92EB-4901-91ED-9167FBF94202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866B1-4149-4BD1-8B2B-5EEE2908C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48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12192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812800" y="2362200"/>
            <a:ext cx="105664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5162551" y="10588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2018-05-10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11480"/>
            <a:ext cx="109728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34441"/>
            <a:ext cx="109728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2018-05-10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7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7633" y="1363664"/>
            <a:ext cx="53848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6197600" y="1363663"/>
            <a:ext cx="53848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2018-05-10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61950"/>
            <a:ext cx="109728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7633" y="1363663"/>
            <a:ext cx="109728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537633" y="3804444"/>
            <a:ext cx="109728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2018-05-10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2018-05-10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5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08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12192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812800" y="533400"/>
            <a:ext cx="10534651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1950"/>
            <a:ext cx="109728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7633" y="1363664"/>
            <a:ext cx="109728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6"/>
            <a:ext cx="2844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2018-05-10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6"/>
            <a:ext cx="3860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6"/>
            <a:ext cx="2844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ER Diagram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26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Types(1)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933267" y="4303197"/>
            <a:ext cx="4493412" cy="1820830"/>
            <a:chOff x="3313110" y="3914240"/>
            <a:chExt cx="4493412" cy="1820830"/>
          </a:xfrm>
        </p:grpSpPr>
        <p:sp>
          <p:nvSpPr>
            <p:cNvPr id="66" name="타원 65"/>
            <p:cNvSpPr/>
            <p:nvPr/>
          </p:nvSpPr>
          <p:spPr bwMode="auto">
            <a:xfrm>
              <a:off x="3313110" y="4749716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개설과목코드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4764807" y="3914240"/>
              <a:ext cx="1376314" cy="386499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성적등급부여기준</a:t>
              </a:r>
              <a:endParaRPr kumimoji="1" lang="ko-KR" altLang="en-US" sz="16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3776735" y="5310864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총점상한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4642071" y="4730355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총점하한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70" name="타원 69"/>
            <p:cNvSpPr/>
            <p:nvPr/>
          </p:nvSpPr>
          <p:spPr bwMode="auto">
            <a:xfrm>
              <a:off x="6670592" y="4941763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등급비율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71" name="직선 연결선 70"/>
            <p:cNvCxnSpPr>
              <a:endCxn id="66" idx="0"/>
            </p:cNvCxnSpPr>
            <p:nvPr/>
          </p:nvCxnSpPr>
          <p:spPr bwMode="auto">
            <a:xfrm flipH="1">
              <a:off x="3881075" y="4301942"/>
              <a:ext cx="968341" cy="4477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>
              <a:endCxn id="67" idx="0"/>
            </p:cNvCxnSpPr>
            <p:nvPr/>
          </p:nvCxnSpPr>
          <p:spPr bwMode="auto">
            <a:xfrm flipH="1">
              <a:off x="4344700" y="4312459"/>
              <a:ext cx="521602" cy="9984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>
              <a:stCxn id="65" idx="2"/>
              <a:endCxn id="69" idx="0"/>
            </p:cNvCxnSpPr>
            <p:nvPr/>
          </p:nvCxnSpPr>
          <p:spPr bwMode="auto">
            <a:xfrm flipH="1">
              <a:off x="5210036" y="4300739"/>
              <a:ext cx="242928" cy="4296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>
              <a:endCxn id="70" idx="1"/>
            </p:cNvCxnSpPr>
            <p:nvPr/>
          </p:nvCxnSpPr>
          <p:spPr bwMode="auto">
            <a:xfrm>
              <a:off x="5842306" y="4296028"/>
              <a:ext cx="994639" cy="7078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타원 82"/>
            <p:cNvSpPr/>
            <p:nvPr/>
          </p:nvSpPr>
          <p:spPr bwMode="auto">
            <a:xfrm>
              <a:off x="5338753" y="5173922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thinThick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성적등급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23" name="직선 연결선 22"/>
            <p:cNvCxnSpPr>
              <a:endCxn id="83" idx="0"/>
            </p:cNvCxnSpPr>
            <p:nvPr/>
          </p:nvCxnSpPr>
          <p:spPr bwMode="auto">
            <a:xfrm>
              <a:off x="5842306" y="4312459"/>
              <a:ext cx="64412" cy="861463"/>
            </a:xfrm>
            <a:prstGeom prst="lin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그룹 12"/>
          <p:cNvGrpSpPr/>
          <p:nvPr/>
        </p:nvGrpSpPr>
        <p:grpSpPr>
          <a:xfrm>
            <a:off x="6836945" y="1461472"/>
            <a:ext cx="4226184" cy="1489435"/>
            <a:chOff x="6141121" y="1435661"/>
            <a:chExt cx="4226184" cy="1489435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7512720" y="1435661"/>
              <a:ext cx="1376314" cy="386499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출석성적산출기준</a:t>
              </a:r>
              <a:endParaRPr kumimoji="1" lang="ko-KR" altLang="en-US" sz="16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6141121" y="2500890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개설과목코드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7601332" y="2489170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출결구분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9231375" y="2466095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감점기준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41" name="직선 연결선 40"/>
            <p:cNvCxnSpPr>
              <a:endCxn id="35" idx="0"/>
            </p:cNvCxnSpPr>
            <p:nvPr/>
          </p:nvCxnSpPr>
          <p:spPr bwMode="auto">
            <a:xfrm flipH="1">
              <a:off x="6709086" y="1817449"/>
              <a:ext cx="1067585" cy="683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>
              <a:stCxn id="34" idx="2"/>
              <a:endCxn id="39" idx="0"/>
            </p:cNvCxnSpPr>
            <p:nvPr/>
          </p:nvCxnSpPr>
          <p:spPr bwMode="auto">
            <a:xfrm flipH="1">
              <a:off x="8169297" y="1822160"/>
              <a:ext cx="31580" cy="6670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>
              <a:endCxn id="40" idx="1"/>
            </p:cNvCxnSpPr>
            <p:nvPr/>
          </p:nvCxnSpPr>
          <p:spPr bwMode="auto">
            <a:xfrm>
              <a:off x="8403089" y="1820360"/>
              <a:ext cx="994639" cy="7078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그룹 10"/>
          <p:cNvGrpSpPr/>
          <p:nvPr/>
        </p:nvGrpSpPr>
        <p:grpSpPr>
          <a:xfrm>
            <a:off x="974844" y="1465870"/>
            <a:ext cx="4993641" cy="1913641"/>
            <a:chOff x="974844" y="1465870"/>
            <a:chExt cx="4993641" cy="1913641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015514" y="1465870"/>
              <a:ext cx="1376314" cy="386499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성적평가요소</a:t>
              </a:r>
              <a:endParaRPr kumimoji="1" lang="ko-KR" altLang="en-US" sz="16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1643915" y="2531099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일련번호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2447549" y="2955305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평가요소코드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118452" y="2950907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배점기준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3279465" y="2512246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err="1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평가요소명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12" name="직선 연결선 11"/>
            <p:cNvCxnSpPr>
              <a:endCxn id="5" idx="0"/>
            </p:cNvCxnSpPr>
            <p:nvPr/>
          </p:nvCxnSpPr>
          <p:spPr bwMode="auto">
            <a:xfrm flipH="1">
              <a:off x="2211880" y="1847658"/>
              <a:ext cx="1067585" cy="683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>
              <a:endCxn id="7" idx="0"/>
            </p:cNvCxnSpPr>
            <p:nvPr/>
          </p:nvCxnSpPr>
          <p:spPr bwMode="auto">
            <a:xfrm flipH="1">
              <a:off x="3015514" y="1847658"/>
              <a:ext cx="263951" cy="11076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>
              <a:stCxn id="4" idx="2"/>
              <a:endCxn id="9" idx="0"/>
            </p:cNvCxnSpPr>
            <p:nvPr/>
          </p:nvCxnSpPr>
          <p:spPr bwMode="auto">
            <a:xfrm>
              <a:off x="3703671" y="1852369"/>
              <a:ext cx="143759" cy="6598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>
              <a:endCxn id="8" idx="0"/>
            </p:cNvCxnSpPr>
            <p:nvPr/>
          </p:nvCxnSpPr>
          <p:spPr bwMode="auto">
            <a:xfrm>
              <a:off x="4083055" y="1843260"/>
              <a:ext cx="603362" cy="11076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타원 50"/>
            <p:cNvSpPr/>
            <p:nvPr/>
          </p:nvSpPr>
          <p:spPr bwMode="auto">
            <a:xfrm>
              <a:off x="4832555" y="2491629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평가대상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6" name="직선 연결선 5"/>
            <p:cNvCxnSpPr>
              <a:endCxn id="51" idx="1"/>
            </p:cNvCxnSpPr>
            <p:nvPr/>
          </p:nvCxnSpPr>
          <p:spPr bwMode="auto">
            <a:xfrm>
              <a:off x="4083055" y="1852369"/>
              <a:ext cx="915853" cy="7013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타원 43"/>
            <p:cNvSpPr/>
            <p:nvPr/>
          </p:nvSpPr>
          <p:spPr bwMode="auto">
            <a:xfrm>
              <a:off x="974844" y="1990958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개설과목코드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10" name="직선 연결선 9"/>
            <p:cNvCxnSpPr>
              <a:stCxn id="44" idx="6"/>
            </p:cNvCxnSpPr>
            <p:nvPr/>
          </p:nvCxnSpPr>
          <p:spPr bwMode="auto">
            <a:xfrm flipV="1">
              <a:off x="2110774" y="1852369"/>
              <a:ext cx="1168691" cy="3506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2321777" y="3524909"/>
            <a:ext cx="2523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ea typeface="HY신명조" panose="02030600000101010101" pitchFamily="18" charset="-127"/>
              </a:rPr>
              <a:t>key: </a:t>
            </a:r>
            <a:r>
              <a:rPr kumimoji="1" lang="ko-KR" altLang="en-US" sz="1400" dirty="0" smtClean="0">
                <a:solidFill>
                  <a:srgbClr val="000000"/>
                </a:solidFill>
                <a:ea typeface="HY신명조" panose="02030600000101010101" pitchFamily="18" charset="-127"/>
              </a:rPr>
              <a:t>개설과목코드</a:t>
            </a:r>
            <a:r>
              <a:rPr kumimoji="1" lang="en-US" altLang="ko-KR" sz="1400" dirty="0" smtClean="0">
                <a:solidFill>
                  <a:srgbClr val="000000"/>
                </a:solidFill>
                <a:ea typeface="HY신명조" panose="02030600000101010101" pitchFamily="18" charset="-127"/>
              </a:rPr>
              <a:t>+</a:t>
            </a:r>
            <a:r>
              <a:rPr kumimoji="1" lang="ko-KR" altLang="en-US" sz="1400" dirty="0" smtClean="0">
                <a:solidFill>
                  <a:srgbClr val="000000"/>
                </a:solidFill>
                <a:ea typeface="HY신명조" panose="02030600000101010101" pitchFamily="18" charset="-127"/>
              </a:rPr>
              <a:t>일련번호</a:t>
            </a:r>
            <a:endParaRPr kumimoji="1" lang="ko-KR" altLang="en-US" sz="1400" dirty="0">
              <a:solidFill>
                <a:srgbClr val="000000"/>
              </a:solidFill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05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Types(2)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894677" y="1512580"/>
            <a:ext cx="5214357" cy="1652111"/>
            <a:chOff x="477441" y="3533775"/>
            <a:chExt cx="5214357" cy="1652111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2495058" y="3533775"/>
              <a:ext cx="1376314" cy="386499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과제</a:t>
              </a:r>
              <a:endParaRPr kumimoji="1" lang="ko-KR" altLang="en-US" sz="16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1382863" y="4611907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과제번호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55" name="타원 54"/>
            <p:cNvSpPr/>
            <p:nvPr/>
          </p:nvSpPr>
          <p:spPr bwMode="auto">
            <a:xfrm>
              <a:off x="2583670" y="4587284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문제파일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56" name="타원 55"/>
            <p:cNvSpPr/>
            <p:nvPr/>
          </p:nvSpPr>
          <p:spPr bwMode="auto">
            <a:xfrm>
              <a:off x="3935080" y="4761680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답안파일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57" name="직선 연결선 56"/>
            <p:cNvCxnSpPr>
              <a:endCxn id="50" idx="0"/>
            </p:cNvCxnSpPr>
            <p:nvPr/>
          </p:nvCxnSpPr>
          <p:spPr bwMode="auto">
            <a:xfrm flipH="1">
              <a:off x="1950828" y="3926918"/>
              <a:ext cx="810820" cy="6849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>
              <a:stCxn id="48" idx="2"/>
              <a:endCxn id="55" idx="0"/>
            </p:cNvCxnSpPr>
            <p:nvPr/>
          </p:nvCxnSpPr>
          <p:spPr bwMode="auto">
            <a:xfrm flipH="1">
              <a:off x="3151635" y="3920274"/>
              <a:ext cx="31580" cy="6670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>
              <a:endCxn id="56" idx="1"/>
            </p:cNvCxnSpPr>
            <p:nvPr/>
          </p:nvCxnSpPr>
          <p:spPr bwMode="auto">
            <a:xfrm>
              <a:off x="3614954" y="3926918"/>
              <a:ext cx="486479" cy="89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타원 61"/>
            <p:cNvSpPr/>
            <p:nvPr/>
          </p:nvSpPr>
          <p:spPr bwMode="auto">
            <a:xfrm>
              <a:off x="4273256" y="4224749"/>
              <a:ext cx="1418542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제출마감일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63" name="직선 연결선 62"/>
            <p:cNvCxnSpPr>
              <a:endCxn id="62" idx="2"/>
            </p:cNvCxnSpPr>
            <p:nvPr/>
          </p:nvCxnSpPr>
          <p:spPr bwMode="auto">
            <a:xfrm>
              <a:off x="3614954" y="3926918"/>
              <a:ext cx="658302" cy="5099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타원 63"/>
            <p:cNvSpPr/>
            <p:nvPr/>
          </p:nvSpPr>
          <p:spPr bwMode="auto">
            <a:xfrm>
              <a:off x="477441" y="4140003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개설과목코드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68" name="직선 연결선 67"/>
            <p:cNvCxnSpPr>
              <a:stCxn id="64" idx="6"/>
            </p:cNvCxnSpPr>
            <p:nvPr/>
          </p:nvCxnSpPr>
          <p:spPr bwMode="auto">
            <a:xfrm flipV="1">
              <a:off x="1613371" y="3926918"/>
              <a:ext cx="1145638" cy="4251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그룹 51"/>
          <p:cNvGrpSpPr/>
          <p:nvPr/>
        </p:nvGrpSpPr>
        <p:grpSpPr>
          <a:xfrm>
            <a:off x="1894677" y="4236509"/>
            <a:ext cx="5214357" cy="1652111"/>
            <a:chOff x="477441" y="3533775"/>
            <a:chExt cx="5214357" cy="1652111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2495058" y="3533775"/>
              <a:ext cx="1376314" cy="386499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평가시험</a:t>
              </a:r>
              <a:endParaRPr kumimoji="1" lang="ko-KR" altLang="en-US" sz="16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58" name="타원 57"/>
            <p:cNvSpPr/>
            <p:nvPr/>
          </p:nvSpPr>
          <p:spPr bwMode="auto">
            <a:xfrm>
              <a:off x="1382863" y="4611907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평가시험번호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2583670" y="4587284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문제파일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65" name="타원 64"/>
            <p:cNvSpPr/>
            <p:nvPr/>
          </p:nvSpPr>
          <p:spPr bwMode="auto">
            <a:xfrm>
              <a:off x="3935080" y="4761680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답안파일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71" name="직선 연결선 70"/>
            <p:cNvCxnSpPr>
              <a:endCxn id="58" idx="0"/>
            </p:cNvCxnSpPr>
            <p:nvPr/>
          </p:nvCxnSpPr>
          <p:spPr bwMode="auto">
            <a:xfrm flipH="1">
              <a:off x="1950828" y="3926918"/>
              <a:ext cx="810820" cy="6849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>
              <a:stCxn id="53" idx="2"/>
              <a:endCxn id="61" idx="0"/>
            </p:cNvCxnSpPr>
            <p:nvPr/>
          </p:nvCxnSpPr>
          <p:spPr bwMode="auto">
            <a:xfrm flipH="1">
              <a:off x="3151635" y="3920274"/>
              <a:ext cx="31580" cy="6670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>
              <a:endCxn id="65" idx="1"/>
            </p:cNvCxnSpPr>
            <p:nvPr/>
          </p:nvCxnSpPr>
          <p:spPr bwMode="auto">
            <a:xfrm>
              <a:off x="3614954" y="3926918"/>
              <a:ext cx="486479" cy="89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타원 80"/>
            <p:cNvSpPr/>
            <p:nvPr/>
          </p:nvSpPr>
          <p:spPr bwMode="auto">
            <a:xfrm>
              <a:off x="4273256" y="4224749"/>
              <a:ext cx="1418542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시험일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82" name="직선 연결선 81"/>
            <p:cNvCxnSpPr>
              <a:endCxn id="81" idx="2"/>
            </p:cNvCxnSpPr>
            <p:nvPr/>
          </p:nvCxnSpPr>
          <p:spPr bwMode="auto">
            <a:xfrm>
              <a:off x="3614954" y="3926918"/>
              <a:ext cx="658302" cy="5099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타원 82"/>
            <p:cNvSpPr/>
            <p:nvPr/>
          </p:nvSpPr>
          <p:spPr bwMode="auto">
            <a:xfrm>
              <a:off x="477441" y="4140003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개설과목코드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84" name="직선 연결선 83"/>
            <p:cNvCxnSpPr>
              <a:stCxn id="83" idx="6"/>
            </p:cNvCxnSpPr>
            <p:nvPr/>
          </p:nvCxnSpPr>
          <p:spPr bwMode="auto">
            <a:xfrm flipV="1">
              <a:off x="1613371" y="3926918"/>
              <a:ext cx="1145638" cy="4251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87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Types(3)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44236" y="1485306"/>
            <a:ext cx="3701450" cy="1465294"/>
            <a:chOff x="2560903" y="1389050"/>
            <a:chExt cx="3701450" cy="1465294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078040" y="1389050"/>
              <a:ext cx="1376314" cy="386499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err="1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프로젝트수행조</a:t>
              </a:r>
              <a:endParaRPr kumimoji="1" lang="ko-KR" altLang="en-US" sz="16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3883590" y="2430138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err="1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조번호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5126423" y="2430138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err="1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조명칭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41" name="직선 연결선 40"/>
            <p:cNvCxnSpPr>
              <a:stCxn id="34" idx="2"/>
              <a:endCxn id="35" idx="0"/>
            </p:cNvCxnSpPr>
            <p:nvPr/>
          </p:nvCxnSpPr>
          <p:spPr bwMode="auto">
            <a:xfrm flipH="1">
              <a:off x="4451555" y="1775549"/>
              <a:ext cx="314642" cy="6545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>
              <a:stCxn id="34" idx="2"/>
              <a:endCxn id="39" idx="0"/>
            </p:cNvCxnSpPr>
            <p:nvPr/>
          </p:nvCxnSpPr>
          <p:spPr bwMode="auto">
            <a:xfrm>
              <a:off x="4766197" y="1775549"/>
              <a:ext cx="928191" cy="6545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타원 43"/>
            <p:cNvSpPr/>
            <p:nvPr/>
          </p:nvSpPr>
          <p:spPr bwMode="auto">
            <a:xfrm>
              <a:off x="2560903" y="2430138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개설과목코드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10" name="직선 연결선 9"/>
            <p:cNvCxnSpPr>
              <a:stCxn id="44" idx="7"/>
              <a:endCxn id="34" idx="2"/>
            </p:cNvCxnSpPr>
            <p:nvPr/>
          </p:nvCxnSpPr>
          <p:spPr bwMode="auto">
            <a:xfrm flipV="1">
              <a:off x="3530480" y="1775549"/>
              <a:ext cx="1235717" cy="7167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그룹 16"/>
          <p:cNvGrpSpPr/>
          <p:nvPr/>
        </p:nvGrpSpPr>
        <p:grpSpPr>
          <a:xfrm>
            <a:off x="5805455" y="1460241"/>
            <a:ext cx="4820285" cy="1539839"/>
            <a:chOff x="2560903" y="4192374"/>
            <a:chExt cx="4820285" cy="1539839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4078040" y="4192374"/>
              <a:ext cx="1376314" cy="386499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프로젝트산출물</a:t>
              </a:r>
              <a:endParaRPr kumimoji="1" lang="ko-KR" altLang="en-US" sz="16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55" name="타원 54"/>
            <p:cNvSpPr/>
            <p:nvPr/>
          </p:nvSpPr>
          <p:spPr bwMode="auto">
            <a:xfrm>
              <a:off x="4166651" y="5245883"/>
              <a:ext cx="1361383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산출물구분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56" name="타원 55"/>
            <p:cNvSpPr/>
            <p:nvPr/>
          </p:nvSpPr>
          <p:spPr bwMode="auto">
            <a:xfrm>
              <a:off x="5694388" y="5245883"/>
              <a:ext cx="168680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제출마감일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59" name="직선 연결선 58"/>
            <p:cNvCxnSpPr>
              <a:stCxn id="48" idx="2"/>
              <a:endCxn id="55" idx="0"/>
            </p:cNvCxnSpPr>
            <p:nvPr/>
          </p:nvCxnSpPr>
          <p:spPr bwMode="auto">
            <a:xfrm>
              <a:off x="4766197" y="4578873"/>
              <a:ext cx="81146" cy="6670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>
              <a:stCxn id="48" idx="2"/>
              <a:endCxn id="56" idx="1"/>
            </p:cNvCxnSpPr>
            <p:nvPr/>
          </p:nvCxnSpPr>
          <p:spPr bwMode="auto">
            <a:xfrm>
              <a:off x="4766197" y="4578873"/>
              <a:ext cx="1175217" cy="7291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타원 63"/>
            <p:cNvSpPr/>
            <p:nvPr/>
          </p:nvSpPr>
          <p:spPr bwMode="auto">
            <a:xfrm>
              <a:off x="2560903" y="5308007"/>
              <a:ext cx="1199744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개설과목코드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68" name="직선 연결선 67"/>
            <p:cNvCxnSpPr>
              <a:stCxn id="64" idx="7"/>
              <a:endCxn id="48" idx="2"/>
            </p:cNvCxnSpPr>
            <p:nvPr/>
          </p:nvCxnSpPr>
          <p:spPr bwMode="auto">
            <a:xfrm flipV="1">
              <a:off x="3584949" y="4578873"/>
              <a:ext cx="1181248" cy="7912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그룹 18"/>
          <p:cNvGrpSpPr/>
          <p:nvPr/>
        </p:nvGrpSpPr>
        <p:grpSpPr>
          <a:xfrm>
            <a:off x="1172608" y="4240924"/>
            <a:ext cx="7609843" cy="1908255"/>
            <a:chOff x="2093162" y="3766791"/>
            <a:chExt cx="7609843" cy="1908255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4469509" y="3766791"/>
              <a:ext cx="3209294" cy="386499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성적산출자료집계표</a:t>
              </a:r>
              <a:endParaRPr kumimoji="1" lang="ko-KR" altLang="en-US" sz="16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2942673" y="4917365"/>
              <a:ext cx="1292722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평가점수</a:t>
              </a:r>
              <a:r>
                <a:rPr kumimoji="1" lang="en-US" altLang="ko-KR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1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4269059" y="5152363"/>
              <a:ext cx="1308082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평가점수</a:t>
              </a:r>
              <a:r>
                <a:rPr kumimoji="1" lang="en-US" altLang="ko-KR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2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23" name="타원 22"/>
            <p:cNvSpPr/>
            <p:nvPr/>
          </p:nvSpPr>
          <p:spPr bwMode="auto">
            <a:xfrm>
              <a:off x="8567075" y="4322801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성적등급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24" name="직선 연결선 23"/>
            <p:cNvCxnSpPr>
              <a:stCxn id="20" idx="2"/>
              <a:endCxn id="21" idx="0"/>
            </p:cNvCxnSpPr>
            <p:nvPr/>
          </p:nvCxnSpPr>
          <p:spPr bwMode="auto">
            <a:xfrm flipH="1">
              <a:off x="3589034" y="4153290"/>
              <a:ext cx="2485122" cy="764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타원 24"/>
            <p:cNvSpPr/>
            <p:nvPr/>
          </p:nvSpPr>
          <p:spPr bwMode="auto">
            <a:xfrm>
              <a:off x="7253758" y="4705262"/>
              <a:ext cx="847442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총점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6234973" y="5250840"/>
              <a:ext cx="1520472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평가점수</a:t>
              </a:r>
              <a:r>
                <a:rPr kumimoji="1" lang="en-US" altLang="ko-KR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10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2567490" y="3960040"/>
              <a:ext cx="11359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개설과목</a:t>
              </a:r>
              <a:endParaRPr kumimoji="1" lang="en-US" altLang="ko-KR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코드</a:t>
              </a: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8250690" y="4917365"/>
              <a:ext cx="826330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순위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2093162" y="4558472"/>
              <a:ext cx="814365" cy="424206"/>
            </a:xfrm>
            <a:prstGeom prst="ellipse">
              <a:avLst/>
            </a:prstGeom>
            <a:solidFill>
              <a:srgbClr val="A0FAC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학번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31" name="직선 연결선 30"/>
            <p:cNvCxnSpPr>
              <a:stCxn id="28" idx="6"/>
              <a:endCxn id="20" idx="1"/>
            </p:cNvCxnSpPr>
            <p:nvPr/>
          </p:nvCxnSpPr>
          <p:spPr bwMode="auto">
            <a:xfrm flipV="1">
              <a:off x="3703420" y="3960041"/>
              <a:ext cx="766089" cy="2121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>
              <a:stCxn id="30" idx="6"/>
              <a:endCxn id="20" idx="1"/>
            </p:cNvCxnSpPr>
            <p:nvPr/>
          </p:nvCxnSpPr>
          <p:spPr bwMode="auto">
            <a:xfrm flipV="1">
              <a:off x="2907527" y="3960041"/>
              <a:ext cx="1561982" cy="8105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>
              <a:stCxn id="22" idx="0"/>
              <a:endCxn id="20" idx="2"/>
            </p:cNvCxnSpPr>
            <p:nvPr/>
          </p:nvCxnSpPr>
          <p:spPr bwMode="auto">
            <a:xfrm flipV="1">
              <a:off x="4923100" y="4153290"/>
              <a:ext cx="1151056" cy="999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>
              <a:stCxn id="27" idx="0"/>
              <a:endCxn id="20" idx="2"/>
            </p:cNvCxnSpPr>
            <p:nvPr/>
          </p:nvCxnSpPr>
          <p:spPr bwMode="auto">
            <a:xfrm flipH="1" flipV="1">
              <a:off x="6074156" y="4153290"/>
              <a:ext cx="921053" cy="1097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>
              <a:stCxn id="25" idx="1"/>
              <a:endCxn id="20" idx="2"/>
            </p:cNvCxnSpPr>
            <p:nvPr/>
          </p:nvCxnSpPr>
          <p:spPr bwMode="auto">
            <a:xfrm flipH="1" flipV="1">
              <a:off x="6074156" y="4153290"/>
              <a:ext cx="1303707" cy="6140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>
              <a:stCxn id="29" idx="1"/>
              <a:endCxn id="20" idx="3"/>
            </p:cNvCxnSpPr>
            <p:nvPr/>
          </p:nvCxnSpPr>
          <p:spPr bwMode="auto">
            <a:xfrm flipH="1" flipV="1">
              <a:off x="7678803" y="3960041"/>
              <a:ext cx="692900" cy="10194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>
              <a:stCxn id="23" idx="2"/>
              <a:endCxn id="20" idx="3"/>
            </p:cNvCxnSpPr>
            <p:nvPr/>
          </p:nvCxnSpPr>
          <p:spPr bwMode="auto">
            <a:xfrm flipH="1" flipV="1">
              <a:off x="7678803" y="3960041"/>
              <a:ext cx="888272" cy="574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767779" y="5241079"/>
              <a:ext cx="439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681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Entity-Relationship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023131" y="4071805"/>
            <a:ext cx="1319753" cy="358218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수행조</a:t>
            </a:r>
            <a:endParaRPr kumimoji="1" lang="ko-KR" altLang="en-US" sz="16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314694" y="4071805"/>
            <a:ext cx="1319753" cy="358218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수강생</a:t>
            </a:r>
            <a:endParaRPr kumimoji="1" lang="ko-KR" altLang="en-US" sz="16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224593" y="1549056"/>
            <a:ext cx="1319753" cy="358218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평가시험</a:t>
            </a:r>
            <a:endParaRPr kumimoji="1" lang="ko-KR" altLang="en-US" sz="16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25060" y="1545548"/>
            <a:ext cx="1319753" cy="358218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수업시간</a:t>
            </a:r>
            <a:endParaRPr kumimoji="1" lang="ko-KR" altLang="en-US" sz="16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1926" y="4201969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endParaRPr kumimoji="1" lang="ko-KR" altLang="en-US" sz="12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28780" y="4093958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endParaRPr kumimoji="1" lang="ko-KR" altLang="en-US" sz="12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34958" y="1887500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endParaRPr kumimoji="1" lang="ko-KR" altLang="en-US" sz="12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40838" y="4201969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endParaRPr kumimoji="1" lang="ko-KR" altLang="en-US" sz="12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44856" y="1880483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endParaRPr kumimoji="1" lang="ko-KR" altLang="en-US" sz="12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30460" y="3811229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endParaRPr kumimoji="1" lang="ko-KR" altLang="en-US" sz="12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4" name="순서도: 판단 83"/>
          <p:cNvSpPr/>
          <p:nvPr/>
        </p:nvSpPr>
        <p:spPr bwMode="auto">
          <a:xfrm>
            <a:off x="9023131" y="2702234"/>
            <a:ext cx="1319753" cy="534972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산출물</a:t>
            </a:r>
            <a:endParaRPr kumimoji="1" lang="en-US" altLang="ko-KR" sz="1400" dirty="0" smtClean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제출</a:t>
            </a:r>
            <a:endParaRPr kumimoji="1" lang="ko-KR" altLang="en-US" sz="14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314695" y="1549056"/>
            <a:ext cx="1319753" cy="358218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과제</a:t>
            </a:r>
            <a:endParaRPr kumimoji="1" lang="ko-KR" altLang="en-US" sz="16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5" name="순서도: 판단 104"/>
          <p:cNvSpPr/>
          <p:nvPr/>
        </p:nvSpPr>
        <p:spPr bwMode="auto">
          <a:xfrm>
            <a:off x="6224593" y="2707062"/>
            <a:ext cx="1319753" cy="534972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응시</a:t>
            </a:r>
            <a:endParaRPr kumimoji="1" lang="en-US" altLang="ko-KR" sz="1400" dirty="0" smtClean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33769" y="1887501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endParaRPr kumimoji="1" lang="ko-KR" altLang="en-US" sz="12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37646" y="3837414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endParaRPr kumimoji="1" lang="ko-KR" altLang="en-US" sz="12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9023131" y="1557370"/>
            <a:ext cx="1319753" cy="358218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85000" lnSpcReduction="1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프로젝트산출물</a:t>
            </a:r>
            <a:endParaRPr kumimoji="1" lang="ko-KR" altLang="en-US" sz="16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2" name="순서도: 판단 41"/>
          <p:cNvSpPr/>
          <p:nvPr/>
        </p:nvSpPr>
        <p:spPr bwMode="auto">
          <a:xfrm>
            <a:off x="3314694" y="2715567"/>
            <a:ext cx="1319753" cy="534972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과제</a:t>
            </a:r>
            <a:endParaRPr kumimoji="1" lang="en-US" altLang="ko-KR" sz="1400" dirty="0" smtClean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제출</a:t>
            </a:r>
            <a:endParaRPr kumimoji="1" lang="en-US" altLang="ko-KR" sz="1400" dirty="0" smtClean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3" name="순서도: 판단 42"/>
          <p:cNvSpPr/>
          <p:nvPr/>
        </p:nvSpPr>
        <p:spPr bwMode="auto">
          <a:xfrm>
            <a:off x="825060" y="2702234"/>
            <a:ext cx="1319753" cy="534972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출석</a:t>
            </a:r>
            <a:endParaRPr kumimoji="1" lang="en-US" altLang="ko-KR" sz="1400" dirty="0" smtClean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</a:t>
            </a:r>
            <a:endParaRPr kumimoji="1" lang="ko-KR" altLang="en-US" sz="14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4" name="순서도: 판단 43"/>
          <p:cNvSpPr/>
          <p:nvPr/>
        </p:nvSpPr>
        <p:spPr bwMode="auto">
          <a:xfrm>
            <a:off x="6172108" y="3980670"/>
            <a:ext cx="1319753" cy="534972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조편성</a:t>
            </a:r>
            <a:endParaRPr kumimoji="1" lang="ko-KR" altLang="en-US" sz="14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1674599" y="2285067"/>
            <a:ext cx="1135930" cy="424206"/>
          </a:xfrm>
          <a:prstGeom prst="ellipse">
            <a:avLst/>
          </a:prstGeom>
          <a:solidFill>
            <a:srgbClr val="A0FA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출결구분</a:t>
            </a:r>
            <a:endParaRPr kumimoji="1" lang="ko-KR" altLang="en-US" sz="14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6264019" y="4864536"/>
            <a:ext cx="1135930" cy="424206"/>
          </a:xfrm>
          <a:prstGeom prst="ellipse">
            <a:avLst/>
          </a:prstGeom>
          <a:solidFill>
            <a:srgbClr val="A0FA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역할구분</a:t>
            </a:r>
            <a:endParaRPr kumimoji="1" lang="ko-KR" altLang="en-US" sz="14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9" name="직선 연결선 8"/>
          <p:cNvCxnSpPr>
            <a:stCxn id="43" idx="0"/>
            <a:endCxn id="13" idx="2"/>
          </p:cNvCxnSpPr>
          <p:nvPr/>
        </p:nvCxnSpPr>
        <p:spPr bwMode="auto">
          <a:xfrm flipV="1">
            <a:off x="1484937" y="1903766"/>
            <a:ext cx="0" cy="798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43" idx="2"/>
            <a:endCxn id="6" idx="1"/>
          </p:cNvCxnSpPr>
          <p:nvPr/>
        </p:nvCxnSpPr>
        <p:spPr bwMode="auto">
          <a:xfrm>
            <a:off x="1484937" y="3237206"/>
            <a:ext cx="1829757" cy="1013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96" idx="2"/>
            <a:endCxn id="42" idx="0"/>
          </p:cNvCxnSpPr>
          <p:nvPr/>
        </p:nvCxnSpPr>
        <p:spPr bwMode="auto">
          <a:xfrm flipH="1">
            <a:off x="3974571" y="1907274"/>
            <a:ext cx="1" cy="808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42" idx="2"/>
            <a:endCxn id="6" idx="0"/>
          </p:cNvCxnSpPr>
          <p:nvPr/>
        </p:nvCxnSpPr>
        <p:spPr bwMode="auto">
          <a:xfrm>
            <a:off x="3974571" y="3250539"/>
            <a:ext cx="0" cy="821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>
            <a:stCxn id="8" idx="2"/>
            <a:endCxn id="105" idx="0"/>
          </p:cNvCxnSpPr>
          <p:nvPr/>
        </p:nvCxnSpPr>
        <p:spPr bwMode="auto">
          <a:xfrm>
            <a:off x="6884470" y="1907274"/>
            <a:ext cx="0" cy="799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05" idx="2"/>
            <a:endCxn id="6" idx="3"/>
          </p:cNvCxnSpPr>
          <p:nvPr/>
        </p:nvCxnSpPr>
        <p:spPr bwMode="auto">
          <a:xfrm flipH="1">
            <a:off x="4634447" y="3242034"/>
            <a:ext cx="2250023" cy="1008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32" idx="2"/>
            <a:endCxn id="84" idx="0"/>
          </p:cNvCxnSpPr>
          <p:nvPr/>
        </p:nvCxnSpPr>
        <p:spPr bwMode="auto">
          <a:xfrm>
            <a:off x="9683008" y="1915588"/>
            <a:ext cx="0" cy="786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>
            <a:stCxn id="84" idx="2"/>
            <a:endCxn id="5" idx="0"/>
          </p:cNvCxnSpPr>
          <p:nvPr/>
        </p:nvCxnSpPr>
        <p:spPr bwMode="auto">
          <a:xfrm>
            <a:off x="9683008" y="3237206"/>
            <a:ext cx="0" cy="834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44" idx="3"/>
            <a:endCxn id="5" idx="1"/>
          </p:cNvCxnSpPr>
          <p:nvPr/>
        </p:nvCxnSpPr>
        <p:spPr bwMode="auto">
          <a:xfrm>
            <a:off x="7491861" y="4248156"/>
            <a:ext cx="1531270" cy="2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4" idx="1"/>
            <a:endCxn id="6" idx="3"/>
          </p:cNvCxnSpPr>
          <p:nvPr/>
        </p:nvCxnSpPr>
        <p:spPr bwMode="auto">
          <a:xfrm flipH="1">
            <a:off x="4634447" y="4248156"/>
            <a:ext cx="1537661" cy="2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44" idx="2"/>
            <a:endCxn id="47" idx="0"/>
          </p:cNvCxnSpPr>
          <p:nvPr/>
        </p:nvCxnSpPr>
        <p:spPr bwMode="auto">
          <a:xfrm flipH="1">
            <a:off x="6831984" y="4515642"/>
            <a:ext cx="1" cy="3488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타원 75"/>
          <p:cNvSpPr/>
          <p:nvPr/>
        </p:nvSpPr>
        <p:spPr bwMode="auto">
          <a:xfrm>
            <a:off x="7084470" y="2289280"/>
            <a:ext cx="1135930" cy="424206"/>
          </a:xfrm>
          <a:prstGeom prst="ellipse">
            <a:avLst/>
          </a:prstGeom>
          <a:solidFill>
            <a:srgbClr val="A0FA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평가점수</a:t>
            </a:r>
            <a:endParaRPr kumimoji="1" lang="ko-KR" altLang="en-US" sz="14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9934177" y="2278028"/>
            <a:ext cx="1135930" cy="424206"/>
          </a:xfrm>
          <a:prstGeom prst="ellipse">
            <a:avLst/>
          </a:prstGeom>
          <a:solidFill>
            <a:srgbClr val="A0FA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평가점수</a:t>
            </a:r>
            <a:endParaRPr kumimoji="1" lang="ko-KR" altLang="en-US" sz="14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7" name="직선 연결선 66"/>
          <p:cNvCxnSpPr>
            <a:stCxn id="76" idx="3"/>
          </p:cNvCxnSpPr>
          <p:nvPr/>
        </p:nvCxnSpPr>
        <p:spPr bwMode="auto">
          <a:xfrm flipH="1">
            <a:off x="7182221" y="2651362"/>
            <a:ext cx="68602" cy="167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stCxn id="78" idx="3"/>
          </p:cNvCxnSpPr>
          <p:nvPr/>
        </p:nvCxnSpPr>
        <p:spPr bwMode="auto">
          <a:xfrm flipH="1">
            <a:off x="9934177" y="2640110"/>
            <a:ext cx="166353" cy="16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>
            <a:stCxn id="45" idx="3"/>
          </p:cNvCxnSpPr>
          <p:nvPr/>
        </p:nvCxnSpPr>
        <p:spPr bwMode="auto">
          <a:xfrm flipH="1">
            <a:off x="1735618" y="2647149"/>
            <a:ext cx="105334" cy="157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9431840" y="1911571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endParaRPr kumimoji="1" lang="ko-KR" altLang="en-US" sz="12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456126" y="3794806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endParaRPr kumimoji="1" lang="ko-KR" altLang="en-US" sz="1200" dirty="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23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Relationship Types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827772" y="1385842"/>
            <a:ext cx="3917427" cy="1951965"/>
            <a:chOff x="147295" y="1391138"/>
            <a:chExt cx="3917427" cy="1951965"/>
          </a:xfrm>
        </p:grpSpPr>
        <p:sp>
          <p:nvSpPr>
            <p:cNvPr id="6" name="타원 5"/>
            <p:cNvSpPr/>
            <p:nvPr/>
          </p:nvSpPr>
          <p:spPr bwMode="auto">
            <a:xfrm>
              <a:off x="147295" y="2686164"/>
              <a:ext cx="1135930" cy="424206"/>
            </a:xfrm>
            <a:prstGeom prst="ellipse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err="1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제출일시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2928792" y="2918897"/>
              <a:ext cx="1135930" cy="424206"/>
            </a:xfrm>
            <a:prstGeom prst="ellipse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평가점수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1593330" y="2686164"/>
              <a:ext cx="1135930" cy="424206"/>
            </a:xfrm>
            <a:prstGeom prst="ellipse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제출파일</a:t>
              </a:r>
              <a:endParaRPr kumimoji="1" lang="ko-KR" altLang="en-US" sz="14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11" name="직선 연결선 10"/>
            <p:cNvCxnSpPr>
              <a:endCxn id="6" idx="0"/>
            </p:cNvCxnSpPr>
            <p:nvPr/>
          </p:nvCxnSpPr>
          <p:spPr bwMode="auto">
            <a:xfrm flipH="1">
              <a:off x="715260" y="1966071"/>
              <a:ext cx="1120461" cy="7200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>
              <a:stCxn id="16" idx="2"/>
              <a:endCxn id="9" idx="0"/>
            </p:cNvCxnSpPr>
            <p:nvPr/>
          </p:nvCxnSpPr>
          <p:spPr bwMode="auto">
            <a:xfrm>
              <a:off x="2055045" y="2100518"/>
              <a:ext cx="106250" cy="5856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>
              <a:endCxn id="8" idx="0"/>
            </p:cNvCxnSpPr>
            <p:nvPr/>
          </p:nvCxnSpPr>
          <p:spPr bwMode="auto">
            <a:xfrm>
              <a:off x="2363622" y="1966071"/>
              <a:ext cx="1133135" cy="9528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순서도: 판단 15"/>
            <p:cNvSpPr/>
            <p:nvPr/>
          </p:nvSpPr>
          <p:spPr bwMode="auto">
            <a:xfrm>
              <a:off x="1326427" y="1391138"/>
              <a:ext cx="1457235" cy="709380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과제</a:t>
              </a:r>
              <a:endParaRPr kumimoji="1" lang="en-US" altLang="ko-KR" sz="1600" dirty="0" smtClean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rgbClr val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제출</a:t>
              </a:r>
              <a:endParaRPr kumimoji="1" lang="ko-KR" altLang="en-US" sz="16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113568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103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HY신명조</vt:lpstr>
      <vt:lpstr>굴림</vt:lpstr>
      <vt:lpstr>맑은 고딕</vt:lpstr>
      <vt:lpstr>바탕</vt:lpstr>
      <vt:lpstr>Arial</vt:lpstr>
      <vt:lpstr>Times New Roman</vt:lpstr>
      <vt:lpstr>Wingdings</vt:lpstr>
      <vt:lpstr>색종이 상자</vt:lpstr>
      <vt:lpstr>ER Diagram</vt:lpstr>
      <vt:lpstr>Entity Types(1)</vt:lpstr>
      <vt:lpstr>Entity Types(2)</vt:lpstr>
      <vt:lpstr>Entity Types(3)</vt:lpstr>
      <vt:lpstr>Entity-Relationship</vt:lpstr>
      <vt:lpstr>Relationship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</dc:title>
  <dc:creator>user</dc:creator>
  <cp:lastModifiedBy>user</cp:lastModifiedBy>
  <cp:revision>16</cp:revision>
  <cp:lastPrinted>2018-05-10T02:28:04Z</cp:lastPrinted>
  <dcterms:created xsi:type="dcterms:W3CDTF">2018-04-29T01:52:43Z</dcterms:created>
  <dcterms:modified xsi:type="dcterms:W3CDTF">2018-05-10T02:29:38Z</dcterms:modified>
</cp:coreProperties>
</file>