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526" r:id="rId3"/>
    <p:sldId id="282" r:id="rId4"/>
    <p:sldId id="534" r:id="rId5"/>
    <p:sldId id="289" r:id="rId6"/>
    <p:sldId id="530" r:id="rId7"/>
    <p:sldId id="284" r:id="rId8"/>
    <p:sldId id="285" r:id="rId9"/>
    <p:sldId id="518" r:id="rId10"/>
    <p:sldId id="288" r:id="rId11"/>
    <p:sldId id="287" r:id="rId12"/>
    <p:sldId id="612" r:id="rId13"/>
    <p:sldId id="537" r:id="rId14"/>
    <p:sldId id="566" r:id="rId15"/>
    <p:sldId id="613" r:id="rId16"/>
    <p:sldId id="614" r:id="rId17"/>
    <p:sldId id="615" r:id="rId18"/>
    <p:sldId id="616" r:id="rId19"/>
    <p:sldId id="538" r:id="rId20"/>
    <p:sldId id="559" r:id="rId21"/>
    <p:sldId id="617" r:id="rId22"/>
    <p:sldId id="618" r:id="rId23"/>
    <p:sldId id="619" r:id="rId24"/>
    <p:sldId id="540" r:id="rId25"/>
    <p:sldId id="532" r:id="rId26"/>
    <p:sldId id="296" r:id="rId27"/>
    <p:sldId id="261"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140"/>
    <a:srgbClr val="F39C12"/>
    <a:srgbClr val="FCE5C1"/>
    <a:srgbClr val="F8C471"/>
    <a:srgbClr val="BA7609"/>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autoAdjust="0"/>
    <p:restoredTop sz="86761" autoAdjust="0"/>
  </p:normalViewPr>
  <p:slideViewPr>
    <p:cSldViewPr snapToGrid="0">
      <p:cViewPr varScale="1">
        <p:scale>
          <a:sx n="106" d="100"/>
          <a:sy n="106" d="100"/>
        </p:scale>
        <p:origin x="520" y="184"/>
      </p:cViewPr>
      <p:guideLst/>
    </p:cSldViewPr>
  </p:slideViewPr>
  <p:outlineViewPr>
    <p:cViewPr>
      <p:scale>
        <a:sx n="33" d="100"/>
        <a:sy n="33" d="100"/>
      </p:scale>
      <p:origin x="0" y="0"/>
    </p:cViewPr>
  </p:outlineViewPr>
  <p:notesTextViewPr>
    <p:cViewPr>
      <p:scale>
        <a:sx n="80" d="100"/>
        <a:sy n="80" d="100"/>
      </p:scale>
      <p:origin x="0" y="0"/>
    </p:cViewPr>
  </p:notesTextViewPr>
  <p:sorterViewPr>
    <p:cViewPr>
      <p:scale>
        <a:sx n="75" d="100"/>
        <a:sy n="75" d="100"/>
      </p:scale>
      <p:origin x="0" y="0"/>
    </p:cViewPr>
  </p:sorterViewPr>
  <p:notesViewPr>
    <p:cSldViewPr snapToGrid="0">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68834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44387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343546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1029436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1A3DD89F-DCFF-4301-8FBD-8FE820FFEBF8}"/>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7" name="Picture 1">
            <a:extLst>
              <a:ext uri="{FF2B5EF4-FFF2-40B4-BE49-F238E27FC236}">
                <a16:creationId xmlns:a16="http://schemas.microsoft.com/office/drawing/2014/main" id="{10B946A2-B09E-4820-AF63-1A9F79CADC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973932" y="1087577"/>
            <a:ext cx="4721076" cy="4917281"/>
          </a:xfrm>
          <a:prstGeom prst="rect">
            <a:avLst/>
          </a:prstGeom>
        </p:spPr>
      </p:pic>
      <p:grpSp>
        <p:nvGrpSpPr>
          <p:cNvPr id="8" name="Group 1">
            <a:extLst>
              <a:ext uri="{FF2B5EF4-FFF2-40B4-BE49-F238E27FC236}">
                <a16:creationId xmlns:a16="http://schemas.microsoft.com/office/drawing/2014/main" id="{02235A6E-BDA8-477D-9C8F-05B17EA3ECBD}"/>
              </a:ext>
            </a:extLst>
          </p:cNvPr>
          <p:cNvGrpSpPr/>
          <p:nvPr userDrawn="1"/>
        </p:nvGrpSpPr>
        <p:grpSpPr>
          <a:xfrm rot="18672183">
            <a:off x="9485496" y="1654737"/>
            <a:ext cx="1394884" cy="2868084"/>
            <a:chOff x="4048125" y="660400"/>
            <a:chExt cx="1046163" cy="2151063"/>
          </a:xfrm>
        </p:grpSpPr>
        <p:grpSp>
          <p:nvGrpSpPr>
            <p:cNvPr id="9" name="Group 59">
              <a:extLst>
                <a:ext uri="{FF2B5EF4-FFF2-40B4-BE49-F238E27FC236}">
                  <a16:creationId xmlns:a16="http://schemas.microsoft.com/office/drawing/2014/main" id="{3BE23C2D-2D2A-4DAC-8C48-CA04A75ABBB3}"/>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E0816649-0EDD-4EBD-A5C6-A4053CACFFC6}"/>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BFE1C691-EF99-4736-B400-CEBE7CD17017}"/>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012E23B3-F283-432E-846B-0BCCF85C4BE3}"/>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B7400716-5569-46BE-BA5A-6DF88260AB32}"/>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B0E8FA1B-8306-4D85-B184-78ACDF7D14F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10" name="Group 77">
              <a:extLst>
                <a:ext uri="{FF2B5EF4-FFF2-40B4-BE49-F238E27FC236}">
                  <a16:creationId xmlns:a16="http://schemas.microsoft.com/office/drawing/2014/main" id="{9F1588A9-21CE-4F79-9356-83BA9EB83900}"/>
                </a:ext>
              </a:extLst>
            </p:cNvPr>
            <p:cNvGrpSpPr/>
            <p:nvPr/>
          </p:nvGrpSpPr>
          <p:grpSpPr>
            <a:xfrm>
              <a:off x="4048125" y="660400"/>
              <a:ext cx="1046163" cy="1893888"/>
              <a:chOff x="4048125" y="660400"/>
              <a:chExt cx="1046163" cy="1893888"/>
            </a:xfrm>
          </p:grpSpPr>
          <p:sp>
            <p:nvSpPr>
              <p:cNvPr id="11" name="Freeform 8">
                <a:extLst>
                  <a:ext uri="{FF2B5EF4-FFF2-40B4-BE49-F238E27FC236}">
                    <a16:creationId xmlns:a16="http://schemas.microsoft.com/office/drawing/2014/main" id="{156CA861-59FB-4E79-BFE5-DECD101F5A92}"/>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9">
                <a:extLst>
                  <a:ext uri="{FF2B5EF4-FFF2-40B4-BE49-F238E27FC236}">
                    <a16:creationId xmlns:a16="http://schemas.microsoft.com/office/drawing/2014/main" id="{261308A0-82E4-4AE3-BF74-E6D4FDB862A5}"/>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10">
                <a:extLst>
                  <a:ext uri="{FF2B5EF4-FFF2-40B4-BE49-F238E27FC236}">
                    <a16:creationId xmlns:a16="http://schemas.microsoft.com/office/drawing/2014/main" id="{940FBE45-E3A0-4088-A134-F4A2E2B3E3F5}"/>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BBB9D95F-507B-4053-B542-67A6B7D04A53}"/>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E5C1A780-BA17-4DD3-A4C3-E9106D228A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DDE61E43-D787-48DF-B32A-BC1F0CB663F3}"/>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354C2C10-73A9-455E-BCCC-AD10FB5C9DD7}"/>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D24852B6-8263-4A9D-ACB6-2A95AB881FE9}"/>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F4C6C8CE-AA65-41EE-B3B6-76182D74A942}"/>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137D4C0C-3B40-499F-A128-A538B66EFA35}"/>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4EBD99F4-FB53-4A1F-98B6-9F1536289AFA}"/>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1D7212FB-F7ED-49E3-BCFE-7791FEB99B5B}"/>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104B7917-3774-412B-8C8C-2868D2AC43E1}"/>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2128BE9A-9709-42C0-99A0-383FD09B1083}"/>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9816158D-5CD9-415B-897A-5A8B3F6FE0D1}"/>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3BF41623-DDC4-4F0F-B6F0-BE6CECD3560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9D1B4C34-0BAF-482E-96B5-D7318306DA4F}"/>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
        <p:nvSpPr>
          <p:cNvPr id="35" name="Freeform 31">
            <a:extLst>
              <a:ext uri="{FF2B5EF4-FFF2-40B4-BE49-F238E27FC236}">
                <a16:creationId xmlns:a16="http://schemas.microsoft.com/office/drawing/2014/main" id="{20114BE4-6DE7-47DD-AA69-2BF8D583128A}"/>
              </a:ext>
            </a:extLst>
          </p:cNvPr>
          <p:cNvSpPr>
            <a:spLocks/>
          </p:cNvSpPr>
          <p:nvPr userDrawn="1"/>
        </p:nvSpPr>
        <p:spPr bwMode="auto">
          <a:xfrm>
            <a:off x="1" y="3049966"/>
            <a:ext cx="12189884" cy="3646326"/>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2CEC427F-C56F-4DDB-B3C3-FDF7E29D4830}"/>
              </a:ext>
            </a:extLst>
          </p:cNvPr>
          <p:cNvSpPr>
            <a:spLocks/>
          </p:cNvSpPr>
          <p:nvPr userDrawn="1"/>
        </p:nvSpPr>
        <p:spPr bwMode="auto">
          <a:xfrm rot="20441023">
            <a:off x="3156818" y="344549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FCFFD7F8-B242-445A-91C6-AE0EA9B8DD06}"/>
              </a:ext>
            </a:extLst>
          </p:cNvPr>
          <p:cNvSpPr>
            <a:spLocks/>
          </p:cNvSpPr>
          <p:nvPr userDrawn="1"/>
        </p:nvSpPr>
        <p:spPr bwMode="auto">
          <a:xfrm>
            <a:off x="116451" y="3164154"/>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F8C8C93E-82AD-4311-AAB0-A8421AA61C13}"/>
              </a:ext>
            </a:extLst>
          </p:cNvPr>
          <p:cNvSpPr>
            <a:spLocks/>
          </p:cNvSpPr>
          <p:nvPr userDrawn="1"/>
        </p:nvSpPr>
        <p:spPr bwMode="auto">
          <a:xfrm>
            <a:off x="8709151" y="3307049"/>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06C76D72-2A4D-432B-8269-B63A40238E73}"/>
              </a:ext>
            </a:extLst>
          </p:cNvPr>
          <p:cNvSpPr>
            <a:spLocks/>
          </p:cNvSpPr>
          <p:nvPr userDrawn="1"/>
        </p:nvSpPr>
        <p:spPr bwMode="auto">
          <a:xfrm flipH="1">
            <a:off x="2962917" y="396847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82A129A6-AB4E-4C6C-BEC7-4B6772E8E8E5}"/>
              </a:ext>
            </a:extLst>
          </p:cNvPr>
          <p:cNvSpPr>
            <a:spLocks/>
          </p:cNvSpPr>
          <p:nvPr userDrawn="1"/>
        </p:nvSpPr>
        <p:spPr bwMode="auto">
          <a:xfrm rot="20441023">
            <a:off x="6448237" y="3563333"/>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9801" name="副标题 2"/>
          <p:cNvSpPr>
            <a:spLocks noGrp="1"/>
          </p:cNvSpPr>
          <p:nvPr userDrawn="1">
            <p:ph type="subTitle" idx="1"/>
          </p:nvPr>
        </p:nvSpPr>
        <p:spPr>
          <a:xfrm>
            <a:off x="669924" y="3212193"/>
            <a:ext cx="5426075" cy="471742"/>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zh-CN" altLang="en-US" dirty="0"/>
          </a:p>
        </p:txBody>
      </p:sp>
      <p:sp>
        <p:nvSpPr>
          <p:cNvPr id="12" name="文本占位符 13"/>
          <p:cNvSpPr>
            <a:spLocks noGrp="1"/>
          </p:cNvSpPr>
          <p:nvPr userDrawn="1">
            <p:ph type="body" sz="quarter" idx="10" hasCustomPrompt="1"/>
          </p:nvPr>
        </p:nvSpPr>
        <p:spPr>
          <a:xfrm>
            <a:off x="669924" y="49408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69924" y="52202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3" name="标题 2">
            <a:extLst>
              <a:ext uri="{FF2B5EF4-FFF2-40B4-BE49-F238E27FC236}">
                <a16:creationId xmlns:a16="http://schemas.microsoft.com/office/drawing/2014/main" id="{9B338C6C-B103-A141-AD3C-654FC9B2A165}"/>
              </a:ext>
            </a:extLst>
          </p:cNvPr>
          <p:cNvSpPr>
            <a:spLocks noGrp="1"/>
          </p:cNvSpPr>
          <p:nvPr>
            <p:ph type="title"/>
          </p:nvPr>
        </p:nvSpPr>
        <p:spPr>
          <a:xfrm>
            <a:off x="625674" y="1667585"/>
            <a:ext cx="10850563" cy="1028699"/>
          </a:xfrm>
        </p:spPr>
        <p:txBody>
          <a:bodyPr/>
          <a:lstStyle/>
          <a:p>
            <a:r>
              <a:rPr kumimoji="1" lang="zh-CN" altLang="en-US" dirty="0"/>
              <a:t>单击此处编辑母版标题样式</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36AA9F-5921-486F-A705-DEFB48A1626A}"/>
              </a:ext>
            </a:extLst>
          </p:cNvPr>
          <p:cNvSpPr/>
          <p:nvPr userDrawn="1"/>
        </p:nvSpPr>
        <p:spPr>
          <a:xfrm>
            <a:off x="0" y="-10457"/>
            <a:ext cx="12192000" cy="5138042"/>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25" name="Picture 1">
            <a:extLst>
              <a:ext uri="{FF2B5EF4-FFF2-40B4-BE49-F238E27FC236}">
                <a16:creationId xmlns:a16="http://schemas.microsoft.com/office/drawing/2014/main" id="{8432F5DB-6BBC-4D3F-A259-2FDE49F206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100" y="1797271"/>
            <a:ext cx="4721076" cy="4917281"/>
          </a:xfrm>
          <a:prstGeom prst="rect">
            <a:avLst/>
          </a:prstGeom>
        </p:spPr>
      </p:pic>
      <p:sp>
        <p:nvSpPr>
          <p:cNvPr id="20" name="标题 1"/>
          <p:cNvSpPr>
            <a:spLocks noGrp="1"/>
          </p:cNvSpPr>
          <p:nvPr userDrawn="1">
            <p:ph type="title" hasCustomPrompt="1"/>
          </p:nvPr>
        </p:nvSpPr>
        <p:spPr>
          <a:xfrm>
            <a:off x="5951085" y="2657929"/>
            <a:ext cx="5419185"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945311" y="3629479"/>
            <a:ext cx="542607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2" name="日期占位符 1">
            <a:extLst>
              <a:ext uri="{FF2B5EF4-FFF2-40B4-BE49-F238E27FC236}">
                <a16:creationId xmlns:a16="http://schemas.microsoft.com/office/drawing/2014/main" id="{301D6142-24FE-4EFB-87B9-EC57ACF7AAD1}"/>
              </a:ext>
            </a:extLst>
          </p:cNvPr>
          <p:cNvSpPr>
            <a:spLocks noGrp="1"/>
          </p:cNvSpPr>
          <p:nvPr>
            <p:ph type="dt" sz="half" idx="10"/>
          </p:nvPr>
        </p:nvSpPr>
        <p:spPr/>
        <p:txBody>
          <a:bodyPr/>
          <a:lstStyle/>
          <a:p>
            <a:fld id="{6489D9C7-5DC6-4263-87FF-7C99F6FB63C3}" type="datetime1">
              <a:rPr lang="zh-CN" altLang="en-US" smtClean="0"/>
              <a:pPr/>
              <a:t>2021/11/17</a:t>
            </a:fld>
            <a:endParaRPr lang="zh-CN" altLang="en-US"/>
          </a:p>
        </p:txBody>
      </p:sp>
      <p:sp>
        <p:nvSpPr>
          <p:cNvPr id="3" name="页脚占位符 2">
            <a:extLst>
              <a:ext uri="{FF2B5EF4-FFF2-40B4-BE49-F238E27FC236}">
                <a16:creationId xmlns:a16="http://schemas.microsoft.com/office/drawing/2014/main" id="{F73BEBB4-D7E4-43CF-B75A-E022A92892C9}"/>
              </a:ext>
            </a:extLst>
          </p:cNvPr>
          <p:cNvSpPr>
            <a:spLocks noGrp="1"/>
          </p:cNvSpPr>
          <p:nvPr>
            <p:ph type="ftr" sz="quarter" idx="11"/>
          </p:nvPr>
        </p:nvSpPr>
        <p:spPr/>
        <p:txBody>
          <a:bodyPr/>
          <a:lstStyle/>
          <a:p>
            <a:r>
              <a:rPr lang="zh-CN" altLang="en-US" dirty="0"/>
              <a:t>第十一组</a:t>
            </a:r>
          </a:p>
        </p:txBody>
      </p:sp>
      <p:sp>
        <p:nvSpPr>
          <p:cNvPr id="26" name="灯片编号占位符 25">
            <a:extLst>
              <a:ext uri="{FF2B5EF4-FFF2-40B4-BE49-F238E27FC236}">
                <a16:creationId xmlns:a16="http://schemas.microsoft.com/office/drawing/2014/main" id="{200F7FCD-F986-4C80-A853-931CD90E61FF}"/>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5" name="Group 77">
            <a:extLst>
              <a:ext uri="{FF2B5EF4-FFF2-40B4-BE49-F238E27FC236}">
                <a16:creationId xmlns:a16="http://schemas.microsoft.com/office/drawing/2014/main" id="{085341D1-08D2-418C-9E4A-2600B41C796A}"/>
              </a:ext>
            </a:extLst>
          </p:cNvPr>
          <p:cNvGrpSpPr/>
          <p:nvPr userDrawn="1"/>
        </p:nvGrpSpPr>
        <p:grpSpPr>
          <a:xfrm rot="2249500">
            <a:off x="2928832" y="1929714"/>
            <a:ext cx="1128566" cy="2043062"/>
            <a:chOff x="4048125" y="660400"/>
            <a:chExt cx="1046163" cy="1893888"/>
          </a:xfrm>
        </p:grpSpPr>
        <p:sp>
          <p:nvSpPr>
            <p:cNvPr id="6" name="Freeform 8">
              <a:extLst>
                <a:ext uri="{FF2B5EF4-FFF2-40B4-BE49-F238E27FC236}">
                  <a16:creationId xmlns:a16="http://schemas.microsoft.com/office/drawing/2014/main" id="{6BBEEB68-B8A3-400B-A136-F5C663938266}"/>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7" name="Freeform 9">
              <a:extLst>
                <a:ext uri="{FF2B5EF4-FFF2-40B4-BE49-F238E27FC236}">
                  <a16:creationId xmlns:a16="http://schemas.microsoft.com/office/drawing/2014/main" id="{8823B28F-37A5-4713-B0C1-7CCD9995FC4C}"/>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8" name="Freeform 10">
              <a:extLst>
                <a:ext uri="{FF2B5EF4-FFF2-40B4-BE49-F238E27FC236}">
                  <a16:creationId xmlns:a16="http://schemas.microsoft.com/office/drawing/2014/main" id="{06D8BE40-C464-41AA-BFA7-D79DE444F030}"/>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9" name="Freeform 11">
              <a:extLst>
                <a:ext uri="{FF2B5EF4-FFF2-40B4-BE49-F238E27FC236}">
                  <a16:creationId xmlns:a16="http://schemas.microsoft.com/office/drawing/2014/main" id="{2226C9C4-1715-479A-84A5-F639BD16EFA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0" name="Freeform 20">
              <a:extLst>
                <a:ext uri="{FF2B5EF4-FFF2-40B4-BE49-F238E27FC236}">
                  <a16:creationId xmlns:a16="http://schemas.microsoft.com/office/drawing/2014/main" id="{37931274-4E66-4825-AFC2-10A4E703CD65}"/>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21">
              <a:extLst>
                <a:ext uri="{FF2B5EF4-FFF2-40B4-BE49-F238E27FC236}">
                  <a16:creationId xmlns:a16="http://schemas.microsoft.com/office/drawing/2014/main" id="{FE3326A3-FE0F-436D-900A-A48F07878477}"/>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22">
              <a:extLst>
                <a:ext uri="{FF2B5EF4-FFF2-40B4-BE49-F238E27FC236}">
                  <a16:creationId xmlns:a16="http://schemas.microsoft.com/office/drawing/2014/main" id="{FF16ECE2-DA26-4E01-A019-D9DCDB9D1B06}"/>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3" name="Freeform 23">
              <a:extLst>
                <a:ext uri="{FF2B5EF4-FFF2-40B4-BE49-F238E27FC236}">
                  <a16:creationId xmlns:a16="http://schemas.microsoft.com/office/drawing/2014/main" id="{B796E571-B5F1-4DB8-973E-972117DB5B5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26">
              <a:extLst>
                <a:ext uri="{FF2B5EF4-FFF2-40B4-BE49-F238E27FC236}">
                  <a16:creationId xmlns:a16="http://schemas.microsoft.com/office/drawing/2014/main" id="{924245C4-4A10-4064-B1CF-4D363BEB838B}"/>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27">
              <a:extLst>
                <a:ext uri="{FF2B5EF4-FFF2-40B4-BE49-F238E27FC236}">
                  <a16:creationId xmlns:a16="http://schemas.microsoft.com/office/drawing/2014/main" id="{7BC54533-B21B-476C-A68A-822EA2D1FB9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6">
              <a:extLst>
                <a:ext uri="{FF2B5EF4-FFF2-40B4-BE49-F238E27FC236}">
                  <a16:creationId xmlns:a16="http://schemas.microsoft.com/office/drawing/2014/main" id="{330A1210-E658-496E-AF98-629B535C8150}"/>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7">
              <a:extLst>
                <a:ext uri="{FF2B5EF4-FFF2-40B4-BE49-F238E27FC236}">
                  <a16:creationId xmlns:a16="http://schemas.microsoft.com/office/drawing/2014/main" id="{D26E5F5A-501E-49AC-86D1-1C26DDFC4FE5}"/>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Oval 17">
              <a:extLst>
                <a:ext uri="{FF2B5EF4-FFF2-40B4-BE49-F238E27FC236}">
                  <a16:creationId xmlns:a16="http://schemas.microsoft.com/office/drawing/2014/main" id="{03145FCB-2225-42CA-A49C-BD2110EAA6B3}"/>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4">
              <a:extLst>
                <a:ext uri="{FF2B5EF4-FFF2-40B4-BE49-F238E27FC236}">
                  <a16:creationId xmlns:a16="http://schemas.microsoft.com/office/drawing/2014/main" id="{410E22CA-1A79-473C-8B1B-66083195F066}"/>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5">
              <a:extLst>
                <a:ext uri="{FF2B5EF4-FFF2-40B4-BE49-F238E27FC236}">
                  <a16:creationId xmlns:a16="http://schemas.microsoft.com/office/drawing/2014/main" id="{57C869E4-6E44-43B5-90C1-039428DE967B}"/>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18">
              <a:extLst>
                <a:ext uri="{FF2B5EF4-FFF2-40B4-BE49-F238E27FC236}">
                  <a16:creationId xmlns:a16="http://schemas.microsoft.com/office/drawing/2014/main" id="{6D2BF0C6-85AE-473B-A21F-F09838C3B344}"/>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19">
              <a:extLst>
                <a:ext uri="{FF2B5EF4-FFF2-40B4-BE49-F238E27FC236}">
                  <a16:creationId xmlns:a16="http://schemas.microsoft.com/office/drawing/2014/main" id="{6FA04063-A1F9-4EE3-8904-EFBFBCC7E722}"/>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D0FDD-0F66-41AE-B2C4-5D4E9EFA2C2D}"/>
              </a:ext>
            </a:extLst>
          </p:cNvPr>
          <p:cNvSpPr>
            <a:spLocks noGrp="1"/>
          </p:cNvSpPr>
          <p:nvPr>
            <p:ph type="dt" sz="half" idx="10"/>
          </p:nvPr>
        </p:nvSpPr>
        <p:spPr/>
        <p:txBody>
          <a:bodyPr/>
          <a:lstStyle/>
          <a:p>
            <a:fld id="{6489D9C7-5DC6-4263-87FF-7C99F6FB63C3}" type="datetime1">
              <a:rPr lang="zh-CN" altLang="en-US" smtClean="0"/>
              <a:pPr/>
              <a:t>2021/11/17</a:t>
            </a:fld>
            <a:endParaRPr lang="zh-CN" altLang="en-US"/>
          </a:p>
        </p:txBody>
      </p:sp>
      <p:sp>
        <p:nvSpPr>
          <p:cNvPr id="5" name="页脚占位符 4">
            <a:extLst>
              <a:ext uri="{FF2B5EF4-FFF2-40B4-BE49-F238E27FC236}">
                <a16:creationId xmlns:a16="http://schemas.microsoft.com/office/drawing/2014/main" id="{309429F4-FA6A-4B41-AE3C-3860BC68CC72}"/>
              </a:ext>
            </a:extLst>
          </p:cNvPr>
          <p:cNvSpPr>
            <a:spLocks noGrp="1"/>
          </p:cNvSpPr>
          <p:nvPr>
            <p:ph type="ftr" sz="quarter" idx="11"/>
          </p:nvPr>
        </p:nvSpPr>
        <p:spPr/>
        <p:txBody>
          <a:bodyPr/>
          <a:lstStyle/>
          <a:p>
            <a:r>
              <a:rPr lang="zh-CN" altLang="en-US" dirty="0"/>
              <a:t>第十一组</a:t>
            </a:r>
          </a:p>
        </p:txBody>
      </p:sp>
      <p:sp>
        <p:nvSpPr>
          <p:cNvPr id="6" name="灯片编号占位符 5">
            <a:extLst>
              <a:ext uri="{FF2B5EF4-FFF2-40B4-BE49-F238E27FC236}">
                <a16:creationId xmlns:a16="http://schemas.microsoft.com/office/drawing/2014/main" id="{99AFAE43-7B8D-487A-BEFA-F936847B723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D517FE2B-77B5-834C-A46C-2B6D632DF5ED}"/>
              </a:ext>
            </a:extLst>
          </p:cNvPr>
          <p:cNvSpPr>
            <a:spLocks noGrp="1"/>
          </p:cNvSpPr>
          <p:nvPr>
            <p:ph type="dt" sz="half" idx="10"/>
          </p:nvPr>
        </p:nvSpPr>
        <p:spPr/>
        <p:txBody>
          <a:bodyPr/>
          <a:lstStyle/>
          <a:p>
            <a:fld id="{6489D9C7-5DC6-4263-87FF-7C99F6FB63C3}" type="datetime1">
              <a:rPr lang="zh-CN" altLang="en-US" smtClean="0"/>
              <a:pPr/>
              <a:t>2021/11/17</a:t>
            </a:fld>
            <a:endParaRPr lang="zh-CN" altLang="en-US"/>
          </a:p>
        </p:txBody>
      </p:sp>
      <p:sp>
        <p:nvSpPr>
          <p:cNvPr id="12" name="页脚占位符 11">
            <a:extLst>
              <a:ext uri="{FF2B5EF4-FFF2-40B4-BE49-F238E27FC236}">
                <a16:creationId xmlns:a16="http://schemas.microsoft.com/office/drawing/2014/main" id="{E2DCBF2F-0374-0C47-A253-A162EA8CE39D}"/>
              </a:ext>
            </a:extLst>
          </p:cNvPr>
          <p:cNvSpPr>
            <a:spLocks noGrp="1"/>
          </p:cNvSpPr>
          <p:nvPr>
            <p:ph type="ftr" sz="quarter" idx="11"/>
          </p:nvPr>
        </p:nvSpPr>
        <p:spPr/>
        <p:txBody>
          <a:bodyPr/>
          <a:lstStyle/>
          <a:p>
            <a:r>
              <a:rPr lang="zh-CN" altLang="en-US" dirty="0"/>
              <a:t>第十一组</a:t>
            </a:r>
          </a:p>
        </p:txBody>
      </p:sp>
      <p:sp>
        <p:nvSpPr>
          <p:cNvPr id="13" name="灯片编号占位符 12">
            <a:extLst>
              <a:ext uri="{FF2B5EF4-FFF2-40B4-BE49-F238E27FC236}">
                <a16:creationId xmlns:a16="http://schemas.microsoft.com/office/drawing/2014/main" id="{77E23623-75BD-DD43-ACB7-B420CEA70F9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íṥļîḍè">
            <a:extLst>
              <a:ext uri="{FF2B5EF4-FFF2-40B4-BE49-F238E27FC236}">
                <a16:creationId xmlns:a16="http://schemas.microsoft.com/office/drawing/2014/main" id="{CB579CAB-7E52-0549-90C9-1EF2B64D7E47}"/>
              </a:ext>
            </a:extLst>
          </p:cNvPr>
          <p:cNvSpPr/>
          <p:nvPr userDrawn="1"/>
        </p:nvSpPr>
        <p:spPr>
          <a:xfrm>
            <a:off x="494270" y="383059"/>
            <a:ext cx="121786" cy="556055"/>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7" name="内容占位符 2">
            <a:extLst>
              <a:ext uri="{FF2B5EF4-FFF2-40B4-BE49-F238E27FC236}">
                <a16:creationId xmlns:a16="http://schemas.microsoft.com/office/drawing/2014/main" id="{7B6575FC-0BD6-4748-B6B3-84603F66DF8A}"/>
              </a:ext>
            </a:extLst>
          </p:cNvPr>
          <p:cNvSpPr>
            <a:spLocks noGrp="1"/>
          </p:cNvSpPr>
          <p:nvPr>
            <p:ph idx="1"/>
          </p:nvPr>
        </p:nvSpPr>
        <p:spPr>
          <a:xfrm>
            <a:off x="669924" y="1191269"/>
            <a:ext cx="10736156" cy="50196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标题 9">
            <a:extLst>
              <a:ext uri="{FF2B5EF4-FFF2-40B4-BE49-F238E27FC236}">
                <a16:creationId xmlns:a16="http://schemas.microsoft.com/office/drawing/2014/main" id="{8D7E2410-A215-4442-B99D-DB33E3AA72A6}"/>
              </a:ext>
            </a:extLst>
          </p:cNvPr>
          <p:cNvSpPr>
            <a:spLocks noGrp="1"/>
          </p:cNvSpPr>
          <p:nvPr>
            <p:ph type="title"/>
          </p:nvPr>
        </p:nvSpPr>
        <p:spPr>
          <a:xfrm>
            <a:off x="669924" y="-89585"/>
            <a:ext cx="10850563" cy="1028699"/>
          </a:xfrm>
        </p:spPr>
        <p:txBody>
          <a:bodyPr/>
          <a:lstStyle/>
          <a:p>
            <a:r>
              <a:rPr kumimoji="1" lang="zh-CN" altLang="en-US" dirty="0"/>
              <a:t>单击此处编辑母版标题样式</a:t>
            </a:r>
          </a:p>
        </p:txBody>
      </p:sp>
      <p:pic>
        <p:nvPicPr>
          <p:cNvPr id="16" name="图片 4" descr="4bdc8a5f2c7ebbd4bd040324b5bd268">
            <a:extLst>
              <a:ext uri="{FF2B5EF4-FFF2-40B4-BE49-F238E27FC236}">
                <a16:creationId xmlns:a16="http://schemas.microsoft.com/office/drawing/2014/main" id="{B971A003-F216-8E45-8884-80082D2D15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4053" y="200017"/>
            <a:ext cx="2196434" cy="92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C0B006F-F823-4C14-A6B1-143E16F49392}"/>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6" name="Picture 1">
            <a:extLst>
              <a:ext uri="{FF2B5EF4-FFF2-40B4-BE49-F238E27FC236}">
                <a16:creationId xmlns:a16="http://schemas.microsoft.com/office/drawing/2014/main" id="{152AADFD-4E58-48BE-9A75-874025C98B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292985" y="689506"/>
            <a:ext cx="4721076" cy="4917281"/>
          </a:xfrm>
          <a:prstGeom prst="rect">
            <a:avLst/>
          </a:prstGeom>
        </p:spPr>
      </p:pic>
      <p:sp>
        <p:nvSpPr>
          <p:cNvPr id="35" name="Freeform 31">
            <a:extLst>
              <a:ext uri="{FF2B5EF4-FFF2-40B4-BE49-F238E27FC236}">
                <a16:creationId xmlns:a16="http://schemas.microsoft.com/office/drawing/2014/main" id="{70497AD8-E323-4B60-B5A5-983335814D9A}"/>
              </a:ext>
            </a:extLst>
          </p:cNvPr>
          <p:cNvSpPr>
            <a:spLocks/>
          </p:cNvSpPr>
          <p:nvPr userDrawn="1"/>
        </p:nvSpPr>
        <p:spPr bwMode="auto">
          <a:xfrm>
            <a:off x="1" y="2838811"/>
            <a:ext cx="12189884" cy="3857481"/>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8EB1F51D-7985-4891-80D9-6CE0D492B61D}"/>
              </a:ext>
            </a:extLst>
          </p:cNvPr>
          <p:cNvSpPr>
            <a:spLocks/>
          </p:cNvSpPr>
          <p:nvPr userDrawn="1"/>
        </p:nvSpPr>
        <p:spPr bwMode="auto">
          <a:xfrm rot="20441023">
            <a:off x="4131734" y="3264845"/>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364F9D42-884A-4019-B6A3-8A2700FC16C2}"/>
              </a:ext>
            </a:extLst>
          </p:cNvPr>
          <p:cNvSpPr>
            <a:spLocks/>
          </p:cNvSpPr>
          <p:nvPr userDrawn="1"/>
        </p:nvSpPr>
        <p:spPr bwMode="auto">
          <a:xfrm>
            <a:off x="234951" y="294851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750C97AF-BF9D-4BCF-B31B-1A728DFFC057}"/>
              </a:ext>
            </a:extLst>
          </p:cNvPr>
          <p:cNvSpPr>
            <a:spLocks/>
          </p:cNvSpPr>
          <p:nvPr userDrawn="1"/>
        </p:nvSpPr>
        <p:spPr bwMode="auto">
          <a:xfrm>
            <a:off x="8528051" y="2948517"/>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3D4A90E0-51C5-4899-A5C8-A8751A388B97}"/>
              </a:ext>
            </a:extLst>
          </p:cNvPr>
          <p:cNvSpPr>
            <a:spLocks/>
          </p:cNvSpPr>
          <p:nvPr userDrawn="1"/>
        </p:nvSpPr>
        <p:spPr bwMode="auto">
          <a:xfrm flipH="1">
            <a:off x="2962917" y="308731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CD97869C-71AE-4134-8810-A272730B8547}"/>
              </a:ext>
            </a:extLst>
          </p:cNvPr>
          <p:cNvSpPr>
            <a:spLocks/>
          </p:cNvSpPr>
          <p:nvPr userDrawn="1"/>
        </p:nvSpPr>
        <p:spPr bwMode="auto">
          <a:xfrm rot="20441023">
            <a:off x="7164499" y="2753786"/>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69924" y="3130428"/>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7" name="Group 1">
            <a:extLst>
              <a:ext uri="{FF2B5EF4-FFF2-40B4-BE49-F238E27FC236}">
                <a16:creationId xmlns:a16="http://schemas.microsoft.com/office/drawing/2014/main" id="{B6B1B140-22BA-4AA3-BC54-DBE60CB7C9B2}"/>
              </a:ext>
            </a:extLst>
          </p:cNvPr>
          <p:cNvGrpSpPr/>
          <p:nvPr userDrawn="1"/>
        </p:nvGrpSpPr>
        <p:grpSpPr>
          <a:xfrm rot="18672183">
            <a:off x="8989833" y="1653272"/>
            <a:ext cx="1394884" cy="2868084"/>
            <a:chOff x="4048125" y="660400"/>
            <a:chExt cx="1046163" cy="2151063"/>
          </a:xfrm>
        </p:grpSpPr>
        <p:grpSp>
          <p:nvGrpSpPr>
            <p:cNvPr id="8" name="Group 59">
              <a:extLst>
                <a:ext uri="{FF2B5EF4-FFF2-40B4-BE49-F238E27FC236}">
                  <a16:creationId xmlns:a16="http://schemas.microsoft.com/office/drawing/2014/main" id="{89798995-2B7C-4C1E-AA86-3F46C3FCEC9C}"/>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FFE0CB8C-0E10-4D54-8E18-08319D5E8AA2}"/>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AC3BB512-B0F3-4C21-AC31-986A5659ED69}"/>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F8DB1051-3E58-4110-BC55-30F340B11D3B}"/>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227C1D33-F2E4-4292-BC12-3944DB2B18C8}"/>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3953FED9-3B8F-4365-915D-2F513ED85C3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9" name="Group 77">
              <a:extLst>
                <a:ext uri="{FF2B5EF4-FFF2-40B4-BE49-F238E27FC236}">
                  <a16:creationId xmlns:a16="http://schemas.microsoft.com/office/drawing/2014/main" id="{30EEC7A2-8A45-49EE-8714-2C30E42ECD35}"/>
                </a:ext>
              </a:extLst>
            </p:cNvPr>
            <p:cNvGrpSpPr/>
            <p:nvPr/>
          </p:nvGrpSpPr>
          <p:grpSpPr>
            <a:xfrm>
              <a:off x="4048125" y="660400"/>
              <a:ext cx="1046163" cy="1893888"/>
              <a:chOff x="4048125" y="660400"/>
              <a:chExt cx="1046163" cy="1893888"/>
            </a:xfrm>
          </p:grpSpPr>
          <p:sp>
            <p:nvSpPr>
              <p:cNvPr id="10" name="Freeform 8">
                <a:extLst>
                  <a:ext uri="{FF2B5EF4-FFF2-40B4-BE49-F238E27FC236}">
                    <a16:creationId xmlns:a16="http://schemas.microsoft.com/office/drawing/2014/main" id="{F4701795-2528-40AB-BD32-D8634F355F7A}"/>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9">
                <a:extLst>
                  <a:ext uri="{FF2B5EF4-FFF2-40B4-BE49-F238E27FC236}">
                    <a16:creationId xmlns:a16="http://schemas.microsoft.com/office/drawing/2014/main" id="{09C9A0F1-7672-4167-9810-7C8856C2FD10}"/>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10">
                <a:extLst>
                  <a:ext uri="{FF2B5EF4-FFF2-40B4-BE49-F238E27FC236}">
                    <a16:creationId xmlns:a16="http://schemas.microsoft.com/office/drawing/2014/main" id="{3A3581A7-BFE8-4A7F-8608-888122814B41}"/>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252F5E74-5DA9-4028-ADFE-11986B8B1E4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769BE5D0-E2D5-49B8-81CC-61C4FBB020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40D2E5CF-D750-478D-80B8-6CEA1FCBD6EC}"/>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560717B3-3CD9-4899-ADCB-750811053C0F}"/>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11B13ECC-54E1-4FA2-B482-D2FD48AAB01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D87DB817-90E5-4934-94C5-D51987E7344F}"/>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9CA8AC4E-377D-4B53-8928-1B28D889634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A8BDA585-BD54-43EA-8B96-74931CB74774}"/>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9A80D12B-4607-427F-B40A-423C8884CF67}"/>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22EA18D8-3C9D-44F0-92D2-1B88A70BED49}"/>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3F19E541-08E0-41A5-8117-69AB57527DAC}"/>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B30FB8EF-B9A6-4161-9217-51E1978D0E73}"/>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A2846474-6146-4517-9F62-7111025EA91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3615AE28-BA6A-478B-89F0-D6BFAF6E873D}"/>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F15BF-774D-0846-973A-3D8277CC6AA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2D1458E-87B2-7A41-851C-B3AEB40F0884}"/>
              </a:ext>
            </a:extLst>
          </p:cNvPr>
          <p:cNvSpPr>
            <a:spLocks noGrp="1"/>
          </p:cNvSpPr>
          <p:nvPr>
            <p:ph type="dt" sz="half" idx="10"/>
          </p:nvPr>
        </p:nvSpPr>
        <p:spPr/>
        <p:txBody>
          <a:bodyPr/>
          <a:lstStyle/>
          <a:p>
            <a:fld id="{6489D9C7-5DC6-4263-87FF-7C99F6FB63C3}" type="datetime1">
              <a:rPr lang="zh-CN" altLang="en-US" smtClean="0"/>
              <a:pPr/>
              <a:t>2021/11/17</a:t>
            </a:fld>
            <a:endParaRPr lang="zh-CN" altLang="en-US"/>
          </a:p>
        </p:txBody>
      </p:sp>
      <p:sp>
        <p:nvSpPr>
          <p:cNvPr id="4" name="页脚占位符 3">
            <a:extLst>
              <a:ext uri="{FF2B5EF4-FFF2-40B4-BE49-F238E27FC236}">
                <a16:creationId xmlns:a16="http://schemas.microsoft.com/office/drawing/2014/main" id="{919E6CDD-5292-3A42-AA16-5E0369C903C9}"/>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AFA4FA3-5C8A-B843-B686-499DE7BFC7D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15715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2021/11/17</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zh-CN" altLang="en-US" dirty="0"/>
              <a:t>第十一组</a:t>
            </a:r>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 id="2147483662"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4" y="2314758"/>
            <a:ext cx="6181042" cy="1281567"/>
          </a:xfrm>
        </p:spPr>
        <p:txBody>
          <a:bodyPr>
            <a:normAutofit/>
          </a:bodyPr>
          <a:lstStyle/>
          <a:p>
            <a:r>
              <a:rPr lang="zh-CN" altLang="en-US" dirty="0"/>
              <a:t>基于大数据的城市运行海量实时监测数据存储及快速查询检索技术研究</a:t>
            </a:r>
          </a:p>
        </p:txBody>
      </p:sp>
      <p:sp>
        <p:nvSpPr>
          <p:cNvPr id="14" name="文本框 13">
            <a:extLst>
              <a:ext uri="{FF2B5EF4-FFF2-40B4-BE49-F238E27FC236}">
                <a16:creationId xmlns:a16="http://schemas.microsoft.com/office/drawing/2014/main" id="{30123765-986A-4443-9CA3-8206D5A3DE01}"/>
              </a:ext>
            </a:extLst>
          </p:cNvPr>
          <p:cNvSpPr txBox="1"/>
          <p:nvPr/>
        </p:nvSpPr>
        <p:spPr>
          <a:xfrm>
            <a:off x="755650" y="1615834"/>
            <a:ext cx="1727999" cy="454587"/>
          </a:xfrm>
          <a:prstGeom prst="rect">
            <a:avLst/>
          </a:prstGeom>
          <a:noFill/>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2021</a:t>
            </a:r>
            <a:endParaRPr lang="zh-CN" altLang="en-US" spc="100" dirty="0">
              <a:solidFill>
                <a:schemeClr val="bg1"/>
              </a:solidFill>
              <a:latin typeface="Impact" panose="020B0806030902050204" pitchFamily="34" charset="0"/>
              <a:cs typeface="Arial" panose="020B0604020202020204" pitchFamily="34" charset="0"/>
            </a:endParaRPr>
          </a:p>
        </p:txBody>
      </p:sp>
      <p:cxnSp>
        <p:nvCxnSpPr>
          <p:cNvPr id="13" name="直接连接符 12">
            <a:extLst>
              <a:ext uri="{FF2B5EF4-FFF2-40B4-BE49-F238E27FC236}">
                <a16:creationId xmlns:a16="http://schemas.microsoft.com/office/drawing/2014/main" id="{B0C91595-D754-4F48-BF98-2F8FA9C128C3}"/>
              </a:ext>
            </a:extLst>
          </p:cNvPr>
          <p:cNvCxnSpPr/>
          <p:nvPr/>
        </p:nvCxnSpPr>
        <p:spPr>
          <a:xfrm>
            <a:off x="670720" y="2169212"/>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C4A322E-1944-40DB-A864-A7AFD3F4DA01}"/>
              </a:ext>
            </a:extLst>
          </p:cNvPr>
          <p:cNvCxnSpPr/>
          <p:nvPr/>
        </p:nvCxnSpPr>
        <p:spPr>
          <a:xfrm>
            <a:off x="670720" y="3647634"/>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A61DB4FF-3C73-DC4A-B483-D1F2E9D48E32}"/>
              </a:ext>
            </a:extLst>
          </p:cNvPr>
          <p:cNvSpPr txBox="1">
            <a:spLocks/>
          </p:cNvSpPr>
          <p:nvPr/>
        </p:nvSpPr>
        <p:spPr>
          <a:xfrm>
            <a:off x="2676399" y="4123458"/>
            <a:ext cx="7590354" cy="1082874"/>
          </a:xfrm>
          <a:prstGeom prst="rect">
            <a:avLst/>
          </a:prstGeom>
        </p:spPr>
        <p:txBody>
          <a:bodyPr vert="horz" lIns="91440" tIns="45720" rIns="91440" bIns="45720" rtlCol="0" anchor="ctr">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buFont typeface="Arial" panose="020B0604020202020204" pitchFamily="34" charset="0"/>
              <a:buChar char="•"/>
            </a:pPr>
            <a:r>
              <a:rPr lang="zh-CN" altLang="en-US" dirty="0"/>
              <a:t>汇报小组：第十一组</a:t>
            </a:r>
            <a:endParaRPr lang="en-US" altLang="zh-CN" dirty="0"/>
          </a:p>
          <a:p>
            <a:pPr marL="171450" indent="-171450">
              <a:buFont typeface="Arial" panose="020B0604020202020204" pitchFamily="34" charset="0"/>
              <a:buChar char="•"/>
            </a:pPr>
            <a:r>
              <a:rPr lang="zh-CN" altLang="en-US" dirty="0"/>
              <a:t>汇报日期：</a:t>
            </a:r>
            <a:r>
              <a:rPr lang="en-US" altLang="zh-CN" dirty="0"/>
              <a:t>202111</a:t>
            </a:r>
          </a:p>
          <a:p>
            <a:pPr marL="171450" indent="-171450">
              <a:buFont typeface="Arial" panose="020B0604020202020204" pitchFamily="34" charset="0"/>
              <a:buChar char="•"/>
            </a:pPr>
            <a:r>
              <a:rPr lang="zh-CN" altLang="en-US" dirty="0"/>
              <a:t>汇报次数：第七次</a:t>
            </a:r>
            <a:endParaRPr lang="en-US" altLang="zh-CN" dirty="0"/>
          </a:p>
        </p:txBody>
      </p:sp>
      <p:pic>
        <p:nvPicPr>
          <p:cNvPr id="7" name="图片 4" descr="4bdc8a5f2c7ebbd4bd040324b5bd268">
            <a:extLst>
              <a:ext uri="{FF2B5EF4-FFF2-40B4-BE49-F238E27FC236}">
                <a16:creationId xmlns:a16="http://schemas.microsoft.com/office/drawing/2014/main" id="{753DD578-5AE5-5749-950E-3428E147B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23825"/>
            <a:ext cx="2673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4D2748A-85B6-C341-AE99-E41B43F1C06B}"/>
              </a:ext>
            </a:extLst>
          </p:cNvPr>
          <p:cNvSpPr>
            <a:spLocks noGrp="1"/>
          </p:cNvSpPr>
          <p:nvPr>
            <p:ph type="title"/>
          </p:nvPr>
        </p:nvSpPr>
        <p:spPr/>
        <p:txBody>
          <a:bodyPr/>
          <a:lstStyle/>
          <a:p>
            <a:r>
              <a:rPr kumimoji="1" lang="zh-CN" altLang="en-US" dirty="0"/>
              <a:t>课题整体技术架构</a:t>
            </a:r>
          </a:p>
        </p:txBody>
      </p:sp>
      <p:sp>
        <p:nvSpPr>
          <p:cNvPr id="4" name="页脚占位符 3">
            <a:extLst>
              <a:ext uri="{FF2B5EF4-FFF2-40B4-BE49-F238E27FC236}">
                <a16:creationId xmlns:a16="http://schemas.microsoft.com/office/drawing/2014/main" id="{1A5921ED-760A-704B-98C7-1548B8C5D79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22FC8D3A-D094-AD4E-BE64-76E74C21D2B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grpSp>
        <p:nvGrpSpPr>
          <p:cNvPr id="8" name="组合 7">
            <a:extLst>
              <a:ext uri="{FF2B5EF4-FFF2-40B4-BE49-F238E27FC236}">
                <a16:creationId xmlns:a16="http://schemas.microsoft.com/office/drawing/2014/main" id="{330033CC-C352-5F45-8043-FDBAA2706144}"/>
              </a:ext>
            </a:extLst>
          </p:cNvPr>
          <p:cNvGrpSpPr/>
          <p:nvPr/>
        </p:nvGrpSpPr>
        <p:grpSpPr>
          <a:xfrm>
            <a:off x="1534947" y="1155969"/>
            <a:ext cx="8495948" cy="4931304"/>
            <a:chOff x="1534947" y="1155969"/>
            <a:chExt cx="8495948" cy="4931304"/>
          </a:xfrm>
        </p:grpSpPr>
        <p:sp>
          <p:nvSpPr>
            <p:cNvPr id="7" name="矩形 6">
              <a:extLst>
                <a:ext uri="{FF2B5EF4-FFF2-40B4-BE49-F238E27FC236}">
                  <a16:creationId xmlns:a16="http://schemas.microsoft.com/office/drawing/2014/main" id="{D501920C-0FF7-C54D-B81D-F2F29A13CFC8}"/>
                </a:ext>
              </a:extLst>
            </p:cNvPr>
            <p:cNvSpPr/>
            <p:nvPr/>
          </p:nvSpPr>
          <p:spPr>
            <a:xfrm>
              <a:off x="3461221" y="2549034"/>
              <a:ext cx="1464472" cy="45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panose="020B0503020204020204" pitchFamily="34" charset="-122"/>
                  <a:ea typeface="Microsoft YaHei" panose="020B0503020204020204" pitchFamily="34" charset="-122"/>
                </a:rPr>
                <a:t>数据适配器</a:t>
              </a:r>
            </a:p>
          </p:txBody>
        </p:sp>
        <p:sp>
          <p:nvSpPr>
            <p:cNvPr id="14" name="圆角矩形 6">
              <a:extLst>
                <a:ext uri="{FF2B5EF4-FFF2-40B4-BE49-F238E27FC236}">
                  <a16:creationId xmlns:a16="http://schemas.microsoft.com/office/drawing/2014/main" id="{A41A84D3-446D-3940-834E-AD415F505C56}"/>
                </a:ext>
              </a:extLst>
            </p:cNvPr>
            <p:cNvSpPr/>
            <p:nvPr/>
          </p:nvSpPr>
          <p:spPr bwMode="auto">
            <a:xfrm>
              <a:off x="2054045" y="5010565"/>
              <a:ext cx="3345731"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32" name="流程图: 磁盘 36">
              <a:extLst>
                <a:ext uri="{FF2B5EF4-FFF2-40B4-BE49-F238E27FC236}">
                  <a16:creationId xmlns:a16="http://schemas.microsoft.com/office/drawing/2014/main" id="{98F11F27-9088-CC42-AC78-34CBA88C9649}"/>
                </a:ext>
              </a:extLst>
            </p:cNvPr>
            <p:cNvSpPr/>
            <p:nvPr/>
          </p:nvSpPr>
          <p:spPr>
            <a:xfrm>
              <a:off x="2207734" y="5430416"/>
              <a:ext cx="981596" cy="528069"/>
            </a:xfrm>
            <a:prstGeom prst="flowChartMagneticDisk">
              <a:avLst/>
            </a:prstGeom>
            <a:solidFill>
              <a:schemeClr val="accent1">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clickhouse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3" name="流程图: 磁盘 36">
              <a:extLst>
                <a:ext uri="{FF2B5EF4-FFF2-40B4-BE49-F238E27FC236}">
                  <a16:creationId xmlns:a16="http://schemas.microsoft.com/office/drawing/2014/main" id="{49A372E3-36E7-9248-B8C5-01362D16E0A7}"/>
                </a:ext>
              </a:extLst>
            </p:cNvPr>
            <p:cNvSpPr/>
            <p:nvPr/>
          </p:nvSpPr>
          <p:spPr>
            <a:xfrm>
              <a:off x="4342688" y="5420846"/>
              <a:ext cx="981596" cy="538549"/>
            </a:xfrm>
            <a:prstGeom prst="flowChartMagneticDisk">
              <a:avLst/>
            </a:prstGeom>
            <a:solidFill>
              <a:srgbClr val="7030A0">
                <a:alpha val="40000"/>
              </a:srgb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1" name="流程图: 磁盘 36">
              <a:extLst>
                <a:ext uri="{FF2B5EF4-FFF2-40B4-BE49-F238E27FC236}">
                  <a16:creationId xmlns:a16="http://schemas.microsoft.com/office/drawing/2014/main" id="{4C51C39A-8D50-B941-9305-593DCDBDC130}"/>
                </a:ext>
              </a:extLst>
            </p:cNvPr>
            <p:cNvSpPr/>
            <p:nvPr/>
          </p:nvSpPr>
          <p:spPr>
            <a:xfrm>
              <a:off x="3275211" y="5419936"/>
              <a:ext cx="981596" cy="538549"/>
            </a:xfrm>
            <a:prstGeom prst="flowChartMagneticDisk">
              <a:avLst/>
            </a:prstGeom>
            <a:solidFill>
              <a:schemeClr val="accent4">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elasticsearch</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nvGrpSpPr>
            <p:cNvPr id="2" name="组合 1">
              <a:extLst>
                <a:ext uri="{FF2B5EF4-FFF2-40B4-BE49-F238E27FC236}">
                  <a16:creationId xmlns:a16="http://schemas.microsoft.com/office/drawing/2014/main" id="{B70F9AF4-80B7-D34C-A037-98693761C44A}"/>
                </a:ext>
              </a:extLst>
            </p:cNvPr>
            <p:cNvGrpSpPr/>
            <p:nvPr/>
          </p:nvGrpSpPr>
          <p:grpSpPr>
            <a:xfrm>
              <a:off x="2023515" y="1282533"/>
              <a:ext cx="7820214" cy="699470"/>
              <a:chOff x="1569516" y="1226265"/>
              <a:chExt cx="7820214" cy="947552"/>
            </a:xfrm>
          </p:grpSpPr>
          <p:sp>
            <p:nvSpPr>
              <p:cNvPr id="16" name="圆角矩形 8">
                <a:extLst>
                  <a:ext uri="{FF2B5EF4-FFF2-40B4-BE49-F238E27FC236}">
                    <a16:creationId xmlns:a16="http://schemas.microsoft.com/office/drawing/2014/main" id="{4032FCD4-6492-1D43-9E6C-BA427F6853DE}"/>
                  </a:ext>
                </a:extLst>
              </p:cNvPr>
              <p:cNvSpPr/>
              <p:nvPr/>
            </p:nvSpPr>
            <p:spPr bwMode="auto">
              <a:xfrm>
                <a:off x="1569516" y="1226265"/>
                <a:ext cx="7820214" cy="947552"/>
              </a:xfrm>
              <a:prstGeom prst="roundRect">
                <a:avLst>
                  <a:gd name="adj" fmla="val 5346"/>
                </a:avLst>
              </a:prstGeom>
              <a:solidFill>
                <a:schemeClr val="accent1">
                  <a:alpha val="40000"/>
                </a:schemeClr>
              </a:solidFill>
              <a:ln w="12700">
                <a:solidFill>
                  <a:schemeClr val="accent1"/>
                </a:solidFill>
                <a:headEnd/>
                <a:tailEnd/>
              </a:ln>
            </p:spPr>
            <p:style>
              <a:lnRef idx="3">
                <a:schemeClr val="lt1"/>
              </a:lnRef>
              <a:fillRef idx="1">
                <a:schemeClr val="accent1"/>
              </a:fillRef>
              <a:effectRef idx="1">
                <a:schemeClr val="accent1"/>
              </a:effectRef>
              <a:fontRef idx="minor">
                <a:schemeClr val="lt1"/>
              </a:fontRef>
            </p:style>
            <p:txBody>
              <a:bodyPr vert="horz" wrap="square" lIns="89843" tIns="44922" rIns="89843" bIns="44922" numCol="1" rtlCol="0" anchor="ctr" anchorCtr="0" compatLnSpc="1">
                <a:prstTxWarp prst="textNoShape">
                  <a:avLst/>
                </a:prstTxWarp>
              </a:bodyPr>
              <a:lstStyle/>
              <a:p>
                <a:endPar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3" name="圆角矩形 35">
                <a:extLst>
                  <a:ext uri="{FF2B5EF4-FFF2-40B4-BE49-F238E27FC236}">
                    <a16:creationId xmlns:a16="http://schemas.microsoft.com/office/drawing/2014/main" id="{B68BDB17-EF88-DE44-AB5B-B32190E08E42}"/>
                  </a:ext>
                </a:extLst>
              </p:cNvPr>
              <p:cNvSpPr/>
              <p:nvPr/>
            </p:nvSpPr>
            <p:spPr>
              <a:xfrm>
                <a:off x="2311109" y="12911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建筑能耗</a:t>
                </a:r>
              </a:p>
            </p:txBody>
          </p:sp>
          <p:sp>
            <p:nvSpPr>
              <p:cNvPr id="44" name="圆角矩形 36">
                <a:extLst>
                  <a:ext uri="{FF2B5EF4-FFF2-40B4-BE49-F238E27FC236}">
                    <a16:creationId xmlns:a16="http://schemas.microsoft.com/office/drawing/2014/main" id="{354B184B-FA77-8F42-A957-6A4978B5C275}"/>
                  </a:ext>
                </a:extLst>
              </p:cNvPr>
              <p:cNvSpPr/>
              <p:nvPr/>
            </p:nvSpPr>
            <p:spPr>
              <a:xfrm>
                <a:off x="2311109"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城市安防</a:t>
                </a:r>
              </a:p>
            </p:txBody>
          </p:sp>
          <p:sp>
            <p:nvSpPr>
              <p:cNvPr id="55" name="圆角矩形 35">
                <a:extLst>
                  <a:ext uri="{FF2B5EF4-FFF2-40B4-BE49-F238E27FC236}">
                    <a16:creationId xmlns:a16="http://schemas.microsoft.com/office/drawing/2014/main" id="{2BED9FA6-113D-B24F-AEB5-5FC19CE1F387}"/>
                  </a:ext>
                </a:extLst>
              </p:cNvPr>
              <p:cNvSpPr/>
              <p:nvPr/>
            </p:nvSpPr>
            <p:spPr>
              <a:xfrm>
                <a:off x="3923216" y="12898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a:t>
                </a:r>
              </a:p>
            </p:txBody>
          </p:sp>
          <p:sp>
            <p:nvSpPr>
              <p:cNvPr id="56" name="圆角矩形 36">
                <a:extLst>
                  <a:ext uri="{FF2B5EF4-FFF2-40B4-BE49-F238E27FC236}">
                    <a16:creationId xmlns:a16="http://schemas.microsoft.com/office/drawing/2014/main" id="{DC5CCFB0-14D1-6F42-B0D5-5CF76DC7A9B3}"/>
                  </a:ext>
                </a:extLst>
              </p:cNvPr>
              <p:cNvSpPr/>
              <p:nvPr/>
            </p:nvSpPr>
            <p:spPr>
              <a:xfrm>
                <a:off x="3925357"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水利</a:t>
                </a:r>
              </a:p>
            </p:txBody>
          </p:sp>
          <p:sp>
            <p:nvSpPr>
              <p:cNvPr id="57" name="圆角矩形 35">
                <a:extLst>
                  <a:ext uri="{FF2B5EF4-FFF2-40B4-BE49-F238E27FC236}">
                    <a16:creationId xmlns:a16="http://schemas.microsoft.com/office/drawing/2014/main" id="{62B3096B-3BB2-B147-BDFC-DCFE157348CA}"/>
                  </a:ext>
                </a:extLst>
              </p:cNvPr>
              <p:cNvSpPr/>
              <p:nvPr/>
            </p:nvSpPr>
            <p:spPr>
              <a:xfrm>
                <a:off x="5602001" y="1298737"/>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路网</a:t>
                </a:r>
              </a:p>
            </p:txBody>
          </p:sp>
          <p:sp>
            <p:nvSpPr>
              <p:cNvPr id="61" name="圆角矩形 36">
                <a:extLst>
                  <a:ext uri="{FF2B5EF4-FFF2-40B4-BE49-F238E27FC236}">
                    <a16:creationId xmlns:a16="http://schemas.microsoft.com/office/drawing/2014/main" id="{2D69E1E9-979F-6A41-9F51-82B63F6AE2A1}"/>
                  </a:ext>
                </a:extLst>
              </p:cNvPr>
              <p:cNvSpPr/>
              <p:nvPr/>
            </p:nvSpPr>
            <p:spPr>
              <a:xfrm>
                <a:off x="5602001" y="176867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生态</a:t>
                </a:r>
              </a:p>
            </p:txBody>
          </p:sp>
          <p:sp>
            <p:nvSpPr>
              <p:cNvPr id="63" name="圆角矩形 35">
                <a:extLst>
                  <a:ext uri="{FF2B5EF4-FFF2-40B4-BE49-F238E27FC236}">
                    <a16:creationId xmlns:a16="http://schemas.microsoft.com/office/drawing/2014/main" id="{DB685CC2-ACD1-9D48-8586-552217F5D78D}"/>
                  </a:ext>
                </a:extLst>
              </p:cNvPr>
              <p:cNvSpPr/>
              <p:nvPr/>
            </p:nvSpPr>
            <p:spPr>
              <a:xfrm>
                <a:off x="7278645" y="1294526"/>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交通</a:t>
                </a:r>
              </a:p>
            </p:txBody>
          </p:sp>
          <p:sp>
            <p:nvSpPr>
              <p:cNvPr id="64" name="圆角矩形 36">
                <a:extLst>
                  <a:ext uri="{FF2B5EF4-FFF2-40B4-BE49-F238E27FC236}">
                    <a16:creationId xmlns:a16="http://schemas.microsoft.com/office/drawing/2014/main" id="{8DEAD868-4E9F-7F4D-A00F-33C5A47455F1}"/>
                  </a:ext>
                </a:extLst>
              </p:cNvPr>
              <p:cNvSpPr/>
              <p:nvPr/>
            </p:nvSpPr>
            <p:spPr>
              <a:xfrm>
                <a:off x="7278645" y="1764468"/>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管网</a:t>
                </a:r>
              </a:p>
            </p:txBody>
          </p:sp>
        </p:grpSp>
        <p:grpSp>
          <p:nvGrpSpPr>
            <p:cNvPr id="76" name="组合 75">
              <a:extLst>
                <a:ext uri="{FF2B5EF4-FFF2-40B4-BE49-F238E27FC236}">
                  <a16:creationId xmlns:a16="http://schemas.microsoft.com/office/drawing/2014/main" id="{16076EBF-DF2E-454B-8132-24380337AF5E}"/>
                </a:ext>
              </a:extLst>
            </p:cNvPr>
            <p:cNvGrpSpPr/>
            <p:nvPr/>
          </p:nvGrpSpPr>
          <p:grpSpPr>
            <a:xfrm>
              <a:off x="5932839" y="3566369"/>
              <a:ext cx="3936090" cy="982955"/>
              <a:chOff x="5843713" y="3613906"/>
              <a:chExt cx="4316338" cy="982955"/>
            </a:xfrm>
          </p:grpSpPr>
          <p:sp>
            <p:nvSpPr>
              <p:cNvPr id="20" name="圆角矩形 12">
                <a:extLst>
                  <a:ext uri="{FF2B5EF4-FFF2-40B4-BE49-F238E27FC236}">
                    <a16:creationId xmlns:a16="http://schemas.microsoft.com/office/drawing/2014/main" id="{FF2BAED7-E904-3C4B-B062-C5FD284B3266}"/>
                  </a:ext>
                </a:extLst>
              </p:cNvPr>
              <p:cNvSpPr/>
              <p:nvPr/>
            </p:nvSpPr>
            <p:spPr>
              <a:xfrm>
                <a:off x="6238912" y="3730600"/>
                <a:ext cx="1486409"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59" name="矩形 58">
                <a:extLst>
                  <a:ext uri="{FF2B5EF4-FFF2-40B4-BE49-F238E27FC236}">
                    <a16:creationId xmlns:a16="http://schemas.microsoft.com/office/drawing/2014/main" id="{411B49D3-4EA0-9A46-B7DA-C0232EAF616C}"/>
                  </a:ext>
                </a:extLst>
              </p:cNvPr>
              <p:cNvSpPr/>
              <p:nvPr/>
            </p:nvSpPr>
            <p:spPr>
              <a:xfrm flipH="1">
                <a:off x="5843713" y="3613906"/>
                <a:ext cx="4316338" cy="98295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圆角矩形 12">
                <a:extLst>
                  <a:ext uri="{FF2B5EF4-FFF2-40B4-BE49-F238E27FC236}">
                    <a16:creationId xmlns:a16="http://schemas.microsoft.com/office/drawing/2014/main" id="{4EDF3186-744C-CB46-8AE4-60A9EF9C3EF8}"/>
                  </a:ext>
                </a:extLst>
              </p:cNvPr>
              <p:cNvSpPr/>
              <p:nvPr/>
            </p:nvSpPr>
            <p:spPr>
              <a:xfrm>
                <a:off x="8197196" y="3732609"/>
                <a:ext cx="1486409"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77" name="圆角矩形 6">
              <a:extLst>
                <a:ext uri="{FF2B5EF4-FFF2-40B4-BE49-F238E27FC236}">
                  <a16:creationId xmlns:a16="http://schemas.microsoft.com/office/drawing/2014/main" id="{3036928A-590A-D547-AD94-87D5FEDECD88}"/>
                </a:ext>
              </a:extLst>
            </p:cNvPr>
            <p:cNvSpPr/>
            <p:nvPr/>
          </p:nvSpPr>
          <p:spPr bwMode="auto">
            <a:xfrm>
              <a:off x="6500375" y="5005492"/>
              <a:ext cx="1446280"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8" name="文本框 77">
              <a:extLst>
                <a:ext uri="{FF2B5EF4-FFF2-40B4-BE49-F238E27FC236}">
                  <a16:creationId xmlns:a16="http://schemas.microsoft.com/office/drawing/2014/main" id="{873FF5E3-6E83-194C-9998-410EE94D0470}"/>
                </a:ext>
              </a:extLst>
            </p:cNvPr>
            <p:cNvSpPr txBox="1"/>
            <p:nvPr/>
          </p:nvSpPr>
          <p:spPr>
            <a:xfrm>
              <a:off x="2095521" y="4987372"/>
              <a:ext cx="1583913" cy="307777"/>
            </a:xfrm>
            <a:prstGeom prst="rect">
              <a:avLst/>
            </a:prstGeom>
            <a:noFill/>
          </p:spPr>
          <p:txBody>
            <a:bodyPr wrap="square" rtlCol="0">
              <a:spAutoFit/>
            </a:bodyPr>
            <a:lstStyle/>
            <a:p>
              <a:r>
                <a:rPr kumimoji="1" lang="zh-CN" altLang="en-US" sz="1400" dirty="0">
                  <a:latin typeface="+mj-ea"/>
                  <a:ea typeface="+mj-ea"/>
                </a:rPr>
                <a:t>检索存储引擎</a:t>
              </a:r>
            </a:p>
          </p:txBody>
        </p:sp>
        <p:sp>
          <p:nvSpPr>
            <p:cNvPr id="88" name="文本框 87">
              <a:extLst>
                <a:ext uri="{FF2B5EF4-FFF2-40B4-BE49-F238E27FC236}">
                  <a16:creationId xmlns:a16="http://schemas.microsoft.com/office/drawing/2014/main" id="{FA18E28D-8EA4-7240-8B3C-1BC877883B2F}"/>
                </a:ext>
              </a:extLst>
            </p:cNvPr>
            <p:cNvSpPr txBox="1"/>
            <p:nvPr/>
          </p:nvSpPr>
          <p:spPr>
            <a:xfrm>
              <a:off x="6536558" y="4987166"/>
              <a:ext cx="1583913" cy="307777"/>
            </a:xfrm>
            <a:prstGeom prst="rect">
              <a:avLst/>
            </a:prstGeom>
            <a:noFill/>
          </p:spPr>
          <p:txBody>
            <a:bodyPr wrap="square" rtlCol="0">
              <a:spAutoFit/>
            </a:bodyPr>
            <a:lstStyle/>
            <a:p>
              <a:r>
                <a:rPr kumimoji="1" lang="zh-CN" altLang="en-US" sz="1400" dirty="0">
                  <a:latin typeface="+mj-ea"/>
                  <a:ea typeface="+mj-ea"/>
                </a:rPr>
                <a:t>预警模型</a:t>
              </a:r>
            </a:p>
          </p:txBody>
        </p:sp>
        <p:sp>
          <p:nvSpPr>
            <p:cNvPr id="89" name="圆角矩形 12">
              <a:extLst>
                <a:ext uri="{FF2B5EF4-FFF2-40B4-BE49-F238E27FC236}">
                  <a16:creationId xmlns:a16="http://schemas.microsoft.com/office/drawing/2014/main" id="{996E56E0-2D35-2648-B9FC-79218C1DE4DA}"/>
                </a:ext>
              </a:extLst>
            </p:cNvPr>
            <p:cNvSpPr/>
            <p:nvPr/>
          </p:nvSpPr>
          <p:spPr>
            <a:xfrm>
              <a:off x="6644282" y="5286011"/>
              <a:ext cx="1125137" cy="261610"/>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GRU</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100" name="文本框 99">
              <a:extLst>
                <a:ext uri="{FF2B5EF4-FFF2-40B4-BE49-F238E27FC236}">
                  <a16:creationId xmlns:a16="http://schemas.microsoft.com/office/drawing/2014/main" id="{3083515E-1518-D746-BF32-7A532BE0BC1C}"/>
                </a:ext>
              </a:extLst>
            </p:cNvPr>
            <p:cNvSpPr txBox="1"/>
            <p:nvPr/>
          </p:nvSpPr>
          <p:spPr>
            <a:xfrm>
              <a:off x="5580801" y="5117661"/>
              <a:ext cx="1583913" cy="261610"/>
            </a:xfrm>
            <a:prstGeom prst="rect">
              <a:avLst/>
            </a:prstGeom>
            <a:noFill/>
          </p:spPr>
          <p:txBody>
            <a:bodyPr wrap="square" rtlCol="0">
              <a:spAutoFit/>
            </a:bodyPr>
            <a:lstStyle/>
            <a:p>
              <a:r>
                <a:rPr kumimoji="1" lang="zh-CN" altLang="en-US" sz="1100" dirty="0">
                  <a:latin typeface="+mj-ea"/>
                  <a:ea typeface="+mj-ea"/>
                </a:rPr>
                <a:t>数据输入</a:t>
              </a:r>
            </a:p>
          </p:txBody>
        </p:sp>
        <p:grpSp>
          <p:nvGrpSpPr>
            <p:cNvPr id="13" name="组合 12">
              <a:extLst>
                <a:ext uri="{FF2B5EF4-FFF2-40B4-BE49-F238E27FC236}">
                  <a16:creationId xmlns:a16="http://schemas.microsoft.com/office/drawing/2014/main" id="{6ACEBA03-890A-FC4F-8F5E-0D8D64B172CF}"/>
                </a:ext>
              </a:extLst>
            </p:cNvPr>
            <p:cNvGrpSpPr/>
            <p:nvPr/>
          </p:nvGrpSpPr>
          <p:grpSpPr>
            <a:xfrm>
              <a:off x="5413865" y="5304980"/>
              <a:ext cx="1022273" cy="474642"/>
              <a:chOff x="4888503" y="5278158"/>
              <a:chExt cx="983564" cy="367344"/>
            </a:xfrm>
          </p:grpSpPr>
          <p:sp>
            <p:nvSpPr>
              <p:cNvPr id="102" name="下箭头 101">
                <a:extLst>
                  <a:ext uri="{FF2B5EF4-FFF2-40B4-BE49-F238E27FC236}">
                    <a16:creationId xmlns:a16="http://schemas.microsoft.com/office/drawing/2014/main" id="{C6FEA9C8-6F4C-8A4F-BD8A-E51FEAC95D18}"/>
                  </a:ext>
                </a:extLst>
              </p:cNvPr>
              <p:cNvSpPr/>
              <p:nvPr/>
            </p:nvSpPr>
            <p:spPr>
              <a:xfrm rot="5400000">
                <a:off x="5305244" y="5083835"/>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下箭头 102">
                <a:extLst>
                  <a:ext uri="{FF2B5EF4-FFF2-40B4-BE49-F238E27FC236}">
                    <a16:creationId xmlns:a16="http://schemas.microsoft.com/office/drawing/2014/main" id="{B27DA71A-758B-C745-9B9C-C8F8CB56CABE}"/>
                  </a:ext>
                </a:extLst>
              </p:cNvPr>
              <p:cNvSpPr/>
              <p:nvPr/>
            </p:nvSpPr>
            <p:spPr>
              <a:xfrm rot="16200000">
                <a:off x="5310400" y="4861417"/>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4" name="文本框 103">
              <a:extLst>
                <a:ext uri="{FF2B5EF4-FFF2-40B4-BE49-F238E27FC236}">
                  <a16:creationId xmlns:a16="http://schemas.microsoft.com/office/drawing/2014/main" id="{AB4B87DA-ABA8-2440-9F3C-CB36D633004B}"/>
                </a:ext>
              </a:extLst>
            </p:cNvPr>
            <p:cNvSpPr txBox="1"/>
            <p:nvPr/>
          </p:nvSpPr>
          <p:spPr>
            <a:xfrm>
              <a:off x="5580801" y="5732475"/>
              <a:ext cx="1583913" cy="261610"/>
            </a:xfrm>
            <a:prstGeom prst="rect">
              <a:avLst/>
            </a:prstGeom>
            <a:noFill/>
          </p:spPr>
          <p:txBody>
            <a:bodyPr wrap="square" rtlCol="0">
              <a:spAutoFit/>
            </a:bodyPr>
            <a:lstStyle/>
            <a:p>
              <a:r>
                <a:rPr kumimoji="1" lang="zh-CN" altLang="en-US" sz="1100" dirty="0">
                  <a:latin typeface="+mj-ea"/>
                  <a:ea typeface="+mj-ea"/>
                </a:rPr>
                <a:t>结果输出</a:t>
              </a:r>
            </a:p>
          </p:txBody>
        </p:sp>
        <p:sp>
          <p:nvSpPr>
            <p:cNvPr id="105" name="圆角矩形 12">
              <a:extLst>
                <a:ext uri="{FF2B5EF4-FFF2-40B4-BE49-F238E27FC236}">
                  <a16:creationId xmlns:a16="http://schemas.microsoft.com/office/drawing/2014/main" id="{525DFD12-940D-C24B-91CA-E9D77D900DBD}"/>
                </a:ext>
              </a:extLst>
            </p:cNvPr>
            <p:cNvSpPr/>
            <p:nvPr/>
          </p:nvSpPr>
          <p:spPr>
            <a:xfrm>
              <a:off x="6660946" y="5687770"/>
              <a:ext cx="1125137" cy="279976"/>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LSTM</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 name="文本框 5">
              <a:extLst>
                <a:ext uri="{FF2B5EF4-FFF2-40B4-BE49-F238E27FC236}">
                  <a16:creationId xmlns:a16="http://schemas.microsoft.com/office/drawing/2014/main" id="{E73EFAA6-0950-9748-98A4-C8181A985D6E}"/>
                </a:ext>
              </a:extLst>
            </p:cNvPr>
            <p:cNvSpPr txBox="1"/>
            <p:nvPr/>
          </p:nvSpPr>
          <p:spPr>
            <a:xfrm>
              <a:off x="1534947" y="1155969"/>
              <a:ext cx="364202" cy="954107"/>
            </a:xfrm>
            <a:prstGeom prst="rect">
              <a:avLst/>
            </a:prstGeom>
            <a:noFill/>
          </p:spPr>
          <p:txBody>
            <a:bodyPr wrap="none" rtlCol="0">
              <a:spAutoFit/>
            </a:bodyPr>
            <a:lstStyle/>
            <a:p>
              <a:r>
                <a:rPr kumimoji="1" lang="zh-CN" altLang="en-US" sz="1400" dirty="0"/>
                <a:t>基</a:t>
              </a:r>
              <a:endParaRPr kumimoji="1" lang="en-US" altLang="zh-CN" sz="1400" dirty="0"/>
            </a:p>
            <a:p>
              <a:r>
                <a:rPr kumimoji="1" lang="zh-CN" altLang="en-US" sz="1400" dirty="0"/>
                <a:t>础</a:t>
              </a:r>
              <a:endParaRPr kumimoji="1" lang="en-US" altLang="zh-CN" sz="1400" dirty="0"/>
            </a:p>
            <a:p>
              <a:r>
                <a:rPr kumimoji="1" lang="zh-CN" altLang="en-US" sz="1400" dirty="0"/>
                <a:t>数</a:t>
              </a:r>
              <a:endParaRPr kumimoji="1" lang="en-US" altLang="zh-CN" sz="1400" dirty="0"/>
            </a:p>
            <a:p>
              <a:r>
                <a:rPr kumimoji="1" lang="zh-CN" altLang="en-US" sz="1400" dirty="0"/>
                <a:t>据</a:t>
              </a:r>
            </a:p>
          </p:txBody>
        </p:sp>
        <p:sp>
          <p:nvSpPr>
            <p:cNvPr id="47" name="文本框 46">
              <a:extLst>
                <a:ext uri="{FF2B5EF4-FFF2-40B4-BE49-F238E27FC236}">
                  <a16:creationId xmlns:a16="http://schemas.microsoft.com/office/drawing/2014/main" id="{5123158A-78FA-4045-8DEE-2F33A3736D18}"/>
                </a:ext>
              </a:extLst>
            </p:cNvPr>
            <p:cNvSpPr txBox="1"/>
            <p:nvPr/>
          </p:nvSpPr>
          <p:spPr>
            <a:xfrm>
              <a:off x="1534947" y="2398555"/>
              <a:ext cx="364202" cy="954107"/>
            </a:xfrm>
            <a:prstGeom prst="rect">
              <a:avLst/>
            </a:prstGeom>
            <a:noFill/>
          </p:spPr>
          <p:txBody>
            <a:bodyPr wrap="none" rtlCol="0">
              <a:spAutoFit/>
            </a:bodyPr>
            <a:lstStyle/>
            <a:p>
              <a:r>
                <a:rPr kumimoji="1" lang="zh-CN" altLang="en-US" sz="1400" dirty="0"/>
                <a:t>适</a:t>
              </a:r>
              <a:endParaRPr kumimoji="1" lang="en-US" altLang="zh-CN" sz="1400" dirty="0"/>
            </a:p>
            <a:p>
              <a:r>
                <a:rPr kumimoji="1" lang="zh-CN" altLang="en-US" sz="1400" dirty="0"/>
                <a:t>配</a:t>
              </a:r>
              <a:endParaRPr kumimoji="1" lang="en-US" altLang="zh-CN" sz="1400" dirty="0"/>
            </a:p>
            <a:p>
              <a:r>
                <a:rPr kumimoji="1" lang="zh-CN" altLang="en-US" sz="1400" dirty="0"/>
                <a:t>缓</a:t>
              </a:r>
              <a:endParaRPr kumimoji="1" lang="en-US" altLang="zh-CN" sz="1400" dirty="0"/>
            </a:p>
            <a:p>
              <a:r>
                <a:rPr kumimoji="1" lang="zh-CN" altLang="en-US" sz="1400" dirty="0"/>
                <a:t>冲</a:t>
              </a:r>
            </a:p>
          </p:txBody>
        </p:sp>
        <p:sp>
          <p:nvSpPr>
            <p:cNvPr id="48" name="文本框 47">
              <a:extLst>
                <a:ext uri="{FF2B5EF4-FFF2-40B4-BE49-F238E27FC236}">
                  <a16:creationId xmlns:a16="http://schemas.microsoft.com/office/drawing/2014/main" id="{977AD112-7DF0-1149-A69D-0F15C7995C32}"/>
                </a:ext>
              </a:extLst>
            </p:cNvPr>
            <p:cNvSpPr txBox="1"/>
            <p:nvPr/>
          </p:nvSpPr>
          <p:spPr>
            <a:xfrm>
              <a:off x="1545487" y="3513249"/>
              <a:ext cx="364202" cy="954107"/>
            </a:xfrm>
            <a:prstGeom prst="rect">
              <a:avLst/>
            </a:prstGeom>
            <a:noFill/>
          </p:spPr>
          <p:txBody>
            <a:bodyPr wrap="none" rtlCol="0">
              <a:spAutoFit/>
            </a:bodyPr>
            <a:lstStyle/>
            <a:p>
              <a:r>
                <a:rPr kumimoji="1" lang="zh-CN" altLang="en-US" sz="1400" dirty="0"/>
                <a:t>计</a:t>
              </a:r>
              <a:endParaRPr kumimoji="1" lang="en-US" altLang="zh-CN" sz="1400" dirty="0"/>
            </a:p>
            <a:p>
              <a:r>
                <a:rPr kumimoji="1" lang="zh-CN" altLang="en-US" sz="1400" dirty="0"/>
                <a:t>算</a:t>
              </a:r>
              <a:endParaRPr kumimoji="1" lang="en-US" altLang="zh-CN" sz="1400" dirty="0"/>
            </a:p>
            <a:p>
              <a:r>
                <a:rPr kumimoji="1" lang="zh-CN" altLang="en-US" sz="1400" dirty="0"/>
                <a:t>存</a:t>
              </a:r>
              <a:endParaRPr kumimoji="1" lang="en-US" altLang="zh-CN" sz="1400" dirty="0"/>
            </a:p>
            <a:p>
              <a:r>
                <a:rPr kumimoji="1" lang="zh-CN" altLang="en-US" sz="1400" dirty="0"/>
                <a:t>储</a:t>
              </a:r>
            </a:p>
          </p:txBody>
        </p:sp>
        <p:sp>
          <p:nvSpPr>
            <p:cNvPr id="49" name="矩形 48">
              <a:extLst>
                <a:ext uri="{FF2B5EF4-FFF2-40B4-BE49-F238E27FC236}">
                  <a16:creationId xmlns:a16="http://schemas.microsoft.com/office/drawing/2014/main" id="{9B0DCC4F-3C72-EB4D-A68E-5FBF3CCA3739}"/>
                </a:ext>
              </a:extLst>
            </p:cNvPr>
            <p:cNvSpPr/>
            <p:nvPr/>
          </p:nvSpPr>
          <p:spPr>
            <a:xfrm flipH="1">
              <a:off x="2048716" y="2372534"/>
              <a:ext cx="7820211" cy="74816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圆柱形 54">
              <a:extLst>
                <a:ext uri="{FF2B5EF4-FFF2-40B4-BE49-F238E27FC236}">
                  <a16:creationId xmlns:a16="http://schemas.microsoft.com/office/drawing/2014/main" id="{BB352A32-F245-3444-BEDF-5F1461B3EA5B}"/>
                </a:ext>
              </a:extLst>
            </p:cNvPr>
            <p:cNvSpPr/>
            <p:nvPr/>
          </p:nvSpPr>
          <p:spPr>
            <a:xfrm rot="5400000">
              <a:off x="6474215" y="2036791"/>
              <a:ext cx="381718" cy="1464471"/>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Kafka</a:t>
              </a:r>
              <a:r>
                <a:rPr lang="zh-CN" altLang="en-US" sz="1200" dirty="0">
                  <a:solidFill>
                    <a:schemeClr val="tx1"/>
                  </a:solidFill>
                  <a:latin typeface="微软雅黑" panose="020B0503020204020204" pitchFamily="34" charset="-122"/>
                  <a:ea typeface="微软雅黑" panose="020B0503020204020204" pitchFamily="34" charset="-122"/>
                  <a:cs typeface="Microsoft YaHei" charset="-122"/>
                </a:rPr>
                <a:t>集群</a:t>
              </a:r>
            </a:p>
          </p:txBody>
        </p:sp>
        <p:sp>
          <p:nvSpPr>
            <p:cNvPr id="69" name="圆角矩形 6">
              <a:extLst>
                <a:ext uri="{FF2B5EF4-FFF2-40B4-BE49-F238E27FC236}">
                  <a16:creationId xmlns:a16="http://schemas.microsoft.com/office/drawing/2014/main" id="{A68D7C0F-91F2-8141-9632-81E8E443D1D8}"/>
                </a:ext>
              </a:extLst>
            </p:cNvPr>
            <p:cNvSpPr/>
            <p:nvPr/>
          </p:nvSpPr>
          <p:spPr bwMode="auto">
            <a:xfrm>
              <a:off x="8414480" y="5013656"/>
              <a:ext cx="1446280"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0" name="文本框 69">
              <a:extLst>
                <a:ext uri="{FF2B5EF4-FFF2-40B4-BE49-F238E27FC236}">
                  <a16:creationId xmlns:a16="http://schemas.microsoft.com/office/drawing/2014/main" id="{6D9BE25D-DDB2-0B49-9FC8-40EDB7FC18C7}"/>
                </a:ext>
              </a:extLst>
            </p:cNvPr>
            <p:cNvSpPr txBox="1"/>
            <p:nvPr/>
          </p:nvSpPr>
          <p:spPr>
            <a:xfrm>
              <a:off x="8446982" y="4994994"/>
              <a:ext cx="1583913" cy="307777"/>
            </a:xfrm>
            <a:prstGeom prst="rect">
              <a:avLst/>
            </a:prstGeom>
            <a:noFill/>
          </p:spPr>
          <p:txBody>
            <a:bodyPr wrap="square" rtlCol="0">
              <a:spAutoFit/>
            </a:bodyPr>
            <a:lstStyle/>
            <a:p>
              <a:r>
                <a:rPr kumimoji="1" lang="zh-CN" altLang="en-US" sz="1400" dirty="0">
                  <a:latin typeface="+mj-ea"/>
                  <a:ea typeface="+mj-ea"/>
                </a:rPr>
                <a:t>预警展示</a:t>
              </a:r>
            </a:p>
          </p:txBody>
        </p:sp>
        <p:sp>
          <p:nvSpPr>
            <p:cNvPr id="71" name="圆角矩形 36">
              <a:extLst>
                <a:ext uri="{FF2B5EF4-FFF2-40B4-BE49-F238E27FC236}">
                  <a16:creationId xmlns:a16="http://schemas.microsoft.com/office/drawing/2014/main" id="{5B8D1608-ADD8-BD40-BEEF-D2DA17AF846F}"/>
                </a:ext>
              </a:extLst>
            </p:cNvPr>
            <p:cNvSpPr/>
            <p:nvPr/>
          </p:nvSpPr>
          <p:spPr>
            <a:xfrm>
              <a:off x="8507584" y="5328981"/>
              <a:ext cx="1218150" cy="550053"/>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报表展示</a:t>
              </a:r>
            </a:p>
          </p:txBody>
        </p:sp>
        <p:sp>
          <p:nvSpPr>
            <p:cNvPr id="72" name="圆角矩形 12">
              <a:extLst>
                <a:ext uri="{FF2B5EF4-FFF2-40B4-BE49-F238E27FC236}">
                  <a16:creationId xmlns:a16="http://schemas.microsoft.com/office/drawing/2014/main" id="{E2EFFC07-D0EA-D745-9DF4-5B5A49DE0AF6}"/>
                </a:ext>
              </a:extLst>
            </p:cNvPr>
            <p:cNvSpPr/>
            <p:nvPr/>
          </p:nvSpPr>
          <p:spPr>
            <a:xfrm>
              <a:off x="6293223" y="4242674"/>
              <a:ext cx="3141233" cy="261610"/>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kubernetes</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75" name="下箭头 74">
              <a:extLst>
                <a:ext uri="{FF2B5EF4-FFF2-40B4-BE49-F238E27FC236}">
                  <a16:creationId xmlns:a16="http://schemas.microsoft.com/office/drawing/2014/main" id="{4C44E8A1-D4EB-A24D-B14E-B41BA2D7FA7E}"/>
                </a:ext>
              </a:extLst>
            </p:cNvPr>
            <p:cNvSpPr/>
            <p:nvPr/>
          </p:nvSpPr>
          <p:spPr>
            <a:xfrm>
              <a:off x="4105688" y="3155402"/>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下箭头 79">
              <a:extLst>
                <a:ext uri="{FF2B5EF4-FFF2-40B4-BE49-F238E27FC236}">
                  <a16:creationId xmlns:a16="http://schemas.microsoft.com/office/drawing/2014/main" id="{EF2FA0EC-31C9-3548-9109-22A82DE12B58}"/>
                </a:ext>
              </a:extLst>
            </p:cNvPr>
            <p:cNvSpPr/>
            <p:nvPr/>
          </p:nvSpPr>
          <p:spPr>
            <a:xfrm>
              <a:off x="6551830" y="3149909"/>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下箭头 80">
              <a:extLst>
                <a:ext uri="{FF2B5EF4-FFF2-40B4-BE49-F238E27FC236}">
                  <a16:creationId xmlns:a16="http://schemas.microsoft.com/office/drawing/2014/main" id="{734888E0-0C33-6E4D-96CE-F1C2E51C7C0B}"/>
                </a:ext>
              </a:extLst>
            </p:cNvPr>
            <p:cNvSpPr/>
            <p:nvPr/>
          </p:nvSpPr>
          <p:spPr>
            <a:xfrm>
              <a:off x="4102087" y="1990487"/>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下箭头 82">
              <a:extLst>
                <a:ext uri="{FF2B5EF4-FFF2-40B4-BE49-F238E27FC236}">
                  <a16:creationId xmlns:a16="http://schemas.microsoft.com/office/drawing/2014/main" id="{7881421C-6126-8041-8E97-0D660329198F}"/>
                </a:ext>
              </a:extLst>
            </p:cNvPr>
            <p:cNvSpPr/>
            <p:nvPr/>
          </p:nvSpPr>
          <p:spPr>
            <a:xfrm>
              <a:off x="6551830" y="1978321"/>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文本框 83">
              <a:extLst>
                <a:ext uri="{FF2B5EF4-FFF2-40B4-BE49-F238E27FC236}">
                  <a16:creationId xmlns:a16="http://schemas.microsoft.com/office/drawing/2014/main" id="{DD1FADB2-FDC8-2B4B-B3D9-B2D5ACA963E6}"/>
                </a:ext>
              </a:extLst>
            </p:cNvPr>
            <p:cNvSpPr txBox="1"/>
            <p:nvPr/>
          </p:nvSpPr>
          <p:spPr>
            <a:xfrm>
              <a:off x="1571672" y="5036722"/>
              <a:ext cx="364202" cy="954107"/>
            </a:xfrm>
            <a:prstGeom prst="rect">
              <a:avLst/>
            </a:prstGeom>
            <a:noFill/>
          </p:spPr>
          <p:txBody>
            <a:bodyPr wrap="none" rtlCol="0">
              <a:spAutoFit/>
            </a:bodyPr>
            <a:lstStyle/>
            <a:p>
              <a:r>
                <a:rPr kumimoji="1" lang="zh-CN" altLang="en-US" sz="1400" dirty="0"/>
                <a:t>检</a:t>
              </a:r>
              <a:endParaRPr kumimoji="1" lang="en-US" altLang="zh-CN" sz="1400" dirty="0"/>
            </a:p>
            <a:p>
              <a:r>
                <a:rPr kumimoji="1" lang="zh-CN" altLang="en-US" sz="1400" dirty="0"/>
                <a:t>索</a:t>
              </a:r>
              <a:endParaRPr kumimoji="1" lang="en-US" altLang="zh-CN" sz="1400" dirty="0"/>
            </a:p>
            <a:p>
              <a:r>
                <a:rPr kumimoji="1" lang="zh-CN" altLang="en-US" sz="1400" dirty="0"/>
                <a:t>预</a:t>
              </a:r>
              <a:endParaRPr kumimoji="1" lang="en-US" altLang="zh-CN" sz="1400" dirty="0"/>
            </a:p>
            <a:p>
              <a:r>
                <a:rPr kumimoji="1" lang="zh-CN" altLang="en-US" sz="1400" dirty="0"/>
                <a:t>测</a:t>
              </a:r>
              <a:endParaRPr kumimoji="1" lang="en-US" altLang="zh-CN" sz="1400" dirty="0"/>
            </a:p>
          </p:txBody>
        </p:sp>
        <p:sp>
          <p:nvSpPr>
            <p:cNvPr id="86" name="下箭头 85">
              <a:extLst>
                <a:ext uri="{FF2B5EF4-FFF2-40B4-BE49-F238E27FC236}">
                  <a16:creationId xmlns:a16="http://schemas.microsoft.com/office/drawing/2014/main" id="{9A33A54B-E2F3-674C-9581-40705B9E9E8D}"/>
                </a:ext>
              </a:extLst>
            </p:cNvPr>
            <p:cNvSpPr/>
            <p:nvPr/>
          </p:nvSpPr>
          <p:spPr>
            <a:xfrm rot="16200000">
              <a:off x="8108674" y="5342010"/>
              <a:ext cx="187258" cy="41122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下箭头 59">
              <a:extLst>
                <a:ext uri="{FF2B5EF4-FFF2-40B4-BE49-F238E27FC236}">
                  <a16:creationId xmlns:a16="http://schemas.microsoft.com/office/drawing/2014/main" id="{DF9A9A57-6F82-A649-9CD3-5773C15B9528}"/>
                </a:ext>
              </a:extLst>
            </p:cNvPr>
            <p:cNvSpPr/>
            <p:nvPr/>
          </p:nvSpPr>
          <p:spPr>
            <a:xfrm rot="16200000">
              <a:off x="5337476" y="2441753"/>
              <a:ext cx="187258" cy="64762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圆角矩形 6">
              <a:extLst>
                <a:ext uri="{FF2B5EF4-FFF2-40B4-BE49-F238E27FC236}">
                  <a16:creationId xmlns:a16="http://schemas.microsoft.com/office/drawing/2014/main" id="{A7D715C4-EB79-4240-B299-F317C0281F88}"/>
                </a:ext>
              </a:extLst>
            </p:cNvPr>
            <p:cNvSpPr/>
            <p:nvPr/>
          </p:nvSpPr>
          <p:spPr bwMode="auto">
            <a:xfrm>
              <a:off x="2042140" y="3528117"/>
              <a:ext cx="3345731" cy="996731"/>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65" name="流程图: 磁盘 36">
              <a:extLst>
                <a:ext uri="{FF2B5EF4-FFF2-40B4-BE49-F238E27FC236}">
                  <a16:creationId xmlns:a16="http://schemas.microsoft.com/office/drawing/2014/main" id="{DE296DA8-F3A3-5941-BBD2-27FA16EFC956}"/>
                </a:ext>
              </a:extLst>
            </p:cNvPr>
            <p:cNvSpPr/>
            <p:nvPr/>
          </p:nvSpPr>
          <p:spPr>
            <a:xfrm>
              <a:off x="2195829" y="3947968"/>
              <a:ext cx="981596" cy="528069"/>
            </a:xfrm>
            <a:prstGeom prst="flowChartMagneticDisk">
              <a:avLst/>
            </a:prstGeom>
            <a:solidFill>
              <a:srgbClr val="00B050">
                <a:alpha val="40000"/>
              </a:srgb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hive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7" name="流程图: 磁盘 36">
              <a:extLst>
                <a:ext uri="{FF2B5EF4-FFF2-40B4-BE49-F238E27FC236}">
                  <a16:creationId xmlns:a16="http://schemas.microsoft.com/office/drawing/2014/main" id="{C094FD21-D9EC-4A41-8AE9-C63A978B7D4E}"/>
                </a:ext>
              </a:extLst>
            </p:cNvPr>
            <p:cNvSpPr/>
            <p:nvPr/>
          </p:nvSpPr>
          <p:spPr>
            <a:xfrm>
              <a:off x="4330783" y="3938398"/>
              <a:ext cx="981596" cy="538549"/>
            </a:xfrm>
            <a:prstGeom prst="flowChartMagneticDisk">
              <a:avLst/>
            </a:prstGeom>
            <a:solidFill>
              <a:srgbClr val="7030A0">
                <a:alpha val="40000"/>
              </a:srgb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79" name="流程图: 磁盘 36">
              <a:extLst>
                <a:ext uri="{FF2B5EF4-FFF2-40B4-BE49-F238E27FC236}">
                  <a16:creationId xmlns:a16="http://schemas.microsoft.com/office/drawing/2014/main" id="{E86C271A-C379-424F-B2CA-F7413CA419C5}"/>
                </a:ext>
              </a:extLst>
            </p:cNvPr>
            <p:cNvSpPr/>
            <p:nvPr/>
          </p:nvSpPr>
          <p:spPr>
            <a:xfrm>
              <a:off x="3263306" y="3937488"/>
              <a:ext cx="981596" cy="538549"/>
            </a:xfrm>
            <a:prstGeom prst="flowChartMagneticDisk">
              <a:avLst/>
            </a:prstGeom>
            <a:solidFill>
              <a:schemeClr val="accent1">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clickhouse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82" name="文本框 81">
              <a:extLst>
                <a:ext uri="{FF2B5EF4-FFF2-40B4-BE49-F238E27FC236}">
                  <a16:creationId xmlns:a16="http://schemas.microsoft.com/office/drawing/2014/main" id="{B80E8D93-2A40-9546-8F05-3D68749FC598}"/>
                </a:ext>
              </a:extLst>
            </p:cNvPr>
            <p:cNvSpPr txBox="1"/>
            <p:nvPr/>
          </p:nvSpPr>
          <p:spPr>
            <a:xfrm>
              <a:off x="2083616" y="3504924"/>
              <a:ext cx="2293599" cy="307777"/>
            </a:xfrm>
            <a:prstGeom prst="rect">
              <a:avLst/>
            </a:prstGeom>
            <a:noFill/>
          </p:spPr>
          <p:txBody>
            <a:bodyPr wrap="square" rtlCol="0">
              <a:spAutoFit/>
            </a:bodyPr>
            <a:lstStyle/>
            <a:p>
              <a:r>
                <a:rPr kumimoji="1" lang="zh-CN" altLang="en-US" sz="1400" dirty="0">
                  <a:latin typeface="+mj-ea"/>
                  <a:ea typeface="+mj-ea"/>
                </a:rPr>
                <a:t>异构存储引擎（数据仓库）</a:t>
              </a:r>
            </a:p>
          </p:txBody>
        </p:sp>
        <p:sp>
          <p:nvSpPr>
            <p:cNvPr id="87" name="文本框 86">
              <a:extLst>
                <a:ext uri="{FF2B5EF4-FFF2-40B4-BE49-F238E27FC236}">
                  <a16:creationId xmlns:a16="http://schemas.microsoft.com/office/drawing/2014/main" id="{CF9E544D-8F41-9749-9C0D-5EAD59D21992}"/>
                </a:ext>
              </a:extLst>
            </p:cNvPr>
            <p:cNvSpPr txBox="1"/>
            <p:nvPr/>
          </p:nvSpPr>
          <p:spPr>
            <a:xfrm>
              <a:off x="6739088" y="3179504"/>
              <a:ext cx="1583913" cy="261610"/>
            </a:xfrm>
            <a:prstGeom prst="rect">
              <a:avLst/>
            </a:prstGeom>
            <a:noFill/>
          </p:spPr>
          <p:txBody>
            <a:bodyPr wrap="square" rtlCol="0">
              <a:spAutoFit/>
            </a:bodyPr>
            <a:lstStyle/>
            <a:p>
              <a:r>
                <a:rPr kumimoji="1" lang="zh-CN" altLang="en-US" sz="1100" dirty="0">
                  <a:latin typeface="+mj-ea"/>
                  <a:ea typeface="+mj-ea"/>
                </a:rPr>
                <a:t>实时计算</a:t>
              </a:r>
            </a:p>
          </p:txBody>
        </p:sp>
        <p:sp>
          <p:nvSpPr>
            <p:cNvPr id="90" name="下箭头 89">
              <a:extLst>
                <a:ext uri="{FF2B5EF4-FFF2-40B4-BE49-F238E27FC236}">
                  <a16:creationId xmlns:a16="http://schemas.microsoft.com/office/drawing/2014/main" id="{1011A488-EC3A-004C-BEF0-C5599C1FB08A}"/>
                </a:ext>
              </a:extLst>
            </p:cNvPr>
            <p:cNvSpPr/>
            <p:nvPr/>
          </p:nvSpPr>
          <p:spPr>
            <a:xfrm rot="5400000">
              <a:off x="5551087" y="3771868"/>
              <a:ext cx="187258" cy="367129"/>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文本框 90">
              <a:extLst>
                <a:ext uri="{FF2B5EF4-FFF2-40B4-BE49-F238E27FC236}">
                  <a16:creationId xmlns:a16="http://schemas.microsoft.com/office/drawing/2014/main" id="{B2AD5A89-B876-F042-9CDD-9B155D27C126}"/>
                </a:ext>
              </a:extLst>
            </p:cNvPr>
            <p:cNvSpPr txBox="1"/>
            <p:nvPr/>
          </p:nvSpPr>
          <p:spPr>
            <a:xfrm>
              <a:off x="5422002" y="3442305"/>
              <a:ext cx="1583913" cy="430887"/>
            </a:xfrm>
            <a:prstGeom prst="rect">
              <a:avLst/>
            </a:prstGeom>
            <a:noFill/>
          </p:spPr>
          <p:txBody>
            <a:bodyPr wrap="square" rtlCol="0">
              <a:spAutoFit/>
            </a:bodyPr>
            <a:lstStyle/>
            <a:p>
              <a:r>
                <a:rPr kumimoji="1" lang="zh-CN" altLang="en-US" sz="1100" dirty="0">
                  <a:latin typeface="+mj-ea"/>
                  <a:ea typeface="+mj-ea"/>
                </a:rPr>
                <a:t>实时</a:t>
              </a:r>
              <a:endParaRPr kumimoji="1" lang="en-US" altLang="zh-CN" sz="1100" dirty="0">
                <a:latin typeface="+mj-ea"/>
                <a:ea typeface="+mj-ea"/>
              </a:endParaRPr>
            </a:p>
            <a:p>
              <a:r>
                <a:rPr kumimoji="1" lang="zh-CN" altLang="en-US" sz="1100" dirty="0">
                  <a:latin typeface="+mj-ea"/>
                  <a:ea typeface="+mj-ea"/>
                </a:rPr>
                <a:t>数据</a:t>
              </a:r>
            </a:p>
          </p:txBody>
        </p:sp>
        <p:sp>
          <p:nvSpPr>
            <p:cNvPr id="92" name="文本框 91">
              <a:extLst>
                <a:ext uri="{FF2B5EF4-FFF2-40B4-BE49-F238E27FC236}">
                  <a16:creationId xmlns:a16="http://schemas.microsoft.com/office/drawing/2014/main" id="{0E8C1012-0AC7-2C45-85C8-5953367D80C9}"/>
                </a:ext>
              </a:extLst>
            </p:cNvPr>
            <p:cNvSpPr txBox="1"/>
            <p:nvPr/>
          </p:nvSpPr>
          <p:spPr>
            <a:xfrm>
              <a:off x="5054965" y="2395721"/>
              <a:ext cx="1583913" cy="261610"/>
            </a:xfrm>
            <a:prstGeom prst="rect">
              <a:avLst/>
            </a:prstGeom>
            <a:noFill/>
          </p:spPr>
          <p:txBody>
            <a:bodyPr wrap="square" rtlCol="0">
              <a:spAutoFit/>
            </a:bodyPr>
            <a:lstStyle/>
            <a:p>
              <a:r>
                <a:rPr kumimoji="1" lang="zh-CN" altLang="en-US" sz="1100" dirty="0">
                  <a:latin typeface="+mj-ea"/>
                  <a:ea typeface="+mj-ea"/>
                </a:rPr>
                <a:t>结构化</a:t>
              </a:r>
            </a:p>
          </p:txBody>
        </p:sp>
        <p:sp>
          <p:nvSpPr>
            <p:cNvPr id="93" name="文本框 92">
              <a:extLst>
                <a:ext uri="{FF2B5EF4-FFF2-40B4-BE49-F238E27FC236}">
                  <a16:creationId xmlns:a16="http://schemas.microsoft.com/office/drawing/2014/main" id="{7515EDFB-4EB8-C141-B7B5-796B8B2B8F20}"/>
                </a:ext>
              </a:extLst>
            </p:cNvPr>
            <p:cNvSpPr txBox="1"/>
            <p:nvPr/>
          </p:nvSpPr>
          <p:spPr>
            <a:xfrm>
              <a:off x="4217536" y="3179504"/>
              <a:ext cx="1583913" cy="261610"/>
            </a:xfrm>
            <a:prstGeom prst="rect">
              <a:avLst/>
            </a:prstGeom>
            <a:noFill/>
          </p:spPr>
          <p:txBody>
            <a:bodyPr wrap="square" rtlCol="0">
              <a:spAutoFit/>
            </a:bodyPr>
            <a:lstStyle/>
            <a:p>
              <a:r>
                <a:rPr kumimoji="1" lang="zh-CN" altLang="en-US" sz="1100" dirty="0">
                  <a:latin typeface="+mj-ea"/>
                  <a:ea typeface="+mj-ea"/>
                </a:rPr>
                <a:t>非</a:t>
              </a:r>
              <a:r>
                <a:rPr kumimoji="1" lang="en-US" altLang="zh-CN" sz="1100" dirty="0">
                  <a:latin typeface="+mj-ea"/>
                  <a:ea typeface="+mj-ea"/>
                </a:rPr>
                <a:t>/</a:t>
              </a:r>
              <a:r>
                <a:rPr kumimoji="1" lang="zh-CN" altLang="en-US" sz="1100" dirty="0">
                  <a:latin typeface="+mj-ea"/>
                  <a:ea typeface="+mj-ea"/>
                </a:rPr>
                <a:t>半结构化</a:t>
              </a:r>
            </a:p>
          </p:txBody>
        </p:sp>
        <p:sp>
          <p:nvSpPr>
            <p:cNvPr id="94" name="下箭头 93">
              <a:extLst>
                <a:ext uri="{FF2B5EF4-FFF2-40B4-BE49-F238E27FC236}">
                  <a16:creationId xmlns:a16="http://schemas.microsoft.com/office/drawing/2014/main" id="{3955E514-F099-284F-A9B5-DE18FA21A21E}"/>
                </a:ext>
              </a:extLst>
            </p:cNvPr>
            <p:cNvSpPr/>
            <p:nvPr/>
          </p:nvSpPr>
          <p:spPr>
            <a:xfrm rot="3416735">
              <a:off x="5541223" y="4464389"/>
              <a:ext cx="187258" cy="64762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下箭头 94">
              <a:extLst>
                <a:ext uri="{FF2B5EF4-FFF2-40B4-BE49-F238E27FC236}">
                  <a16:creationId xmlns:a16="http://schemas.microsoft.com/office/drawing/2014/main" id="{A852C6DA-6E0B-DD4F-B891-27F3169DE5AF}"/>
                </a:ext>
              </a:extLst>
            </p:cNvPr>
            <p:cNvSpPr/>
            <p:nvPr/>
          </p:nvSpPr>
          <p:spPr>
            <a:xfrm rot="16200000">
              <a:off x="5572972" y="4005646"/>
              <a:ext cx="187258" cy="367129"/>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文本框 95">
              <a:extLst>
                <a:ext uri="{FF2B5EF4-FFF2-40B4-BE49-F238E27FC236}">
                  <a16:creationId xmlns:a16="http://schemas.microsoft.com/office/drawing/2014/main" id="{D11AFDB9-42AE-024F-9AAA-7277B914B58E}"/>
                </a:ext>
              </a:extLst>
            </p:cNvPr>
            <p:cNvSpPr txBox="1"/>
            <p:nvPr/>
          </p:nvSpPr>
          <p:spPr>
            <a:xfrm>
              <a:off x="4855033" y="4590643"/>
              <a:ext cx="1583913" cy="261610"/>
            </a:xfrm>
            <a:prstGeom prst="rect">
              <a:avLst/>
            </a:prstGeom>
            <a:noFill/>
          </p:spPr>
          <p:txBody>
            <a:bodyPr wrap="square" rtlCol="0">
              <a:spAutoFit/>
            </a:bodyPr>
            <a:lstStyle/>
            <a:p>
              <a:r>
                <a:rPr kumimoji="1" lang="zh-CN" altLang="en-US" sz="1100" dirty="0">
                  <a:latin typeface="+mj-ea"/>
                  <a:ea typeface="+mj-ea"/>
                </a:rPr>
                <a:t>结果数据</a:t>
              </a:r>
            </a:p>
          </p:txBody>
        </p:sp>
      </p:grpSp>
    </p:spTree>
    <p:extLst>
      <p:ext uri="{BB962C8B-B14F-4D97-AF65-F5344CB8AC3E}">
        <p14:creationId xmlns:p14="http://schemas.microsoft.com/office/powerpoint/2010/main" val="259613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课题整体数据流程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grpSp>
        <p:nvGrpSpPr>
          <p:cNvPr id="11" name="组合 10">
            <a:extLst>
              <a:ext uri="{FF2B5EF4-FFF2-40B4-BE49-F238E27FC236}">
                <a16:creationId xmlns:a16="http://schemas.microsoft.com/office/drawing/2014/main" id="{E4365C61-488F-3348-9283-390710B2FB70}"/>
              </a:ext>
            </a:extLst>
          </p:cNvPr>
          <p:cNvGrpSpPr/>
          <p:nvPr/>
        </p:nvGrpSpPr>
        <p:grpSpPr>
          <a:xfrm>
            <a:off x="1078631" y="1910769"/>
            <a:ext cx="9823300" cy="3356711"/>
            <a:chOff x="1078631" y="1910769"/>
            <a:chExt cx="9823300" cy="3356711"/>
          </a:xfrm>
        </p:grpSpPr>
        <p:sp>
          <p:nvSpPr>
            <p:cNvPr id="10" name="矩形 9">
              <a:extLst>
                <a:ext uri="{FF2B5EF4-FFF2-40B4-BE49-F238E27FC236}">
                  <a16:creationId xmlns:a16="http://schemas.microsoft.com/office/drawing/2014/main" id="{7C017F96-AA49-7E48-B288-082A00F6CEEC}"/>
                </a:ext>
              </a:extLst>
            </p:cNvPr>
            <p:cNvSpPr/>
            <p:nvPr/>
          </p:nvSpPr>
          <p:spPr>
            <a:xfrm>
              <a:off x="7900678" y="2557835"/>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深度学习</a:t>
              </a:r>
            </a:p>
          </p:txBody>
        </p:sp>
        <p:grpSp>
          <p:nvGrpSpPr>
            <p:cNvPr id="44" name="组合 43">
              <a:extLst>
                <a:ext uri="{FF2B5EF4-FFF2-40B4-BE49-F238E27FC236}">
                  <a16:creationId xmlns:a16="http://schemas.microsoft.com/office/drawing/2014/main" id="{DEDAAD22-E554-A244-AFCE-2464E2236F79}"/>
                </a:ext>
              </a:extLst>
            </p:cNvPr>
            <p:cNvGrpSpPr/>
            <p:nvPr/>
          </p:nvGrpSpPr>
          <p:grpSpPr>
            <a:xfrm>
              <a:off x="3894944" y="3498729"/>
              <a:ext cx="1109922" cy="1759868"/>
              <a:chOff x="7267937" y="2657117"/>
              <a:chExt cx="1109922" cy="1759868"/>
            </a:xfrm>
          </p:grpSpPr>
          <p:sp>
            <p:nvSpPr>
              <p:cNvPr id="12" name="矩形 11">
                <a:extLst>
                  <a:ext uri="{FF2B5EF4-FFF2-40B4-BE49-F238E27FC236}">
                    <a16:creationId xmlns:a16="http://schemas.microsoft.com/office/drawing/2014/main" id="{608F8A95-0B71-1D4E-AE67-50DF556F4B50}"/>
                  </a:ext>
                </a:extLst>
              </p:cNvPr>
              <p:cNvSpPr/>
              <p:nvPr/>
            </p:nvSpPr>
            <p:spPr>
              <a:xfrm>
                <a:off x="7379761" y="3803357"/>
                <a:ext cx="912495" cy="441960"/>
              </a:xfrm>
              <a:prstGeom prst="rect">
                <a:avLst/>
              </a:prstGeom>
              <a:solidFill>
                <a:schemeClr val="accent5">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hive</a:t>
                </a:r>
                <a:endParaRPr lang="zh-CN" altLang="en-US" sz="1200" dirty="0"/>
              </a:p>
            </p:txBody>
          </p:sp>
          <p:sp>
            <p:nvSpPr>
              <p:cNvPr id="13" name="矩形 12">
                <a:extLst>
                  <a:ext uri="{FF2B5EF4-FFF2-40B4-BE49-F238E27FC236}">
                    <a16:creationId xmlns:a16="http://schemas.microsoft.com/office/drawing/2014/main" id="{6A4F7E21-FD3B-154B-814E-209F8ADB691A}"/>
                  </a:ext>
                </a:extLst>
              </p:cNvPr>
              <p:cNvSpPr/>
              <p:nvPr/>
            </p:nvSpPr>
            <p:spPr>
              <a:xfrm>
                <a:off x="7380487" y="3213071"/>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8" name="矩形 17">
                <a:extLst>
                  <a:ext uri="{FF2B5EF4-FFF2-40B4-BE49-F238E27FC236}">
                    <a16:creationId xmlns:a16="http://schemas.microsoft.com/office/drawing/2014/main" id="{8D42E6E5-D92D-3D4C-82A7-26C959F76EC8}"/>
                  </a:ext>
                </a:extLst>
              </p:cNvPr>
              <p:cNvSpPr/>
              <p:nvPr/>
            </p:nvSpPr>
            <p:spPr>
              <a:xfrm flipH="1">
                <a:off x="7267937" y="2657117"/>
                <a:ext cx="1109922" cy="1759868"/>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a:extLst>
                  <a:ext uri="{FF2B5EF4-FFF2-40B4-BE49-F238E27FC236}">
                    <a16:creationId xmlns:a16="http://schemas.microsoft.com/office/drawing/2014/main" id="{126E491F-A4E1-0C4A-B68C-EC6DE3192A9A}"/>
                  </a:ext>
                </a:extLst>
              </p:cNvPr>
              <p:cNvSpPr txBox="1"/>
              <p:nvPr/>
            </p:nvSpPr>
            <p:spPr>
              <a:xfrm>
                <a:off x="7425994" y="2756968"/>
                <a:ext cx="902811" cy="307777"/>
              </a:xfrm>
              <a:prstGeom prst="rect">
                <a:avLst/>
              </a:prstGeom>
              <a:noFill/>
            </p:spPr>
            <p:txBody>
              <a:bodyPr wrap="none" rtlCol="0">
                <a:spAutoFit/>
              </a:bodyPr>
              <a:lstStyle/>
              <a:p>
                <a:r>
                  <a:rPr lang="zh-CN" altLang="en-US" sz="1400" dirty="0"/>
                  <a:t>异构数仓</a:t>
                </a:r>
              </a:p>
            </p:txBody>
          </p:sp>
        </p:grpSp>
        <p:sp>
          <p:nvSpPr>
            <p:cNvPr id="25" name="文本框 24">
              <a:extLst>
                <a:ext uri="{FF2B5EF4-FFF2-40B4-BE49-F238E27FC236}">
                  <a16:creationId xmlns:a16="http://schemas.microsoft.com/office/drawing/2014/main" id="{5577B199-B33E-B540-8ECF-A024D04B10B8}"/>
                </a:ext>
              </a:extLst>
            </p:cNvPr>
            <p:cNvSpPr txBox="1"/>
            <p:nvPr/>
          </p:nvSpPr>
          <p:spPr>
            <a:xfrm>
              <a:off x="3230133" y="3362526"/>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引入</a:t>
              </a:r>
            </a:p>
          </p:txBody>
        </p:sp>
        <p:sp>
          <p:nvSpPr>
            <p:cNvPr id="26" name="文本框 25">
              <a:extLst>
                <a:ext uri="{FF2B5EF4-FFF2-40B4-BE49-F238E27FC236}">
                  <a16:creationId xmlns:a16="http://schemas.microsoft.com/office/drawing/2014/main" id="{9E788935-B269-454E-913D-4D45F448ED06}"/>
                </a:ext>
              </a:extLst>
            </p:cNvPr>
            <p:cNvSpPr txBox="1"/>
            <p:nvPr/>
          </p:nvSpPr>
          <p:spPr>
            <a:xfrm>
              <a:off x="8598731" y="3054177"/>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预测</a:t>
              </a:r>
            </a:p>
          </p:txBody>
        </p:sp>
        <p:grpSp>
          <p:nvGrpSpPr>
            <p:cNvPr id="35" name="组合 34">
              <a:extLst>
                <a:ext uri="{FF2B5EF4-FFF2-40B4-BE49-F238E27FC236}">
                  <a16:creationId xmlns:a16="http://schemas.microsoft.com/office/drawing/2014/main" id="{0EC06C91-06E0-8B42-A718-19D60D97C295}"/>
                </a:ext>
              </a:extLst>
            </p:cNvPr>
            <p:cNvGrpSpPr/>
            <p:nvPr/>
          </p:nvGrpSpPr>
          <p:grpSpPr>
            <a:xfrm>
              <a:off x="5780989" y="2072027"/>
              <a:ext cx="1164351" cy="1414560"/>
              <a:chOff x="5278722" y="3068079"/>
              <a:chExt cx="1380053" cy="1414560"/>
            </a:xfrm>
          </p:grpSpPr>
          <p:sp>
            <p:nvSpPr>
              <p:cNvPr id="9" name="矩形 8">
                <a:extLst>
                  <a:ext uri="{FF2B5EF4-FFF2-40B4-BE49-F238E27FC236}">
                    <a16:creationId xmlns:a16="http://schemas.microsoft.com/office/drawing/2014/main" id="{9B0D4C5A-D7E6-284F-9AC5-8E5708327AFE}"/>
                  </a:ext>
                </a:extLst>
              </p:cNvPr>
              <p:cNvSpPr/>
              <p:nvPr/>
            </p:nvSpPr>
            <p:spPr>
              <a:xfrm>
                <a:off x="5405599" y="3594188"/>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实时计算</a:t>
                </a:r>
                <a:endParaRPr lang="en-US" altLang="zh-CN" sz="1200" dirty="0"/>
              </a:p>
            </p:txBody>
          </p:sp>
          <p:sp>
            <p:nvSpPr>
              <p:cNvPr id="19" name="矩形 18">
                <a:extLst>
                  <a:ext uri="{FF2B5EF4-FFF2-40B4-BE49-F238E27FC236}">
                    <a16:creationId xmlns:a16="http://schemas.microsoft.com/office/drawing/2014/main" id="{974C3274-DB79-3F4E-B626-AB180EC7D293}"/>
                  </a:ext>
                </a:extLst>
              </p:cNvPr>
              <p:cNvSpPr/>
              <p:nvPr/>
            </p:nvSpPr>
            <p:spPr>
              <a:xfrm>
                <a:off x="5278722" y="3068079"/>
                <a:ext cx="1380053" cy="1414560"/>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7" name="文本框 26">
                <a:extLst>
                  <a:ext uri="{FF2B5EF4-FFF2-40B4-BE49-F238E27FC236}">
                    <a16:creationId xmlns:a16="http://schemas.microsoft.com/office/drawing/2014/main" id="{D156D650-5F48-FA42-B84D-0F5814426746}"/>
                  </a:ext>
                </a:extLst>
              </p:cNvPr>
              <p:cNvSpPr txBox="1"/>
              <p:nvPr/>
            </p:nvSpPr>
            <p:spPr>
              <a:xfrm>
                <a:off x="5433715" y="3152007"/>
                <a:ext cx="1029859" cy="307777"/>
              </a:xfrm>
              <a:prstGeom prst="rect">
                <a:avLst/>
              </a:prstGeom>
              <a:noFill/>
            </p:spPr>
            <p:txBody>
              <a:bodyPr wrap="none" rtlCol="0">
                <a:spAutoFit/>
              </a:bodyPr>
              <a:lstStyle/>
              <a:p>
                <a:r>
                  <a:rPr lang="en-US" altLang="zh-CN" sz="1400" dirty="0"/>
                  <a:t>ETL</a:t>
                </a:r>
                <a:r>
                  <a:rPr lang="zh-CN" altLang="en-US" sz="1400" dirty="0"/>
                  <a:t>引擎</a:t>
                </a:r>
              </a:p>
            </p:txBody>
          </p:sp>
        </p:grpSp>
        <p:grpSp>
          <p:nvGrpSpPr>
            <p:cNvPr id="17" name="组合 16">
              <a:extLst>
                <a:ext uri="{FF2B5EF4-FFF2-40B4-BE49-F238E27FC236}">
                  <a16:creationId xmlns:a16="http://schemas.microsoft.com/office/drawing/2014/main" id="{DD31FFD0-902E-2E4B-9642-A5DD300A6104}"/>
                </a:ext>
              </a:extLst>
            </p:cNvPr>
            <p:cNvGrpSpPr/>
            <p:nvPr/>
          </p:nvGrpSpPr>
          <p:grpSpPr>
            <a:xfrm>
              <a:off x="1078631" y="2064226"/>
              <a:ext cx="2066411" cy="3203254"/>
              <a:chOff x="561995" y="2241535"/>
              <a:chExt cx="2217901" cy="3203254"/>
            </a:xfrm>
          </p:grpSpPr>
          <p:sp>
            <p:nvSpPr>
              <p:cNvPr id="6" name="矩形 5">
                <a:extLst>
                  <a:ext uri="{FF2B5EF4-FFF2-40B4-BE49-F238E27FC236}">
                    <a16:creationId xmlns:a16="http://schemas.microsoft.com/office/drawing/2014/main" id="{9B226152-4A3C-CD41-817A-92E3B0B5BB69}"/>
                  </a:ext>
                </a:extLst>
              </p:cNvPr>
              <p:cNvSpPr/>
              <p:nvPr/>
            </p:nvSpPr>
            <p:spPr>
              <a:xfrm>
                <a:off x="561995" y="2241535"/>
                <a:ext cx="2217901" cy="3203254"/>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流程图: 磁盘 5">
                <a:extLst>
                  <a:ext uri="{FF2B5EF4-FFF2-40B4-BE49-F238E27FC236}">
                    <a16:creationId xmlns:a16="http://schemas.microsoft.com/office/drawing/2014/main" id="{2D2F1AB8-BF85-B440-A4F8-C85C862588F5}"/>
                  </a:ext>
                </a:extLst>
              </p:cNvPr>
              <p:cNvSpPr/>
              <p:nvPr/>
            </p:nvSpPr>
            <p:spPr>
              <a:xfrm>
                <a:off x="1743294" y="2922803"/>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城市安防</a:t>
                </a:r>
                <a:endParaRPr lang="en-US" altLang="zh-CN" sz="1200" dirty="0"/>
              </a:p>
            </p:txBody>
          </p:sp>
          <p:sp>
            <p:nvSpPr>
              <p:cNvPr id="8" name="流程图: 磁盘 6">
                <a:extLst>
                  <a:ext uri="{FF2B5EF4-FFF2-40B4-BE49-F238E27FC236}">
                    <a16:creationId xmlns:a16="http://schemas.microsoft.com/office/drawing/2014/main" id="{597CADFD-3019-9049-8BE6-19C6FE65D935}"/>
                  </a:ext>
                </a:extLst>
              </p:cNvPr>
              <p:cNvSpPr/>
              <p:nvPr/>
            </p:nvSpPr>
            <p:spPr>
              <a:xfrm>
                <a:off x="1739815" y="3476964"/>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水利</a:t>
                </a:r>
                <a:endParaRPr lang="en-US" altLang="zh-CN" sz="1200" dirty="0"/>
              </a:p>
            </p:txBody>
          </p:sp>
          <p:sp>
            <p:nvSpPr>
              <p:cNvPr id="15" name="文本框 14">
                <a:extLst>
                  <a:ext uri="{FF2B5EF4-FFF2-40B4-BE49-F238E27FC236}">
                    <a16:creationId xmlns:a16="http://schemas.microsoft.com/office/drawing/2014/main" id="{28FFF457-7B06-164B-9390-9634C1893C6C}"/>
                  </a:ext>
                </a:extLst>
              </p:cNvPr>
              <p:cNvSpPr txBox="1"/>
              <p:nvPr/>
            </p:nvSpPr>
            <p:spPr>
              <a:xfrm>
                <a:off x="1096642" y="2353635"/>
                <a:ext cx="1082348" cy="307777"/>
              </a:xfrm>
              <a:prstGeom prst="rect">
                <a:avLst/>
              </a:prstGeom>
              <a:noFill/>
            </p:spPr>
            <p:txBody>
              <a:bodyPr wrap="none" rtlCol="0">
                <a:spAutoFit/>
              </a:bodyPr>
              <a:lstStyle/>
              <a:p>
                <a:r>
                  <a:rPr lang="zh-CN" altLang="en-US" sz="1400" dirty="0"/>
                  <a:t>数据输入源</a:t>
                </a:r>
              </a:p>
            </p:txBody>
          </p:sp>
          <p:sp>
            <p:nvSpPr>
              <p:cNvPr id="28" name="流程图: 磁盘 5">
                <a:extLst>
                  <a:ext uri="{FF2B5EF4-FFF2-40B4-BE49-F238E27FC236}">
                    <a16:creationId xmlns:a16="http://schemas.microsoft.com/office/drawing/2014/main" id="{9472F6E7-26E4-F54A-A084-D2228DE13AF6}"/>
                  </a:ext>
                </a:extLst>
              </p:cNvPr>
              <p:cNvSpPr/>
              <p:nvPr/>
            </p:nvSpPr>
            <p:spPr>
              <a:xfrm>
                <a:off x="650868" y="2919542"/>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建筑能耗</a:t>
                </a:r>
                <a:endParaRPr lang="en-US" altLang="zh-CN" sz="1200" dirty="0"/>
              </a:p>
            </p:txBody>
          </p:sp>
          <p:sp>
            <p:nvSpPr>
              <p:cNvPr id="29" name="流程图: 磁盘 5">
                <a:extLst>
                  <a:ext uri="{FF2B5EF4-FFF2-40B4-BE49-F238E27FC236}">
                    <a16:creationId xmlns:a16="http://schemas.microsoft.com/office/drawing/2014/main" id="{C109B666-27AB-5049-9C86-EEA41E4BAAD3}"/>
                  </a:ext>
                </a:extLst>
              </p:cNvPr>
              <p:cNvSpPr/>
              <p:nvPr/>
            </p:nvSpPr>
            <p:spPr>
              <a:xfrm>
                <a:off x="648406" y="3458097"/>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气象</a:t>
                </a:r>
                <a:endParaRPr lang="en-US" altLang="zh-CN" sz="1200" dirty="0"/>
              </a:p>
            </p:txBody>
          </p:sp>
          <p:sp>
            <p:nvSpPr>
              <p:cNvPr id="30" name="流程图: 磁盘 5">
                <a:extLst>
                  <a:ext uri="{FF2B5EF4-FFF2-40B4-BE49-F238E27FC236}">
                    <a16:creationId xmlns:a16="http://schemas.microsoft.com/office/drawing/2014/main" id="{5C901BFA-877F-3347-BC85-5C40F9B8080D}"/>
                  </a:ext>
                </a:extLst>
              </p:cNvPr>
              <p:cNvSpPr/>
              <p:nvPr/>
            </p:nvSpPr>
            <p:spPr>
              <a:xfrm>
                <a:off x="648406" y="4005224"/>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路网</a:t>
                </a:r>
                <a:endParaRPr lang="en-US" altLang="zh-CN" sz="1200" dirty="0"/>
              </a:p>
            </p:txBody>
          </p:sp>
          <p:sp>
            <p:nvSpPr>
              <p:cNvPr id="31" name="流程图: 磁盘 6">
                <a:extLst>
                  <a:ext uri="{FF2B5EF4-FFF2-40B4-BE49-F238E27FC236}">
                    <a16:creationId xmlns:a16="http://schemas.microsoft.com/office/drawing/2014/main" id="{4D9BAE67-8AB6-1E43-A57C-8C2222A5BC57}"/>
                  </a:ext>
                </a:extLst>
              </p:cNvPr>
              <p:cNvSpPr/>
              <p:nvPr/>
            </p:nvSpPr>
            <p:spPr>
              <a:xfrm>
                <a:off x="1739815" y="4008599"/>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生态环境</a:t>
                </a:r>
                <a:endParaRPr lang="en-US" altLang="zh-CN" sz="1200" dirty="0"/>
              </a:p>
            </p:txBody>
          </p:sp>
          <p:sp>
            <p:nvSpPr>
              <p:cNvPr id="32" name="流程图: 磁盘 5">
                <a:extLst>
                  <a:ext uri="{FF2B5EF4-FFF2-40B4-BE49-F238E27FC236}">
                    <a16:creationId xmlns:a16="http://schemas.microsoft.com/office/drawing/2014/main" id="{69478315-D41F-B44B-824D-5E70C75A6AF4}"/>
                  </a:ext>
                </a:extLst>
              </p:cNvPr>
              <p:cNvSpPr/>
              <p:nvPr/>
            </p:nvSpPr>
            <p:spPr>
              <a:xfrm>
                <a:off x="648406" y="4500632"/>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交通</a:t>
                </a:r>
                <a:endParaRPr lang="en-US" altLang="zh-CN" sz="1200" dirty="0"/>
              </a:p>
            </p:txBody>
          </p:sp>
          <p:sp>
            <p:nvSpPr>
              <p:cNvPr id="34" name="流程图: 磁盘 5">
                <a:extLst>
                  <a:ext uri="{FF2B5EF4-FFF2-40B4-BE49-F238E27FC236}">
                    <a16:creationId xmlns:a16="http://schemas.microsoft.com/office/drawing/2014/main" id="{35B4C2FC-33F2-7E46-9580-9DEC760B6081}"/>
                  </a:ext>
                </a:extLst>
              </p:cNvPr>
              <p:cNvSpPr/>
              <p:nvPr/>
            </p:nvSpPr>
            <p:spPr>
              <a:xfrm>
                <a:off x="1716319" y="4503893"/>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管网</a:t>
                </a:r>
                <a:endParaRPr lang="en-US" altLang="zh-CN" sz="1200" dirty="0"/>
              </a:p>
            </p:txBody>
          </p:sp>
        </p:grpSp>
        <p:grpSp>
          <p:nvGrpSpPr>
            <p:cNvPr id="20" name="组合 19">
              <a:extLst>
                <a:ext uri="{FF2B5EF4-FFF2-40B4-BE49-F238E27FC236}">
                  <a16:creationId xmlns:a16="http://schemas.microsoft.com/office/drawing/2014/main" id="{C184DDFD-B25E-6844-99E5-FD58D936EB4B}"/>
                </a:ext>
              </a:extLst>
            </p:cNvPr>
            <p:cNvGrpSpPr/>
            <p:nvPr/>
          </p:nvGrpSpPr>
          <p:grpSpPr>
            <a:xfrm>
              <a:off x="3916006" y="2069757"/>
              <a:ext cx="1109288" cy="1167826"/>
              <a:chOff x="3647298" y="2247066"/>
              <a:chExt cx="1241964" cy="1167826"/>
            </a:xfrm>
          </p:grpSpPr>
          <p:sp>
            <p:nvSpPr>
              <p:cNvPr id="36" name="矩形 35">
                <a:extLst>
                  <a:ext uri="{FF2B5EF4-FFF2-40B4-BE49-F238E27FC236}">
                    <a16:creationId xmlns:a16="http://schemas.microsoft.com/office/drawing/2014/main" id="{C43D6094-2A66-BD46-8978-EA2E244A28A1}"/>
                  </a:ext>
                </a:extLst>
              </p:cNvPr>
              <p:cNvSpPr/>
              <p:nvPr/>
            </p:nvSpPr>
            <p:spPr>
              <a:xfrm flipH="1">
                <a:off x="3647298" y="2247066"/>
                <a:ext cx="1241964" cy="1167826"/>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文本框 36">
                <a:extLst>
                  <a:ext uri="{FF2B5EF4-FFF2-40B4-BE49-F238E27FC236}">
                    <a16:creationId xmlns:a16="http://schemas.microsoft.com/office/drawing/2014/main" id="{F622BDF5-23C6-624E-BFCB-23EB8637BA3B}"/>
                  </a:ext>
                </a:extLst>
              </p:cNvPr>
              <p:cNvSpPr txBox="1"/>
              <p:nvPr/>
            </p:nvSpPr>
            <p:spPr>
              <a:xfrm>
                <a:off x="3696301" y="2349339"/>
                <a:ext cx="1101583" cy="307777"/>
              </a:xfrm>
              <a:prstGeom prst="rect">
                <a:avLst/>
              </a:prstGeom>
              <a:noFill/>
            </p:spPr>
            <p:txBody>
              <a:bodyPr wrap="none" rtlCol="0">
                <a:spAutoFit/>
              </a:bodyPr>
              <a:lstStyle/>
              <a:p>
                <a:r>
                  <a:rPr lang="zh-CN" altLang="en-US" sz="1400" dirty="0"/>
                  <a:t>数据缓冲区</a:t>
                </a:r>
              </a:p>
            </p:txBody>
          </p:sp>
          <p:sp>
            <p:nvSpPr>
              <p:cNvPr id="40" name="圆柱形 54">
                <a:extLst>
                  <a:ext uri="{FF2B5EF4-FFF2-40B4-BE49-F238E27FC236}">
                    <a16:creationId xmlns:a16="http://schemas.microsoft.com/office/drawing/2014/main" id="{7CF0CA24-C94A-044B-A4F4-1A4D207CB068}"/>
                  </a:ext>
                </a:extLst>
              </p:cNvPr>
              <p:cNvSpPr/>
              <p:nvPr/>
            </p:nvSpPr>
            <p:spPr>
              <a:xfrm rot="5400000">
                <a:off x="4030154" y="2478029"/>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46" name="文本框 45">
              <a:extLst>
                <a:ext uri="{FF2B5EF4-FFF2-40B4-BE49-F238E27FC236}">
                  <a16:creationId xmlns:a16="http://schemas.microsoft.com/office/drawing/2014/main" id="{B13E7A20-EECC-9E41-A04D-8D5FFC768563}"/>
                </a:ext>
              </a:extLst>
            </p:cNvPr>
            <p:cNvSpPr txBox="1"/>
            <p:nvPr/>
          </p:nvSpPr>
          <p:spPr>
            <a:xfrm>
              <a:off x="5091006" y="1910769"/>
              <a:ext cx="543739" cy="523220"/>
            </a:xfrm>
            <a:prstGeom prst="rect">
              <a:avLst/>
            </a:prstGeom>
            <a:noFill/>
          </p:spPr>
          <p:txBody>
            <a:bodyPr wrap="none" rtlCol="0">
              <a:spAutoFit/>
            </a:bodyPr>
            <a:lstStyle/>
            <a:p>
              <a:r>
                <a:rPr lang="zh-CN" altLang="en-US" sz="1400" dirty="0"/>
                <a:t>实时</a:t>
              </a:r>
              <a:endParaRPr lang="en-US" altLang="zh-CN" sz="1400" dirty="0"/>
            </a:p>
            <a:p>
              <a:r>
                <a:rPr lang="zh-CN" altLang="en-US" sz="1400" dirty="0"/>
                <a:t>数据</a:t>
              </a:r>
            </a:p>
          </p:txBody>
        </p:sp>
        <p:sp>
          <p:nvSpPr>
            <p:cNvPr id="48" name="下箭头 47">
              <a:extLst>
                <a:ext uri="{FF2B5EF4-FFF2-40B4-BE49-F238E27FC236}">
                  <a16:creationId xmlns:a16="http://schemas.microsoft.com/office/drawing/2014/main" id="{1E441C75-BC82-4A43-B5E4-F527DE4ADA24}"/>
                </a:ext>
              </a:extLst>
            </p:cNvPr>
            <p:cNvSpPr/>
            <p:nvPr/>
          </p:nvSpPr>
          <p:spPr>
            <a:xfrm rot="16200000">
              <a:off x="3396596" y="3978750"/>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B71F2E6-F46C-6642-B216-5718244D0EE5}"/>
                </a:ext>
              </a:extLst>
            </p:cNvPr>
            <p:cNvSpPr/>
            <p:nvPr/>
          </p:nvSpPr>
          <p:spPr>
            <a:xfrm flipH="1">
              <a:off x="7732351" y="2121814"/>
              <a:ext cx="1223472" cy="914838"/>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文本框 50">
              <a:extLst>
                <a:ext uri="{FF2B5EF4-FFF2-40B4-BE49-F238E27FC236}">
                  <a16:creationId xmlns:a16="http://schemas.microsoft.com/office/drawing/2014/main" id="{BB034198-BF9B-7D4E-9936-A86D8FE118DB}"/>
                </a:ext>
              </a:extLst>
            </p:cNvPr>
            <p:cNvSpPr txBox="1"/>
            <p:nvPr/>
          </p:nvSpPr>
          <p:spPr>
            <a:xfrm>
              <a:off x="7900678" y="2164614"/>
              <a:ext cx="906017" cy="307777"/>
            </a:xfrm>
            <a:prstGeom prst="rect">
              <a:avLst/>
            </a:prstGeom>
            <a:noFill/>
          </p:spPr>
          <p:txBody>
            <a:bodyPr wrap="none" rtlCol="0">
              <a:spAutoFit/>
            </a:bodyPr>
            <a:lstStyle/>
            <a:p>
              <a:r>
                <a:rPr lang="zh-CN" altLang="en-US" sz="1400" dirty="0"/>
                <a:t>预测引擎</a:t>
              </a:r>
              <a:endParaRPr lang="en-US" altLang="zh-CN" sz="1400" dirty="0"/>
            </a:p>
          </p:txBody>
        </p:sp>
        <p:sp>
          <p:nvSpPr>
            <p:cNvPr id="53" name="下箭头 52">
              <a:extLst>
                <a:ext uri="{FF2B5EF4-FFF2-40B4-BE49-F238E27FC236}">
                  <a16:creationId xmlns:a16="http://schemas.microsoft.com/office/drawing/2014/main" id="{6FDA3401-0A8D-CC42-AA8F-6DA896F06A65}"/>
                </a:ext>
              </a:extLst>
            </p:cNvPr>
            <p:cNvSpPr/>
            <p:nvPr/>
          </p:nvSpPr>
          <p:spPr>
            <a:xfrm rot="5400000">
              <a:off x="5290990" y="2559293"/>
              <a:ext cx="226683"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B2AEADAB-2CF3-F049-BB24-FBBF206DE065}"/>
                </a:ext>
              </a:extLst>
            </p:cNvPr>
            <p:cNvGrpSpPr/>
            <p:nvPr/>
          </p:nvGrpSpPr>
          <p:grpSpPr>
            <a:xfrm>
              <a:off x="9737580" y="3728970"/>
              <a:ext cx="1164351" cy="1414560"/>
              <a:chOff x="5278722" y="3068079"/>
              <a:chExt cx="1380053" cy="1414560"/>
            </a:xfrm>
          </p:grpSpPr>
          <p:sp>
            <p:nvSpPr>
              <p:cNvPr id="56" name="矩形 55">
                <a:extLst>
                  <a:ext uri="{FF2B5EF4-FFF2-40B4-BE49-F238E27FC236}">
                    <a16:creationId xmlns:a16="http://schemas.microsoft.com/office/drawing/2014/main" id="{A229C679-B295-2047-ACB6-AF5A0775B8EE}"/>
                  </a:ext>
                </a:extLst>
              </p:cNvPr>
              <p:cNvSpPr/>
              <p:nvPr/>
            </p:nvSpPr>
            <p:spPr>
              <a:xfrm>
                <a:off x="5433715" y="3720019"/>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报表</a:t>
                </a:r>
                <a:endParaRPr lang="en-US" altLang="zh-CN" sz="1200" dirty="0"/>
              </a:p>
            </p:txBody>
          </p:sp>
          <p:sp>
            <p:nvSpPr>
              <p:cNvPr id="57" name="矩形 56">
                <a:extLst>
                  <a:ext uri="{FF2B5EF4-FFF2-40B4-BE49-F238E27FC236}">
                    <a16:creationId xmlns:a16="http://schemas.microsoft.com/office/drawing/2014/main" id="{FF03998B-CC63-D244-9EAE-9316608929F8}"/>
                  </a:ext>
                </a:extLst>
              </p:cNvPr>
              <p:cNvSpPr/>
              <p:nvPr/>
            </p:nvSpPr>
            <p:spPr>
              <a:xfrm>
                <a:off x="5278722" y="3068079"/>
                <a:ext cx="1380053" cy="1414560"/>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文本框 57">
                <a:extLst>
                  <a:ext uri="{FF2B5EF4-FFF2-40B4-BE49-F238E27FC236}">
                    <a16:creationId xmlns:a16="http://schemas.microsoft.com/office/drawing/2014/main" id="{4613CCCB-2AC2-3344-B682-1FE6301DF141}"/>
                  </a:ext>
                </a:extLst>
              </p:cNvPr>
              <p:cNvSpPr txBox="1"/>
              <p:nvPr/>
            </p:nvSpPr>
            <p:spPr>
              <a:xfrm>
                <a:off x="5433716" y="3157937"/>
                <a:ext cx="1070062" cy="307777"/>
              </a:xfrm>
              <a:prstGeom prst="rect">
                <a:avLst/>
              </a:prstGeom>
              <a:noFill/>
            </p:spPr>
            <p:txBody>
              <a:bodyPr wrap="none" rtlCol="0">
                <a:spAutoFit/>
              </a:bodyPr>
              <a:lstStyle/>
              <a:p>
                <a:r>
                  <a:rPr lang="zh-CN" altLang="en-US" sz="1400" dirty="0"/>
                  <a:t>效果展示</a:t>
                </a:r>
              </a:p>
            </p:txBody>
          </p:sp>
        </p:grpSp>
        <p:sp>
          <p:nvSpPr>
            <p:cNvPr id="59" name="下箭头 58">
              <a:extLst>
                <a:ext uri="{FF2B5EF4-FFF2-40B4-BE49-F238E27FC236}">
                  <a16:creationId xmlns:a16="http://schemas.microsoft.com/office/drawing/2014/main" id="{DC1E4CB7-30F0-4342-82AD-CD25B4F3F508}"/>
                </a:ext>
              </a:extLst>
            </p:cNvPr>
            <p:cNvSpPr/>
            <p:nvPr/>
          </p:nvSpPr>
          <p:spPr>
            <a:xfrm rot="16200000">
              <a:off x="9250106" y="4304924"/>
              <a:ext cx="270510" cy="65829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0B5D71AF-E2BE-7646-BA1E-E40D99D75CF9}"/>
                </a:ext>
              </a:extLst>
            </p:cNvPr>
            <p:cNvSpPr txBox="1"/>
            <p:nvPr/>
          </p:nvSpPr>
          <p:spPr>
            <a:xfrm>
              <a:off x="9101886" y="3958608"/>
              <a:ext cx="543739" cy="523220"/>
            </a:xfrm>
            <a:prstGeom prst="rect">
              <a:avLst/>
            </a:prstGeom>
            <a:noFill/>
          </p:spPr>
          <p:txBody>
            <a:bodyPr wrap="none" rtlCol="0">
              <a:spAutoFit/>
            </a:bodyPr>
            <a:lstStyle/>
            <a:p>
              <a:r>
                <a:rPr lang="zh-CN" altLang="en-US" sz="1400" dirty="0"/>
                <a:t>展示</a:t>
              </a:r>
              <a:endParaRPr lang="en-US" altLang="zh-CN" sz="1400" dirty="0"/>
            </a:p>
            <a:p>
              <a:r>
                <a:rPr lang="zh-CN" altLang="en-US" sz="1400" dirty="0"/>
                <a:t>输出</a:t>
              </a:r>
            </a:p>
          </p:txBody>
        </p:sp>
        <p:grpSp>
          <p:nvGrpSpPr>
            <p:cNvPr id="61" name="组合 60">
              <a:extLst>
                <a:ext uri="{FF2B5EF4-FFF2-40B4-BE49-F238E27FC236}">
                  <a16:creationId xmlns:a16="http://schemas.microsoft.com/office/drawing/2014/main" id="{2FEAADC8-202D-F14E-BBF1-6BDB3B6BAC69}"/>
                </a:ext>
              </a:extLst>
            </p:cNvPr>
            <p:cNvGrpSpPr/>
            <p:nvPr/>
          </p:nvGrpSpPr>
          <p:grpSpPr>
            <a:xfrm>
              <a:off x="7724502" y="3585410"/>
              <a:ext cx="1266056" cy="1672357"/>
              <a:chOff x="7267934" y="2657116"/>
              <a:chExt cx="1266056" cy="1672357"/>
            </a:xfrm>
          </p:grpSpPr>
          <p:sp>
            <p:nvSpPr>
              <p:cNvPr id="62" name="矩形 61">
                <a:extLst>
                  <a:ext uri="{FF2B5EF4-FFF2-40B4-BE49-F238E27FC236}">
                    <a16:creationId xmlns:a16="http://schemas.microsoft.com/office/drawing/2014/main" id="{A4E4AA91-1B28-1642-B039-F1495ECB4705}"/>
                  </a:ext>
                </a:extLst>
              </p:cNvPr>
              <p:cNvSpPr/>
              <p:nvPr/>
            </p:nvSpPr>
            <p:spPr>
              <a:xfrm>
                <a:off x="7357693" y="3218977"/>
                <a:ext cx="1117787"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63" name="矩形 62">
                <a:extLst>
                  <a:ext uri="{FF2B5EF4-FFF2-40B4-BE49-F238E27FC236}">
                    <a16:creationId xmlns:a16="http://schemas.microsoft.com/office/drawing/2014/main" id="{867EF9B3-7914-FC45-A16D-3C3EA92BD645}"/>
                  </a:ext>
                </a:extLst>
              </p:cNvPr>
              <p:cNvSpPr/>
              <p:nvPr/>
            </p:nvSpPr>
            <p:spPr>
              <a:xfrm>
                <a:off x="7357694" y="3795163"/>
                <a:ext cx="1117787" cy="441960"/>
              </a:xfrm>
              <a:prstGeom prst="rect">
                <a:avLst/>
              </a:prstGeom>
              <a:solidFill>
                <a:schemeClr val="accent4">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elasticsearch</a:t>
                </a:r>
                <a:endParaRPr lang="zh-CN" altLang="en-US" sz="1200" dirty="0"/>
              </a:p>
            </p:txBody>
          </p:sp>
          <p:sp>
            <p:nvSpPr>
              <p:cNvPr id="65" name="矩形 64">
                <a:extLst>
                  <a:ext uri="{FF2B5EF4-FFF2-40B4-BE49-F238E27FC236}">
                    <a16:creationId xmlns:a16="http://schemas.microsoft.com/office/drawing/2014/main" id="{04DCE804-A00D-374C-9F59-A47C7ADC7C35}"/>
                  </a:ext>
                </a:extLst>
              </p:cNvPr>
              <p:cNvSpPr/>
              <p:nvPr/>
            </p:nvSpPr>
            <p:spPr>
              <a:xfrm flipH="1">
                <a:off x="7267934" y="2657116"/>
                <a:ext cx="1266056" cy="1672357"/>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文本框 65">
                <a:extLst>
                  <a:ext uri="{FF2B5EF4-FFF2-40B4-BE49-F238E27FC236}">
                    <a16:creationId xmlns:a16="http://schemas.microsoft.com/office/drawing/2014/main" id="{6269E8CF-79C0-7A47-B182-0437650D565A}"/>
                  </a:ext>
                </a:extLst>
              </p:cNvPr>
              <p:cNvSpPr txBox="1"/>
              <p:nvPr/>
            </p:nvSpPr>
            <p:spPr>
              <a:xfrm>
                <a:off x="7438549" y="2756196"/>
                <a:ext cx="902811" cy="307777"/>
              </a:xfrm>
              <a:prstGeom prst="rect">
                <a:avLst/>
              </a:prstGeom>
              <a:noFill/>
            </p:spPr>
            <p:txBody>
              <a:bodyPr wrap="none" rtlCol="0">
                <a:spAutoFit/>
              </a:bodyPr>
              <a:lstStyle/>
              <a:p>
                <a:r>
                  <a:rPr lang="zh-CN" altLang="en-US" sz="1400" dirty="0"/>
                  <a:t>数据展示</a:t>
                </a:r>
              </a:p>
            </p:txBody>
          </p:sp>
        </p:grpSp>
        <p:sp>
          <p:nvSpPr>
            <p:cNvPr id="67" name="下箭头 66">
              <a:extLst>
                <a:ext uri="{FF2B5EF4-FFF2-40B4-BE49-F238E27FC236}">
                  <a16:creationId xmlns:a16="http://schemas.microsoft.com/office/drawing/2014/main" id="{36E278AC-1517-BB4E-8C71-7AE5837043CB}"/>
                </a:ext>
              </a:extLst>
            </p:cNvPr>
            <p:cNvSpPr/>
            <p:nvPr/>
          </p:nvSpPr>
          <p:spPr>
            <a:xfrm rot="3102360">
              <a:off x="5339170" y="3376540"/>
              <a:ext cx="226683" cy="743692"/>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下箭头 67">
              <a:extLst>
                <a:ext uri="{FF2B5EF4-FFF2-40B4-BE49-F238E27FC236}">
                  <a16:creationId xmlns:a16="http://schemas.microsoft.com/office/drawing/2014/main" id="{A245AECC-6246-244A-81E3-24D2A5D4E118}"/>
                </a:ext>
              </a:extLst>
            </p:cNvPr>
            <p:cNvSpPr/>
            <p:nvPr/>
          </p:nvSpPr>
          <p:spPr>
            <a:xfrm rot="16200000">
              <a:off x="5290991" y="2316210"/>
              <a:ext cx="226681"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下箭头 68">
              <a:extLst>
                <a:ext uri="{FF2B5EF4-FFF2-40B4-BE49-F238E27FC236}">
                  <a16:creationId xmlns:a16="http://schemas.microsoft.com/office/drawing/2014/main" id="{0E83338A-3463-A447-AE09-EB4D6BF67E2E}"/>
                </a:ext>
              </a:extLst>
            </p:cNvPr>
            <p:cNvSpPr/>
            <p:nvPr/>
          </p:nvSpPr>
          <p:spPr>
            <a:xfrm rot="16200000">
              <a:off x="3394814" y="2506349"/>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下箭头 72">
              <a:extLst>
                <a:ext uri="{FF2B5EF4-FFF2-40B4-BE49-F238E27FC236}">
                  <a16:creationId xmlns:a16="http://schemas.microsoft.com/office/drawing/2014/main" id="{47AC57EB-96C5-1641-9FBA-822B66693997}"/>
                </a:ext>
              </a:extLst>
            </p:cNvPr>
            <p:cNvSpPr/>
            <p:nvPr/>
          </p:nvSpPr>
          <p:spPr>
            <a:xfrm rot="19094577">
              <a:off x="7229919" y="3434127"/>
              <a:ext cx="226683" cy="743692"/>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下箭头 75">
              <a:extLst>
                <a:ext uri="{FF2B5EF4-FFF2-40B4-BE49-F238E27FC236}">
                  <a16:creationId xmlns:a16="http://schemas.microsoft.com/office/drawing/2014/main" id="{9B27911E-9B8F-2B40-AABD-BB9302A0EABB}"/>
                </a:ext>
              </a:extLst>
            </p:cNvPr>
            <p:cNvSpPr/>
            <p:nvPr/>
          </p:nvSpPr>
          <p:spPr>
            <a:xfrm rot="10800000">
              <a:off x="7950141" y="3131186"/>
              <a:ext cx="226683" cy="272651"/>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下箭头 76">
              <a:extLst>
                <a:ext uri="{FF2B5EF4-FFF2-40B4-BE49-F238E27FC236}">
                  <a16:creationId xmlns:a16="http://schemas.microsoft.com/office/drawing/2014/main" id="{80FED955-D833-8448-BC2F-95A5523853D8}"/>
                </a:ext>
              </a:extLst>
            </p:cNvPr>
            <p:cNvSpPr/>
            <p:nvPr/>
          </p:nvSpPr>
          <p:spPr>
            <a:xfrm>
              <a:off x="8380447" y="3148765"/>
              <a:ext cx="226683" cy="272651"/>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084DF7D5-BE78-034F-ABC0-ACF755B4081F}"/>
                </a:ext>
              </a:extLst>
            </p:cNvPr>
            <p:cNvSpPr txBox="1"/>
            <p:nvPr/>
          </p:nvSpPr>
          <p:spPr>
            <a:xfrm>
              <a:off x="3189047" y="2511436"/>
              <a:ext cx="607859" cy="261610"/>
            </a:xfrm>
            <a:prstGeom prst="rect">
              <a:avLst/>
            </a:prstGeom>
            <a:noFill/>
          </p:spPr>
          <p:txBody>
            <a:bodyPr wrap="none" rtlCol="0">
              <a:spAutoFit/>
            </a:bodyPr>
            <a:lstStyle/>
            <a:p>
              <a:r>
                <a:rPr lang="zh-CN" altLang="en-US" sz="1100" dirty="0"/>
                <a:t>结构化</a:t>
              </a:r>
            </a:p>
          </p:txBody>
        </p:sp>
        <p:sp>
          <p:nvSpPr>
            <p:cNvPr id="70" name="文本框 69">
              <a:extLst>
                <a:ext uri="{FF2B5EF4-FFF2-40B4-BE49-F238E27FC236}">
                  <a16:creationId xmlns:a16="http://schemas.microsoft.com/office/drawing/2014/main" id="{C48730EF-9819-6344-B4D0-1C9F83C0A567}"/>
                </a:ext>
              </a:extLst>
            </p:cNvPr>
            <p:cNvSpPr txBox="1"/>
            <p:nvPr/>
          </p:nvSpPr>
          <p:spPr>
            <a:xfrm>
              <a:off x="3149127" y="4414207"/>
              <a:ext cx="748923" cy="430887"/>
            </a:xfrm>
            <a:prstGeom prst="rect">
              <a:avLst/>
            </a:prstGeom>
            <a:noFill/>
          </p:spPr>
          <p:txBody>
            <a:bodyPr wrap="none" rtlCol="0">
              <a:spAutoFit/>
            </a:bodyPr>
            <a:lstStyle/>
            <a:p>
              <a:r>
                <a:rPr lang="zh-CN" altLang="en-US" sz="1100" dirty="0"/>
                <a:t>半结构化</a:t>
              </a:r>
              <a:endParaRPr lang="en-US" altLang="zh-CN" sz="1100" dirty="0"/>
            </a:p>
            <a:p>
              <a:r>
                <a:rPr lang="zh-CN" altLang="en-US" sz="1100" dirty="0"/>
                <a:t>非结构化</a:t>
              </a:r>
            </a:p>
          </p:txBody>
        </p:sp>
      </p:grpSp>
    </p:spTree>
    <p:extLst>
      <p:ext uri="{BB962C8B-B14F-4D97-AF65-F5344CB8AC3E}">
        <p14:creationId xmlns:p14="http://schemas.microsoft.com/office/powerpoint/2010/main" val="96810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基于出租车数据的场景设计</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10" name="矩形 9">
            <a:extLst>
              <a:ext uri="{FF2B5EF4-FFF2-40B4-BE49-F238E27FC236}">
                <a16:creationId xmlns:a16="http://schemas.microsoft.com/office/drawing/2014/main" id="{7C017F96-AA49-7E48-B288-082A00F6CEEC}"/>
              </a:ext>
            </a:extLst>
          </p:cNvPr>
          <p:cNvSpPr/>
          <p:nvPr/>
        </p:nvSpPr>
        <p:spPr>
          <a:xfrm>
            <a:off x="8493999" y="1745298"/>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深度学习</a:t>
            </a:r>
          </a:p>
        </p:txBody>
      </p:sp>
      <p:grpSp>
        <p:nvGrpSpPr>
          <p:cNvPr id="44" name="组合 43">
            <a:extLst>
              <a:ext uri="{FF2B5EF4-FFF2-40B4-BE49-F238E27FC236}">
                <a16:creationId xmlns:a16="http://schemas.microsoft.com/office/drawing/2014/main" id="{DEDAAD22-E554-A244-AFCE-2464E2236F79}"/>
              </a:ext>
            </a:extLst>
          </p:cNvPr>
          <p:cNvGrpSpPr/>
          <p:nvPr/>
        </p:nvGrpSpPr>
        <p:grpSpPr>
          <a:xfrm>
            <a:off x="4565079" y="5065116"/>
            <a:ext cx="2961346" cy="1085140"/>
            <a:chOff x="7267934" y="3331845"/>
            <a:chExt cx="2961346" cy="1085140"/>
          </a:xfrm>
        </p:grpSpPr>
        <p:sp>
          <p:nvSpPr>
            <p:cNvPr id="12" name="矩形 11">
              <a:extLst>
                <a:ext uri="{FF2B5EF4-FFF2-40B4-BE49-F238E27FC236}">
                  <a16:creationId xmlns:a16="http://schemas.microsoft.com/office/drawing/2014/main" id="{608F8A95-0B71-1D4E-AE67-50DF556F4B50}"/>
                </a:ext>
              </a:extLst>
            </p:cNvPr>
            <p:cNvSpPr/>
            <p:nvPr/>
          </p:nvSpPr>
          <p:spPr>
            <a:xfrm>
              <a:off x="7481744" y="3789644"/>
              <a:ext cx="912495" cy="441960"/>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hive</a:t>
              </a:r>
              <a:endParaRPr lang="zh-CN" altLang="en-US" sz="1200" dirty="0"/>
            </a:p>
          </p:txBody>
        </p:sp>
        <p:sp>
          <p:nvSpPr>
            <p:cNvPr id="13" name="矩形 12">
              <a:extLst>
                <a:ext uri="{FF2B5EF4-FFF2-40B4-BE49-F238E27FC236}">
                  <a16:creationId xmlns:a16="http://schemas.microsoft.com/office/drawing/2014/main" id="{6A4F7E21-FD3B-154B-814E-209F8ADB691A}"/>
                </a:ext>
              </a:extLst>
            </p:cNvPr>
            <p:cNvSpPr/>
            <p:nvPr/>
          </p:nvSpPr>
          <p:spPr>
            <a:xfrm>
              <a:off x="8936818" y="3773522"/>
              <a:ext cx="1084656"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8" name="矩形 17">
              <a:extLst>
                <a:ext uri="{FF2B5EF4-FFF2-40B4-BE49-F238E27FC236}">
                  <a16:creationId xmlns:a16="http://schemas.microsoft.com/office/drawing/2014/main" id="{8D42E6E5-D92D-3D4C-82A7-26C959F76EC8}"/>
                </a:ext>
              </a:extLst>
            </p:cNvPr>
            <p:cNvSpPr/>
            <p:nvPr/>
          </p:nvSpPr>
          <p:spPr>
            <a:xfrm flipH="1">
              <a:off x="7267934" y="3331845"/>
              <a:ext cx="2961346" cy="1085140"/>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a:extLst>
                <a:ext uri="{FF2B5EF4-FFF2-40B4-BE49-F238E27FC236}">
                  <a16:creationId xmlns:a16="http://schemas.microsoft.com/office/drawing/2014/main" id="{126E491F-A4E1-0C4A-B68C-EC6DE3192A9A}"/>
                </a:ext>
              </a:extLst>
            </p:cNvPr>
            <p:cNvSpPr txBox="1"/>
            <p:nvPr/>
          </p:nvSpPr>
          <p:spPr>
            <a:xfrm>
              <a:off x="8394239" y="3386147"/>
              <a:ext cx="902811" cy="307777"/>
            </a:xfrm>
            <a:prstGeom prst="rect">
              <a:avLst/>
            </a:prstGeom>
            <a:noFill/>
          </p:spPr>
          <p:txBody>
            <a:bodyPr wrap="none" rtlCol="0">
              <a:spAutoFit/>
            </a:bodyPr>
            <a:lstStyle/>
            <a:p>
              <a:r>
                <a:rPr lang="zh-CN" altLang="en-US" sz="1400" dirty="0"/>
                <a:t>异构数仓</a:t>
              </a:r>
            </a:p>
          </p:txBody>
        </p:sp>
      </p:grpSp>
      <p:grpSp>
        <p:nvGrpSpPr>
          <p:cNvPr id="35" name="组合 34">
            <a:extLst>
              <a:ext uri="{FF2B5EF4-FFF2-40B4-BE49-F238E27FC236}">
                <a16:creationId xmlns:a16="http://schemas.microsoft.com/office/drawing/2014/main" id="{0EC06C91-06E0-8B42-A718-19D60D97C295}"/>
              </a:ext>
            </a:extLst>
          </p:cNvPr>
          <p:cNvGrpSpPr/>
          <p:nvPr/>
        </p:nvGrpSpPr>
        <p:grpSpPr>
          <a:xfrm>
            <a:off x="5082440" y="1309277"/>
            <a:ext cx="2066411" cy="3186570"/>
            <a:chOff x="5278722" y="3068079"/>
            <a:chExt cx="2449224" cy="3186570"/>
          </a:xfrm>
        </p:grpSpPr>
        <p:sp>
          <p:nvSpPr>
            <p:cNvPr id="9" name="矩形 8">
              <a:extLst>
                <a:ext uri="{FF2B5EF4-FFF2-40B4-BE49-F238E27FC236}">
                  <a16:creationId xmlns:a16="http://schemas.microsoft.com/office/drawing/2014/main" id="{9B0D4C5A-D7E6-284F-9AC5-8E5708327AFE}"/>
                </a:ext>
              </a:extLst>
            </p:cNvPr>
            <p:cNvSpPr/>
            <p:nvPr/>
          </p:nvSpPr>
          <p:spPr>
            <a:xfrm>
              <a:off x="5893727" y="3490912"/>
              <a:ext cx="1137712" cy="318392"/>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Flink1</a:t>
              </a:r>
            </a:p>
          </p:txBody>
        </p:sp>
        <p:sp>
          <p:nvSpPr>
            <p:cNvPr id="19" name="矩形 18">
              <a:extLst>
                <a:ext uri="{FF2B5EF4-FFF2-40B4-BE49-F238E27FC236}">
                  <a16:creationId xmlns:a16="http://schemas.microsoft.com/office/drawing/2014/main" id="{974C3274-DB79-3F4E-B626-AB180EC7D293}"/>
                </a:ext>
              </a:extLst>
            </p:cNvPr>
            <p:cNvSpPr/>
            <p:nvPr/>
          </p:nvSpPr>
          <p:spPr>
            <a:xfrm>
              <a:off x="5278722" y="3068079"/>
              <a:ext cx="2449224" cy="3186570"/>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7" name="文本框 26">
              <a:extLst>
                <a:ext uri="{FF2B5EF4-FFF2-40B4-BE49-F238E27FC236}">
                  <a16:creationId xmlns:a16="http://schemas.microsoft.com/office/drawing/2014/main" id="{D156D650-5F48-FA42-B84D-0F5814426746}"/>
                </a:ext>
              </a:extLst>
            </p:cNvPr>
            <p:cNvSpPr txBox="1"/>
            <p:nvPr/>
          </p:nvSpPr>
          <p:spPr>
            <a:xfrm>
              <a:off x="5948645" y="3143762"/>
              <a:ext cx="1029859" cy="307777"/>
            </a:xfrm>
            <a:prstGeom prst="rect">
              <a:avLst/>
            </a:prstGeom>
            <a:noFill/>
          </p:spPr>
          <p:txBody>
            <a:bodyPr wrap="none" rtlCol="0">
              <a:spAutoFit/>
            </a:bodyPr>
            <a:lstStyle/>
            <a:p>
              <a:r>
                <a:rPr lang="en-US" altLang="zh-CN" sz="1400" dirty="0"/>
                <a:t>ETL</a:t>
              </a:r>
              <a:r>
                <a:rPr lang="zh-CN" altLang="en-US" sz="1400" dirty="0"/>
                <a:t>引擎</a:t>
              </a:r>
            </a:p>
          </p:txBody>
        </p:sp>
      </p:grpSp>
      <p:grpSp>
        <p:nvGrpSpPr>
          <p:cNvPr id="20" name="组合 19">
            <a:extLst>
              <a:ext uri="{FF2B5EF4-FFF2-40B4-BE49-F238E27FC236}">
                <a16:creationId xmlns:a16="http://schemas.microsoft.com/office/drawing/2014/main" id="{C184DDFD-B25E-6844-99E5-FD58D936EB4B}"/>
              </a:ext>
            </a:extLst>
          </p:cNvPr>
          <p:cNvGrpSpPr/>
          <p:nvPr/>
        </p:nvGrpSpPr>
        <p:grpSpPr>
          <a:xfrm>
            <a:off x="3206894" y="1309277"/>
            <a:ext cx="1109288" cy="3203254"/>
            <a:chOff x="3647298" y="1560875"/>
            <a:chExt cx="1241964" cy="3203254"/>
          </a:xfrm>
        </p:grpSpPr>
        <p:sp>
          <p:nvSpPr>
            <p:cNvPr id="36" name="矩形 35">
              <a:extLst>
                <a:ext uri="{FF2B5EF4-FFF2-40B4-BE49-F238E27FC236}">
                  <a16:creationId xmlns:a16="http://schemas.microsoft.com/office/drawing/2014/main" id="{C43D6094-2A66-BD46-8978-EA2E244A28A1}"/>
                </a:ext>
              </a:extLst>
            </p:cNvPr>
            <p:cNvSpPr/>
            <p:nvPr/>
          </p:nvSpPr>
          <p:spPr>
            <a:xfrm flipH="1">
              <a:off x="3647298" y="1560875"/>
              <a:ext cx="1241964" cy="3203254"/>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文本框 36">
              <a:extLst>
                <a:ext uri="{FF2B5EF4-FFF2-40B4-BE49-F238E27FC236}">
                  <a16:creationId xmlns:a16="http://schemas.microsoft.com/office/drawing/2014/main" id="{F622BDF5-23C6-624E-BFCB-23EB8637BA3B}"/>
                </a:ext>
              </a:extLst>
            </p:cNvPr>
            <p:cNvSpPr txBox="1"/>
            <p:nvPr/>
          </p:nvSpPr>
          <p:spPr>
            <a:xfrm>
              <a:off x="3886322" y="1615950"/>
              <a:ext cx="685946" cy="307777"/>
            </a:xfrm>
            <a:prstGeom prst="rect">
              <a:avLst/>
            </a:prstGeom>
            <a:noFill/>
          </p:spPr>
          <p:txBody>
            <a:bodyPr wrap="none" rtlCol="0">
              <a:spAutoFit/>
            </a:bodyPr>
            <a:lstStyle/>
            <a:p>
              <a:r>
                <a:rPr lang="en-US" altLang="zh-CN" sz="1400" dirty="0" err="1"/>
                <a:t>kafka</a:t>
              </a:r>
              <a:endParaRPr lang="zh-CN" altLang="en-US" sz="1400" dirty="0"/>
            </a:p>
          </p:txBody>
        </p:sp>
        <p:sp>
          <p:nvSpPr>
            <p:cNvPr id="40" name="圆柱形 54">
              <a:extLst>
                <a:ext uri="{FF2B5EF4-FFF2-40B4-BE49-F238E27FC236}">
                  <a16:creationId xmlns:a16="http://schemas.microsoft.com/office/drawing/2014/main" id="{7CF0CA24-C94A-044B-A4F4-1A4D207CB068}"/>
                </a:ext>
              </a:extLst>
            </p:cNvPr>
            <p:cNvSpPr/>
            <p:nvPr/>
          </p:nvSpPr>
          <p:spPr>
            <a:xfrm rot="5400000">
              <a:off x="4083038" y="1644753"/>
              <a:ext cx="307779"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topic1</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50" name="矩形 49">
            <a:extLst>
              <a:ext uri="{FF2B5EF4-FFF2-40B4-BE49-F238E27FC236}">
                <a16:creationId xmlns:a16="http://schemas.microsoft.com/office/drawing/2014/main" id="{AB71F2E6-F46C-6642-B216-5718244D0EE5}"/>
              </a:ext>
            </a:extLst>
          </p:cNvPr>
          <p:cNvSpPr/>
          <p:nvPr/>
        </p:nvSpPr>
        <p:spPr>
          <a:xfrm flipH="1">
            <a:off x="8325672" y="1309277"/>
            <a:ext cx="1223472" cy="914838"/>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文本框 50">
            <a:extLst>
              <a:ext uri="{FF2B5EF4-FFF2-40B4-BE49-F238E27FC236}">
                <a16:creationId xmlns:a16="http://schemas.microsoft.com/office/drawing/2014/main" id="{BB034198-BF9B-7D4E-9936-A86D8FE118DB}"/>
              </a:ext>
            </a:extLst>
          </p:cNvPr>
          <p:cNvSpPr txBox="1"/>
          <p:nvPr/>
        </p:nvSpPr>
        <p:spPr>
          <a:xfrm>
            <a:off x="8493999" y="1352077"/>
            <a:ext cx="906017" cy="307777"/>
          </a:xfrm>
          <a:prstGeom prst="rect">
            <a:avLst/>
          </a:prstGeom>
          <a:noFill/>
        </p:spPr>
        <p:txBody>
          <a:bodyPr wrap="none" rtlCol="0">
            <a:spAutoFit/>
          </a:bodyPr>
          <a:lstStyle/>
          <a:p>
            <a:r>
              <a:rPr lang="zh-CN" altLang="en-US" sz="1400" dirty="0"/>
              <a:t>训练引擎</a:t>
            </a:r>
            <a:endParaRPr lang="en-US" altLang="zh-CN" sz="1400" dirty="0"/>
          </a:p>
        </p:txBody>
      </p:sp>
      <p:sp>
        <p:nvSpPr>
          <p:cNvPr id="71" name="矩形 70">
            <a:extLst>
              <a:ext uri="{FF2B5EF4-FFF2-40B4-BE49-F238E27FC236}">
                <a16:creationId xmlns:a16="http://schemas.microsoft.com/office/drawing/2014/main" id="{054FB460-8C16-1441-82CD-F88EE7628844}"/>
              </a:ext>
            </a:extLst>
          </p:cNvPr>
          <p:cNvSpPr/>
          <p:nvPr/>
        </p:nvSpPr>
        <p:spPr>
          <a:xfrm>
            <a:off x="839362" y="1491579"/>
            <a:ext cx="959888" cy="807830"/>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实时数据生产者</a:t>
            </a:r>
            <a:endParaRPr lang="en-US" altLang="zh-CN" sz="1200" dirty="0"/>
          </a:p>
        </p:txBody>
      </p:sp>
      <p:sp>
        <p:nvSpPr>
          <p:cNvPr id="72" name="矩形 71">
            <a:extLst>
              <a:ext uri="{FF2B5EF4-FFF2-40B4-BE49-F238E27FC236}">
                <a16:creationId xmlns:a16="http://schemas.microsoft.com/office/drawing/2014/main" id="{7A5D48C0-22AC-A542-8974-EB9AF6B3D1A4}"/>
              </a:ext>
            </a:extLst>
          </p:cNvPr>
          <p:cNvSpPr/>
          <p:nvPr/>
        </p:nvSpPr>
        <p:spPr>
          <a:xfrm>
            <a:off x="839362" y="3745100"/>
            <a:ext cx="959888" cy="807830"/>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离线数据生产者</a:t>
            </a:r>
            <a:endParaRPr lang="en-US" altLang="zh-CN" sz="1200" dirty="0"/>
          </a:p>
        </p:txBody>
      </p:sp>
      <p:sp>
        <p:nvSpPr>
          <p:cNvPr id="79" name="矩形 78">
            <a:extLst>
              <a:ext uri="{FF2B5EF4-FFF2-40B4-BE49-F238E27FC236}">
                <a16:creationId xmlns:a16="http://schemas.microsoft.com/office/drawing/2014/main" id="{512DFC7C-258E-5541-B7D5-C2E9EF54FD45}"/>
              </a:ext>
            </a:extLst>
          </p:cNvPr>
          <p:cNvSpPr/>
          <p:nvPr/>
        </p:nvSpPr>
        <p:spPr>
          <a:xfrm>
            <a:off x="5620401" y="2477957"/>
            <a:ext cx="959888" cy="318393"/>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Flink2</a:t>
            </a:r>
          </a:p>
        </p:txBody>
      </p:sp>
      <p:sp>
        <p:nvSpPr>
          <p:cNvPr id="84" name="圆柱形 54">
            <a:extLst>
              <a:ext uri="{FF2B5EF4-FFF2-40B4-BE49-F238E27FC236}">
                <a16:creationId xmlns:a16="http://schemas.microsoft.com/office/drawing/2014/main" id="{84730812-1E44-7B45-B41B-A4E21D15E162}"/>
              </a:ext>
            </a:extLst>
          </p:cNvPr>
          <p:cNvSpPr/>
          <p:nvPr/>
        </p:nvSpPr>
        <p:spPr>
          <a:xfrm rot="5400000">
            <a:off x="3579645" y="2188726"/>
            <a:ext cx="307779" cy="88917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topic2</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99" name="矩形 98">
            <a:extLst>
              <a:ext uri="{FF2B5EF4-FFF2-40B4-BE49-F238E27FC236}">
                <a16:creationId xmlns:a16="http://schemas.microsoft.com/office/drawing/2014/main" id="{548BB3FD-4B82-2C47-9B4D-EF437C80D9BD}"/>
              </a:ext>
            </a:extLst>
          </p:cNvPr>
          <p:cNvSpPr/>
          <p:nvPr/>
        </p:nvSpPr>
        <p:spPr>
          <a:xfrm>
            <a:off x="5605644" y="3211209"/>
            <a:ext cx="959888" cy="318393"/>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Flink3</a:t>
            </a:r>
          </a:p>
        </p:txBody>
      </p:sp>
      <p:sp>
        <p:nvSpPr>
          <p:cNvPr id="100" name="圆柱形 54">
            <a:extLst>
              <a:ext uri="{FF2B5EF4-FFF2-40B4-BE49-F238E27FC236}">
                <a16:creationId xmlns:a16="http://schemas.microsoft.com/office/drawing/2014/main" id="{6C63EE7B-C666-044A-A0C3-1E87208B6BC1}"/>
              </a:ext>
            </a:extLst>
          </p:cNvPr>
          <p:cNvSpPr/>
          <p:nvPr/>
        </p:nvSpPr>
        <p:spPr>
          <a:xfrm rot="5400000">
            <a:off x="3562499" y="2931122"/>
            <a:ext cx="307779" cy="88917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topic3</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112" name="圆柱形 54">
            <a:extLst>
              <a:ext uri="{FF2B5EF4-FFF2-40B4-BE49-F238E27FC236}">
                <a16:creationId xmlns:a16="http://schemas.microsoft.com/office/drawing/2014/main" id="{DCF7D683-5164-434F-B0EE-35CED740776A}"/>
              </a:ext>
            </a:extLst>
          </p:cNvPr>
          <p:cNvSpPr/>
          <p:nvPr/>
        </p:nvSpPr>
        <p:spPr>
          <a:xfrm rot="5400000">
            <a:off x="3562498" y="3625548"/>
            <a:ext cx="307779" cy="88917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topic4</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cxnSp>
        <p:nvCxnSpPr>
          <p:cNvPr id="113" name="曲线连接符 112">
            <a:extLst>
              <a:ext uri="{FF2B5EF4-FFF2-40B4-BE49-F238E27FC236}">
                <a16:creationId xmlns:a16="http://schemas.microsoft.com/office/drawing/2014/main" id="{2FF178CF-6FC6-CF47-AD5F-66470FD70BFB}"/>
              </a:ext>
            </a:extLst>
          </p:cNvPr>
          <p:cNvCxnSpPr>
            <a:cxnSpLocks/>
            <a:stCxn id="72" idx="3"/>
            <a:endCxn id="112" idx="3"/>
          </p:cNvCxnSpPr>
          <p:nvPr/>
        </p:nvCxnSpPr>
        <p:spPr>
          <a:xfrm flipV="1">
            <a:off x="1799250" y="4070138"/>
            <a:ext cx="1472548" cy="78877"/>
          </a:xfrm>
          <a:prstGeom prst="curvedConnector3">
            <a:avLst>
              <a:gd name="adj1" fmla="val 50000"/>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2AD27670-11BA-7243-A9E3-9E043FA541F7}"/>
              </a:ext>
            </a:extLst>
          </p:cNvPr>
          <p:cNvSpPr/>
          <p:nvPr/>
        </p:nvSpPr>
        <p:spPr>
          <a:xfrm>
            <a:off x="5601320" y="4002576"/>
            <a:ext cx="959888" cy="318393"/>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Flink4</a:t>
            </a:r>
          </a:p>
        </p:txBody>
      </p:sp>
      <p:cxnSp>
        <p:nvCxnSpPr>
          <p:cNvPr id="125" name="曲线连接符 124">
            <a:extLst>
              <a:ext uri="{FF2B5EF4-FFF2-40B4-BE49-F238E27FC236}">
                <a16:creationId xmlns:a16="http://schemas.microsoft.com/office/drawing/2014/main" id="{098E4B8D-0C8E-F34D-A524-056D301AC927}"/>
              </a:ext>
            </a:extLst>
          </p:cNvPr>
          <p:cNvCxnSpPr>
            <a:cxnSpLocks/>
            <a:stCxn id="112" idx="0"/>
            <a:endCxn id="123" idx="1"/>
          </p:cNvCxnSpPr>
          <p:nvPr/>
        </p:nvCxnSpPr>
        <p:spPr>
          <a:xfrm>
            <a:off x="4084032" y="4070138"/>
            <a:ext cx="1517288" cy="91635"/>
          </a:xfrm>
          <a:prstGeom prst="curvedConnector3">
            <a:avLst>
              <a:gd name="adj1" fmla="val 50000"/>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曲线连接符 127">
            <a:extLst>
              <a:ext uri="{FF2B5EF4-FFF2-40B4-BE49-F238E27FC236}">
                <a16:creationId xmlns:a16="http://schemas.microsoft.com/office/drawing/2014/main" id="{A9B2F63D-7484-5D4D-86B6-0DE34362EB9C}"/>
              </a:ext>
            </a:extLst>
          </p:cNvPr>
          <p:cNvCxnSpPr>
            <a:cxnSpLocks/>
            <a:stCxn id="123" idx="2"/>
            <a:endCxn id="12" idx="0"/>
          </p:cNvCxnSpPr>
          <p:nvPr/>
        </p:nvCxnSpPr>
        <p:spPr>
          <a:xfrm rot="5400000">
            <a:off x="5057228" y="4498879"/>
            <a:ext cx="1201946" cy="846127"/>
          </a:xfrm>
          <a:prstGeom prst="curvedConnector3">
            <a:avLst>
              <a:gd name="adj1" fmla="val 50000"/>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7F32FCE5-4E49-6448-9936-67C78F74E9DF}"/>
              </a:ext>
            </a:extLst>
          </p:cNvPr>
          <p:cNvSpPr txBox="1"/>
          <p:nvPr/>
        </p:nvSpPr>
        <p:spPr>
          <a:xfrm>
            <a:off x="2186451" y="1613970"/>
            <a:ext cx="902811" cy="307777"/>
          </a:xfrm>
          <a:prstGeom prst="rect">
            <a:avLst/>
          </a:prstGeom>
          <a:noFill/>
        </p:spPr>
        <p:txBody>
          <a:bodyPr wrap="none" rtlCol="0">
            <a:spAutoFit/>
          </a:bodyPr>
          <a:lstStyle/>
          <a:p>
            <a:r>
              <a:rPr lang="zh-CN" altLang="en-US" sz="1400" dirty="0"/>
              <a:t>实时流程</a:t>
            </a:r>
          </a:p>
        </p:txBody>
      </p:sp>
      <p:sp>
        <p:nvSpPr>
          <p:cNvPr id="132" name="文本框 131">
            <a:extLst>
              <a:ext uri="{FF2B5EF4-FFF2-40B4-BE49-F238E27FC236}">
                <a16:creationId xmlns:a16="http://schemas.microsoft.com/office/drawing/2014/main" id="{A95234DA-02AA-834B-82E4-2719179866F1}"/>
              </a:ext>
            </a:extLst>
          </p:cNvPr>
          <p:cNvSpPr txBox="1"/>
          <p:nvPr/>
        </p:nvSpPr>
        <p:spPr>
          <a:xfrm>
            <a:off x="2206447" y="3666887"/>
            <a:ext cx="902811" cy="307777"/>
          </a:xfrm>
          <a:prstGeom prst="rect">
            <a:avLst/>
          </a:prstGeom>
          <a:noFill/>
        </p:spPr>
        <p:txBody>
          <a:bodyPr wrap="none" rtlCol="0">
            <a:spAutoFit/>
          </a:bodyPr>
          <a:lstStyle/>
          <a:p>
            <a:r>
              <a:rPr lang="zh-CN" altLang="en-US" sz="1400" dirty="0"/>
              <a:t>离线流程</a:t>
            </a:r>
          </a:p>
        </p:txBody>
      </p:sp>
      <p:cxnSp>
        <p:nvCxnSpPr>
          <p:cNvPr id="138" name="肘形连接符 137">
            <a:extLst>
              <a:ext uri="{FF2B5EF4-FFF2-40B4-BE49-F238E27FC236}">
                <a16:creationId xmlns:a16="http://schemas.microsoft.com/office/drawing/2014/main" id="{20F802BF-9BBA-984A-8839-9351375A8A45}"/>
              </a:ext>
            </a:extLst>
          </p:cNvPr>
          <p:cNvCxnSpPr>
            <a:cxnSpLocks/>
            <a:stCxn id="71" idx="3"/>
            <a:endCxn id="40" idx="3"/>
          </p:cNvCxnSpPr>
          <p:nvPr/>
        </p:nvCxnSpPr>
        <p:spPr>
          <a:xfrm flipV="1">
            <a:off x="1799250" y="1890920"/>
            <a:ext cx="1489695" cy="4574"/>
          </a:xfrm>
          <a:prstGeom prst="bentConnector3">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肘形连接符 140">
            <a:extLst>
              <a:ext uri="{FF2B5EF4-FFF2-40B4-BE49-F238E27FC236}">
                <a16:creationId xmlns:a16="http://schemas.microsoft.com/office/drawing/2014/main" id="{258A494C-DB11-E445-8316-805C64C07BCC}"/>
              </a:ext>
            </a:extLst>
          </p:cNvPr>
          <p:cNvCxnSpPr>
            <a:cxnSpLocks/>
            <a:stCxn id="40" idx="1"/>
            <a:endCxn id="9" idx="1"/>
          </p:cNvCxnSpPr>
          <p:nvPr/>
        </p:nvCxnSpPr>
        <p:spPr>
          <a:xfrm>
            <a:off x="4178124" y="1890920"/>
            <a:ext cx="1423196" cy="386"/>
          </a:xfrm>
          <a:prstGeom prst="bentConnector3">
            <a:avLst>
              <a:gd name="adj1" fmla="val 50000"/>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肘形连接符 143">
            <a:extLst>
              <a:ext uri="{FF2B5EF4-FFF2-40B4-BE49-F238E27FC236}">
                <a16:creationId xmlns:a16="http://schemas.microsoft.com/office/drawing/2014/main" id="{313E603D-4F68-1B47-957E-C2652AF43DE4}"/>
              </a:ext>
            </a:extLst>
          </p:cNvPr>
          <p:cNvCxnSpPr>
            <a:cxnSpLocks/>
            <a:stCxn id="9" idx="2"/>
            <a:endCxn id="84" idx="2"/>
          </p:cNvCxnSpPr>
          <p:nvPr/>
        </p:nvCxnSpPr>
        <p:spPr>
          <a:xfrm rot="5400000">
            <a:off x="4692937" y="1091099"/>
            <a:ext cx="428924" cy="2347730"/>
          </a:xfrm>
          <a:prstGeom prst="bentConnector3">
            <a:avLst>
              <a:gd name="adj1" fmla="val 50000"/>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肘形连接符 146">
            <a:extLst>
              <a:ext uri="{FF2B5EF4-FFF2-40B4-BE49-F238E27FC236}">
                <a16:creationId xmlns:a16="http://schemas.microsoft.com/office/drawing/2014/main" id="{D4AEF5F9-B78F-D34D-BBFC-EA0429CF4BB6}"/>
              </a:ext>
            </a:extLst>
          </p:cNvPr>
          <p:cNvCxnSpPr>
            <a:cxnSpLocks/>
            <a:stCxn id="84" idx="1"/>
            <a:endCxn id="79" idx="1"/>
          </p:cNvCxnSpPr>
          <p:nvPr/>
        </p:nvCxnSpPr>
        <p:spPr>
          <a:xfrm>
            <a:off x="4178124" y="2633316"/>
            <a:ext cx="1442277" cy="3838"/>
          </a:xfrm>
          <a:prstGeom prst="bentConnector3">
            <a:avLst>
              <a:gd name="adj1" fmla="val 50000"/>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肘形连接符 149">
            <a:extLst>
              <a:ext uri="{FF2B5EF4-FFF2-40B4-BE49-F238E27FC236}">
                <a16:creationId xmlns:a16="http://schemas.microsoft.com/office/drawing/2014/main" id="{2DF58E83-448D-AD45-A1A4-87AB023672F9}"/>
              </a:ext>
            </a:extLst>
          </p:cNvPr>
          <p:cNvCxnSpPr>
            <a:cxnSpLocks/>
            <a:stCxn id="79" idx="2"/>
            <a:endCxn id="100" idx="2"/>
          </p:cNvCxnSpPr>
          <p:nvPr/>
        </p:nvCxnSpPr>
        <p:spPr>
          <a:xfrm rot="5400000">
            <a:off x="4695631" y="1817108"/>
            <a:ext cx="425472" cy="2383957"/>
          </a:xfrm>
          <a:prstGeom prst="bentConnector3">
            <a:avLst>
              <a:gd name="adj1" fmla="val 50000"/>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肘形连接符 152">
            <a:extLst>
              <a:ext uri="{FF2B5EF4-FFF2-40B4-BE49-F238E27FC236}">
                <a16:creationId xmlns:a16="http://schemas.microsoft.com/office/drawing/2014/main" id="{1B956D24-57C3-0D4D-9ABF-A395EC2E7990}"/>
              </a:ext>
            </a:extLst>
          </p:cNvPr>
          <p:cNvCxnSpPr>
            <a:cxnSpLocks/>
            <a:stCxn id="100" idx="1"/>
            <a:endCxn id="99" idx="1"/>
          </p:cNvCxnSpPr>
          <p:nvPr/>
        </p:nvCxnSpPr>
        <p:spPr>
          <a:xfrm flipV="1">
            <a:off x="4160978" y="3370406"/>
            <a:ext cx="1444666" cy="5306"/>
          </a:xfrm>
          <a:prstGeom prst="bentConnector3">
            <a:avLst>
              <a:gd name="adj1" fmla="val 50000"/>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肘形连接符 155">
            <a:extLst>
              <a:ext uri="{FF2B5EF4-FFF2-40B4-BE49-F238E27FC236}">
                <a16:creationId xmlns:a16="http://schemas.microsoft.com/office/drawing/2014/main" id="{75BBA3DC-B322-104C-98DD-FC6178576527}"/>
              </a:ext>
            </a:extLst>
          </p:cNvPr>
          <p:cNvCxnSpPr>
            <a:cxnSpLocks/>
            <a:stCxn id="99" idx="3"/>
            <a:endCxn id="13" idx="0"/>
          </p:cNvCxnSpPr>
          <p:nvPr/>
        </p:nvCxnSpPr>
        <p:spPr>
          <a:xfrm>
            <a:off x="6565532" y="3370406"/>
            <a:ext cx="210759" cy="2136387"/>
          </a:xfrm>
          <a:prstGeom prst="bentConnector2">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C85F4E8D-EC08-354A-B645-6E6613AACD18}"/>
              </a:ext>
            </a:extLst>
          </p:cNvPr>
          <p:cNvSpPr/>
          <p:nvPr/>
        </p:nvSpPr>
        <p:spPr>
          <a:xfrm>
            <a:off x="8537351" y="3563519"/>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深度学习</a:t>
            </a:r>
          </a:p>
        </p:txBody>
      </p:sp>
      <p:sp>
        <p:nvSpPr>
          <p:cNvPr id="168" name="矩形 167">
            <a:extLst>
              <a:ext uri="{FF2B5EF4-FFF2-40B4-BE49-F238E27FC236}">
                <a16:creationId xmlns:a16="http://schemas.microsoft.com/office/drawing/2014/main" id="{8B9FA37B-033C-BD45-880D-7FFE9EA37374}"/>
              </a:ext>
            </a:extLst>
          </p:cNvPr>
          <p:cNvSpPr/>
          <p:nvPr/>
        </p:nvSpPr>
        <p:spPr>
          <a:xfrm flipH="1">
            <a:off x="8369024" y="3127498"/>
            <a:ext cx="1223472" cy="914838"/>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9" name="文本框 168">
            <a:extLst>
              <a:ext uri="{FF2B5EF4-FFF2-40B4-BE49-F238E27FC236}">
                <a16:creationId xmlns:a16="http://schemas.microsoft.com/office/drawing/2014/main" id="{B914C2A2-D064-974B-A89C-C4E9BC2F36E2}"/>
              </a:ext>
            </a:extLst>
          </p:cNvPr>
          <p:cNvSpPr txBox="1"/>
          <p:nvPr/>
        </p:nvSpPr>
        <p:spPr>
          <a:xfrm>
            <a:off x="8537351" y="3170298"/>
            <a:ext cx="902811" cy="307777"/>
          </a:xfrm>
          <a:prstGeom prst="rect">
            <a:avLst/>
          </a:prstGeom>
          <a:noFill/>
        </p:spPr>
        <p:txBody>
          <a:bodyPr wrap="none" rtlCol="0">
            <a:spAutoFit/>
          </a:bodyPr>
          <a:lstStyle/>
          <a:p>
            <a:r>
              <a:rPr lang="zh-CN" altLang="en-US" sz="1400" dirty="0"/>
              <a:t>预测引擎</a:t>
            </a:r>
            <a:endParaRPr lang="en-US" altLang="zh-CN" sz="1400" dirty="0"/>
          </a:p>
        </p:txBody>
      </p:sp>
      <p:sp>
        <p:nvSpPr>
          <p:cNvPr id="171" name="下箭头 170">
            <a:extLst>
              <a:ext uri="{FF2B5EF4-FFF2-40B4-BE49-F238E27FC236}">
                <a16:creationId xmlns:a16="http://schemas.microsoft.com/office/drawing/2014/main" id="{7EFC64C1-C662-7F46-86B5-8F26DA63CB66}"/>
              </a:ext>
            </a:extLst>
          </p:cNvPr>
          <p:cNvSpPr/>
          <p:nvPr/>
        </p:nvSpPr>
        <p:spPr>
          <a:xfrm>
            <a:off x="8836342" y="2409782"/>
            <a:ext cx="202131" cy="532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文本框 171">
            <a:extLst>
              <a:ext uri="{FF2B5EF4-FFF2-40B4-BE49-F238E27FC236}">
                <a16:creationId xmlns:a16="http://schemas.microsoft.com/office/drawing/2014/main" id="{AB7D026F-51E6-3645-8BC8-06B129EAEFA3}"/>
              </a:ext>
            </a:extLst>
          </p:cNvPr>
          <p:cNvSpPr txBox="1"/>
          <p:nvPr/>
        </p:nvSpPr>
        <p:spPr>
          <a:xfrm>
            <a:off x="9086638" y="2506247"/>
            <a:ext cx="915635" cy="307777"/>
          </a:xfrm>
          <a:prstGeom prst="rect">
            <a:avLst/>
          </a:prstGeom>
          <a:noFill/>
        </p:spPr>
        <p:txBody>
          <a:bodyPr wrap="none" rtlCol="0">
            <a:spAutoFit/>
          </a:bodyPr>
          <a:lstStyle/>
          <a:p>
            <a:r>
              <a:rPr lang="zh-CN" altLang="en-US" sz="1400" dirty="0"/>
              <a:t>输出模型</a:t>
            </a:r>
          </a:p>
        </p:txBody>
      </p:sp>
      <p:cxnSp>
        <p:nvCxnSpPr>
          <p:cNvPr id="176" name="肘形连接符 175">
            <a:extLst>
              <a:ext uri="{FF2B5EF4-FFF2-40B4-BE49-F238E27FC236}">
                <a16:creationId xmlns:a16="http://schemas.microsoft.com/office/drawing/2014/main" id="{86549ED2-B937-E44B-BB19-D0131889D28D}"/>
              </a:ext>
            </a:extLst>
          </p:cNvPr>
          <p:cNvCxnSpPr>
            <a:cxnSpLocks/>
            <a:stCxn id="13" idx="3"/>
            <a:endCxn id="168" idx="3"/>
          </p:cNvCxnSpPr>
          <p:nvPr/>
        </p:nvCxnSpPr>
        <p:spPr>
          <a:xfrm flipV="1">
            <a:off x="7318619" y="3584917"/>
            <a:ext cx="1050405" cy="2142856"/>
          </a:xfrm>
          <a:prstGeom prst="bentConnector3">
            <a:avLst>
              <a:gd name="adj1" fmla="val 50000"/>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6" name="矩形 185">
            <a:extLst>
              <a:ext uri="{FF2B5EF4-FFF2-40B4-BE49-F238E27FC236}">
                <a16:creationId xmlns:a16="http://schemas.microsoft.com/office/drawing/2014/main" id="{910D5764-47FB-0143-94E7-E4FB03A10E2A}"/>
              </a:ext>
            </a:extLst>
          </p:cNvPr>
          <p:cNvSpPr/>
          <p:nvPr/>
        </p:nvSpPr>
        <p:spPr>
          <a:xfrm>
            <a:off x="8937408" y="5506146"/>
            <a:ext cx="1084656" cy="441960"/>
          </a:xfrm>
          <a:prstGeom prst="rect">
            <a:avLst/>
          </a:prstGeom>
          <a:solidFill>
            <a:srgbClr val="DC614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mysql</a:t>
            </a:r>
            <a:endParaRPr lang="zh-CN" altLang="en-US" sz="1200" dirty="0"/>
          </a:p>
        </p:txBody>
      </p:sp>
      <p:cxnSp>
        <p:nvCxnSpPr>
          <p:cNvPr id="188" name="肘形连接符 187">
            <a:extLst>
              <a:ext uri="{FF2B5EF4-FFF2-40B4-BE49-F238E27FC236}">
                <a16:creationId xmlns:a16="http://schemas.microsoft.com/office/drawing/2014/main" id="{4CF9C922-57A5-7243-9DB4-FC321EF4285C}"/>
              </a:ext>
            </a:extLst>
          </p:cNvPr>
          <p:cNvCxnSpPr>
            <a:cxnSpLocks/>
            <a:stCxn id="168" idx="2"/>
            <a:endCxn id="186" idx="0"/>
          </p:cNvCxnSpPr>
          <p:nvPr/>
        </p:nvCxnSpPr>
        <p:spPr>
          <a:xfrm rot="16200000" flipH="1">
            <a:off x="8498343" y="4524753"/>
            <a:ext cx="1463810" cy="498976"/>
          </a:xfrm>
          <a:prstGeom prst="bentConnector3">
            <a:avLst>
              <a:gd name="adj1" fmla="val 50000"/>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2" name="矩形 191">
            <a:extLst>
              <a:ext uri="{FF2B5EF4-FFF2-40B4-BE49-F238E27FC236}">
                <a16:creationId xmlns:a16="http://schemas.microsoft.com/office/drawing/2014/main" id="{71E29771-C963-0E42-94FE-B01310350240}"/>
              </a:ext>
            </a:extLst>
          </p:cNvPr>
          <p:cNvSpPr/>
          <p:nvPr/>
        </p:nvSpPr>
        <p:spPr>
          <a:xfrm flipH="1">
            <a:off x="8486313" y="5081785"/>
            <a:ext cx="1899346" cy="1085140"/>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3" name="文本框 192">
            <a:extLst>
              <a:ext uri="{FF2B5EF4-FFF2-40B4-BE49-F238E27FC236}">
                <a16:creationId xmlns:a16="http://schemas.microsoft.com/office/drawing/2014/main" id="{A6EE5761-C2CB-7749-AA62-7B485508DEA8}"/>
              </a:ext>
            </a:extLst>
          </p:cNvPr>
          <p:cNvSpPr txBox="1"/>
          <p:nvPr/>
        </p:nvSpPr>
        <p:spPr>
          <a:xfrm>
            <a:off x="8479737" y="5119417"/>
            <a:ext cx="902811" cy="307777"/>
          </a:xfrm>
          <a:prstGeom prst="rect">
            <a:avLst/>
          </a:prstGeom>
          <a:noFill/>
        </p:spPr>
        <p:txBody>
          <a:bodyPr wrap="none" rtlCol="0">
            <a:spAutoFit/>
          </a:bodyPr>
          <a:lstStyle/>
          <a:p>
            <a:r>
              <a:rPr lang="zh-CN" altLang="en-US" sz="1400" dirty="0"/>
              <a:t>预测结果</a:t>
            </a:r>
          </a:p>
        </p:txBody>
      </p:sp>
    </p:spTree>
    <p:extLst>
      <p:ext uri="{BB962C8B-B14F-4D97-AF65-F5344CB8AC3E}">
        <p14:creationId xmlns:p14="http://schemas.microsoft.com/office/powerpoint/2010/main" val="181868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kumimoji="1" lang="zh-CN" altLang="en-US" dirty="0"/>
              <a:t>海量数据存储快速检索的索引方案研究</a:t>
            </a:r>
            <a:endParaRPr kumimoji="1" lang="en-US" altLang="zh-CN" dirty="0"/>
          </a:p>
          <a:p>
            <a:r>
              <a:rPr kumimoji="1" lang="zh-CN" altLang="en-US" dirty="0">
                <a:solidFill>
                  <a:schemeClr val="tx2"/>
                </a:solidFill>
              </a:rPr>
              <a:t>基于深度学习的数据预警模型研究</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674972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0E317C0-CD9B-0143-9C8C-1D5785F3CC2B}"/>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83D7E427-86A1-4647-8A26-FE1951FB7009}"/>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内容占位符 3">
            <a:extLst>
              <a:ext uri="{FF2B5EF4-FFF2-40B4-BE49-F238E27FC236}">
                <a16:creationId xmlns:a16="http://schemas.microsoft.com/office/drawing/2014/main" id="{8C6CEC11-7346-7345-A440-9F891526C4D3}"/>
              </a:ext>
            </a:extLst>
          </p:cNvPr>
          <p:cNvSpPr>
            <a:spLocks noGrp="1"/>
          </p:cNvSpPr>
          <p:nvPr>
            <p:ph idx="1"/>
          </p:nvPr>
        </p:nvSpPr>
        <p:spPr/>
        <p:txBody>
          <a:bodyPr>
            <a:normAutofit/>
          </a:bodyPr>
          <a:lstStyle/>
          <a:p>
            <a:r>
              <a:rPr kumimoji="1" lang="zh-CN" altLang="en-US" dirty="0"/>
              <a:t>多种架构模式的支持</a:t>
            </a:r>
            <a:endParaRPr kumimoji="1" lang="en-US" altLang="zh-CN" dirty="0"/>
          </a:p>
          <a:p>
            <a:pPr lvl="1"/>
            <a:r>
              <a:rPr kumimoji="1" lang="zh-CN" altLang="en-US" dirty="0"/>
              <a:t>单集群架构</a:t>
            </a:r>
            <a:endParaRPr kumimoji="1" lang="en-US" altLang="zh-CN" dirty="0"/>
          </a:p>
          <a:p>
            <a:pPr lvl="2"/>
            <a:r>
              <a:rPr kumimoji="1" lang="zh-CN" altLang="en-US" dirty="0"/>
              <a:t>所有节点组成一个单一的大集群</a:t>
            </a:r>
            <a:endParaRPr kumimoji="1" lang="en-US" altLang="zh-CN" dirty="0"/>
          </a:p>
          <a:p>
            <a:pPr lvl="1"/>
            <a:r>
              <a:rPr kumimoji="1" lang="zh-CN" altLang="en-US" dirty="0"/>
              <a:t>多集群架构</a:t>
            </a:r>
            <a:endParaRPr kumimoji="1" lang="en-US" altLang="zh-CN" dirty="0"/>
          </a:p>
          <a:p>
            <a:pPr lvl="2"/>
            <a:r>
              <a:rPr kumimoji="1" lang="zh-CN" altLang="en-US" dirty="0"/>
              <a:t>按业务拆分，化为多个小集群</a:t>
            </a:r>
            <a:endParaRPr kumimoji="1" lang="en-US" altLang="zh-CN" dirty="0"/>
          </a:p>
          <a:p>
            <a:pPr lvl="1"/>
            <a:endParaRPr kumimoji="1" lang="en-US" altLang="zh-CN" dirty="0"/>
          </a:p>
          <a:p>
            <a:pPr marL="0" indent="0">
              <a:buNone/>
            </a:pPr>
            <a:endParaRPr kumimoji="1" lang="en-US" altLang="zh-CN" dirty="0"/>
          </a:p>
          <a:p>
            <a:pPr lvl="1"/>
            <a:endParaRPr kumimoji="1" lang="en-US" altLang="zh-CN" dirty="0"/>
          </a:p>
          <a:p>
            <a:pPr marL="457177" lvl="1" indent="0">
              <a:buNone/>
            </a:pPr>
            <a:endParaRPr kumimoji="1" lang="en-US" altLang="zh-CN" dirty="0"/>
          </a:p>
        </p:txBody>
      </p:sp>
      <p:sp>
        <p:nvSpPr>
          <p:cNvPr id="5" name="标题 4">
            <a:extLst>
              <a:ext uri="{FF2B5EF4-FFF2-40B4-BE49-F238E27FC236}">
                <a16:creationId xmlns:a16="http://schemas.microsoft.com/office/drawing/2014/main" id="{A01BF10E-BAE7-9542-A533-CA8D5FAF54DA}"/>
              </a:ext>
            </a:extLst>
          </p:cNvPr>
          <p:cNvSpPr>
            <a:spLocks noGrp="1"/>
          </p:cNvSpPr>
          <p:nvPr>
            <p:ph type="title"/>
          </p:nvPr>
        </p:nvSpPr>
        <p:spPr/>
        <p:txBody>
          <a:bodyPr/>
          <a:lstStyle/>
          <a:p>
            <a:r>
              <a:rPr kumimoji="1" lang="en-US" altLang="zh-CN" dirty="0" err="1"/>
              <a:t>Clickhouse</a:t>
            </a:r>
            <a:r>
              <a:rPr kumimoji="1" lang="zh-CN" altLang="en-US" dirty="0"/>
              <a:t>的集群架构</a:t>
            </a:r>
          </a:p>
        </p:txBody>
      </p:sp>
      <p:pic>
        <p:nvPicPr>
          <p:cNvPr id="1025" name="Picture 1" descr="page368image57313936">
            <a:extLst>
              <a:ext uri="{FF2B5EF4-FFF2-40B4-BE49-F238E27FC236}">
                <a16:creationId xmlns:a16="http://schemas.microsoft.com/office/drawing/2014/main" id="{3729A629-7B66-9440-9D33-C12E13EEA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069" y="3087160"/>
            <a:ext cx="9344271" cy="187692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FF2013BB-4B19-F844-9344-B2898A5BA19D}"/>
              </a:ext>
            </a:extLst>
          </p:cNvPr>
          <p:cNvSpPr txBox="1"/>
          <p:nvPr/>
        </p:nvSpPr>
        <p:spPr>
          <a:xfrm>
            <a:off x="4928134" y="5216242"/>
            <a:ext cx="1338828" cy="369332"/>
          </a:xfrm>
          <a:prstGeom prst="rect">
            <a:avLst/>
          </a:prstGeom>
          <a:noFill/>
        </p:spPr>
        <p:txBody>
          <a:bodyPr wrap="none" rtlCol="0">
            <a:spAutoFit/>
          </a:bodyPr>
          <a:lstStyle/>
          <a:p>
            <a:r>
              <a:rPr kumimoji="1" lang="zh-CN" altLang="en-US" dirty="0"/>
              <a:t>集群模式图</a:t>
            </a:r>
          </a:p>
        </p:txBody>
      </p:sp>
    </p:spTree>
    <p:extLst>
      <p:ext uri="{BB962C8B-B14F-4D97-AF65-F5344CB8AC3E}">
        <p14:creationId xmlns:p14="http://schemas.microsoft.com/office/powerpoint/2010/main" val="239893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3196869-77FA-E741-A913-2048BBA713A1}"/>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60124BF3-4B9E-8744-8458-7B930DA74AF7}"/>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内容占位符 3">
            <a:extLst>
              <a:ext uri="{FF2B5EF4-FFF2-40B4-BE49-F238E27FC236}">
                <a16:creationId xmlns:a16="http://schemas.microsoft.com/office/drawing/2014/main" id="{7A407FA9-B5C7-BC4A-A588-2B6D3515DFF8}"/>
              </a:ext>
            </a:extLst>
          </p:cNvPr>
          <p:cNvSpPr>
            <a:spLocks noGrp="1"/>
          </p:cNvSpPr>
          <p:nvPr>
            <p:ph idx="1"/>
          </p:nvPr>
        </p:nvSpPr>
        <p:spPr/>
        <p:txBody>
          <a:bodyPr>
            <a:normAutofit lnSpcReduction="10000"/>
          </a:bodyPr>
          <a:lstStyle/>
          <a:p>
            <a:endParaRPr kumimoji="1" lang="en-US" altLang="zh-CN" dirty="0"/>
          </a:p>
          <a:p>
            <a:r>
              <a:rPr kumimoji="1" lang="zh-CN" altLang="en-US" dirty="0"/>
              <a:t>副本引擎</a:t>
            </a:r>
            <a:endParaRPr kumimoji="1" lang="en-US" altLang="zh-CN" dirty="0"/>
          </a:p>
          <a:p>
            <a:pPr lvl="1"/>
            <a:r>
              <a:rPr lang="en-US" altLang="zh-CN" dirty="0"/>
              <a:t>*</a:t>
            </a:r>
            <a:r>
              <a:rPr lang="en-US" altLang="zh-CN" dirty="0" err="1"/>
              <a:t>MergeTree</a:t>
            </a:r>
            <a:r>
              <a:rPr lang="zh-CN" altLang="en-US" dirty="0"/>
              <a:t>的前面增加</a:t>
            </a:r>
            <a:r>
              <a:rPr lang="en-US" altLang="zh-CN" dirty="0"/>
              <a:t>Replicated</a:t>
            </a:r>
            <a:r>
              <a:rPr lang="zh-CN" altLang="en-US" dirty="0"/>
              <a:t>的前缀</a:t>
            </a:r>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副本设计特点</a:t>
            </a:r>
            <a:endParaRPr lang="en-US" altLang="zh-CN" dirty="0"/>
          </a:p>
          <a:p>
            <a:pPr lvl="1"/>
            <a:r>
              <a:rPr lang="zh-CN" altLang="en-US" dirty="0">
                <a:solidFill>
                  <a:srgbClr val="C00000"/>
                </a:solidFill>
              </a:rPr>
              <a:t>依赖</a:t>
            </a:r>
            <a:r>
              <a:rPr lang="en-US" altLang="zh-CN" dirty="0" err="1">
                <a:solidFill>
                  <a:srgbClr val="C00000"/>
                </a:solidFill>
              </a:rPr>
              <a:t>zk</a:t>
            </a:r>
            <a:endParaRPr lang="en-US" altLang="zh-CN" dirty="0">
              <a:solidFill>
                <a:srgbClr val="C00000"/>
              </a:solidFill>
            </a:endParaRPr>
          </a:p>
          <a:p>
            <a:pPr lvl="1"/>
            <a:r>
              <a:rPr lang="zh-CN" altLang="en-US" dirty="0"/>
              <a:t>表级别</a:t>
            </a:r>
            <a:endParaRPr lang="en-US" altLang="zh-CN" dirty="0"/>
          </a:p>
          <a:p>
            <a:pPr lvl="1"/>
            <a:r>
              <a:rPr lang="zh-CN" altLang="en-US" dirty="0"/>
              <a:t>多主架构</a:t>
            </a:r>
            <a:endParaRPr lang="en-US" altLang="zh-CN" dirty="0"/>
          </a:p>
          <a:p>
            <a:pPr lvl="1"/>
            <a:r>
              <a:rPr lang="en-US" altLang="zh-CN" dirty="0"/>
              <a:t>Block</a:t>
            </a:r>
            <a:r>
              <a:rPr lang="zh-CN" altLang="en-US" dirty="0"/>
              <a:t>数据块</a:t>
            </a:r>
            <a:endParaRPr lang="en-US" altLang="zh-CN" dirty="0"/>
          </a:p>
          <a:p>
            <a:pPr lvl="2"/>
            <a:r>
              <a:rPr lang="en-US" altLang="zh-CN" dirty="0"/>
              <a:t>insert</a:t>
            </a:r>
            <a:r>
              <a:rPr lang="zh-CN" altLang="en-US" dirty="0"/>
              <a:t>时将数据切分</a:t>
            </a:r>
            <a:endParaRPr lang="en-US" altLang="zh-CN" dirty="0"/>
          </a:p>
          <a:p>
            <a:pPr lvl="2"/>
            <a:r>
              <a:rPr lang="zh-CN" altLang="en-US" dirty="0"/>
              <a:t>成若干个</a:t>
            </a:r>
            <a:r>
              <a:rPr lang="en-US" altLang="zh-CN" dirty="0"/>
              <a:t>Block</a:t>
            </a:r>
            <a:r>
              <a:rPr lang="zh-CN" altLang="en-US" dirty="0"/>
              <a:t>数据块 </a:t>
            </a:r>
            <a:endParaRPr lang="en-US" altLang="zh-CN" dirty="0"/>
          </a:p>
          <a:p>
            <a:pPr lvl="1"/>
            <a:r>
              <a:rPr lang="zh-CN" altLang="en-US" dirty="0"/>
              <a:t>原子性</a:t>
            </a:r>
            <a:endParaRPr lang="en-US" altLang="zh-CN" dirty="0"/>
          </a:p>
          <a:p>
            <a:pPr lvl="1"/>
            <a:r>
              <a:rPr lang="zh-CN" altLang="en-US" dirty="0"/>
              <a:t>唯一性</a:t>
            </a:r>
          </a:p>
        </p:txBody>
      </p:sp>
      <p:sp>
        <p:nvSpPr>
          <p:cNvPr id="5" name="标题 4">
            <a:extLst>
              <a:ext uri="{FF2B5EF4-FFF2-40B4-BE49-F238E27FC236}">
                <a16:creationId xmlns:a16="http://schemas.microsoft.com/office/drawing/2014/main" id="{55AA68D6-41D5-2E47-9E9C-246647F6537A}"/>
              </a:ext>
            </a:extLst>
          </p:cNvPr>
          <p:cNvSpPr>
            <a:spLocks noGrp="1"/>
          </p:cNvSpPr>
          <p:nvPr>
            <p:ph type="title"/>
          </p:nvPr>
        </p:nvSpPr>
        <p:spPr/>
        <p:txBody>
          <a:bodyPr/>
          <a:lstStyle/>
          <a:p>
            <a:r>
              <a:rPr kumimoji="1" lang="en-US" altLang="zh-CN" dirty="0" err="1"/>
              <a:t>Clickhouse</a:t>
            </a:r>
            <a:r>
              <a:rPr kumimoji="1" lang="zh-CN" altLang="en-US" dirty="0"/>
              <a:t>数据副本</a:t>
            </a:r>
          </a:p>
        </p:txBody>
      </p:sp>
      <p:pic>
        <p:nvPicPr>
          <p:cNvPr id="3073" name="Picture 1" descr="page370image57369120">
            <a:extLst>
              <a:ext uri="{FF2B5EF4-FFF2-40B4-BE49-F238E27FC236}">
                <a16:creationId xmlns:a16="http://schemas.microsoft.com/office/drawing/2014/main" id="{155A1AAE-A5B1-D34E-B81F-3D226236A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458" y="1245787"/>
            <a:ext cx="4301224" cy="158857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page371image57202368">
            <a:extLst>
              <a:ext uri="{FF2B5EF4-FFF2-40B4-BE49-F238E27FC236}">
                <a16:creationId xmlns:a16="http://schemas.microsoft.com/office/drawing/2014/main" id="{67FC14EC-186E-204A-A98F-E98F62D98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3146024"/>
            <a:ext cx="58801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509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EBF2808-2924-4C47-B8C0-C362163421C6}"/>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9F10BAE4-E48A-7748-ABF2-20C463675C8B}"/>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内容占位符 3">
            <a:extLst>
              <a:ext uri="{FF2B5EF4-FFF2-40B4-BE49-F238E27FC236}">
                <a16:creationId xmlns:a16="http://schemas.microsoft.com/office/drawing/2014/main" id="{76F88B2B-8D47-7E42-A930-67BF22307D7F}"/>
              </a:ext>
            </a:extLst>
          </p:cNvPr>
          <p:cNvSpPr>
            <a:spLocks noGrp="1"/>
          </p:cNvSpPr>
          <p:nvPr>
            <p:ph idx="1"/>
          </p:nvPr>
        </p:nvSpPr>
        <p:spPr/>
        <p:txBody>
          <a:bodyPr/>
          <a:lstStyle/>
          <a:p>
            <a:r>
              <a:rPr lang="zh-CN" altLang="en-US" dirty="0"/>
              <a:t>单分片、单副本</a:t>
            </a:r>
            <a:endParaRPr lang="en-US" altLang="zh-CN" dirty="0"/>
          </a:p>
          <a:p>
            <a:pPr lvl="1"/>
            <a:r>
              <a:rPr lang="en-US" altLang="zh-CN" dirty="0"/>
              <a:t>1</a:t>
            </a:r>
            <a:r>
              <a:rPr lang="zh-CN" altLang="en-US" dirty="0"/>
              <a:t>分片，</a:t>
            </a:r>
            <a:r>
              <a:rPr lang="en-US" altLang="zh-CN" dirty="0"/>
              <a:t>1</a:t>
            </a:r>
            <a:r>
              <a:rPr lang="zh-CN" altLang="en-US" dirty="0"/>
              <a:t>副本</a:t>
            </a:r>
            <a:r>
              <a:rPr lang="en-US" altLang="zh-CN" dirty="0" err="1"/>
              <a:t>zk_path</a:t>
            </a:r>
            <a:r>
              <a:rPr lang="zh-CN" altLang="en-US" dirty="0"/>
              <a:t>相同，</a:t>
            </a:r>
            <a:r>
              <a:rPr lang="en-US" altLang="zh-CN" dirty="0" err="1"/>
              <a:t>replica_name</a:t>
            </a:r>
            <a:r>
              <a:rPr lang="zh-CN" altLang="en-US" dirty="0"/>
              <a:t>不同 </a:t>
            </a:r>
            <a:endParaRPr lang="en-US" altLang="zh-CN" dirty="0"/>
          </a:p>
          <a:p>
            <a:pPr lvl="2"/>
            <a:r>
              <a:rPr lang="en-US" altLang="zh-CN" dirty="0" err="1"/>
              <a:t>ReplicatedMergeTree</a:t>
            </a:r>
            <a:r>
              <a:rPr lang="en-US" altLang="zh-CN" dirty="0"/>
              <a:t>(‘/</a:t>
            </a:r>
            <a:r>
              <a:rPr lang="en-US" altLang="zh-CN" dirty="0" err="1"/>
              <a:t>clickhouse</a:t>
            </a:r>
            <a:r>
              <a:rPr lang="en-US" altLang="zh-CN" dirty="0"/>
              <a:t>/tables/01/test_1, ‘</a:t>
            </a:r>
            <a:r>
              <a:rPr lang="zh-CN" altLang="en-US" dirty="0"/>
              <a:t>副本名</a:t>
            </a:r>
            <a:r>
              <a:rPr lang="en-US" altLang="zh-CN" dirty="0"/>
              <a:t>1’) </a:t>
            </a:r>
          </a:p>
          <a:p>
            <a:pPr lvl="2"/>
            <a:r>
              <a:rPr lang="en-US" altLang="zh-CN" dirty="0" err="1"/>
              <a:t>ReplicatedMergeTree</a:t>
            </a:r>
            <a:r>
              <a:rPr lang="en-US" altLang="zh-CN" dirty="0"/>
              <a:t>(‘/</a:t>
            </a:r>
            <a:r>
              <a:rPr lang="en-US" altLang="zh-CN" dirty="0" err="1"/>
              <a:t>clickhouse</a:t>
            </a:r>
            <a:r>
              <a:rPr lang="en-US" altLang="zh-CN" dirty="0"/>
              <a:t>/tables/01/test_1, ’</a:t>
            </a:r>
            <a:r>
              <a:rPr lang="zh-CN" altLang="en-US" dirty="0"/>
              <a:t>副本名</a:t>
            </a:r>
            <a:r>
              <a:rPr lang="en-US" altLang="zh-CN" dirty="0"/>
              <a:t>2’) </a:t>
            </a:r>
          </a:p>
          <a:p>
            <a:endParaRPr lang="en-US" altLang="zh-CN" dirty="0"/>
          </a:p>
          <a:p>
            <a:r>
              <a:rPr lang="zh-CN" altLang="en-US" dirty="0"/>
              <a:t>多分片、单副本</a:t>
            </a:r>
            <a:endParaRPr lang="en-US" altLang="zh-CN" dirty="0"/>
          </a:p>
          <a:p>
            <a:pPr lvl="1"/>
            <a:r>
              <a:rPr lang="zh-CN" altLang="en-US" dirty="0"/>
              <a:t>分片</a:t>
            </a:r>
            <a:r>
              <a:rPr lang="en-US" altLang="zh-CN" dirty="0"/>
              <a:t>1</a:t>
            </a:r>
          </a:p>
          <a:p>
            <a:pPr lvl="2"/>
            <a:r>
              <a:rPr lang="en-US" altLang="zh-CN" dirty="0"/>
              <a:t>2</a:t>
            </a:r>
            <a:r>
              <a:rPr lang="zh-CN" altLang="en-US" dirty="0"/>
              <a:t>分片，</a:t>
            </a:r>
            <a:r>
              <a:rPr lang="en-US" altLang="zh-CN" dirty="0"/>
              <a:t>1</a:t>
            </a:r>
            <a:r>
              <a:rPr lang="zh-CN" altLang="en-US" dirty="0"/>
              <a:t>副本</a:t>
            </a:r>
            <a:r>
              <a:rPr lang="en-US" altLang="zh-CN" dirty="0"/>
              <a:t>. </a:t>
            </a:r>
            <a:r>
              <a:rPr lang="en-US" altLang="zh-CN" dirty="0" err="1"/>
              <a:t>zk_path</a:t>
            </a:r>
            <a:r>
              <a:rPr lang="zh-CN" altLang="en-US" dirty="0"/>
              <a:t>相同，其中</a:t>
            </a:r>
            <a:r>
              <a:rPr lang="en-US" altLang="zh-CN" dirty="0"/>
              <a:t>{shard}=01, </a:t>
            </a:r>
            <a:r>
              <a:rPr lang="en-US" altLang="zh-CN" dirty="0" err="1"/>
              <a:t>replica_name</a:t>
            </a:r>
            <a:r>
              <a:rPr lang="zh-CN" altLang="en-US" dirty="0"/>
              <a:t>不同 </a:t>
            </a:r>
            <a:endParaRPr lang="en-US" altLang="zh-CN" dirty="0"/>
          </a:p>
          <a:p>
            <a:pPr lvl="3"/>
            <a:r>
              <a:rPr lang="en-US" altLang="zh-CN" dirty="0" err="1"/>
              <a:t>ReplicatedMergeTree</a:t>
            </a:r>
            <a:r>
              <a:rPr lang="en-US" altLang="zh-CN" dirty="0"/>
              <a:t>(‘/</a:t>
            </a:r>
            <a:r>
              <a:rPr lang="en-US" altLang="zh-CN" dirty="0" err="1"/>
              <a:t>clickhouse</a:t>
            </a:r>
            <a:r>
              <a:rPr lang="en-US" altLang="zh-CN" dirty="0"/>
              <a:t>/tables/01/test_1, ’</a:t>
            </a:r>
            <a:r>
              <a:rPr lang="zh-CN" altLang="en-US" dirty="0"/>
              <a:t>副本名</a:t>
            </a:r>
            <a:r>
              <a:rPr lang="en-US" altLang="zh-CN" dirty="0"/>
              <a:t>1‘) </a:t>
            </a:r>
          </a:p>
          <a:p>
            <a:pPr lvl="3"/>
            <a:r>
              <a:rPr lang="en-US" altLang="zh-CN" dirty="0" err="1"/>
              <a:t>ReplicatedMergeTree</a:t>
            </a:r>
            <a:r>
              <a:rPr lang="en-US" altLang="zh-CN" dirty="0"/>
              <a:t>(’/</a:t>
            </a:r>
            <a:r>
              <a:rPr lang="en-US" altLang="zh-CN" dirty="0" err="1"/>
              <a:t>clickhouse</a:t>
            </a:r>
            <a:r>
              <a:rPr lang="en-US" altLang="zh-CN" dirty="0"/>
              <a:t>/tables/01/test_1, ‘</a:t>
            </a:r>
            <a:r>
              <a:rPr lang="zh-CN" altLang="en-US" dirty="0"/>
              <a:t>副本名</a:t>
            </a:r>
            <a:r>
              <a:rPr lang="en-US" altLang="zh-CN" dirty="0"/>
              <a:t>2’) </a:t>
            </a:r>
          </a:p>
          <a:p>
            <a:pPr lvl="1"/>
            <a:r>
              <a:rPr lang="zh-CN" altLang="en-US" dirty="0"/>
              <a:t>分片</a:t>
            </a:r>
            <a:r>
              <a:rPr lang="en-US" altLang="zh-CN" dirty="0"/>
              <a:t>2</a:t>
            </a:r>
          </a:p>
          <a:p>
            <a:pPr lvl="2"/>
            <a:r>
              <a:rPr lang="en-US" altLang="zh-CN" dirty="0"/>
              <a:t>2</a:t>
            </a:r>
            <a:r>
              <a:rPr lang="zh-CN" altLang="en-US" dirty="0"/>
              <a:t>分片，</a:t>
            </a:r>
            <a:r>
              <a:rPr lang="en-US" altLang="zh-CN" dirty="0"/>
              <a:t>1</a:t>
            </a:r>
            <a:r>
              <a:rPr lang="zh-CN" altLang="en-US" dirty="0"/>
              <a:t>副本</a:t>
            </a:r>
            <a:r>
              <a:rPr lang="en-US" altLang="zh-CN" dirty="0"/>
              <a:t>. </a:t>
            </a:r>
            <a:r>
              <a:rPr lang="en-US" altLang="zh-CN" dirty="0" err="1"/>
              <a:t>zk_path</a:t>
            </a:r>
            <a:r>
              <a:rPr lang="zh-CN" altLang="en-US" dirty="0"/>
              <a:t>相同，其中</a:t>
            </a:r>
            <a:r>
              <a:rPr lang="en-US" altLang="zh-CN" dirty="0"/>
              <a:t>{shard}=02, </a:t>
            </a:r>
            <a:r>
              <a:rPr lang="en-US" altLang="zh-CN" dirty="0" err="1"/>
              <a:t>replica_name</a:t>
            </a:r>
            <a:r>
              <a:rPr lang="zh-CN" altLang="en-US" dirty="0"/>
              <a:t>不同 </a:t>
            </a:r>
            <a:endParaRPr lang="en-US" altLang="zh-CN" dirty="0"/>
          </a:p>
          <a:p>
            <a:pPr lvl="3"/>
            <a:r>
              <a:rPr lang="en-US" altLang="zh-CN" dirty="0" err="1"/>
              <a:t>ReplicatedMergeTree</a:t>
            </a:r>
            <a:r>
              <a:rPr lang="en-US" altLang="zh-CN" dirty="0"/>
              <a:t>(‘/</a:t>
            </a:r>
            <a:r>
              <a:rPr lang="en-US" altLang="zh-CN" dirty="0" err="1"/>
              <a:t>clickhouse</a:t>
            </a:r>
            <a:r>
              <a:rPr lang="en-US" altLang="zh-CN" dirty="0"/>
              <a:t>/tables/02/test_1, ‘</a:t>
            </a:r>
            <a:r>
              <a:rPr lang="zh-CN" altLang="en-US" dirty="0"/>
              <a:t>副本名</a:t>
            </a:r>
            <a:r>
              <a:rPr lang="en-US" altLang="zh-CN" dirty="0"/>
              <a:t>3’) </a:t>
            </a:r>
          </a:p>
          <a:p>
            <a:pPr lvl="3"/>
            <a:r>
              <a:rPr lang="en-US" altLang="zh-CN" dirty="0" err="1"/>
              <a:t>ReplicatedMergeTree</a:t>
            </a:r>
            <a:r>
              <a:rPr lang="en-US" altLang="zh-CN" dirty="0"/>
              <a:t>(’/</a:t>
            </a:r>
            <a:r>
              <a:rPr lang="en-US" altLang="zh-CN" dirty="0" err="1"/>
              <a:t>clickhouse</a:t>
            </a:r>
            <a:r>
              <a:rPr lang="en-US" altLang="zh-CN" dirty="0"/>
              <a:t>/tables/02/test_1, ‘</a:t>
            </a:r>
            <a:r>
              <a:rPr lang="zh-CN" altLang="en-US" dirty="0"/>
              <a:t>副本名</a:t>
            </a:r>
            <a:r>
              <a:rPr lang="en-US" altLang="zh-CN" dirty="0"/>
              <a:t>4') </a:t>
            </a:r>
          </a:p>
          <a:p>
            <a:endParaRPr kumimoji="1" lang="zh-CN" altLang="en-US" dirty="0"/>
          </a:p>
        </p:txBody>
      </p:sp>
      <p:sp>
        <p:nvSpPr>
          <p:cNvPr id="5" name="标题 4">
            <a:extLst>
              <a:ext uri="{FF2B5EF4-FFF2-40B4-BE49-F238E27FC236}">
                <a16:creationId xmlns:a16="http://schemas.microsoft.com/office/drawing/2014/main" id="{0E5F7B1C-61A6-CA4F-B8F4-F5BB3EBBD6D8}"/>
              </a:ext>
            </a:extLst>
          </p:cNvPr>
          <p:cNvSpPr>
            <a:spLocks noGrp="1"/>
          </p:cNvSpPr>
          <p:nvPr>
            <p:ph type="title"/>
          </p:nvPr>
        </p:nvSpPr>
        <p:spPr/>
        <p:txBody>
          <a:bodyPr/>
          <a:lstStyle/>
          <a:p>
            <a:r>
              <a:rPr kumimoji="1" lang="zh-CN" altLang="en-US" dirty="0"/>
              <a:t>分片副本定义</a:t>
            </a:r>
          </a:p>
        </p:txBody>
      </p:sp>
    </p:spTree>
    <p:extLst>
      <p:ext uri="{BB962C8B-B14F-4D97-AF65-F5344CB8AC3E}">
        <p14:creationId xmlns:p14="http://schemas.microsoft.com/office/powerpoint/2010/main" val="248389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5DF84DF-39E0-C54F-B4B1-31436FC00D01}"/>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171F7643-22FD-DE4C-9FB9-DA58B9C1403F}"/>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内容占位符 3">
            <a:extLst>
              <a:ext uri="{FF2B5EF4-FFF2-40B4-BE49-F238E27FC236}">
                <a16:creationId xmlns:a16="http://schemas.microsoft.com/office/drawing/2014/main" id="{DDBF88CC-7CC1-5649-94CA-BE2FD399A973}"/>
              </a:ext>
            </a:extLst>
          </p:cNvPr>
          <p:cNvSpPr>
            <a:spLocks noGrp="1"/>
          </p:cNvSpPr>
          <p:nvPr>
            <p:ph idx="1"/>
          </p:nvPr>
        </p:nvSpPr>
        <p:spPr/>
        <p:txBody>
          <a:bodyPr/>
          <a:lstStyle/>
          <a:p>
            <a:r>
              <a:rPr kumimoji="1" lang="zh-CN" altLang="en-US" dirty="0"/>
              <a:t>用于解决数据容量问题，对数据进行水平切分</a:t>
            </a:r>
            <a:endParaRPr kumimoji="1" lang="en-US" altLang="zh-CN" dirty="0"/>
          </a:p>
          <a:p>
            <a:endParaRPr kumimoji="1" lang="en-US" altLang="zh-CN" dirty="0"/>
          </a:p>
          <a:p>
            <a:endParaRPr kumimoji="1" lang="en-US" altLang="zh-CN" dirty="0"/>
          </a:p>
          <a:p>
            <a:r>
              <a:rPr kumimoji="1" lang="en-US" altLang="zh-CN" dirty="0"/>
              <a:t>Ck</a:t>
            </a:r>
            <a:r>
              <a:rPr kumimoji="1" lang="zh-CN" altLang="en-US" dirty="0"/>
              <a:t>中每个服务节点都一个</a:t>
            </a:r>
            <a:r>
              <a:rPr kumimoji="1" lang="en-US" altLang="zh-CN" dirty="0"/>
              <a:t>shard</a:t>
            </a:r>
          </a:p>
          <a:p>
            <a:pPr lvl="1"/>
            <a:r>
              <a:rPr kumimoji="1" lang="en-US" altLang="zh-CN" dirty="0"/>
              <a:t>Shard</a:t>
            </a:r>
            <a:r>
              <a:rPr kumimoji="1" lang="zh-CN" altLang="en-US" dirty="0"/>
              <a:t>通过</a:t>
            </a:r>
            <a:r>
              <a:rPr kumimoji="1" lang="en-US" altLang="zh-CN" dirty="0"/>
              <a:t>Distributed</a:t>
            </a:r>
            <a:r>
              <a:rPr kumimoji="1" lang="zh-CN" altLang="en-US" dirty="0"/>
              <a:t>表引擎实现</a:t>
            </a:r>
            <a:endParaRPr kumimoji="1" lang="en-US" altLang="zh-CN" dirty="0"/>
          </a:p>
          <a:p>
            <a:pPr lvl="2"/>
            <a:r>
              <a:rPr kumimoji="1" lang="zh-CN" altLang="en-US" dirty="0"/>
              <a:t>自身不存储数据</a:t>
            </a:r>
            <a:endParaRPr kumimoji="1" lang="en-US" altLang="zh-CN" dirty="0"/>
          </a:p>
          <a:p>
            <a:pPr lvl="2"/>
            <a:r>
              <a:rPr kumimoji="1" lang="zh-CN" altLang="en-US" dirty="0"/>
              <a:t>代理功能</a:t>
            </a:r>
            <a:endParaRPr kumimoji="1" lang="en-US" altLang="zh-CN" dirty="0"/>
          </a:p>
          <a:p>
            <a:pPr lvl="3"/>
            <a:r>
              <a:rPr kumimoji="1" lang="zh-CN" altLang="en-US" dirty="0"/>
              <a:t>写入、分发、查询、路由</a:t>
            </a:r>
            <a:endParaRPr kumimoji="1" lang="en-US" altLang="zh-CN" dirty="0"/>
          </a:p>
          <a:p>
            <a:endParaRPr kumimoji="1" lang="zh-CN" altLang="en-US" dirty="0"/>
          </a:p>
        </p:txBody>
      </p:sp>
      <p:sp>
        <p:nvSpPr>
          <p:cNvPr id="5" name="标题 4">
            <a:extLst>
              <a:ext uri="{FF2B5EF4-FFF2-40B4-BE49-F238E27FC236}">
                <a16:creationId xmlns:a16="http://schemas.microsoft.com/office/drawing/2014/main" id="{3C7A6F36-B88C-B94E-9483-45159913F295}"/>
              </a:ext>
            </a:extLst>
          </p:cNvPr>
          <p:cNvSpPr>
            <a:spLocks noGrp="1"/>
          </p:cNvSpPr>
          <p:nvPr>
            <p:ph type="title"/>
          </p:nvPr>
        </p:nvSpPr>
        <p:spPr/>
        <p:txBody>
          <a:bodyPr/>
          <a:lstStyle/>
          <a:p>
            <a:r>
              <a:rPr kumimoji="1" lang="en-US" altLang="zh-CN" dirty="0" err="1"/>
              <a:t>Clickhouse</a:t>
            </a:r>
            <a:r>
              <a:rPr kumimoji="1" lang="zh-CN" altLang="en-US" dirty="0"/>
              <a:t>数据分片</a:t>
            </a:r>
          </a:p>
        </p:txBody>
      </p:sp>
      <p:pic>
        <p:nvPicPr>
          <p:cNvPr id="4097" name="Picture 1" descr="page395image40681216">
            <a:extLst>
              <a:ext uri="{FF2B5EF4-FFF2-40B4-BE49-F238E27FC236}">
                <a16:creationId xmlns:a16="http://schemas.microsoft.com/office/drawing/2014/main" id="{80C4B29D-ECA8-DD4F-B997-81DB9B88B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9154" y="1511806"/>
            <a:ext cx="3861140" cy="5346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4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page410image57535040">
            <a:extLst>
              <a:ext uri="{FF2B5EF4-FFF2-40B4-BE49-F238E27FC236}">
                <a16:creationId xmlns:a16="http://schemas.microsoft.com/office/drawing/2014/main" id="{0828CB3F-DFEA-794B-AB48-C31382110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831" y="3501657"/>
            <a:ext cx="4613821" cy="3278503"/>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21CA6FD6-10BC-A348-99B9-7CDFC08B2B59}"/>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F4B1050C-2B4E-2E47-B7D4-1E05AC3BD02B}"/>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内容占位符 3">
            <a:extLst>
              <a:ext uri="{FF2B5EF4-FFF2-40B4-BE49-F238E27FC236}">
                <a16:creationId xmlns:a16="http://schemas.microsoft.com/office/drawing/2014/main" id="{5B94BA3C-CB5B-9542-BF28-2D6AEE1515EB}"/>
              </a:ext>
            </a:extLst>
          </p:cNvPr>
          <p:cNvSpPr>
            <a:spLocks noGrp="1"/>
          </p:cNvSpPr>
          <p:nvPr>
            <p:ph idx="1"/>
          </p:nvPr>
        </p:nvSpPr>
        <p:spPr/>
        <p:txBody>
          <a:bodyPr/>
          <a:lstStyle/>
          <a:p>
            <a:r>
              <a:rPr kumimoji="1" lang="zh-CN" altLang="en-US" dirty="0"/>
              <a:t>本地表（一般</a:t>
            </a:r>
            <a:r>
              <a:rPr kumimoji="1" lang="en-US" altLang="zh-CN" dirty="0"/>
              <a:t>local</a:t>
            </a:r>
            <a:r>
              <a:rPr kumimoji="1" lang="zh-CN" altLang="en-US" dirty="0"/>
              <a:t>结尾）</a:t>
            </a:r>
            <a:endParaRPr kumimoji="1" lang="en-US" altLang="zh-CN" dirty="0"/>
          </a:p>
          <a:p>
            <a:pPr lvl="1"/>
            <a:r>
              <a:rPr kumimoji="1" lang="zh-CN" altLang="en-US" dirty="0"/>
              <a:t>可使用任意非</a:t>
            </a:r>
            <a:r>
              <a:rPr kumimoji="1" lang="en-US" altLang="zh-CN" dirty="0"/>
              <a:t>distributed</a:t>
            </a:r>
            <a:r>
              <a:rPr kumimoji="1" lang="zh-CN" altLang="en-US" dirty="0"/>
              <a:t>引擎</a:t>
            </a:r>
            <a:endParaRPr kumimoji="1" lang="en-US" altLang="zh-CN" dirty="0"/>
          </a:p>
          <a:p>
            <a:pPr lvl="1"/>
            <a:r>
              <a:rPr kumimoji="1" lang="zh-CN" altLang="en-US" dirty="0"/>
              <a:t>承接数据的载体，每张表对应一个</a:t>
            </a:r>
            <a:endParaRPr kumimoji="1" lang="en-US" altLang="zh-CN" dirty="0"/>
          </a:p>
          <a:p>
            <a:pPr lvl="1"/>
            <a:r>
              <a:rPr kumimoji="1" lang="zh-CN" altLang="en-US" dirty="0"/>
              <a:t>数据分片</a:t>
            </a:r>
            <a:endParaRPr kumimoji="1" lang="en-US" altLang="zh-CN" dirty="0"/>
          </a:p>
          <a:p>
            <a:r>
              <a:rPr kumimoji="1" lang="zh-CN" altLang="en-US" dirty="0"/>
              <a:t>分布式表（</a:t>
            </a:r>
            <a:r>
              <a:rPr kumimoji="1" lang="en-US" altLang="zh-CN" dirty="0"/>
              <a:t>all</a:t>
            </a:r>
            <a:r>
              <a:rPr kumimoji="1" lang="zh-CN" altLang="en-US" dirty="0"/>
              <a:t>结尾）</a:t>
            </a:r>
            <a:endParaRPr kumimoji="1" lang="en-US" altLang="zh-CN" dirty="0"/>
          </a:p>
          <a:p>
            <a:pPr lvl="1"/>
            <a:r>
              <a:rPr kumimoji="1" lang="zh-CN" altLang="en-US" dirty="0"/>
              <a:t>只能用</a:t>
            </a:r>
            <a:r>
              <a:rPr kumimoji="1" lang="en-US" altLang="zh-CN" dirty="0"/>
              <a:t>distributed</a:t>
            </a:r>
            <a:r>
              <a:rPr kumimoji="1" lang="zh-CN" altLang="en-US" dirty="0"/>
              <a:t>引擎</a:t>
            </a:r>
            <a:endParaRPr kumimoji="1" lang="en-US" altLang="zh-CN" dirty="0"/>
          </a:p>
          <a:p>
            <a:pPr lvl="1"/>
            <a:r>
              <a:rPr kumimoji="1" lang="zh-CN" altLang="en-US" dirty="0"/>
              <a:t>与本地表做映射关系</a:t>
            </a:r>
            <a:endParaRPr kumimoji="1" lang="en-US" altLang="zh-CN" dirty="0"/>
          </a:p>
          <a:p>
            <a:pPr lvl="2"/>
            <a:endParaRPr kumimoji="1" lang="en-US" altLang="zh-CN" dirty="0"/>
          </a:p>
        </p:txBody>
      </p:sp>
      <p:sp>
        <p:nvSpPr>
          <p:cNvPr id="5" name="标题 4">
            <a:extLst>
              <a:ext uri="{FF2B5EF4-FFF2-40B4-BE49-F238E27FC236}">
                <a16:creationId xmlns:a16="http://schemas.microsoft.com/office/drawing/2014/main" id="{40C6AE72-1551-CA43-804F-66C0128A2EC5}"/>
              </a:ext>
            </a:extLst>
          </p:cNvPr>
          <p:cNvSpPr>
            <a:spLocks noGrp="1"/>
          </p:cNvSpPr>
          <p:nvPr>
            <p:ph type="title"/>
          </p:nvPr>
        </p:nvSpPr>
        <p:spPr/>
        <p:txBody>
          <a:bodyPr/>
          <a:lstStyle/>
          <a:p>
            <a:r>
              <a:rPr kumimoji="1" lang="en-US" altLang="zh-CN" dirty="0"/>
              <a:t>Distributed</a:t>
            </a:r>
            <a:r>
              <a:rPr kumimoji="1" lang="zh-CN" altLang="en-US" dirty="0"/>
              <a:t>引擎原理</a:t>
            </a:r>
          </a:p>
        </p:txBody>
      </p:sp>
      <p:pic>
        <p:nvPicPr>
          <p:cNvPr id="5121" name="Picture 1" descr="page407image57340304">
            <a:extLst>
              <a:ext uri="{FF2B5EF4-FFF2-40B4-BE49-F238E27FC236}">
                <a16:creationId xmlns:a16="http://schemas.microsoft.com/office/drawing/2014/main" id="{FF4CD5C8-B9D5-4C49-9106-B20866B80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5" y="1045871"/>
            <a:ext cx="3360502" cy="2572138"/>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3">
            <a:extLst>
              <a:ext uri="{FF2B5EF4-FFF2-40B4-BE49-F238E27FC236}">
                <a16:creationId xmlns:a16="http://schemas.microsoft.com/office/drawing/2014/main" id="{A781DF82-4F16-2F43-A0C4-6351F01C521A}"/>
              </a:ext>
            </a:extLst>
          </p:cNvPr>
          <p:cNvSpPr txBox="1">
            <a:spLocks/>
          </p:cNvSpPr>
          <p:nvPr/>
        </p:nvSpPr>
        <p:spPr>
          <a:xfrm>
            <a:off x="6095205" y="3724766"/>
            <a:ext cx="4801545" cy="2599937"/>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353" lvl="2" indent="0">
              <a:buNone/>
            </a:pPr>
            <a:endParaRPr kumimoji="1" lang="en-US" altLang="zh-CN" dirty="0"/>
          </a:p>
          <a:p>
            <a:r>
              <a:rPr kumimoji="1" lang="zh-CN" altLang="en-US" dirty="0"/>
              <a:t>分布式表与本地表一致性检查</a:t>
            </a:r>
            <a:endParaRPr kumimoji="1" lang="en-US" altLang="zh-CN" dirty="0"/>
          </a:p>
          <a:p>
            <a:pPr lvl="1"/>
            <a:r>
              <a:rPr kumimoji="1" lang="zh-CN" altLang="en-US" dirty="0"/>
              <a:t>使用读模式</a:t>
            </a:r>
            <a:endParaRPr kumimoji="1" lang="en-US" altLang="zh-CN" dirty="0"/>
          </a:p>
          <a:p>
            <a:pPr lvl="2"/>
            <a:endParaRPr kumimoji="1" lang="zh-CN" altLang="en-US" dirty="0"/>
          </a:p>
        </p:txBody>
      </p:sp>
    </p:spTree>
    <p:extLst>
      <p:ext uri="{BB962C8B-B14F-4D97-AF65-F5344CB8AC3E}">
        <p14:creationId xmlns:p14="http://schemas.microsoft.com/office/powerpoint/2010/main" val="360564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kumimoji="1" lang="zh-CN" altLang="en-US" dirty="0">
                <a:solidFill>
                  <a:schemeClr val="tx2"/>
                </a:solidFill>
              </a:rPr>
              <a:t>海量数据存储快速检索的索引方案研究</a:t>
            </a:r>
            <a:endParaRPr kumimoji="1" lang="en-US" altLang="zh-CN" dirty="0">
              <a:solidFill>
                <a:schemeClr val="tx2"/>
              </a:solidFill>
            </a:endParaRPr>
          </a:p>
          <a:p>
            <a:r>
              <a:rPr kumimoji="1" lang="zh-CN" altLang="en-US" dirty="0"/>
              <a:t>基于深度学习的数据预警模型研究</a:t>
            </a:r>
            <a:r>
              <a:rPr kumimoji="1" lang="en-US" altLang="zh-CN" dirty="0"/>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41395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9038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a:xfrm>
            <a:off x="669924" y="1643270"/>
            <a:ext cx="10736156" cy="4567674"/>
          </a:xfrm>
        </p:spPr>
        <p:txBody>
          <a:bodyPr>
            <a:normAutofit/>
          </a:bodyPr>
          <a:lstStyle/>
          <a:p>
            <a:r>
              <a:rPr lang="zh-CN" altLang="en-US" dirty="0"/>
              <a:t>模型要怎么部署？</a:t>
            </a:r>
            <a:endParaRPr lang="en-US" altLang="zh-CN" dirty="0"/>
          </a:p>
          <a:p>
            <a:endParaRPr lang="en-US" altLang="zh-CN" dirty="0"/>
          </a:p>
          <a:p>
            <a:r>
              <a:rPr lang="zh-CN" altLang="en-US" dirty="0"/>
              <a:t>部署在哪里？</a:t>
            </a:r>
            <a:endParaRPr lang="en-US" altLang="zh-CN" dirty="0"/>
          </a:p>
          <a:p>
            <a:endParaRPr lang="en-US" altLang="zh-CN" dirty="0"/>
          </a:p>
          <a:p>
            <a:r>
              <a:rPr lang="zh-CN" altLang="en-US" dirty="0"/>
              <a:t>有什么限制或要求？</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深度学习模型部署方案学习</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Tree>
    <p:extLst>
      <p:ext uri="{BB962C8B-B14F-4D97-AF65-F5344CB8AC3E}">
        <p14:creationId xmlns:p14="http://schemas.microsoft.com/office/powerpoint/2010/main" val="270554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A4CC03D-DD8D-C747-B446-740E9A2AC69E}"/>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4A02441F-5A56-4E4C-B8CC-7FD83CB85947}"/>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4" name="内容占位符 3">
            <a:extLst>
              <a:ext uri="{FF2B5EF4-FFF2-40B4-BE49-F238E27FC236}">
                <a16:creationId xmlns:a16="http://schemas.microsoft.com/office/drawing/2014/main" id="{D9F46B01-B9F2-2D44-939C-5E551E11B31F}"/>
              </a:ext>
            </a:extLst>
          </p:cNvPr>
          <p:cNvSpPr>
            <a:spLocks noGrp="1"/>
          </p:cNvSpPr>
          <p:nvPr>
            <p:ph idx="1"/>
          </p:nvPr>
        </p:nvSpPr>
        <p:spPr/>
        <p:txBody>
          <a:bodyPr/>
          <a:lstStyle/>
          <a:p>
            <a:r>
              <a:rPr lang="zh-CN" altLang="en-US" dirty="0"/>
              <a:t>提供服务时，输入由外部传入</a:t>
            </a:r>
            <a:endParaRPr lang="en-US" altLang="zh-CN" dirty="0"/>
          </a:p>
          <a:p>
            <a:r>
              <a:rPr lang="zh-CN" altLang="en-US" dirty="0"/>
              <a:t>引入一个处理中心，</a:t>
            </a:r>
            <a:endParaRPr lang="en-US" altLang="zh-CN" dirty="0"/>
          </a:p>
          <a:p>
            <a:pPr lvl="1"/>
            <a:r>
              <a:rPr lang="zh-CN" altLang="en-US" dirty="0"/>
              <a:t>这个处理中心通常是</a:t>
            </a:r>
            <a:r>
              <a:rPr lang="en-US" altLang="zh-CN" dirty="0"/>
              <a:t>web</a:t>
            </a:r>
            <a:r>
              <a:rPr lang="zh-CN" altLang="en-US" dirty="0"/>
              <a:t>框架 如 </a:t>
            </a:r>
            <a:r>
              <a:rPr lang="en-US" altLang="zh-CN" dirty="0"/>
              <a:t>flask</a:t>
            </a:r>
            <a:r>
              <a:rPr lang="zh-CN" altLang="en-US" dirty="0"/>
              <a:t>、</a:t>
            </a:r>
            <a:r>
              <a:rPr lang="en-US" altLang="zh-CN" dirty="0"/>
              <a:t>tornado</a:t>
            </a:r>
            <a:r>
              <a:rPr lang="zh-CN" altLang="en-US" dirty="0"/>
              <a:t>、</a:t>
            </a:r>
            <a:r>
              <a:rPr lang="en-US" altLang="zh-CN" dirty="0"/>
              <a:t>Django</a:t>
            </a:r>
            <a:r>
              <a:rPr lang="zh-CN" altLang="en-US" dirty="0"/>
              <a:t>等，其作用是搭建</a:t>
            </a:r>
            <a:r>
              <a:rPr lang="en-US" altLang="zh-CN" dirty="0"/>
              <a:t>http</a:t>
            </a:r>
            <a:r>
              <a:rPr lang="zh-CN" altLang="en-US" dirty="0"/>
              <a:t>服务，将外部输入传给模型，将模型预测结果返回</a:t>
            </a:r>
          </a:p>
          <a:p>
            <a:r>
              <a:rPr lang="zh-CN" altLang="en-US" dirty="0"/>
              <a:t>好处：修改简单易于上手</a:t>
            </a:r>
            <a:endParaRPr lang="en-US" altLang="zh-CN" dirty="0"/>
          </a:p>
          <a:p>
            <a:r>
              <a:rPr kumimoji="1" lang="zh-CN" altLang="en-US" dirty="0"/>
              <a:t>坏处：推理慢，需要</a:t>
            </a:r>
            <a:r>
              <a:rPr kumimoji="1" lang="en-US" altLang="zh-CN" dirty="0"/>
              <a:t>python</a:t>
            </a:r>
            <a:r>
              <a:rPr kumimoji="1" lang="zh-CN" altLang="en-US" dirty="0"/>
              <a:t>环境</a:t>
            </a:r>
          </a:p>
        </p:txBody>
      </p:sp>
      <p:sp>
        <p:nvSpPr>
          <p:cNvPr id="5" name="标题 4">
            <a:extLst>
              <a:ext uri="{FF2B5EF4-FFF2-40B4-BE49-F238E27FC236}">
                <a16:creationId xmlns:a16="http://schemas.microsoft.com/office/drawing/2014/main" id="{D42E1E53-E473-3D4B-A640-2C6500E14FA4}"/>
              </a:ext>
            </a:extLst>
          </p:cNvPr>
          <p:cNvSpPr>
            <a:spLocks noGrp="1"/>
          </p:cNvSpPr>
          <p:nvPr>
            <p:ph type="title"/>
          </p:nvPr>
        </p:nvSpPr>
        <p:spPr/>
        <p:txBody>
          <a:bodyPr/>
          <a:lstStyle/>
          <a:p>
            <a:r>
              <a:rPr kumimoji="1" lang="zh-CN" altLang="en-US" dirty="0"/>
              <a:t>基于预测改造的方案</a:t>
            </a:r>
          </a:p>
        </p:txBody>
      </p:sp>
      <p:pic>
        <p:nvPicPr>
          <p:cNvPr id="6" name="图片 5">
            <a:extLst>
              <a:ext uri="{FF2B5EF4-FFF2-40B4-BE49-F238E27FC236}">
                <a16:creationId xmlns:a16="http://schemas.microsoft.com/office/drawing/2014/main" id="{768E0F25-922E-7345-AFB8-35CE4945CC31}"/>
              </a:ext>
            </a:extLst>
          </p:cNvPr>
          <p:cNvPicPr>
            <a:picLocks noChangeAspect="1"/>
          </p:cNvPicPr>
          <p:nvPr/>
        </p:nvPicPr>
        <p:blipFill>
          <a:blip r:embed="rId2"/>
          <a:stretch>
            <a:fillRect/>
          </a:stretch>
        </p:blipFill>
        <p:spPr>
          <a:xfrm>
            <a:off x="2247254" y="3289234"/>
            <a:ext cx="8123776" cy="2811448"/>
          </a:xfrm>
          <a:prstGeom prst="rect">
            <a:avLst/>
          </a:prstGeom>
        </p:spPr>
      </p:pic>
    </p:spTree>
    <p:extLst>
      <p:ext uri="{BB962C8B-B14F-4D97-AF65-F5344CB8AC3E}">
        <p14:creationId xmlns:p14="http://schemas.microsoft.com/office/powerpoint/2010/main" val="865411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B709A01-B3A4-6541-B02A-117044357EDB}"/>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D18402D4-4836-2A4D-B710-D59146525625}"/>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4" name="内容占位符 3">
            <a:extLst>
              <a:ext uri="{FF2B5EF4-FFF2-40B4-BE49-F238E27FC236}">
                <a16:creationId xmlns:a16="http://schemas.microsoft.com/office/drawing/2014/main" id="{6932B3FC-5E54-D148-8E69-87E3702F9B74}"/>
              </a:ext>
            </a:extLst>
          </p:cNvPr>
          <p:cNvSpPr>
            <a:spLocks noGrp="1"/>
          </p:cNvSpPr>
          <p:nvPr>
            <p:ph idx="1"/>
          </p:nvPr>
        </p:nvSpPr>
        <p:spPr/>
        <p:txBody>
          <a:bodyPr/>
          <a:lstStyle/>
          <a:p>
            <a:r>
              <a:rPr lang="zh-CN" altLang="en-US" dirty="0"/>
              <a:t>模型部署在</a:t>
            </a:r>
            <a:r>
              <a:rPr lang="en-US" altLang="zh-CN" dirty="0"/>
              <a:t>TF-Serving</a:t>
            </a:r>
            <a:r>
              <a:rPr lang="zh-CN" altLang="en-US" dirty="0"/>
              <a:t>的服务器上，</a:t>
            </a:r>
            <a:r>
              <a:rPr lang="en-US" altLang="zh-CN" dirty="0"/>
              <a:t>TF-Serving</a:t>
            </a:r>
            <a:r>
              <a:rPr lang="zh-CN" altLang="en-US" dirty="0"/>
              <a:t>会自动根据传入的端口和模型路径进行部署，模型所在的服务器不需要</a:t>
            </a:r>
            <a:r>
              <a:rPr lang="en-US" altLang="zh-CN" dirty="0"/>
              <a:t>python</a:t>
            </a:r>
            <a:r>
              <a:rPr lang="zh-CN" altLang="en-US" dirty="0"/>
              <a:t>环境，随后应用服务直接对模型所在服务器发起服务调用，调用可以通过</a:t>
            </a:r>
            <a:r>
              <a:rPr lang="en-US" altLang="zh-CN" dirty="0"/>
              <a:t>java</a:t>
            </a:r>
            <a:r>
              <a:rPr lang="zh-CN" altLang="en-US" dirty="0"/>
              <a:t>或</a:t>
            </a:r>
            <a:r>
              <a:rPr lang="en-US" altLang="zh-CN" dirty="0"/>
              <a:t>python</a:t>
            </a:r>
            <a:r>
              <a:rPr lang="zh-CN" altLang="en-US" dirty="0"/>
              <a:t>的</a:t>
            </a:r>
            <a:r>
              <a:rPr lang="en-US" altLang="zh-CN" dirty="0" err="1"/>
              <a:t>grpc</a:t>
            </a:r>
            <a:r>
              <a:rPr lang="zh-CN" altLang="en-US" dirty="0"/>
              <a:t>进行调用</a:t>
            </a:r>
            <a:endParaRPr lang="en-US" altLang="zh-CN" dirty="0"/>
          </a:p>
          <a:p>
            <a:r>
              <a:rPr kumimoji="1" lang="zh-CN" altLang="en-US" dirty="0"/>
              <a:t>好处：</a:t>
            </a:r>
            <a:r>
              <a:rPr kumimoji="1" lang="en-US" altLang="zh-CN" dirty="0"/>
              <a:t>docker</a:t>
            </a:r>
            <a:r>
              <a:rPr kumimoji="1" lang="zh-CN" altLang="en-US" dirty="0"/>
              <a:t>部署、速度较快、不需要</a:t>
            </a:r>
            <a:r>
              <a:rPr kumimoji="1" lang="en-US" altLang="zh-CN" dirty="0"/>
              <a:t>python</a:t>
            </a:r>
            <a:r>
              <a:rPr kumimoji="1" lang="zh-CN" altLang="en-US" dirty="0"/>
              <a:t>环境</a:t>
            </a:r>
            <a:endParaRPr kumimoji="1" lang="en-US" altLang="zh-CN" dirty="0"/>
          </a:p>
          <a:p>
            <a:r>
              <a:rPr kumimoji="1" lang="zh-CN" altLang="en-US" dirty="0"/>
              <a:t>坏处：安装麻烦、输出输出都需要转换</a:t>
            </a:r>
            <a:endParaRPr kumimoji="1" lang="en-US" altLang="zh-CN" dirty="0"/>
          </a:p>
          <a:p>
            <a:endParaRPr kumimoji="1" lang="zh-CN" altLang="en-US" dirty="0"/>
          </a:p>
        </p:txBody>
      </p:sp>
      <p:sp>
        <p:nvSpPr>
          <p:cNvPr id="5" name="标题 4">
            <a:extLst>
              <a:ext uri="{FF2B5EF4-FFF2-40B4-BE49-F238E27FC236}">
                <a16:creationId xmlns:a16="http://schemas.microsoft.com/office/drawing/2014/main" id="{1A270524-A6B4-0048-BF73-6C963C79A8FF}"/>
              </a:ext>
            </a:extLst>
          </p:cNvPr>
          <p:cNvSpPr>
            <a:spLocks noGrp="1"/>
          </p:cNvSpPr>
          <p:nvPr>
            <p:ph type="title"/>
          </p:nvPr>
        </p:nvSpPr>
        <p:spPr/>
        <p:txBody>
          <a:bodyPr>
            <a:normAutofit/>
          </a:bodyPr>
          <a:lstStyle/>
          <a:p>
            <a:r>
              <a:rPr lang="zh-CN" altLang="en-US" dirty="0"/>
              <a:t>基于</a:t>
            </a:r>
            <a:r>
              <a:rPr lang="en-US" altLang="zh-CN" dirty="0"/>
              <a:t>TF-Serving</a:t>
            </a:r>
            <a:r>
              <a:rPr lang="zh-CN" altLang="en-US" dirty="0"/>
              <a:t>的方案</a:t>
            </a:r>
            <a:endParaRPr kumimoji="1" lang="zh-CN" altLang="en-US" dirty="0"/>
          </a:p>
        </p:txBody>
      </p:sp>
      <p:pic>
        <p:nvPicPr>
          <p:cNvPr id="6" name="图片 5">
            <a:extLst>
              <a:ext uri="{FF2B5EF4-FFF2-40B4-BE49-F238E27FC236}">
                <a16:creationId xmlns:a16="http://schemas.microsoft.com/office/drawing/2014/main" id="{0AB8B86A-4AD8-F54F-A92C-D13F3D7AEAC1}"/>
              </a:ext>
            </a:extLst>
          </p:cNvPr>
          <p:cNvPicPr>
            <a:picLocks noChangeAspect="1"/>
          </p:cNvPicPr>
          <p:nvPr/>
        </p:nvPicPr>
        <p:blipFill>
          <a:blip r:embed="rId2"/>
          <a:stretch>
            <a:fillRect/>
          </a:stretch>
        </p:blipFill>
        <p:spPr>
          <a:xfrm>
            <a:off x="2194422" y="3091915"/>
            <a:ext cx="7687159" cy="3371184"/>
          </a:xfrm>
          <a:prstGeom prst="rect">
            <a:avLst/>
          </a:prstGeom>
        </p:spPr>
      </p:pic>
    </p:spTree>
    <p:extLst>
      <p:ext uri="{BB962C8B-B14F-4D97-AF65-F5344CB8AC3E}">
        <p14:creationId xmlns:p14="http://schemas.microsoft.com/office/powerpoint/2010/main" val="2603416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207FCF7-2B06-044A-9272-53636370F866}"/>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4F3F7B4A-A812-8C4A-B2F0-F9C84E4AC54B}"/>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4" name="内容占位符 3">
            <a:extLst>
              <a:ext uri="{FF2B5EF4-FFF2-40B4-BE49-F238E27FC236}">
                <a16:creationId xmlns:a16="http://schemas.microsoft.com/office/drawing/2014/main" id="{4CAE6D0D-7A66-B44D-A0DC-A24BEA55E154}"/>
              </a:ext>
            </a:extLst>
          </p:cNvPr>
          <p:cNvSpPr>
            <a:spLocks noGrp="1"/>
          </p:cNvSpPr>
          <p:nvPr>
            <p:ph idx="1"/>
          </p:nvPr>
        </p:nvSpPr>
        <p:spPr/>
        <p:txBody>
          <a:bodyPr/>
          <a:lstStyle/>
          <a:p>
            <a:r>
              <a:rPr lang="zh-CN" altLang="en-US" dirty="0"/>
              <a:t>在</a:t>
            </a:r>
            <a:r>
              <a:rPr lang="en-US" altLang="zh-CN" dirty="0"/>
              <a:t>TF-Serving</a:t>
            </a:r>
            <a:r>
              <a:rPr lang="zh-CN" altLang="en-US" dirty="0"/>
              <a:t>的服务器上再增加一层中介，主要做输入输出的转换，再承担中转的作用。</a:t>
            </a:r>
          </a:p>
          <a:p>
            <a:r>
              <a:rPr lang="zh-CN" altLang="en-US" dirty="0"/>
              <a:t>当外部输入到来时，对外服务接收请求，处理后传给</a:t>
            </a:r>
            <a:r>
              <a:rPr lang="en-US" altLang="zh-CN" dirty="0"/>
              <a:t>GPU</a:t>
            </a:r>
            <a:r>
              <a:rPr lang="zh-CN" altLang="en-US" dirty="0"/>
              <a:t>机器，得到</a:t>
            </a:r>
            <a:r>
              <a:rPr lang="en-US" altLang="zh-CN" dirty="0"/>
              <a:t>embedding</a:t>
            </a:r>
            <a:r>
              <a:rPr lang="zh-CN" altLang="en-US" dirty="0"/>
              <a:t>，而后将</a:t>
            </a:r>
            <a:r>
              <a:rPr lang="en-US" altLang="zh-CN" dirty="0"/>
              <a:t>embedding</a:t>
            </a:r>
            <a:r>
              <a:rPr lang="zh-CN" altLang="en-US" dirty="0"/>
              <a:t>传给</a:t>
            </a:r>
            <a:r>
              <a:rPr lang="en-US" altLang="zh-CN" dirty="0"/>
              <a:t>TF-Serving</a:t>
            </a:r>
            <a:r>
              <a:rPr lang="zh-CN" altLang="en-US" dirty="0"/>
              <a:t>的模型，得到预测结果后转换成外部需要的格式，最后打包结果返回给其他服务。</a:t>
            </a:r>
          </a:p>
          <a:p>
            <a:r>
              <a:rPr kumimoji="1" lang="zh-CN" altLang="en-US" dirty="0"/>
              <a:t>比较推荐的方案</a:t>
            </a:r>
          </a:p>
        </p:txBody>
      </p:sp>
      <p:sp>
        <p:nvSpPr>
          <p:cNvPr id="5" name="标题 4">
            <a:extLst>
              <a:ext uri="{FF2B5EF4-FFF2-40B4-BE49-F238E27FC236}">
                <a16:creationId xmlns:a16="http://schemas.microsoft.com/office/drawing/2014/main" id="{26AB5E9E-6311-EC41-BACE-3D36FBDC8C12}"/>
              </a:ext>
            </a:extLst>
          </p:cNvPr>
          <p:cNvSpPr>
            <a:spLocks noGrp="1"/>
          </p:cNvSpPr>
          <p:nvPr>
            <p:ph type="title"/>
          </p:nvPr>
        </p:nvSpPr>
        <p:spPr/>
        <p:txBody>
          <a:bodyPr>
            <a:normAutofit/>
          </a:bodyPr>
          <a:lstStyle/>
          <a:p>
            <a:r>
              <a:rPr lang="en-US" altLang="zh-CN" dirty="0"/>
              <a:t>GPU </a:t>
            </a:r>
            <a:r>
              <a:rPr lang="zh-CN" altLang="en-US" dirty="0"/>
              <a:t>基于 </a:t>
            </a:r>
            <a:r>
              <a:rPr lang="en-US" altLang="zh-CN" dirty="0"/>
              <a:t>TF-Serving </a:t>
            </a:r>
            <a:r>
              <a:rPr lang="zh-CN" altLang="en-US" dirty="0"/>
              <a:t>方案</a:t>
            </a:r>
            <a:endParaRPr kumimoji="1" lang="zh-CN" altLang="en-US" dirty="0"/>
          </a:p>
        </p:txBody>
      </p:sp>
      <p:pic>
        <p:nvPicPr>
          <p:cNvPr id="6" name="图片 5">
            <a:extLst>
              <a:ext uri="{FF2B5EF4-FFF2-40B4-BE49-F238E27FC236}">
                <a16:creationId xmlns:a16="http://schemas.microsoft.com/office/drawing/2014/main" id="{27F4CD42-8202-1449-B547-B64993AF2AC2}"/>
              </a:ext>
            </a:extLst>
          </p:cNvPr>
          <p:cNvPicPr>
            <a:picLocks noChangeAspect="1"/>
          </p:cNvPicPr>
          <p:nvPr/>
        </p:nvPicPr>
        <p:blipFill>
          <a:blip r:embed="rId2"/>
          <a:stretch>
            <a:fillRect/>
          </a:stretch>
        </p:blipFill>
        <p:spPr>
          <a:xfrm>
            <a:off x="2463005" y="3224078"/>
            <a:ext cx="7264400" cy="2641600"/>
          </a:xfrm>
          <a:prstGeom prst="rect">
            <a:avLst/>
          </a:prstGeom>
        </p:spPr>
      </p:pic>
    </p:spTree>
    <p:extLst>
      <p:ext uri="{BB962C8B-B14F-4D97-AF65-F5344CB8AC3E}">
        <p14:creationId xmlns:p14="http://schemas.microsoft.com/office/powerpoint/2010/main" val="642541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其他工作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交通云计算文档整理</a:t>
            </a:r>
            <a:endParaRPr kumimoji="1" lang="en-US" altLang="zh-CN" dirty="0">
              <a:solidFill>
                <a:schemeClr val="tx2"/>
              </a:solidFill>
            </a:endParaRP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03</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7133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bg1"/>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46037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normAutofit/>
          </a:bodyPr>
          <a:lstStyle/>
          <a:p>
            <a:r>
              <a:rPr kumimoji="1" lang="zh-CN" altLang="en-US" dirty="0"/>
              <a:t>计划</a:t>
            </a:r>
            <a:endParaRPr kumimoji="1" lang="en-US" altLang="zh-CN" dirty="0"/>
          </a:p>
          <a:p>
            <a:pPr lvl="1"/>
            <a:r>
              <a:rPr kumimoji="1" lang="zh-CN" altLang="en-US" dirty="0"/>
              <a:t>文档方面</a:t>
            </a:r>
            <a:endParaRPr kumimoji="1" lang="en-US" altLang="zh-CN" dirty="0"/>
          </a:p>
          <a:p>
            <a:pPr lvl="2"/>
            <a:r>
              <a:rPr kumimoji="1" lang="zh-CN" altLang="en-US" dirty="0"/>
              <a:t>输出完整汇报</a:t>
            </a:r>
            <a:r>
              <a:rPr kumimoji="1" lang="en-US" altLang="zh-CN" dirty="0"/>
              <a:t>ppt</a:t>
            </a:r>
          </a:p>
          <a:p>
            <a:pPr lvl="2"/>
            <a:r>
              <a:rPr kumimoji="1" lang="zh-CN" altLang="en-US" dirty="0"/>
              <a:t>输出完成版专利说明书</a:t>
            </a:r>
            <a:endParaRPr kumimoji="1" lang="en-US" altLang="zh-CN" dirty="0"/>
          </a:p>
          <a:p>
            <a:pPr lvl="1"/>
            <a:r>
              <a:rPr kumimoji="1" lang="zh-CN" altLang="en-US" dirty="0"/>
              <a:t>原型方面</a:t>
            </a:r>
            <a:endParaRPr kumimoji="1" lang="en-US" altLang="zh-CN" dirty="0"/>
          </a:p>
          <a:p>
            <a:pPr lvl="2"/>
            <a:r>
              <a:rPr kumimoji="1" lang="zh-CN" altLang="en-US" dirty="0"/>
              <a:t>出租车场景原型完善</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下周计划</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Tree>
    <p:extLst>
      <p:ext uri="{BB962C8B-B14F-4D97-AF65-F5344CB8AC3E}">
        <p14:creationId xmlns:p14="http://schemas.microsoft.com/office/powerpoint/2010/main" val="2400036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481" y="1807491"/>
            <a:ext cx="5426076" cy="1621509"/>
          </a:xfrm>
        </p:spPr>
        <p:txBody>
          <a:bodyPr/>
          <a:lstStyle/>
          <a:p>
            <a:r>
              <a:rPr lang="en-US" altLang="zh-CN" dirty="0"/>
              <a:t>Thanks.</a:t>
            </a:r>
            <a:br>
              <a:rPr lang="en-US" altLang="zh-CN" dirty="0"/>
            </a:br>
            <a:endParaRPr lang="zh-CN" altLang="en-US" b="0" dirty="0"/>
          </a:p>
        </p:txBody>
      </p:sp>
      <p:cxnSp>
        <p:nvCxnSpPr>
          <p:cNvPr id="8" name="直接连接符 7">
            <a:extLst>
              <a:ext uri="{FF2B5EF4-FFF2-40B4-BE49-F238E27FC236}">
                <a16:creationId xmlns:a16="http://schemas.microsoft.com/office/drawing/2014/main" id="{1F8C68E1-CCB8-41DA-BABF-9F577AE91E64}"/>
              </a:ext>
            </a:extLst>
          </p:cNvPr>
          <p:cNvCxnSpPr/>
          <p:nvPr/>
        </p:nvCxnSpPr>
        <p:spPr>
          <a:xfrm>
            <a:off x="670720" y="1634865"/>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16F1267-EBFE-4FF8-9514-52FF67F63FDD}"/>
              </a:ext>
            </a:extLst>
          </p:cNvPr>
          <p:cNvCxnSpPr/>
          <p:nvPr/>
        </p:nvCxnSpPr>
        <p:spPr>
          <a:xfrm>
            <a:off x="670720" y="3815336"/>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226251-1151-074B-B2E0-F1F1021F4D59}"/>
              </a:ext>
            </a:extLst>
          </p:cNvPr>
          <p:cNvSpPr>
            <a:spLocks noGrp="1"/>
          </p:cNvSpPr>
          <p:nvPr>
            <p:ph idx="1"/>
          </p:nvPr>
        </p:nvSpPr>
        <p:spPr>
          <a:xfrm>
            <a:off x="669924" y="1191269"/>
            <a:ext cx="10729596" cy="5019675"/>
          </a:xfrm>
        </p:spPr>
        <p:txBody>
          <a:bodyPr/>
          <a:lstStyle/>
          <a:p>
            <a:r>
              <a:rPr kumimoji="1" lang="zh-CN" altLang="en-US" dirty="0"/>
              <a:t>题目</a:t>
            </a:r>
            <a:endParaRPr kumimoji="1" lang="en-US" altLang="zh-CN" dirty="0"/>
          </a:p>
          <a:p>
            <a:pPr lvl="1"/>
            <a:r>
              <a:rPr lang="zh-CN" altLang="en-US" dirty="0"/>
              <a:t>基于大数据的城市运行海量实时监测数据存储及快速查询检索技术研究</a:t>
            </a:r>
            <a:endParaRPr lang="en-US" altLang="zh-CN" dirty="0"/>
          </a:p>
          <a:p>
            <a:pPr lvl="1"/>
            <a:endParaRPr kumimoji="1" lang="en-US" altLang="zh-CN" dirty="0"/>
          </a:p>
          <a:p>
            <a:pPr lvl="1"/>
            <a:endParaRPr kumimoji="1" lang="en-US" altLang="zh-CN" dirty="0"/>
          </a:p>
          <a:p>
            <a:r>
              <a:rPr kumimoji="1" lang="zh-CN" altLang="en-US" dirty="0"/>
              <a:t>简介</a:t>
            </a:r>
            <a:endParaRPr kumimoji="1" lang="en-US" altLang="zh-CN" dirty="0"/>
          </a:p>
          <a:p>
            <a:pPr lvl="1"/>
            <a:r>
              <a:rPr kumimoji="1" lang="zh-CN" altLang="en-US" dirty="0"/>
              <a:t>实现数据增强基于大数据技术，研究城市运行产生的建筑能耗、气象、路网、交通、管网、城市安防、水利、生态环境等场景的海量物联监测数据存储及快速检索，实现城市运营物联感知数据的预警提醒及可视化展示。</a:t>
            </a:r>
          </a:p>
          <a:p>
            <a:endParaRPr kumimoji="1" lang="zh-CN" altLang="en-US" dirty="0"/>
          </a:p>
          <a:p>
            <a:endParaRPr kumimoji="1" lang="zh-CN" altLang="en-US" dirty="0"/>
          </a:p>
        </p:txBody>
      </p:sp>
      <p:sp>
        <p:nvSpPr>
          <p:cNvPr id="3" name="标题 2">
            <a:extLst>
              <a:ext uri="{FF2B5EF4-FFF2-40B4-BE49-F238E27FC236}">
                <a16:creationId xmlns:a16="http://schemas.microsoft.com/office/drawing/2014/main" id="{565FE895-0EC4-3D4B-98ED-C94AB57E84E2}"/>
              </a:ext>
            </a:extLst>
          </p:cNvPr>
          <p:cNvSpPr>
            <a:spLocks noGrp="1"/>
          </p:cNvSpPr>
          <p:nvPr>
            <p:ph type="title"/>
          </p:nvPr>
        </p:nvSpPr>
        <p:spPr/>
        <p:txBody>
          <a:bodyPr/>
          <a:lstStyle/>
          <a:p>
            <a:r>
              <a:rPr kumimoji="1" lang="zh-CN" altLang="en-US" dirty="0"/>
              <a:t>课题介绍</a:t>
            </a:r>
          </a:p>
        </p:txBody>
      </p:sp>
      <p:sp>
        <p:nvSpPr>
          <p:cNvPr id="4" name="页脚占位符 3">
            <a:extLst>
              <a:ext uri="{FF2B5EF4-FFF2-40B4-BE49-F238E27FC236}">
                <a16:creationId xmlns:a16="http://schemas.microsoft.com/office/drawing/2014/main" id="{27776057-839D-CB40-8F6B-A9796D39875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9C1D2B8-4B3E-8045-84DB-72BC298ABA6F}"/>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Tree>
    <p:extLst>
      <p:ext uri="{BB962C8B-B14F-4D97-AF65-F5344CB8AC3E}">
        <p14:creationId xmlns:p14="http://schemas.microsoft.com/office/powerpoint/2010/main" val="28670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缺角矩形 58">
            <a:extLst>
              <a:ext uri="{FF2B5EF4-FFF2-40B4-BE49-F238E27FC236}">
                <a16:creationId xmlns:a16="http://schemas.microsoft.com/office/drawing/2014/main" id="{46B12E7E-F3BB-0742-B775-DB0CB90DFF0F}"/>
              </a:ext>
            </a:extLst>
          </p:cNvPr>
          <p:cNvSpPr/>
          <p:nvPr/>
        </p:nvSpPr>
        <p:spPr>
          <a:xfrm>
            <a:off x="317353" y="2983549"/>
            <a:ext cx="2716935" cy="2838327"/>
          </a:xfrm>
          <a:prstGeom prst="plaque">
            <a:avLst>
              <a:gd name="adj" fmla="val 8400"/>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团队介绍</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28" name="组合 27">
            <a:extLst>
              <a:ext uri="{FF2B5EF4-FFF2-40B4-BE49-F238E27FC236}">
                <a16:creationId xmlns:a16="http://schemas.microsoft.com/office/drawing/2014/main" id="{C50BE2A5-1C3B-1A4B-8A5F-DDBE0EAE2F14}"/>
              </a:ext>
            </a:extLst>
          </p:cNvPr>
          <p:cNvGrpSpPr>
            <a:grpSpLocks noChangeAspect="1"/>
          </p:cNvGrpSpPr>
          <p:nvPr/>
        </p:nvGrpSpPr>
        <p:grpSpPr>
          <a:xfrm>
            <a:off x="607911" y="2164438"/>
            <a:ext cx="11213965" cy="3828725"/>
            <a:chOff x="1008066" y="1128748"/>
            <a:chExt cx="14149771" cy="4831083"/>
          </a:xfrm>
        </p:grpSpPr>
        <p:sp>
          <p:nvSpPr>
            <p:cNvPr id="30" name="椭圆 29">
              <a:extLst>
                <a:ext uri="{FF2B5EF4-FFF2-40B4-BE49-F238E27FC236}">
                  <a16:creationId xmlns:a16="http://schemas.microsoft.com/office/drawing/2014/main" id="{7E54CA47-BCD1-CC44-8597-53323D9E8573}"/>
                </a:ext>
              </a:extLst>
            </p:cNvPr>
            <p:cNvSpPr/>
            <p:nvPr/>
          </p:nvSpPr>
          <p:spPr>
            <a:xfrm>
              <a:off x="1359496" y="1157197"/>
              <a:ext cx="2125285" cy="2124000"/>
            </a:xfrm>
            <a:prstGeom prst="ellipse">
              <a:avLst/>
            </a:prstGeom>
            <a:blipFill>
              <a:blip r:embed="rId3">
                <a:alphaModFix/>
              </a:blip>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文本框 31">
              <a:extLst>
                <a:ext uri="{FF2B5EF4-FFF2-40B4-BE49-F238E27FC236}">
                  <a16:creationId xmlns:a16="http://schemas.microsoft.com/office/drawing/2014/main" id="{E4806CA2-950E-D240-B89C-06BD8E34FE7F}"/>
                </a:ext>
              </a:extLst>
            </p:cNvPr>
            <p:cNvSpPr txBox="1"/>
            <p:nvPr/>
          </p:nvSpPr>
          <p:spPr>
            <a:xfrm>
              <a:off x="1008066" y="3818332"/>
              <a:ext cx="2690298" cy="1700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整体课题方向的制定</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技术方案的选型</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输出结果的确认</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存储引擎研究</a:t>
              </a:r>
              <a:endParaRPr lang="en-US" altLang="zh-CN" sz="1400" dirty="0">
                <a:solidFill>
                  <a:schemeClr val="accent4">
                    <a:lumMod val="50000"/>
                  </a:schemeClr>
                </a:solidFill>
              </a:endParaRPr>
            </a:p>
          </p:txBody>
        </p:sp>
        <p:cxnSp>
          <p:nvCxnSpPr>
            <p:cNvPr id="33" name="直接连接符 19">
              <a:extLst>
                <a:ext uri="{FF2B5EF4-FFF2-40B4-BE49-F238E27FC236}">
                  <a16:creationId xmlns:a16="http://schemas.microsoft.com/office/drawing/2014/main" id="{673236DA-2B87-7345-B8E3-6BAC1F8FC80D}"/>
                </a:ext>
              </a:extLst>
            </p:cNvPr>
            <p:cNvCxnSpPr>
              <a:cxnSpLocks/>
            </p:cNvCxnSpPr>
            <p:nvPr/>
          </p:nvCxnSpPr>
          <p:spPr>
            <a:xfrm>
              <a:off x="1218242" y="3873347"/>
              <a:ext cx="240779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5E7CC50-7EDC-A344-B247-C4AA4F8624E4}"/>
                </a:ext>
              </a:extLst>
            </p:cNvPr>
            <p:cNvSpPr txBox="1"/>
            <p:nvPr/>
          </p:nvSpPr>
          <p:spPr>
            <a:xfrm>
              <a:off x="1076989" y="3280276"/>
              <a:ext cx="2690298" cy="427187"/>
            </a:xfrm>
            <a:prstGeom prst="rect">
              <a:avLst/>
            </a:prstGeom>
            <a:noFill/>
          </p:spPr>
          <p:txBody>
            <a:bodyPr wrap="square" rtlCol="0" anchor="b">
              <a:spAutoFit/>
            </a:bodyPr>
            <a:lstStyle/>
            <a:p>
              <a:pPr algn="ctr"/>
              <a:r>
                <a:rPr lang="zh-CN" altLang="en-US" sz="1600" b="1" dirty="0"/>
                <a:t>姜楠</a:t>
              </a:r>
            </a:p>
          </p:txBody>
        </p:sp>
        <p:sp>
          <p:nvSpPr>
            <p:cNvPr id="35" name="缺角矩形 34">
              <a:extLst>
                <a:ext uri="{FF2B5EF4-FFF2-40B4-BE49-F238E27FC236}">
                  <a16:creationId xmlns:a16="http://schemas.microsoft.com/office/drawing/2014/main" id="{53632084-9A83-3F4E-A072-569A9B3A3C00}"/>
                </a:ext>
              </a:extLst>
            </p:cNvPr>
            <p:cNvSpPr/>
            <p:nvPr/>
          </p:nvSpPr>
          <p:spPr>
            <a:xfrm>
              <a:off x="4381887" y="2190750"/>
              <a:ext cx="3428226" cy="3581400"/>
            </a:xfrm>
            <a:prstGeom prst="plaque">
              <a:avLst>
                <a:gd name="adj" fmla="val 8400"/>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36" name="椭圆 35">
              <a:extLst>
                <a:ext uri="{FF2B5EF4-FFF2-40B4-BE49-F238E27FC236}">
                  <a16:creationId xmlns:a16="http://schemas.microsoft.com/office/drawing/2014/main" id="{18D83A9F-1D20-5C4B-A859-AE7684FC9101}"/>
                </a:ext>
              </a:extLst>
            </p:cNvPr>
            <p:cNvSpPr/>
            <p:nvPr/>
          </p:nvSpPr>
          <p:spPr>
            <a:xfrm>
              <a:off x="5033358" y="1157197"/>
              <a:ext cx="2125285" cy="2124000"/>
            </a:xfrm>
            <a:prstGeom prst="ellipse">
              <a:avLst/>
            </a:prstGeom>
            <a:blipFill>
              <a:blip r:embed="rId4"/>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缺角矩形 36">
              <a:extLst>
                <a:ext uri="{FF2B5EF4-FFF2-40B4-BE49-F238E27FC236}">
                  <a16:creationId xmlns:a16="http://schemas.microsoft.com/office/drawing/2014/main" id="{B48C8CC3-C7B6-5E49-84B7-B82FB2D13CD0}"/>
                </a:ext>
              </a:extLst>
            </p:cNvPr>
            <p:cNvSpPr/>
            <p:nvPr/>
          </p:nvSpPr>
          <p:spPr>
            <a:xfrm>
              <a:off x="5430946" y="5528882"/>
              <a:ext cx="1330110" cy="424243"/>
            </a:xfrm>
            <a:prstGeom prst="plaqu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38" name="文本框 37">
              <a:extLst>
                <a:ext uri="{FF2B5EF4-FFF2-40B4-BE49-F238E27FC236}">
                  <a16:creationId xmlns:a16="http://schemas.microsoft.com/office/drawing/2014/main" id="{9254DEFA-24CE-3144-B2B3-5A83029D2AD0}"/>
                </a:ext>
              </a:extLst>
            </p:cNvPr>
            <p:cNvSpPr txBox="1"/>
            <p:nvPr/>
          </p:nvSpPr>
          <p:spPr>
            <a:xfrm>
              <a:off x="4750851" y="4054322"/>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rPr>
                <a:t>GRU</a:t>
              </a:r>
              <a:r>
                <a:rPr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预警模型研究</a:t>
              </a:r>
              <a:endParaRPr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39" name="直接连接符 27">
              <a:extLst>
                <a:ext uri="{FF2B5EF4-FFF2-40B4-BE49-F238E27FC236}">
                  <a16:creationId xmlns:a16="http://schemas.microsoft.com/office/drawing/2014/main" id="{96586270-DF92-164E-8911-6359F9D4BB53}"/>
                </a:ext>
              </a:extLst>
            </p:cNvPr>
            <p:cNvCxnSpPr>
              <a:cxnSpLocks/>
            </p:cNvCxnSpPr>
            <p:nvPr/>
          </p:nvCxnSpPr>
          <p:spPr>
            <a:xfrm>
              <a:off x="4892104" y="3873347"/>
              <a:ext cx="240779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B0A385C-F17B-3243-9E91-A637091D7874}"/>
                </a:ext>
              </a:extLst>
            </p:cNvPr>
            <p:cNvSpPr txBox="1"/>
            <p:nvPr/>
          </p:nvSpPr>
          <p:spPr>
            <a:xfrm>
              <a:off x="4750851" y="3280276"/>
              <a:ext cx="2690298" cy="427187"/>
            </a:xfrm>
            <a:prstGeom prst="rect">
              <a:avLst/>
            </a:prstGeom>
            <a:noFill/>
          </p:spPr>
          <p:txBody>
            <a:bodyPr wrap="square" rtlCol="0" anchor="b">
              <a:spAutoFit/>
            </a:bodyPr>
            <a:lstStyle/>
            <a:p>
              <a:pPr algn="ctr"/>
              <a:r>
                <a:rPr lang="zh-CN" altLang="en-US" sz="1600" b="1" dirty="0"/>
                <a:t>周恒</a:t>
              </a:r>
            </a:p>
          </p:txBody>
        </p:sp>
        <p:sp>
          <p:nvSpPr>
            <p:cNvPr id="41" name="缺角矩形 40">
              <a:extLst>
                <a:ext uri="{FF2B5EF4-FFF2-40B4-BE49-F238E27FC236}">
                  <a16:creationId xmlns:a16="http://schemas.microsoft.com/office/drawing/2014/main" id="{75A95F26-5A38-3448-8D1C-BB683D62F5D7}"/>
                </a:ext>
              </a:extLst>
            </p:cNvPr>
            <p:cNvSpPr/>
            <p:nvPr/>
          </p:nvSpPr>
          <p:spPr>
            <a:xfrm>
              <a:off x="8055749" y="2190750"/>
              <a:ext cx="3428226" cy="3581400"/>
            </a:xfrm>
            <a:prstGeom prst="plaque">
              <a:avLst>
                <a:gd name="adj" fmla="val 8400"/>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42" name="椭圆 41">
              <a:extLst>
                <a:ext uri="{FF2B5EF4-FFF2-40B4-BE49-F238E27FC236}">
                  <a16:creationId xmlns:a16="http://schemas.microsoft.com/office/drawing/2014/main" id="{7E5A78C0-2409-2C41-AC31-1E43CBF37601}"/>
                </a:ext>
              </a:extLst>
            </p:cNvPr>
            <p:cNvSpPr/>
            <p:nvPr/>
          </p:nvSpPr>
          <p:spPr>
            <a:xfrm>
              <a:off x="8707220" y="1157197"/>
              <a:ext cx="2125285" cy="2124000"/>
            </a:xfrm>
            <a:prstGeom prst="ellipse">
              <a:avLst/>
            </a:prstGeom>
            <a:blipFill>
              <a:blip r:embed="rId5"/>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缺角矩形 42">
              <a:extLst>
                <a:ext uri="{FF2B5EF4-FFF2-40B4-BE49-F238E27FC236}">
                  <a16:creationId xmlns:a16="http://schemas.microsoft.com/office/drawing/2014/main" id="{B55D86B8-FACC-CA4B-AF42-CDBC27E475D9}"/>
                </a:ext>
              </a:extLst>
            </p:cNvPr>
            <p:cNvSpPr/>
            <p:nvPr/>
          </p:nvSpPr>
          <p:spPr>
            <a:xfrm>
              <a:off x="9104808" y="5528882"/>
              <a:ext cx="1330110" cy="424243"/>
            </a:xfrm>
            <a:prstGeom prst="plaqu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44" name="文本框 43">
              <a:extLst>
                <a:ext uri="{FF2B5EF4-FFF2-40B4-BE49-F238E27FC236}">
                  <a16:creationId xmlns:a16="http://schemas.microsoft.com/office/drawing/2014/main" id="{617879C0-B721-C146-86E1-E1C2E2D028B5}"/>
                </a:ext>
              </a:extLst>
            </p:cNvPr>
            <p:cNvSpPr txBox="1"/>
            <p:nvPr/>
          </p:nvSpPr>
          <p:spPr>
            <a:xfrm>
              <a:off x="8424713" y="4054322"/>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实时计算虚拟化研究</a:t>
              </a:r>
              <a:endParaRPr kumimoji="1"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45" name="直接连接符 34">
              <a:extLst>
                <a:ext uri="{FF2B5EF4-FFF2-40B4-BE49-F238E27FC236}">
                  <a16:creationId xmlns:a16="http://schemas.microsoft.com/office/drawing/2014/main" id="{4CA1BB93-1E64-8248-B6B9-B2C57E646FC5}"/>
                </a:ext>
              </a:extLst>
            </p:cNvPr>
            <p:cNvCxnSpPr>
              <a:cxnSpLocks/>
            </p:cNvCxnSpPr>
            <p:nvPr/>
          </p:nvCxnSpPr>
          <p:spPr>
            <a:xfrm>
              <a:off x="8565966" y="3873347"/>
              <a:ext cx="2407792"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EBEA94BE-5421-AD4D-BA87-85A0C9DD9C6E}"/>
                </a:ext>
              </a:extLst>
            </p:cNvPr>
            <p:cNvSpPr txBox="1"/>
            <p:nvPr/>
          </p:nvSpPr>
          <p:spPr>
            <a:xfrm>
              <a:off x="8424713" y="3280276"/>
              <a:ext cx="2690298" cy="427187"/>
            </a:xfrm>
            <a:prstGeom prst="rect">
              <a:avLst/>
            </a:prstGeom>
            <a:noFill/>
          </p:spPr>
          <p:txBody>
            <a:bodyPr wrap="square" rtlCol="0" anchor="b">
              <a:spAutoFit/>
            </a:bodyPr>
            <a:lstStyle/>
            <a:p>
              <a:pPr algn="ctr"/>
              <a:r>
                <a:rPr kumimoji="1" lang="zh-CN" altLang="en-US" sz="1600" b="1" dirty="0">
                  <a:latin typeface="宋体" panose="02010600030101010101" pitchFamily="2" charset="-122"/>
                </a:rPr>
                <a:t>张李</a:t>
              </a:r>
              <a:endParaRPr lang="en-US" altLang="zh-CN" sz="1600" b="1" dirty="0">
                <a:solidFill>
                  <a:srgbClr val="FFFFFF"/>
                </a:solidFill>
              </a:endParaRPr>
            </a:p>
          </p:txBody>
        </p:sp>
        <p:sp>
          <p:nvSpPr>
            <p:cNvPr id="47" name="缺角矩形 46">
              <a:extLst>
                <a:ext uri="{FF2B5EF4-FFF2-40B4-BE49-F238E27FC236}">
                  <a16:creationId xmlns:a16="http://schemas.microsoft.com/office/drawing/2014/main" id="{31F1BF06-5269-F047-BC6F-22C505A37934}"/>
                </a:ext>
              </a:extLst>
            </p:cNvPr>
            <p:cNvSpPr/>
            <p:nvPr/>
          </p:nvSpPr>
          <p:spPr>
            <a:xfrm>
              <a:off x="11729611" y="2162302"/>
              <a:ext cx="3428226" cy="3581400"/>
            </a:xfrm>
            <a:prstGeom prst="plaque">
              <a:avLst>
                <a:gd name="adj" fmla="val 8400"/>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48" name="椭圆 47">
              <a:extLst>
                <a:ext uri="{FF2B5EF4-FFF2-40B4-BE49-F238E27FC236}">
                  <a16:creationId xmlns:a16="http://schemas.microsoft.com/office/drawing/2014/main" id="{1A296488-539C-AE40-969E-352A84AB9B88}"/>
                </a:ext>
              </a:extLst>
            </p:cNvPr>
            <p:cNvSpPr/>
            <p:nvPr/>
          </p:nvSpPr>
          <p:spPr>
            <a:xfrm>
              <a:off x="12381081" y="1128748"/>
              <a:ext cx="2125285" cy="2124001"/>
            </a:xfrm>
            <a:prstGeom prst="ellipse">
              <a:avLst/>
            </a:prstGeom>
            <a:blipFill>
              <a:blip r:embed="rId6"/>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缺角矩形 48">
              <a:extLst>
                <a:ext uri="{FF2B5EF4-FFF2-40B4-BE49-F238E27FC236}">
                  <a16:creationId xmlns:a16="http://schemas.microsoft.com/office/drawing/2014/main" id="{418EFF6A-15D6-3642-98EE-2EBA1D61D818}"/>
                </a:ext>
              </a:extLst>
            </p:cNvPr>
            <p:cNvSpPr/>
            <p:nvPr/>
          </p:nvSpPr>
          <p:spPr>
            <a:xfrm>
              <a:off x="12864035" y="5535587"/>
              <a:ext cx="1330110" cy="424244"/>
            </a:xfrm>
            <a:prstGeom prst="plaqu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50" name="文本框 49">
              <a:extLst>
                <a:ext uri="{FF2B5EF4-FFF2-40B4-BE49-F238E27FC236}">
                  <a16:creationId xmlns:a16="http://schemas.microsoft.com/office/drawing/2014/main" id="{E415E732-98C6-3E4C-A4B6-C85CA7CF8CBD}"/>
                </a:ext>
              </a:extLst>
            </p:cNvPr>
            <p:cNvSpPr txBox="1"/>
            <p:nvPr/>
          </p:nvSpPr>
          <p:spPr>
            <a:xfrm>
              <a:off x="12098575" y="4025874"/>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核心文档输出</a:t>
              </a:r>
              <a:endParaRPr kumimoji="1"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51" name="直接连接符 27">
              <a:extLst>
                <a:ext uri="{FF2B5EF4-FFF2-40B4-BE49-F238E27FC236}">
                  <a16:creationId xmlns:a16="http://schemas.microsoft.com/office/drawing/2014/main" id="{CE1AD181-1AB8-834C-B8EB-34529DE79BE9}"/>
                </a:ext>
              </a:extLst>
            </p:cNvPr>
            <p:cNvCxnSpPr>
              <a:cxnSpLocks/>
            </p:cNvCxnSpPr>
            <p:nvPr/>
          </p:nvCxnSpPr>
          <p:spPr>
            <a:xfrm>
              <a:off x="12239828" y="3844899"/>
              <a:ext cx="240779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16A4377-EA83-F041-973D-C4334715F6B8}"/>
                </a:ext>
              </a:extLst>
            </p:cNvPr>
            <p:cNvSpPr txBox="1"/>
            <p:nvPr/>
          </p:nvSpPr>
          <p:spPr>
            <a:xfrm>
              <a:off x="12098575" y="3251828"/>
              <a:ext cx="2690298" cy="427187"/>
            </a:xfrm>
            <a:prstGeom prst="rect">
              <a:avLst/>
            </a:prstGeom>
            <a:noFill/>
          </p:spPr>
          <p:txBody>
            <a:bodyPr wrap="square" rtlCol="0" anchor="b">
              <a:spAutoFit/>
            </a:bodyPr>
            <a:lstStyle/>
            <a:p>
              <a:pPr algn="ctr" defTabSz="913765"/>
              <a:r>
                <a:rPr kumimoji="1" lang="zh-CN" altLang="en-US" sz="1600" b="1" dirty="0">
                  <a:latin typeface="宋体" panose="02010600030101010101" pitchFamily="2" charset="-122"/>
                </a:rPr>
                <a:t>王勃栋</a:t>
              </a:r>
              <a:endParaRPr lang="en-US" altLang="zh-CN" sz="1600" b="1" dirty="0">
                <a:solidFill>
                  <a:srgbClr val="FFFFFF"/>
                </a:solidFill>
              </a:endParaRPr>
            </a:p>
          </p:txBody>
        </p:sp>
      </p:grpSp>
      <p:sp>
        <p:nvSpPr>
          <p:cNvPr id="58" name="缺角矩形 57">
            <a:extLst>
              <a:ext uri="{FF2B5EF4-FFF2-40B4-BE49-F238E27FC236}">
                <a16:creationId xmlns:a16="http://schemas.microsoft.com/office/drawing/2014/main" id="{C3C9403A-9585-4945-A4E5-DAC9CD102F48}"/>
              </a:ext>
            </a:extLst>
          </p:cNvPr>
          <p:cNvSpPr/>
          <p:nvPr/>
        </p:nvSpPr>
        <p:spPr>
          <a:xfrm>
            <a:off x="1142681" y="5656941"/>
            <a:ext cx="1054138" cy="336221"/>
          </a:xfrm>
          <a:prstGeom prst="plaqu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组长</a:t>
            </a:r>
            <a:endParaRPr lang="en-GB" sz="1400" b="1" dirty="0">
              <a:solidFill>
                <a:srgbClr val="FFFFFF"/>
              </a:solidFill>
            </a:endParaRPr>
          </a:p>
        </p:txBody>
      </p:sp>
    </p:spTree>
    <p:extLst>
      <p:ext uri="{BB962C8B-B14F-4D97-AF65-F5344CB8AC3E}">
        <p14:creationId xmlns:p14="http://schemas.microsoft.com/office/powerpoint/2010/main" val="81760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5DDD89-4410-C047-90DE-51E79F432F2E}"/>
              </a:ext>
            </a:extLst>
          </p:cNvPr>
          <p:cNvSpPr>
            <a:spLocks noGrp="1"/>
          </p:cNvSpPr>
          <p:nvPr>
            <p:ph type="title"/>
          </p:nvPr>
        </p:nvSpPr>
        <p:spPr/>
        <p:txBody>
          <a:bodyPr/>
          <a:lstStyle/>
          <a:p>
            <a:r>
              <a:rPr kumimoji="1" lang="zh-CN" altLang="en-US" dirty="0"/>
              <a:t>课题研究分析</a:t>
            </a:r>
          </a:p>
        </p:txBody>
      </p:sp>
      <p:sp>
        <p:nvSpPr>
          <p:cNvPr id="4" name="页脚占位符 3">
            <a:extLst>
              <a:ext uri="{FF2B5EF4-FFF2-40B4-BE49-F238E27FC236}">
                <a16:creationId xmlns:a16="http://schemas.microsoft.com/office/drawing/2014/main" id="{4B419279-43B3-CC45-9005-695E22DA06A9}"/>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B8C55DEE-AF83-D24E-8B41-D260FF61DB20}"/>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10" name="椭圆 9">
            <a:extLst>
              <a:ext uri="{FF2B5EF4-FFF2-40B4-BE49-F238E27FC236}">
                <a16:creationId xmlns:a16="http://schemas.microsoft.com/office/drawing/2014/main" id="{2D53C345-191F-424B-86F5-13116CB6FEF7}"/>
              </a:ext>
            </a:extLst>
          </p:cNvPr>
          <p:cNvSpPr/>
          <p:nvPr/>
        </p:nvSpPr>
        <p:spPr>
          <a:xfrm>
            <a:off x="6392529" y="2877338"/>
            <a:ext cx="1439667" cy="1439667"/>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肘形连接符 10">
            <a:extLst>
              <a:ext uri="{FF2B5EF4-FFF2-40B4-BE49-F238E27FC236}">
                <a16:creationId xmlns:a16="http://schemas.microsoft.com/office/drawing/2014/main" id="{06A8456D-E84D-A340-B26C-E310FD03BCA1}"/>
              </a:ext>
            </a:extLst>
          </p:cNvPr>
          <p:cNvCxnSpPr>
            <a:stCxn id="61" idx="2"/>
            <a:endCxn id="10" idx="0"/>
          </p:cNvCxnSpPr>
          <p:nvPr/>
        </p:nvCxnSpPr>
        <p:spPr>
          <a:xfrm rot="16200000" flipH="1">
            <a:off x="5352952" y="1117927"/>
            <a:ext cx="1080614" cy="2438207"/>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a:extLst>
              <a:ext uri="{FF2B5EF4-FFF2-40B4-BE49-F238E27FC236}">
                <a16:creationId xmlns:a16="http://schemas.microsoft.com/office/drawing/2014/main" id="{F0DF8059-F492-E444-BF81-C84491A9F7B1}"/>
              </a:ext>
            </a:extLst>
          </p:cNvPr>
          <p:cNvCxnSpPr>
            <a:stCxn id="55" idx="2"/>
            <a:endCxn id="10" idx="0"/>
          </p:cNvCxnSpPr>
          <p:nvPr/>
        </p:nvCxnSpPr>
        <p:spPr>
          <a:xfrm rot="5400000">
            <a:off x="7179752" y="1729335"/>
            <a:ext cx="1080614" cy="1215392"/>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a:extLst>
              <a:ext uri="{FF2B5EF4-FFF2-40B4-BE49-F238E27FC236}">
                <a16:creationId xmlns:a16="http://schemas.microsoft.com/office/drawing/2014/main" id="{C39ADD07-F7BD-9F47-B6FC-66C78972DA40}"/>
              </a:ext>
            </a:extLst>
          </p:cNvPr>
          <p:cNvCxnSpPr>
            <a:stCxn id="58" idx="2"/>
            <a:endCxn id="10" idx="0"/>
          </p:cNvCxnSpPr>
          <p:nvPr/>
        </p:nvCxnSpPr>
        <p:spPr>
          <a:xfrm rot="5400000">
            <a:off x="7788686" y="1120401"/>
            <a:ext cx="1080614" cy="2433260"/>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AB6BF858-13A9-A440-9948-22631950D6F6}"/>
              </a:ext>
            </a:extLst>
          </p:cNvPr>
          <p:cNvSpPr/>
          <p:nvPr/>
        </p:nvSpPr>
        <p:spPr>
          <a:xfrm>
            <a:off x="4355718" y="4447981"/>
            <a:ext cx="1740282"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RNN</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18E11BBB-FAB1-3241-A9B4-007A0BF17FF5}"/>
              </a:ext>
            </a:extLst>
          </p:cNvPr>
          <p:cNvSpPr/>
          <p:nvPr/>
        </p:nvSpPr>
        <p:spPr>
          <a:xfrm>
            <a:off x="8104029" y="4447981"/>
            <a:ext cx="1700544"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训练集</a:t>
            </a:r>
          </a:p>
        </p:txBody>
      </p:sp>
      <p:sp>
        <p:nvSpPr>
          <p:cNvPr id="16" name="圆角矩形 15">
            <a:extLst>
              <a:ext uri="{FF2B5EF4-FFF2-40B4-BE49-F238E27FC236}">
                <a16:creationId xmlns:a16="http://schemas.microsoft.com/office/drawing/2014/main" id="{52BD2AD3-7B10-9742-8F5C-3EFBCE969981}"/>
              </a:ext>
            </a:extLst>
          </p:cNvPr>
          <p:cNvSpPr/>
          <p:nvPr/>
        </p:nvSpPr>
        <p:spPr>
          <a:xfrm>
            <a:off x="8104029" y="499570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测试集</a:t>
            </a:r>
          </a:p>
        </p:txBody>
      </p:sp>
      <p:sp>
        <p:nvSpPr>
          <p:cNvPr id="17" name="圆角矩形 16">
            <a:extLst>
              <a:ext uri="{FF2B5EF4-FFF2-40B4-BE49-F238E27FC236}">
                <a16:creationId xmlns:a16="http://schemas.microsoft.com/office/drawing/2014/main" id="{A6E9173A-E689-DA4C-9C23-FA20036E53A4}"/>
              </a:ext>
            </a:extLst>
          </p:cNvPr>
          <p:cNvSpPr/>
          <p:nvPr/>
        </p:nvSpPr>
        <p:spPr>
          <a:xfrm>
            <a:off x="4355718" y="499570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LSTM</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a:extLst>
              <a:ext uri="{FF2B5EF4-FFF2-40B4-BE49-F238E27FC236}">
                <a16:creationId xmlns:a16="http://schemas.microsoft.com/office/drawing/2014/main" id="{B2C3094B-AD32-1B45-BB7B-E122C69F25C9}"/>
              </a:ext>
            </a:extLst>
          </p:cNvPr>
          <p:cNvCxnSpPr>
            <a:stCxn id="10" idx="4"/>
            <a:endCxn id="14" idx="3"/>
          </p:cNvCxnSpPr>
          <p:nvPr/>
        </p:nvCxnSpPr>
        <p:spPr>
          <a:xfrm rot="5400000">
            <a:off x="6441440" y="3971566"/>
            <a:ext cx="325484" cy="101636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a:extLst>
              <a:ext uri="{FF2B5EF4-FFF2-40B4-BE49-F238E27FC236}">
                <a16:creationId xmlns:a16="http://schemas.microsoft.com/office/drawing/2014/main" id="{9D203196-0410-914D-AAC2-F8F1D533DAB9}"/>
              </a:ext>
            </a:extLst>
          </p:cNvPr>
          <p:cNvCxnSpPr>
            <a:stCxn id="10" idx="4"/>
            <a:endCxn id="15" idx="1"/>
          </p:cNvCxnSpPr>
          <p:nvPr/>
        </p:nvCxnSpPr>
        <p:spPr>
          <a:xfrm rot="16200000" flipH="1">
            <a:off x="7445454" y="3983914"/>
            <a:ext cx="325484" cy="99166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a:extLst>
              <a:ext uri="{FF2B5EF4-FFF2-40B4-BE49-F238E27FC236}">
                <a16:creationId xmlns:a16="http://schemas.microsoft.com/office/drawing/2014/main" id="{9BF31EBF-CE34-EB44-9A03-932696455AB4}"/>
              </a:ext>
            </a:extLst>
          </p:cNvPr>
          <p:cNvCxnSpPr/>
          <p:nvPr/>
        </p:nvCxnSpPr>
        <p:spPr>
          <a:xfrm rot="5400000">
            <a:off x="6119674" y="4189607"/>
            <a:ext cx="986200" cy="101500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F0CDC614-A0D1-8143-A403-48AEE43C4C73}"/>
              </a:ext>
            </a:extLst>
          </p:cNvPr>
          <p:cNvCxnSpPr/>
          <p:nvPr/>
        </p:nvCxnSpPr>
        <p:spPr>
          <a:xfrm rot="16200000" flipH="1">
            <a:off x="7124810" y="4200598"/>
            <a:ext cx="986200" cy="99302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BAA1CBB-C519-D24A-8852-AB92E3A32326}"/>
              </a:ext>
            </a:extLst>
          </p:cNvPr>
          <p:cNvSpPr txBox="1"/>
          <p:nvPr/>
        </p:nvSpPr>
        <p:spPr>
          <a:xfrm>
            <a:off x="6474178" y="4469504"/>
            <a:ext cx="1230562" cy="338476"/>
          </a:xfrm>
          <a:prstGeom prst="rect">
            <a:avLst/>
          </a:prstGeom>
          <a:solidFill>
            <a:srgbClr val="0070C0">
              <a:alpha val="40000"/>
            </a:srgbClr>
          </a:solid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机器学习</a:t>
            </a:r>
          </a:p>
        </p:txBody>
      </p:sp>
      <p:grpSp>
        <p:nvGrpSpPr>
          <p:cNvPr id="23" name="组合 22">
            <a:extLst>
              <a:ext uri="{FF2B5EF4-FFF2-40B4-BE49-F238E27FC236}">
                <a16:creationId xmlns:a16="http://schemas.microsoft.com/office/drawing/2014/main" id="{800E5445-4C64-1242-A8A6-5D4CA36A6405}"/>
              </a:ext>
            </a:extLst>
          </p:cNvPr>
          <p:cNvGrpSpPr/>
          <p:nvPr/>
        </p:nvGrpSpPr>
        <p:grpSpPr>
          <a:xfrm>
            <a:off x="1303905" y="1404965"/>
            <a:ext cx="3175666" cy="2333778"/>
            <a:chOff x="379599" y="1991360"/>
            <a:chExt cx="3176401" cy="2334318"/>
          </a:xfrm>
        </p:grpSpPr>
        <p:sp>
          <p:nvSpPr>
            <p:cNvPr id="24" name="矩形 23">
              <a:extLst>
                <a:ext uri="{FF2B5EF4-FFF2-40B4-BE49-F238E27FC236}">
                  <a16:creationId xmlns:a16="http://schemas.microsoft.com/office/drawing/2014/main" id="{6E8F6E21-B5ED-AB40-8444-B353106D2699}"/>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五边形 24">
              <a:extLst>
                <a:ext uri="{FF2B5EF4-FFF2-40B4-BE49-F238E27FC236}">
                  <a16:creationId xmlns:a16="http://schemas.microsoft.com/office/drawing/2014/main" id="{4EAB3467-D427-9041-9980-93DE10B5C0A7}"/>
                </a:ext>
              </a:extLst>
            </p:cNvPr>
            <p:cNvSpPr/>
            <p:nvPr/>
          </p:nvSpPr>
          <p:spPr>
            <a:xfrm>
              <a:off x="379599" y="1991360"/>
              <a:ext cx="1863397" cy="426720"/>
            </a:xfrm>
            <a:prstGeom prst="homePlate">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Flink</a:t>
              </a:r>
              <a:r>
                <a:rPr lang="zh-CN" altLang="en-US"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on</a:t>
              </a:r>
              <a:r>
                <a:rPr lang="zh-CN" altLang="en-US"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K8S</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FDC964EF-4C9B-5C4F-9356-38080D54F26B}"/>
                </a:ext>
              </a:extLst>
            </p:cNvPr>
            <p:cNvSpPr txBox="1"/>
            <p:nvPr/>
          </p:nvSpPr>
          <p:spPr>
            <a:xfrm>
              <a:off x="664905" y="2446719"/>
              <a:ext cx="2641600" cy="600303"/>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虚拟化并行计算</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实时计算</a:t>
              </a:r>
            </a:p>
          </p:txBody>
        </p:sp>
      </p:grpSp>
      <p:grpSp>
        <p:nvGrpSpPr>
          <p:cNvPr id="27" name="组合 26">
            <a:extLst>
              <a:ext uri="{FF2B5EF4-FFF2-40B4-BE49-F238E27FC236}">
                <a16:creationId xmlns:a16="http://schemas.microsoft.com/office/drawing/2014/main" id="{AF0BBE7E-94E8-0747-BB5A-E5359245BE28}"/>
              </a:ext>
            </a:extLst>
          </p:cNvPr>
          <p:cNvGrpSpPr/>
          <p:nvPr/>
        </p:nvGrpSpPr>
        <p:grpSpPr>
          <a:xfrm>
            <a:off x="1294402" y="2796403"/>
            <a:ext cx="3175666" cy="2333778"/>
            <a:chOff x="379599" y="1991360"/>
            <a:chExt cx="3176401" cy="2334318"/>
          </a:xfrm>
        </p:grpSpPr>
        <p:sp>
          <p:nvSpPr>
            <p:cNvPr id="28" name="矩形 27">
              <a:extLst>
                <a:ext uri="{FF2B5EF4-FFF2-40B4-BE49-F238E27FC236}">
                  <a16:creationId xmlns:a16="http://schemas.microsoft.com/office/drawing/2014/main" id="{35B166A1-D907-C341-AFFB-E217ED502205}"/>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五边形 28">
              <a:extLst>
                <a:ext uri="{FF2B5EF4-FFF2-40B4-BE49-F238E27FC236}">
                  <a16:creationId xmlns:a16="http://schemas.microsoft.com/office/drawing/2014/main" id="{5627F95C-B0CE-7F4C-92F0-6CAE78CA1F72}"/>
                </a:ext>
              </a:extLst>
            </p:cNvPr>
            <p:cNvSpPr/>
            <p:nvPr/>
          </p:nvSpPr>
          <p:spPr>
            <a:xfrm>
              <a:off x="379599" y="1991360"/>
              <a:ext cx="1863397" cy="426720"/>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CK</a:t>
              </a:r>
              <a:r>
                <a:rPr lang="zh-CN" altLang="en-US" sz="1600" b="1" dirty="0">
                  <a:solidFill>
                    <a:schemeClr val="tx1"/>
                  </a:solidFill>
                  <a:latin typeface="微软雅黑" panose="020B0503020204020204" pitchFamily="34" charset="-122"/>
                  <a:ea typeface="微软雅黑" panose="020B0503020204020204" pitchFamily="34" charset="-122"/>
                </a:rPr>
                <a:t>实时数仓</a:t>
              </a:r>
            </a:p>
          </p:txBody>
        </p:sp>
        <p:sp>
          <p:nvSpPr>
            <p:cNvPr id="30" name="文本框 29">
              <a:extLst>
                <a:ext uri="{FF2B5EF4-FFF2-40B4-BE49-F238E27FC236}">
                  <a16:creationId xmlns:a16="http://schemas.microsoft.com/office/drawing/2014/main" id="{64D7D088-8318-2E4F-BA68-7357BB2701E7}"/>
                </a:ext>
              </a:extLst>
            </p:cNvPr>
            <p:cNvSpPr txBox="1"/>
            <p:nvPr/>
          </p:nvSpPr>
          <p:spPr>
            <a:xfrm>
              <a:off x="664905" y="2446719"/>
              <a:ext cx="2641600" cy="892759"/>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海量存储</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快速检索</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高性能、可扩展</a:t>
              </a:r>
              <a:endParaRPr lang="en-US" altLang="zh-CN" sz="1400" dirty="0">
                <a:latin typeface="微软雅黑" panose="020B0503020204020204" pitchFamily="34" charset="-122"/>
                <a:ea typeface="微软雅黑" panose="020B0503020204020204" pitchFamily="34" charset="-122"/>
              </a:endParaRPr>
            </a:p>
          </p:txBody>
        </p:sp>
      </p:grpSp>
      <p:sp>
        <p:nvSpPr>
          <p:cNvPr id="31" name="虚尾箭头 30">
            <a:extLst>
              <a:ext uri="{FF2B5EF4-FFF2-40B4-BE49-F238E27FC236}">
                <a16:creationId xmlns:a16="http://schemas.microsoft.com/office/drawing/2014/main" id="{0F7293A5-B711-E347-A337-266184C4AFEB}"/>
              </a:ext>
            </a:extLst>
          </p:cNvPr>
          <p:cNvSpPr/>
          <p:nvPr/>
        </p:nvSpPr>
        <p:spPr>
          <a:xfrm>
            <a:off x="7908954" y="3275354"/>
            <a:ext cx="2051525"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虚尾箭头 31">
            <a:extLst>
              <a:ext uri="{FF2B5EF4-FFF2-40B4-BE49-F238E27FC236}">
                <a16:creationId xmlns:a16="http://schemas.microsoft.com/office/drawing/2014/main" id="{40E9B4A0-5F02-4448-A734-4BEF7FD5558D}"/>
              </a:ext>
            </a:extLst>
          </p:cNvPr>
          <p:cNvSpPr/>
          <p:nvPr/>
        </p:nvSpPr>
        <p:spPr>
          <a:xfrm flipH="1">
            <a:off x="4264089" y="3248370"/>
            <a:ext cx="2051682"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84F7125B-839F-3B4D-8A07-2351E18C04AA}"/>
              </a:ext>
            </a:extLst>
          </p:cNvPr>
          <p:cNvSpPr txBox="1"/>
          <p:nvPr/>
        </p:nvSpPr>
        <p:spPr>
          <a:xfrm>
            <a:off x="4512170" y="3048100"/>
            <a:ext cx="143966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层级建设</a:t>
            </a:r>
          </a:p>
        </p:txBody>
      </p:sp>
      <p:sp>
        <p:nvSpPr>
          <p:cNvPr id="34" name="文本框 33">
            <a:extLst>
              <a:ext uri="{FF2B5EF4-FFF2-40B4-BE49-F238E27FC236}">
                <a16:creationId xmlns:a16="http://schemas.microsoft.com/office/drawing/2014/main" id="{BEB1CEF6-3F7E-A74E-9740-D019AEC90612}"/>
              </a:ext>
            </a:extLst>
          </p:cNvPr>
          <p:cNvSpPr txBox="1"/>
          <p:nvPr/>
        </p:nvSpPr>
        <p:spPr>
          <a:xfrm>
            <a:off x="8171777" y="3086860"/>
            <a:ext cx="163279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主题域建设</a:t>
            </a:r>
          </a:p>
        </p:txBody>
      </p:sp>
      <p:sp>
        <p:nvSpPr>
          <p:cNvPr id="35" name="左弧形箭头 33">
            <a:extLst>
              <a:ext uri="{FF2B5EF4-FFF2-40B4-BE49-F238E27FC236}">
                <a16:creationId xmlns:a16="http://schemas.microsoft.com/office/drawing/2014/main" id="{37D0D439-609D-8A40-83B8-3FC035F1A3B1}"/>
              </a:ext>
            </a:extLst>
          </p:cNvPr>
          <p:cNvSpPr/>
          <p:nvPr/>
        </p:nvSpPr>
        <p:spPr>
          <a:xfrm rot="10800000" flipV="1">
            <a:off x="7493273" y="1643804"/>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6" name="左弧形箭头 34">
            <a:extLst>
              <a:ext uri="{FF2B5EF4-FFF2-40B4-BE49-F238E27FC236}">
                <a16:creationId xmlns:a16="http://schemas.microsoft.com/office/drawing/2014/main" id="{F9179636-4EED-C54B-9488-D0C6F5A86768}"/>
              </a:ext>
            </a:extLst>
          </p:cNvPr>
          <p:cNvSpPr/>
          <p:nvPr/>
        </p:nvSpPr>
        <p:spPr>
          <a:xfrm rot="10800000" flipH="1" flipV="1">
            <a:off x="5799811" y="1634679"/>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FE980C9D-9F6C-E14C-81AB-21B781CA6D41}"/>
              </a:ext>
            </a:extLst>
          </p:cNvPr>
          <p:cNvGrpSpPr/>
          <p:nvPr/>
        </p:nvGrpSpPr>
        <p:grpSpPr>
          <a:xfrm>
            <a:off x="5459447" y="1428567"/>
            <a:ext cx="865152" cy="368157"/>
            <a:chOff x="3392224" y="1595121"/>
            <a:chExt cx="1468877" cy="368242"/>
          </a:xfrm>
        </p:grpSpPr>
        <p:sp>
          <p:nvSpPr>
            <p:cNvPr id="38" name="圆角矩形 37">
              <a:extLst>
                <a:ext uri="{FF2B5EF4-FFF2-40B4-BE49-F238E27FC236}">
                  <a16:creationId xmlns:a16="http://schemas.microsoft.com/office/drawing/2014/main" id="{5BB949BF-7F69-2541-BBEB-2E2576FB14E4}"/>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734722BA-E08C-FB4E-A63B-11DA25C2AB06}"/>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城市安防</a:t>
              </a:r>
            </a:p>
          </p:txBody>
        </p:sp>
      </p:grpSp>
      <p:sp>
        <p:nvSpPr>
          <p:cNvPr id="43" name="圆角矩形 42">
            <a:extLst>
              <a:ext uri="{FF2B5EF4-FFF2-40B4-BE49-F238E27FC236}">
                <a16:creationId xmlns:a16="http://schemas.microsoft.com/office/drawing/2014/main" id="{4D447E4F-29B9-0640-91F4-39E3FFCCDBD4}"/>
              </a:ext>
            </a:extLst>
          </p:cNvPr>
          <p:cNvSpPr/>
          <p:nvPr/>
        </p:nvSpPr>
        <p:spPr>
          <a:xfrm>
            <a:off x="8104029" y="554342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参数调优</a:t>
            </a:r>
          </a:p>
        </p:txBody>
      </p:sp>
      <p:sp>
        <p:nvSpPr>
          <p:cNvPr id="44" name="圆角矩形 43">
            <a:extLst>
              <a:ext uri="{FF2B5EF4-FFF2-40B4-BE49-F238E27FC236}">
                <a16:creationId xmlns:a16="http://schemas.microsoft.com/office/drawing/2014/main" id="{0C8504C2-49C6-F04A-B3F4-413FE00CF898}"/>
              </a:ext>
            </a:extLst>
          </p:cNvPr>
          <p:cNvSpPr/>
          <p:nvPr/>
        </p:nvSpPr>
        <p:spPr>
          <a:xfrm>
            <a:off x="4355718" y="554342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GRU</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5" name="肘形连接符 44">
            <a:extLst>
              <a:ext uri="{FF2B5EF4-FFF2-40B4-BE49-F238E27FC236}">
                <a16:creationId xmlns:a16="http://schemas.microsoft.com/office/drawing/2014/main" id="{82C9A428-6E57-AF4A-A549-A18006595DCD}"/>
              </a:ext>
            </a:extLst>
          </p:cNvPr>
          <p:cNvCxnSpPr/>
          <p:nvPr/>
        </p:nvCxnSpPr>
        <p:spPr>
          <a:xfrm rot="10800000" flipV="1">
            <a:off x="6104152" y="5190989"/>
            <a:ext cx="1012108" cy="557057"/>
          </a:xfrm>
          <a:prstGeom prst="bentConnector3">
            <a:avLst>
              <a:gd name="adj1" fmla="val -337"/>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7534D2A7-CC9D-7241-976E-6002F7BF975A}"/>
              </a:ext>
            </a:extLst>
          </p:cNvPr>
          <p:cNvCxnSpPr/>
          <p:nvPr/>
        </p:nvCxnSpPr>
        <p:spPr>
          <a:xfrm>
            <a:off x="7117382" y="5190210"/>
            <a:ext cx="986087" cy="562074"/>
          </a:xfrm>
          <a:prstGeom prst="bentConnector3">
            <a:avLst>
              <a:gd name="adj1" fmla="val 24"/>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22F9E92B-050A-6B4B-A5D6-6E7EB28B6541}"/>
              </a:ext>
            </a:extLst>
          </p:cNvPr>
          <p:cNvGrpSpPr/>
          <p:nvPr/>
        </p:nvGrpSpPr>
        <p:grpSpPr>
          <a:xfrm>
            <a:off x="1238333" y="4359335"/>
            <a:ext cx="3175666" cy="2333778"/>
            <a:chOff x="379599" y="1991360"/>
            <a:chExt cx="3176401" cy="2334318"/>
          </a:xfrm>
        </p:grpSpPr>
        <p:sp>
          <p:nvSpPr>
            <p:cNvPr id="48" name="矩形 47">
              <a:extLst>
                <a:ext uri="{FF2B5EF4-FFF2-40B4-BE49-F238E27FC236}">
                  <a16:creationId xmlns:a16="http://schemas.microsoft.com/office/drawing/2014/main" id="{D5A456D6-72E9-FE40-AF82-102C18525BB0}"/>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五边形 48">
              <a:extLst>
                <a:ext uri="{FF2B5EF4-FFF2-40B4-BE49-F238E27FC236}">
                  <a16:creationId xmlns:a16="http://schemas.microsoft.com/office/drawing/2014/main" id="{D9EDD0B8-ABD9-AD4D-8BBA-159C6FAA6771}"/>
                </a:ext>
              </a:extLst>
            </p:cNvPr>
            <p:cNvSpPr/>
            <p:nvPr/>
          </p:nvSpPr>
          <p:spPr>
            <a:xfrm>
              <a:off x="379599" y="1991360"/>
              <a:ext cx="1863397" cy="426720"/>
            </a:xfrm>
            <a:prstGeom prst="homePlate">
              <a:avLst/>
            </a:prstGeom>
            <a:solidFill>
              <a:schemeClr val="accent4">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GRU</a:t>
              </a:r>
              <a:r>
                <a:rPr lang="zh-CN" altLang="en-US" sz="1600" b="1" dirty="0">
                  <a:solidFill>
                    <a:schemeClr val="tx1"/>
                  </a:solidFill>
                  <a:latin typeface="微软雅黑" panose="020B0503020204020204" pitchFamily="34" charset="-122"/>
                  <a:ea typeface="微软雅黑" panose="020B0503020204020204" pitchFamily="34" charset="-122"/>
                </a:rPr>
                <a:t>模型</a:t>
              </a:r>
            </a:p>
          </p:txBody>
        </p:sp>
        <p:sp>
          <p:nvSpPr>
            <p:cNvPr id="50" name="文本框 49">
              <a:extLst>
                <a:ext uri="{FF2B5EF4-FFF2-40B4-BE49-F238E27FC236}">
                  <a16:creationId xmlns:a16="http://schemas.microsoft.com/office/drawing/2014/main" id="{E40566D1-2423-2D48-AF53-D87FF2B62EC6}"/>
                </a:ext>
              </a:extLst>
            </p:cNvPr>
            <p:cNvSpPr txBox="1"/>
            <p:nvPr/>
          </p:nvSpPr>
          <p:spPr>
            <a:xfrm>
              <a:off x="664905" y="2446719"/>
              <a:ext cx="2641600" cy="1185214"/>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模型相对简单</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不易过拟合</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语料长期依赖</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无梯度消失、梯度爆炸</a:t>
              </a:r>
              <a:endParaRPr lang="en-US" altLang="zh-CN" sz="1400" dirty="0">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25206217-C48B-1241-AB69-05346128720C}"/>
              </a:ext>
            </a:extLst>
          </p:cNvPr>
          <p:cNvGrpSpPr/>
          <p:nvPr/>
        </p:nvGrpSpPr>
        <p:grpSpPr>
          <a:xfrm>
            <a:off x="6677313" y="1428567"/>
            <a:ext cx="865152" cy="368157"/>
            <a:chOff x="3392224" y="1595121"/>
            <a:chExt cx="1468877" cy="368242"/>
          </a:xfrm>
        </p:grpSpPr>
        <p:sp>
          <p:nvSpPr>
            <p:cNvPr id="52" name="圆角矩形 51">
              <a:extLst>
                <a:ext uri="{FF2B5EF4-FFF2-40B4-BE49-F238E27FC236}">
                  <a16:creationId xmlns:a16="http://schemas.microsoft.com/office/drawing/2014/main" id="{C4A9B3C9-832D-8645-9D12-1E51040D7276}"/>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081C9EB1-933C-EC41-B21A-9C718D896A84}"/>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气象数据</a:t>
              </a:r>
            </a:p>
          </p:txBody>
        </p:sp>
      </p:grpSp>
      <p:grpSp>
        <p:nvGrpSpPr>
          <p:cNvPr id="54" name="组合 53">
            <a:extLst>
              <a:ext uri="{FF2B5EF4-FFF2-40B4-BE49-F238E27FC236}">
                <a16:creationId xmlns:a16="http://schemas.microsoft.com/office/drawing/2014/main" id="{499333B0-D5C1-5245-A39A-B309B006B9B8}"/>
              </a:ext>
            </a:extLst>
          </p:cNvPr>
          <p:cNvGrpSpPr/>
          <p:nvPr/>
        </p:nvGrpSpPr>
        <p:grpSpPr>
          <a:xfrm>
            <a:off x="7895179" y="1428567"/>
            <a:ext cx="865152" cy="368157"/>
            <a:chOff x="3392224" y="1595121"/>
            <a:chExt cx="1468877" cy="368242"/>
          </a:xfrm>
        </p:grpSpPr>
        <p:sp>
          <p:nvSpPr>
            <p:cNvPr id="55" name="圆角矩形 54">
              <a:extLst>
                <a:ext uri="{FF2B5EF4-FFF2-40B4-BE49-F238E27FC236}">
                  <a16:creationId xmlns:a16="http://schemas.microsoft.com/office/drawing/2014/main" id="{58D54CDB-30AD-3C4B-AE3E-F1507C93D6AB}"/>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3748B628-7DA2-BC4E-9F56-6728D56EC169}"/>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交通数据</a:t>
              </a:r>
            </a:p>
          </p:txBody>
        </p:sp>
      </p:grpSp>
      <p:grpSp>
        <p:nvGrpSpPr>
          <p:cNvPr id="57" name="组合 56">
            <a:extLst>
              <a:ext uri="{FF2B5EF4-FFF2-40B4-BE49-F238E27FC236}">
                <a16:creationId xmlns:a16="http://schemas.microsoft.com/office/drawing/2014/main" id="{8EEDE48E-2B5A-414B-8670-30E391F2667C}"/>
              </a:ext>
            </a:extLst>
          </p:cNvPr>
          <p:cNvGrpSpPr/>
          <p:nvPr/>
        </p:nvGrpSpPr>
        <p:grpSpPr>
          <a:xfrm>
            <a:off x="9113047" y="1428567"/>
            <a:ext cx="865152" cy="368157"/>
            <a:chOff x="3392224" y="1595121"/>
            <a:chExt cx="1468877" cy="368242"/>
          </a:xfrm>
        </p:grpSpPr>
        <p:sp>
          <p:nvSpPr>
            <p:cNvPr id="58" name="圆角矩形 57">
              <a:extLst>
                <a:ext uri="{FF2B5EF4-FFF2-40B4-BE49-F238E27FC236}">
                  <a16:creationId xmlns:a16="http://schemas.microsoft.com/office/drawing/2014/main" id="{5CB9283C-1CF3-D64E-96ED-58B3B3E4269F}"/>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C751A418-6D0B-5045-B7A6-CAC8FC65F66C}"/>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0F9ACAD0-9EDA-3940-87C2-19036CC1D156}"/>
              </a:ext>
            </a:extLst>
          </p:cNvPr>
          <p:cNvGrpSpPr/>
          <p:nvPr/>
        </p:nvGrpSpPr>
        <p:grpSpPr>
          <a:xfrm>
            <a:off x="4241580" y="1428567"/>
            <a:ext cx="865152" cy="368157"/>
            <a:chOff x="3392224" y="1595121"/>
            <a:chExt cx="1468877" cy="368242"/>
          </a:xfrm>
        </p:grpSpPr>
        <p:sp>
          <p:nvSpPr>
            <p:cNvPr id="61" name="圆角矩形 60">
              <a:extLst>
                <a:ext uri="{FF2B5EF4-FFF2-40B4-BE49-F238E27FC236}">
                  <a16:creationId xmlns:a16="http://schemas.microsoft.com/office/drawing/2014/main" id="{79438CEB-10A0-5943-A7FC-26CE59F33A68}"/>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CF924783-681D-3041-882F-5860A0742E8B}"/>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建筑能耗</a:t>
              </a:r>
            </a:p>
          </p:txBody>
        </p:sp>
      </p:grpSp>
      <p:cxnSp>
        <p:nvCxnSpPr>
          <p:cNvPr id="63" name="肘形连接符 62">
            <a:extLst>
              <a:ext uri="{FF2B5EF4-FFF2-40B4-BE49-F238E27FC236}">
                <a16:creationId xmlns:a16="http://schemas.microsoft.com/office/drawing/2014/main" id="{943931F0-3B18-034C-BA68-E4605EEE2392}"/>
              </a:ext>
            </a:extLst>
          </p:cNvPr>
          <p:cNvCxnSpPr>
            <a:stCxn id="52" idx="2"/>
            <a:endCxn id="10" idx="0"/>
          </p:cNvCxnSpPr>
          <p:nvPr/>
        </p:nvCxnSpPr>
        <p:spPr>
          <a:xfrm rot="16200000" flipH="1">
            <a:off x="6570819" y="2335794"/>
            <a:ext cx="1080614" cy="2474"/>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a:extLst>
              <a:ext uri="{FF2B5EF4-FFF2-40B4-BE49-F238E27FC236}">
                <a16:creationId xmlns:a16="http://schemas.microsoft.com/office/drawing/2014/main" id="{D4E3EF5C-BB22-9341-8917-5A3FD5331527}"/>
              </a:ext>
            </a:extLst>
          </p:cNvPr>
          <p:cNvCxnSpPr>
            <a:stCxn id="38" idx="2"/>
            <a:endCxn id="10" idx="0"/>
          </p:cNvCxnSpPr>
          <p:nvPr/>
        </p:nvCxnSpPr>
        <p:spPr>
          <a:xfrm rot="16200000" flipH="1">
            <a:off x="5961886" y="1726861"/>
            <a:ext cx="1080614" cy="1220340"/>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B50B36FD-2B68-0A47-B492-E83424955D36}"/>
              </a:ext>
            </a:extLst>
          </p:cNvPr>
          <p:cNvSpPr/>
          <p:nvPr/>
        </p:nvSpPr>
        <p:spPr>
          <a:xfrm>
            <a:off x="5106732" y="1955428"/>
            <a:ext cx="4020773" cy="778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67" name="直接连接符 14">
            <a:extLst>
              <a:ext uri="{FF2B5EF4-FFF2-40B4-BE49-F238E27FC236}">
                <a16:creationId xmlns:a16="http://schemas.microsoft.com/office/drawing/2014/main" id="{970BFA70-AD90-5946-9575-591E5849D11F}"/>
              </a:ext>
            </a:extLst>
          </p:cNvPr>
          <p:cNvCxnSpPr>
            <a:cxnSpLocks noChangeShapeType="1"/>
          </p:cNvCxnSpPr>
          <p:nvPr/>
        </p:nvCxnSpPr>
        <p:spPr bwMode="auto">
          <a:xfrm>
            <a:off x="634012" y="982309"/>
            <a:ext cx="11385551"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
        <p:nvSpPr>
          <p:cNvPr id="6" name="文本框 5">
            <a:extLst>
              <a:ext uri="{FF2B5EF4-FFF2-40B4-BE49-F238E27FC236}">
                <a16:creationId xmlns:a16="http://schemas.microsoft.com/office/drawing/2014/main" id="{FB382090-B72F-5E40-A2FE-0161F51B0C9A}"/>
              </a:ext>
            </a:extLst>
          </p:cNvPr>
          <p:cNvSpPr txBox="1"/>
          <p:nvPr/>
        </p:nvSpPr>
        <p:spPr>
          <a:xfrm>
            <a:off x="6595337" y="3029135"/>
            <a:ext cx="1107996" cy="369332"/>
          </a:xfrm>
          <a:prstGeom prst="rect">
            <a:avLst/>
          </a:prstGeom>
          <a:noFill/>
        </p:spPr>
        <p:txBody>
          <a:bodyPr wrap="none" rtlCol="0">
            <a:spAutoFit/>
          </a:bodyPr>
          <a:lstStyle/>
          <a:p>
            <a:r>
              <a:rPr kumimoji="1" lang="zh-CN" altLang="en-US" b="1" dirty="0"/>
              <a:t>实时数仓</a:t>
            </a:r>
          </a:p>
        </p:txBody>
      </p:sp>
      <p:sp>
        <p:nvSpPr>
          <p:cNvPr id="7" name="文本框 6">
            <a:extLst>
              <a:ext uri="{FF2B5EF4-FFF2-40B4-BE49-F238E27FC236}">
                <a16:creationId xmlns:a16="http://schemas.microsoft.com/office/drawing/2014/main" id="{151AC7B3-846A-8847-BD30-2D23C466B817}"/>
              </a:ext>
            </a:extLst>
          </p:cNvPr>
          <p:cNvSpPr txBox="1"/>
          <p:nvPr/>
        </p:nvSpPr>
        <p:spPr>
          <a:xfrm>
            <a:off x="6393888" y="3457531"/>
            <a:ext cx="1415772" cy="646331"/>
          </a:xfrm>
          <a:prstGeom prst="rect">
            <a:avLst/>
          </a:prstGeom>
          <a:noFill/>
        </p:spPr>
        <p:txBody>
          <a:bodyPr wrap="none" rtlCol="0">
            <a:spAutoFit/>
          </a:bodyPr>
          <a:lstStyle/>
          <a:p>
            <a:pPr algn="ctr"/>
            <a:r>
              <a:rPr kumimoji="1" lang="en-US" altLang="zh-CN" b="1" dirty="0" err="1"/>
              <a:t>Clickhouse</a:t>
            </a:r>
            <a:endParaRPr kumimoji="1" lang="en-US" altLang="zh-CN" b="1" dirty="0"/>
          </a:p>
          <a:p>
            <a:pPr algn="ctr"/>
            <a:r>
              <a:rPr kumimoji="1" lang="zh-CN" altLang="en-US" b="1" dirty="0"/>
              <a:t>集群</a:t>
            </a:r>
          </a:p>
        </p:txBody>
      </p:sp>
      <p:sp>
        <p:nvSpPr>
          <p:cNvPr id="65" name="文本框 64">
            <a:extLst>
              <a:ext uri="{FF2B5EF4-FFF2-40B4-BE49-F238E27FC236}">
                <a16:creationId xmlns:a16="http://schemas.microsoft.com/office/drawing/2014/main" id="{6904F3FB-4E97-C14F-9032-3CE81C1A51FB}"/>
              </a:ext>
            </a:extLst>
          </p:cNvPr>
          <p:cNvSpPr txBox="1"/>
          <p:nvPr/>
        </p:nvSpPr>
        <p:spPr>
          <a:xfrm>
            <a:off x="6301249" y="2009868"/>
            <a:ext cx="1652800" cy="338554"/>
          </a:xfrm>
          <a:prstGeom prst="rect">
            <a:avLst/>
          </a:prstGeom>
          <a:solidFill>
            <a:srgbClr val="0070C0">
              <a:alpha val="40000"/>
            </a:srgbClr>
          </a:solidFill>
        </p:spPr>
        <p:txBody>
          <a:bodyPr wrap="square" rtlCol="0">
            <a:spAutoFit/>
          </a:bodyPr>
          <a:lstStyle/>
          <a:p>
            <a:r>
              <a:rPr lang="en-US" altLang="zh-CN" sz="1600" b="1" dirty="0" err="1">
                <a:latin typeface="微软雅黑" panose="020B0503020204020204" pitchFamily="34" charset="-122"/>
                <a:ea typeface="微软雅黑" panose="020B0503020204020204" pitchFamily="34" charset="-122"/>
                <a:cs typeface="Times New Roman" panose="02020603050405020304" pitchFamily="18" charset="0"/>
              </a:rPr>
              <a:t>Flink</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实时计算</a:t>
            </a:r>
          </a:p>
        </p:txBody>
      </p:sp>
      <p:sp>
        <p:nvSpPr>
          <p:cNvPr id="78" name="文本框 77">
            <a:extLst>
              <a:ext uri="{FF2B5EF4-FFF2-40B4-BE49-F238E27FC236}">
                <a16:creationId xmlns:a16="http://schemas.microsoft.com/office/drawing/2014/main" id="{50B8B080-540A-4248-B619-B42EB94DE7DF}"/>
              </a:ext>
            </a:extLst>
          </p:cNvPr>
          <p:cNvSpPr txBox="1"/>
          <p:nvPr/>
        </p:nvSpPr>
        <p:spPr>
          <a:xfrm>
            <a:off x="6216054" y="2327123"/>
            <a:ext cx="1787669" cy="369332"/>
          </a:xfrm>
          <a:prstGeom prst="rect">
            <a:avLst/>
          </a:prstGeom>
          <a:noFill/>
        </p:spPr>
        <p:txBody>
          <a:bodyPr wrap="none" rtlCol="0">
            <a:spAutoFit/>
          </a:bodyPr>
          <a:lstStyle/>
          <a:p>
            <a:r>
              <a:rPr kumimoji="1" lang="en-US" altLang="zh-CN" dirty="0" err="1">
                <a:solidFill>
                  <a:schemeClr val="bg1"/>
                </a:solidFill>
              </a:rPr>
              <a:t>kubernetes</a:t>
            </a:r>
            <a:r>
              <a:rPr kumimoji="1" lang="zh-CN" altLang="en-US" dirty="0">
                <a:solidFill>
                  <a:schemeClr val="bg1"/>
                </a:solidFill>
              </a:rPr>
              <a:t>集群</a:t>
            </a:r>
          </a:p>
        </p:txBody>
      </p:sp>
    </p:spTree>
    <p:extLst>
      <p:ext uri="{BB962C8B-B14F-4D97-AF65-F5344CB8AC3E}">
        <p14:creationId xmlns:p14="http://schemas.microsoft.com/office/powerpoint/2010/main" val="316865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246889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BE0B80-C58F-C044-916B-6C4A88E257D7}"/>
              </a:ext>
            </a:extLst>
          </p:cNvPr>
          <p:cNvSpPr>
            <a:spLocks noGrp="1"/>
          </p:cNvSpPr>
          <p:nvPr>
            <p:ph idx="1"/>
          </p:nvPr>
        </p:nvSpPr>
        <p:spPr/>
        <p:txBody>
          <a:bodyPr>
            <a:normAutofit/>
          </a:bodyPr>
          <a:lstStyle/>
          <a:p>
            <a:r>
              <a:rPr kumimoji="1" lang="zh-CN" altLang="en-US" dirty="0"/>
              <a:t>计划</a:t>
            </a:r>
            <a:endParaRPr kumimoji="1" lang="en-US" altLang="zh-CN" dirty="0"/>
          </a:p>
          <a:p>
            <a:pPr lvl="1"/>
            <a:r>
              <a:rPr kumimoji="1" lang="zh-CN" altLang="en-US" dirty="0"/>
              <a:t>架构方向</a:t>
            </a:r>
            <a:endParaRPr kumimoji="1" lang="en-US" altLang="zh-CN" dirty="0"/>
          </a:p>
          <a:p>
            <a:pPr lvl="2"/>
            <a:r>
              <a:rPr kumimoji="1" lang="zh-CN" altLang="en-US" dirty="0"/>
              <a:t>技术、数仓架构设计细化</a:t>
            </a:r>
            <a:endParaRPr kumimoji="1" lang="en-US" altLang="zh-CN" dirty="0"/>
          </a:p>
          <a:p>
            <a:pPr lvl="1"/>
            <a:r>
              <a:rPr kumimoji="1" lang="zh-CN" altLang="en-US" dirty="0"/>
              <a:t>研究方面</a:t>
            </a:r>
            <a:endParaRPr kumimoji="1" lang="en-US" altLang="zh-CN" dirty="0"/>
          </a:p>
          <a:p>
            <a:pPr lvl="2"/>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 </a:t>
            </a:r>
            <a:r>
              <a:rPr kumimoji="1" lang="en-US" altLang="zh-CN" dirty="0"/>
              <a:t>demo</a:t>
            </a:r>
            <a:r>
              <a:rPr kumimoji="1" lang="zh-CN" altLang="en-US" dirty="0"/>
              <a:t>任务运行</a:t>
            </a:r>
            <a:endParaRPr kumimoji="1" lang="en-US" altLang="zh-CN" dirty="0"/>
          </a:p>
          <a:p>
            <a:pPr lvl="2"/>
            <a:r>
              <a:rPr kumimoji="1" lang="en-US" altLang="zh-CN" dirty="0" err="1"/>
              <a:t>Clickhouse</a:t>
            </a:r>
            <a:r>
              <a:rPr kumimoji="1" lang="zh-CN" altLang="en-US" dirty="0"/>
              <a:t>集群配置研究</a:t>
            </a:r>
            <a:endParaRPr kumimoji="1" lang="en-US" altLang="zh-CN" dirty="0"/>
          </a:p>
          <a:p>
            <a:pPr lvl="2"/>
            <a:r>
              <a:rPr kumimoji="1" lang="zh-CN" altLang="en-US" dirty="0"/>
              <a:t>深度学习模型研究</a:t>
            </a:r>
            <a:endParaRPr kumimoji="1" lang="en-US" altLang="zh-CN" dirty="0"/>
          </a:p>
          <a:p>
            <a:pPr lvl="1"/>
            <a:r>
              <a:rPr kumimoji="1" lang="zh-CN" altLang="en-US" dirty="0"/>
              <a:t>文档方面</a:t>
            </a:r>
            <a:endParaRPr kumimoji="1" lang="en-US" altLang="zh-CN" dirty="0"/>
          </a:p>
          <a:p>
            <a:pPr lvl="2"/>
            <a:r>
              <a:rPr kumimoji="1" lang="zh-CN" altLang="en-US" dirty="0"/>
              <a:t>细化专利文档</a:t>
            </a:r>
            <a:endParaRPr kumimoji="1" lang="en-US" altLang="zh-CN" dirty="0"/>
          </a:p>
          <a:p>
            <a:endParaRPr kumimoji="1" lang="en-US" altLang="zh-CN" dirty="0"/>
          </a:p>
        </p:txBody>
      </p:sp>
      <p:sp>
        <p:nvSpPr>
          <p:cNvPr id="3" name="标题 2">
            <a:extLst>
              <a:ext uri="{FF2B5EF4-FFF2-40B4-BE49-F238E27FC236}">
                <a16:creationId xmlns:a16="http://schemas.microsoft.com/office/drawing/2014/main" id="{E3E5EE52-02A2-C64E-ADE1-68E087C0DFB4}"/>
              </a:ext>
            </a:extLst>
          </p:cNvPr>
          <p:cNvSpPr>
            <a:spLocks noGrp="1"/>
          </p:cNvSpPr>
          <p:nvPr>
            <p:ph type="title"/>
          </p:nvPr>
        </p:nvSpPr>
        <p:spPr/>
        <p:txBody>
          <a:bodyPr/>
          <a:lstStyle/>
          <a:p>
            <a:r>
              <a:rPr kumimoji="1" lang="zh-CN" altLang="en-US" dirty="0"/>
              <a:t>本周计划回顾</a:t>
            </a:r>
          </a:p>
        </p:txBody>
      </p:sp>
      <p:sp>
        <p:nvSpPr>
          <p:cNvPr id="4" name="页脚占位符 3">
            <a:extLst>
              <a:ext uri="{FF2B5EF4-FFF2-40B4-BE49-F238E27FC236}">
                <a16:creationId xmlns:a16="http://schemas.microsoft.com/office/drawing/2014/main" id="{ADD506A7-A427-A04A-B4EA-1EDEF88485BA}"/>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0A23B39F-9F12-D348-A08C-527A89A5C67F}"/>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Tree>
    <p:extLst>
      <p:ext uri="{BB962C8B-B14F-4D97-AF65-F5344CB8AC3E}">
        <p14:creationId xmlns:p14="http://schemas.microsoft.com/office/powerpoint/2010/main" val="224962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normAutofit/>
          </a:bodyPr>
          <a:lstStyle/>
          <a:p>
            <a:r>
              <a:rPr kumimoji="1" lang="zh-CN" altLang="en-US" dirty="0"/>
              <a:t>架构部分工作</a:t>
            </a:r>
            <a:endParaRPr kumimoji="1" lang="en-US" altLang="zh-CN" dirty="0"/>
          </a:p>
          <a:p>
            <a:pPr lvl="1"/>
            <a:r>
              <a:rPr kumimoji="1" lang="zh-CN" altLang="en-US" dirty="0"/>
              <a:t>基于出租车数据设计数据流程</a:t>
            </a:r>
            <a:endParaRPr kumimoji="1" lang="en-US" altLang="zh-CN" dirty="0"/>
          </a:p>
          <a:p>
            <a:r>
              <a:rPr kumimoji="1" lang="zh-CN" altLang="en-US" dirty="0"/>
              <a:t>研究部分工作</a:t>
            </a:r>
            <a:endParaRPr kumimoji="1" lang="en-US" altLang="zh-CN" dirty="0"/>
          </a:p>
          <a:p>
            <a:pPr lvl="1"/>
            <a:r>
              <a:rPr kumimoji="1" lang="en-US" altLang="zh-CN" dirty="0" err="1"/>
              <a:t>Clickhouse</a:t>
            </a:r>
            <a:r>
              <a:rPr kumimoji="1" lang="zh-CN" altLang="en-US" dirty="0"/>
              <a:t>集群配置研究</a:t>
            </a:r>
            <a:endParaRPr kumimoji="1" lang="en-US" altLang="zh-CN" dirty="0"/>
          </a:p>
          <a:p>
            <a:pPr lvl="1"/>
            <a:r>
              <a:rPr kumimoji="1" lang="zh-CN" altLang="en-US" dirty="0"/>
              <a:t>深度学习基于出租车数据流程</a:t>
            </a:r>
            <a:endParaRPr kumimoji="1" lang="en-US" altLang="zh-CN" dirty="0"/>
          </a:p>
          <a:p>
            <a:r>
              <a:rPr kumimoji="1" lang="zh-CN" altLang="en-US" dirty="0"/>
              <a:t>文档分工作</a:t>
            </a:r>
            <a:endParaRPr kumimoji="1" lang="en-US" altLang="zh-CN" dirty="0"/>
          </a:p>
          <a:p>
            <a:pPr lvl="1"/>
            <a:r>
              <a:rPr kumimoji="1" lang="zh-CN" altLang="en-US" dirty="0"/>
              <a:t>暂无</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本周实际工作</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Tree>
    <p:extLst>
      <p:ext uri="{BB962C8B-B14F-4D97-AF65-F5344CB8AC3E}">
        <p14:creationId xmlns:p14="http://schemas.microsoft.com/office/powerpoint/2010/main" val="124709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架构部分工作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基于真实数据场景设计</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01</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946834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39c8f73-77e4-4df3-adb9-e3bb809284f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339c8f73-77e4-4df3-adb9-e3bb809284fd-16x9" id="{C2A2A1B6-42D0-2F40-B716-8F34D08349E8}" vid="{7E2C869E-03CF-8F4D-93E1-8EC90D21C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4199</TotalTime>
  <Words>1340</Words>
  <Application>Microsoft Macintosh PowerPoint</Application>
  <PresentationFormat>宽屏</PresentationFormat>
  <Paragraphs>371</Paragraphs>
  <Slides>27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宋体</vt:lpstr>
      <vt:lpstr>微软雅黑</vt:lpstr>
      <vt:lpstr>微软雅黑</vt:lpstr>
      <vt:lpstr>Microsoft YaHei Light</vt:lpstr>
      <vt:lpstr>Arial</vt:lpstr>
      <vt:lpstr>Calibri</vt:lpstr>
      <vt:lpstr>Impact</vt:lpstr>
      <vt:lpstr>主题5</vt:lpstr>
      <vt:lpstr>基于大数据的城市运行海量实时监测数据存储及快速查询检索技术研究</vt:lpstr>
      <vt:lpstr>目录</vt:lpstr>
      <vt:lpstr>课题介绍</vt:lpstr>
      <vt:lpstr>团队介绍</vt:lpstr>
      <vt:lpstr>课题研究分析</vt:lpstr>
      <vt:lpstr>目录</vt:lpstr>
      <vt:lpstr>本周计划回顾</vt:lpstr>
      <vt:lpstr>本周实际工作</vt:lpstr>
      <vt:lpstr>研究点介绍</vt:lpstr>
      <vt:lpstr>课题整体技术架构</vt:lpstr>
      <vt:lpstr>课题整体数据流程</vt:lpstr>
      <vt:lpstr>基于出租车数据的场景设计</vt:lpstr>
      <vt:lpstr>研究点介绍</vt:lpstr>
      <vt:lpstr>Clickhouse的集群架构</vt:lpstr>
      <vt:lpstr>Clickhouse数据副本</vt:lpstr>
      <vt:lpstr>分片副本定义</vt:lpstr>
      <vt:lpstr>Clickhouse数据分片</vt:lpstr>
      <vt:lpstr>Distributed引擎原理</vt:lpstr>
      <vt:lpstr>研究点介绍</vt:lpstr>
      <vt:lpstr>深度学习模型部署方案学习</vt:lpstr>
      <vt:lpstr>基于预测改造的方案</vt:lpstr>
      <vt:lpstr>基于TF-Serving的方案</vt:lpstr>
      <vt:lpstr>GPU 基于 TF-Serving 方案</vt:lpstr>
      <vt:lpstr>研究点介绍</vt:lpstr>
      <vt:lpstr>目录</vt:lpstr>
      <vt:lpstr>下周计划</vt:lpstr>
      <vt:lpstr>Thanks. </vt:lpstr>
    </vt:vector>
  </TitlesOfParts>
  <Manager>iSlide</Manager>
  <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基于大数据的城市运行海量实时监测数据存储及快速查询检索技术研究</dc:title>
  <dc:creator>Zhou Henn</dc:creator>
  <cp:lastModifiedBy>Da364</cp:lastModifiedBy>
  <cp:revision>970</cp:revision>
  <cp:lastPrinted>2019-09-08T16:00:00Z</cp:lastPrinted>
  <dcterms:created xsi:type="dcterms:W3CDTF">2021-09-17T13:24:13Z</dcterms:created>
  <dcterms:modified xsi:type="dcterms:W3CDTF">2021-11-17T12:43:04Z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