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526" r:id="rId3"/>
    <p:sldId id="282" r:id="rId4"/>
    <p:sldId id="534" r:id="rId5"/>
    <p:sldId id="289" r:id="rId6"/>
    <p:sldId id="530" r:id="rId7"/>
    <p:sldId id="284" r:id="rId8"/>
    <p:sldId id="285" r:id="rId9"/>
    <p:sldId id="518" r:id="rId10"/>
    <p:sldId id="288" r:id="rId11"/>
    <p:sldId id="287" r:id="rId12"/>
    <p:sldId id="536" r:id="rId13"/>
    <p:sldId id="535" r:id="rId14"/>
    <p:sldId id="574" r:id="rId15"/>
    <p:sldId id="589" r:id="rId16"/>
    <p:sldId id="606" r:id="rId17"/>
    <p:sldId id="537" r:id="rId18"/>
    <p:sldId id="566" r:id="rId19"/>
    <p:sldId id="607" r:id="rId20"/>
    <p:sldId id="608" r:id="rId21"/>
    <p:sldId id="609" r:id="rId22"/>
    <p:sldId id="611" r:id="rId23"/>
    <p:sldId id="538" r:id="rId24"/>
    <p:sldId id="559" r:id="rId25"/>
    <p:sldId id="599" r:id="rId26"/>
    <p:sldId id="601" r:id="rId27"/>
    <p:sldId id="602" r:id="rId28"/>
    <p:sldId id="604" r:id="rId29"/>
    <p:sldId id="605" r:id="rId30"/>
    <p:sldId id="540" r:id="rId31"/>
    <p:sldId id="556" r:id="rId32"/>
    <p:sldId id="532" r:id="rId33"/>
    <p:sldId id="296" r:id="rId34"/>
    <p:sldId id="261"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2"/>
    <a:srgbClr val="FCE5C1"/>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8" autoAdjust="0"/>
    <p:restoredTop sz="86761" autoAdjust="0"/>
  </p:normalViewPr>
  <p:slideViewPr>
    <p:cSldViewPr snapToGrid="0">
      <p:cViewPr varScale="1">
        <p:scale>
          <a:sx n="106" d="100"/>
          <a:sy n="106" d="100"/>
        </p:scale>
        <p:origin x="504" y="184"/>
      </p:cViewPr>
      <p:guideLst/>
    </p:cSldViewPr>
  </p:slideViewPr>
  <p:outlineViewPr>
    <p:cViewPr>
      <p:scale>
        <a:sx n="33" d="100"/>
        <a:sy n="33" d="100"/>
      </p:scale>
      <p:origin x="0" y="0"/>
    </p:cViewPr>
  </p:outlineViewPr>
  <p:notesTextViewPr>
    <p:cViewPr>
      <p:scale>
        <a:sx n="80" d="100"/>
        <a:sy n="8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438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343546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92774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149612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2470465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1093926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23260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2021/11/10</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2021/11/10</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2021/11/10</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F15BF-774D-0846-973A-3D8277CC6AA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2D1458E-87B2-7A41-851C-B3AEB40F0884}"/>
              </a:ext>
            </a:extLst>
          </p:cNvPr>
          <p:cNvSpPr>
            <a:spLocks noGrp="1"/>
          </p:cNvSpPr>
          <p:nvPr>
            <p:ph type="dt" sz="half" idx="10"/>
          </p:nvPr>
        </p:nvSpPr>
        <p:spPr/>
        <p:txBody>
          <a:bodyPr/>
          <a:lstStyle/>
          <a:p>
            <a:fld id="{6489D9C7-5DC6-4263-87FF-7C99F6FB63C3}" type="datetime1">
              <a:rPr lang="zh-CN" altLang="en-US" smtClean="0"/>
              <a:pPr/>
              <a:t>2021/11/10</a:t>
            </a:fld>
            <a:endParaRPr lang="zh-CN" altLang="en-US"/>
          </a:p>
        </p:txBody>
      </p:sp>
      <p:sp>
        <p:nvSpPr>
          <p:cNvPr id="4" name="页脚占位符 3">
            <a:extLst>
              <a:ext uri="{FF2B5EF4-FFF2-40B4-BE49-F238E27FC236}">
                <a16:creationId xmlns:a16="http://schemas.microsoft.com/office/drawing/2014/main" id="{919E6CDD-5292-3A42-AA16-5E0369C903C9}"/>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AFA4FA3-5C8A-B843-B686-499DE7BFC7D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15715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2021/11/10</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62"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fpaupier/tensorflow-serving_sidecar/blob/master/faster_rcnn_resnet_k8s.ya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file:///Users/jiangnan/Documents/&#30740;&#31350;&#29983;/&#35838;&#31243;&#36164;&#26009;/&#20113;&#35745;&#31639;&#19982;&#22823;&#25968;&#25454;&#27010;&#36848;/cloud-research/&#20135;&#20986;&#26448;&#26009;/&#31532;&#22235;&#27425;&#27719;&#25253;/&#21457;&#26126;-&#26435;&#21033;&#35201;&#27714;&#20070;-&#19968;&#31181;&#22522;&#20110;&#22478;&#24066;&#22823;&#25968;&#25454;&#23384;&#20648;&#12289;&#26816;&#32034;&#26041;&#27861;&#21450;&#31995;&#32479;.pdf"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202111</a:t>
            </a:r>
          </a:p>
          <a:p>
            <a:pPr marL="171450" indent="-171450">
              <a:buFont typeface="Arial" panose="020B0604020202020204" pitchFamily="34" charset="0"/>
              <a:buChar char="•"/>
            </a:pPr>
            <a:r>
              <a:rPr lang="zh-CN" altLang="en-US" dirty="0"/>
              <a:t>汇报次数：第六次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8" name="组合 7">
            <a:extLst>
              <a:ext uri="{FF2B5EF4-FFF2-40B4-BE49-F238E27FC236}">
                <a16:creationId xmlns:a16="http://schemas.microsoft.com/office/drawing/2014/main" id="{330033CC-C352-5F45-8043-FDBAA2706144}"/>
              </a:ext>
            </a:extLst>
          </p:cNvPr>
          <p:cNvGrpSpPr/>
          <p:nvPr/>
        </p:nvGrpSpPr>
        <p:grpSpPr>
          <a:xfrm>
            <a:off x="1534947" y="1155969"/>
            <a:ext cx="8495948" cy="4931304"/>
            <a:chOff x="1534947" y="1155969"/>
            <a:chExt cx="8495948" cy="4931304"/>
          </a:xfrm>
        </p:grpSpPr>
        <p:sp>
          <p:nvSpPr>
            <p:cNvPr id="7" name="矩形 6">
              <a:extLst>
                <a:ext uri="{FF2B5EF4-FFF2-40B4-BE49-F238E27FC236}">
                  <a16:creationId xmlns:a16="http://schemas.microsoft.com/office/drawing/2014/main" id="{D501920C-0FF7-C54D-B81D-F2F29A13CFC8}"/>
                </a:ext>
              </a:extLst>
            </p:cNvPr>
            <p:cNvSpPr/>
            <p:nvPr/>
          </p:nvSpPr>
          <p:spPr>
            <a:xfrm>
              <a:off x="3461221" y="2549034"/>
              <a:ext cx="1464472" cy="45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tx1"/>
                  </a:solidFill>
                  <a:latin typeface="Microsoft YaHei" panose="020B0503020204020204" pitchFamily="34" charset="-122"/>
                  <a:ea typeface="Microsoft YaHei" panose="020B0503020204020204" pitchFamily="34" charset="-122"/>
                </a:rPr>
                <a:t>数据适配器</a:t>
              </a:r>
            </a:p>
          </p:txBody>
        </p:sp>
        <p:sp>
          <p:nvSpPr>
            <p:cNvPr id="14" name="圆角矩形 6">
              <a:extLst>
                <a:ext uri="{FF2B5EF4-FFF2-40B4-BE49-F238E27FC236}">
                  <a16:creationId xmlns:a16="http://schemas.microsoft.com/office/drawing/2014/main" id="{A41A84D3-446D-3940-834E-AD415F505C56}"/>
                </a:ext>
              </a:extLst>
            </p:cNvPr>
            <p:cNvSpPr/>
            <p:nvPr/>
          </p:nvSpPr>
          <p:spPr bwMode="auto">
            <a:xfrm>
              <a:off x="2054045" y="5010565"/>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2207734" y="5430416"/>
              <a:ext cx="981596" cy="52806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4342688" y="5420846"/>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流程图: 磁盘 36">
              <a:extLst>
                <a:ext uri="{FF2B5EF4-FFF2-40B4-BE49-F238E27FC236}">
                  <a16:creationId xmlns:a16="http://schemas.microsoft.com/office/drawing/2014/main" id="{4C51C39A-8D50-B941-9305-593DCDBDC130}"/>
                </a:ext>
              </a:extLst>
            </p:cNvPr>
            <p:cNvSpPr/>
            <p:nvPr/>
          </p:nvSpPr>
          <p:spPr>
            <a:xfrm>
              <a:off x="3275211" y="5419936"/>
              <a:ext cx="981596" cy="538549"/>
            </a:xfrm>
            <a:prstGeom prst="flowChartMagneticDisk">
              <a:avLst/>
            </a:prstGeom>
            <a:solidFill>
              <a:schemeClr val="accent4">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elasticsearch</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nvGrpSpPr>
            <p:cNvPr id="2" name="组合 1">
              <a:extLst>
                <a:ext uri="{FF2B5EF4-FFF2-40B4-BE49-F238E27FC236}">
                  <a16:creationId xmlns:a16="http://schemas.microsoft.com/office/drawing/2014/main" id="{B70F9AF4-80B7-D34C-A037-98693761C44A}"/>
                </a:ext>
              </a:extLst>
            </p:cNvPr>
            <p:cNvGrpSpPr/>
            <p:nvPr/>
          </p:nvGrpSpPr>
          <p:grpSpPr>
            <a:xfrm>
              <a:off x="2023515" y="1282533"/>
              <a:ext cx="7820214" cy="699470"/>
              <a:chOff x="1569516" y="1226265"/>
              <a:chExt cx="7820214" cy="947552"/>
            </a:xfrm>
          </p:grpSpPr>
          <p:sp>
            <p:nvSpPr>
              <p:cNvPr id="16" name="圆角矩形 8">
                <a:extLst>
                  <a:ext uri="{FF2B5EF4-FFF2-40B4-BE49-F238E27FC236}">
                    <a16:creationId xmlns:a16="http://schemas.microsoft.com/office/drawing/2014/main" id="{4032FCD4-6492-1D43-9E6C-BA427F6853DE}"/>
                  </a:ext>
                </a:extLst>
              </p:cNvPr>
              <p:cNvSpPr/>
              <p:nvPr/>
            </p:nvSpPr>
            <p:spPr bwMode="auto">
              <a:xfrm>
                <a:off x="1569516" y="1226265"/>
                <a:ext cx="7820214"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endPar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grpSp>
        <p:grpSp>
          <p:nvGrpSpPr>
            <p:cNvPr id="76" name="组合 75">
              <a:extLst>
                <a:ext uri="{FF2B5EF4-FFF2-40B4-BE49-F238E27FC236}">
                  <a16:creationId xmlns:a16="http://schemas.microsoft.com/office/drawing/2014/main" id="{16076EBF-DF2E-454B-8132-24380337AF5E}"/>
                </a:ext>
              </a:extLst>
            </p:cNvPr>
            <p:cNvGrpSpPr/>
            <p:nvPr/>
          </p:nvGrpSpPr>
          <p:grpSpPr>
            <a:xfrm>
              <a:off x="5932839" y="3566369"/>
              <a:ext cx="3936090" cy="982955"/>
              <a:chOff x="5843713" y="3613906"/>
              <a:chExt cx="4316338"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6238912" y="3730600"/>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59" name="矩形 58">
                <a:extLst>
                  <a:ext uri="{FF2B5EF4-FFF2-40B4-BE49-F238E27FC236}">
                    <a16:creationId xmlns:a16="http://schemas.microsoft.com/office/drawing/2014/main" id="{411B49D3-4EA0-9A46-B7DA-C0232EAF616C}"/>
                  </a:ext>
                </a:extLst>
              </p:cNvPr>
              <p:cNvSpPr/>
              <p:nvPr/>
            </p:nvSpPr>
            <p:spPr>
              <a:xfrm flipH="1">
                <a:off x="5843713" y="3613906"/>
                <a:ext cx="4316338"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圆角矩形 12">
                <a:extLst>
                  <a:ext uri="{FF2B5EF4-FFF2-40B4-BE49-F238E27FC236}">
                    <a16:creationId xmlns:a16="http://schemas.microsoft.com/office/drawing/2014/main" id="{4EDF3186-744C-CB46-8AE4-60A9EF9C3EF8}"/>
                  </a:ext>
                </a:extLst>
              </p:cNvPr>
              <p:cNvSpPr/>
              <p:nvPr/>
            </p:nvSpPr>
            <p:spPr>
              <a:xfrm>
                <a:off x="8197196" y="3732609"/>
                <a:ext cx="1486409"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500375" y="5005492"/>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2095521" y="4987372"/>
              <a:ext cx="1583913" cy="307777"/>
            </a:xfrm>
            <a:prstGeom prst="rect">
              <a:avLst/>
            </a:prstGeom>
            <a:noFill/>
          </p:spPr>
          <p:txBody>
            <a:bodyPr wrap="square" rtlCol="0">
              <a:spAutoFit/>
            </a:bodyPr>
            <a:lstStyle/>
            <a:p>
              <a:r>
                <a:rPr kumimoji="1" lang="zh-CN" altLang="en-US" sz="1400" dirty="0">
                  <a:latin typeface="+mj-ea"/>
                  <a:ea typeface="+mj-ea"/>
                </a:rPr>
                <a:t>检索存储引擎</a:t>
              </a:r>
            </a:p>
          </p:txBody>
        </p:sp>
        <p:sp>
          <p:nvSpPr>
            <p:cNvPr id="88" name="文本框 87">
              <a:extLst>
                <a:ext uri="{FF2B5EF4-FFF2-40B4-BE49-F238E27FC236}">
                  <a16:creationId xmlns:a16="http://schemas.microsoft.com/office/drawing/2014/main" id="{FA18E28D-8EA4-7240-8B3C-1BC877883B2F}"/>
                </a:ext>
              </a:extLst>
            </p:cNvPr>
            <p:cNvSpPr txBox="1"/>
            <p:nvPr/>
          </p:nvSpPr>
          <p:spPr>
            <a:xfrm>
              <a:off x="6536558" y="4987166"/>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644282" y="5286011"/>
              <a:ext cx="1125137"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GRU</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5580801" y="5117661"/>
              <a:ext cx="1583913" cy="261610"/>
            </a:xfrm>
            <a:prstGeom prst="rect">
              <a:avLst/>
            </a:prstGeom>
            <a:noFill/>
          </p:spPr>
          <p:txBody>
            <a:bodyPr wrap="square" rtlCol="0">
              <a:spAutoFit/>
            </a:bodyPr>
            <a:lstStyle/>
            <a:p>
              <a:r>
                <a:rPr kumimoji="1" lang="zh-CN" altLang="en-US" sz="1100" dirty="0">
                  <a:latin typeface="+mj-ea"/>
                  <a:ea typeface="+mj-ea"/>
                </a:rPr>
                <a:t>数据输入</a:t>
              </a:r>
            </a:p>
          </p:txBody>
        </p:sp>
        <p:grpSp>
          <p:nvGrpSpPr>
            <p:cNvPr id="13" name="组合 12">
              <a:extLst>
                <a:ext uri="{FF2B5EF4-FFF2-40B4-BE49-F238E27FC236}">
                  <a16:creationId xmlns:a16="http://schemas.microsoft.com/office/drawing/2014/main" id="{6ACEBA03-890A-FC4F-8F5E-0D8D64B172CF}"/>
                </a:ext>
              </a:extLst>
            </p:cNvPr>
            <p:cNvGrpSpPr/>
            <p:nvPr/>
          </p:nvGrpSpPr>
          <p:grpSpPr>
            <a:xfrm>
              <a:off x="5413865" y="5304980"/>
              <a:ext cx="1022273" cy="474642"/>
              <a:chOff x="4888503" y="5278158"/>
              <a:chExt cx="983564" cy="367344"/>
            </a:xfrm>
          </p:grpSpPr>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4" name="文本框 103">
              <a:extLst>
                <a:ext uri="{FF2B5EF4-FFF2-40B4-BE49-F238E27FC236}">
                  <a16:creationId xmlns:a16="http://schemas.microsoft.com/office/drawing/2014/main" id="{AB4B87DA-ABA8-2440-9F3C-CB36D633004B}"/>
                </a:ext>
              </a:extLst>
            </p:cNvPr>
            <p:cNvSpPr txBox="1"/>
            <p:nvPr/>
          </p:nvSpPr>
          <p:spPr>
            <a:xfrm>
              <a:off x="5580801" y="5732475"/>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6660946" y="5687770"/>
              <a:ext cx="1125137" cy="279976"/>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LSTM</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 name="文本框 5">
              <a:extLst>
                <a:ext uri="{FF2B5EF4-FFF2-40B4-BE49-F238E27FC236}">
                  <a16:creationId xmlns:a16="http://schemas.microsoft.com/office/drawing/2014/main" id="{E73EFAA6-0950-9748-98A4-C8181A985D6E}"/>
                </a:ext>
              </a:extLst>
            </p:cNvPr>
            <p:cNvSpPr txBox="1"/>
            <p:nvPr/>
          </p:nvSpPr>
          <p:spPr>
            <a:xfrm>
              <a:off x="1534947" y="1155969"/>
              <a:ext cx="364202" cy="954107"/>
            </a:xfrm>
            <a:prstGeom prst="rect">
              <a:avLst/>
            </a:prstGeom>
            <a:noFill/>
          </p:spPr>
          <p:txBody>
            <a:bodyPr wrap="none" rtlCol="0">
              <a:spAutoFit/>
            </a:bodyPr>
            <a:lstStyle/>
            <a:p>
              <a:r>
                <a:rPr kumimoji="1" lang="zh-CN" altLang="en-US" sz="1400" dirty="0"/>
                <a:t>基</a:t>
              </a:r>
              <a:endParaRPr kumimoji="1" lang="en-US" altLang="zh-CN" sz="1400" dirty="0"/>
            </a:p>
            <a:p>
              <a:r>
                <a:rPr kumimoji="1" lang="zh-CN" altLang="en-US" sz="1400" dirty="0"/>
                <a:t>础</a:t>
              </a:r>
              <a:endParaRPr kumimoji="1" lang="en-US" altLang="zh-CN" sz="1400" dirty="0"/>
            </a:p>
            <a:p>
              <a:r>
                <a:rPr kumimoji="1" lang="zh-CN" altLang="en-US" sz="1400" dirty="0"/>
                <a:t>数</a:t>
              </a:r>
              <a:endParaRPr kumimoji="1" lang="en-US" altLang="zh-CN" sz="1400" dirty="0"/>
            </a:p>
            <a:p>
              <a:r>
                <a:rPr kumimoji="1" lang="zh-CN" altLang="en-US" sz="1400" dirty="0"/>
                <a:t>据</a:t>
              </a:r>
            </a:p>
          </p:txBody>
        </p:sp>
        <p:sp>
          <p:nvSpPr>
            <p:cNvPr id="47" name="文本框 46">
              <a:extLst>
                <a:ext uri="{FF2B5EF4-FFF2-40B4-BE49-F238E27FC236}">
                  <a16:creationId xmlns:a16="http://schemas.microsoft.com/office/drawing/2014/main" id="{5123158A-78FA-4045-8DEE-2F33A3736D18}"/>
                </a:ext>
              </a:extLst>
            </p:cNvPr>
            <p:cNvSpPr txBox="1"/>
            <p:nvPr/>
          </p:nvSpPr>
          <p:spPr>
            <a:xfrm>
              <a:off x="1534947" y="2398555"/>
              <a:ext cx="364202" cy="954107"/>
            </a:xfrm>
            <a:prstGeom prst="rect">
              <a:avLst/>
            </a:prstGeom>
            <a:noFill/>
          </p:spPr>
          <p:txBody>
            <a:bodyPr wrap="none" rtlCol="0">
              <a:spAutoFit/>
            </a:bodyPr>
            <a:lstStyle/>
            <a:p>
              <a:r>
                <a:rPr kumimoji="1" lang="zh-CN" altLang="en-US" sz="1400" dirty="0"/>
                <a:t>适</a:t>
              </a:r>
              <a:endParaRPr kumimoji="1" lang="en-US" altLang="zh-CN" sz="1400" dirty="0"/>
            </a:p>
            <a:p>
              <a:r>
                <a:rPr kumimoji="1" lang="zh-CN" altLang="en-US" sz="1400" dirty="0"/>
                <a:t>配</a:t>
              </a:r>
              <a:endParaRPr kumimoji="1" lang="en-US" altLang="zh-CN" sz="1400" dirty="0"/>
            </a:p>
            <a:p>
              <a:r>
                <a:rPr kumimoji="1" lang="zh-CN" altLang="en-US" sz="1400" dirty="0"/>
                <a:t>缓</a:t>
              </a:r>
              <a:endParaRPr kumimoji="1" lang="en-US" altLang="zh-CN" sz="1400" dirty="0"/>
            </a:p>
            <a:p>
              <a:r>
                <a:rPr kumimoji="1" lang="zh-CN" altLang="en-US" sz="1400" dirty="0"/>
                <a:t>冲</a:t>
              </a:r>
            </a:p>
          </p:txBody>
        </p:sp>
        <p:sp>
          <p:nvSpPr>
            <p:cNvPr id="48" name="文本框 47">
              <a:extLst>
                <a:ext uri="{FF2B5EF4-FFF2-40B4-BE49-F238E27FC236}">
                  <a16:creationId xmlns:a16="http://schemas.microsoft.com/office/drawing/2014/main" id="{977AD112-7DF0-1149-A69D-0F15C7995C32}"/>
                </a:ext>
              </a:extLst>
            </p:cNvPr>
            <p:cNvSpPr txBox="1"/>
            <p:nvPr/>
          </p:nvSpPr>
          <p:spPr>
            <a:xfrm>
              <a:off x="1545487" y="3513249"/>
              <a:ext cx="364202" cy="954107"/>
            </a:xfrm>
            <a:prstGeom prst="rect">
              <a:avLst/>
            </a:prstGeom>
            <a:noFill/>
          </p:spPr>
          <p:txBody>
            <a:bodyPr wrap="none" rtlCol="0">
              <a:spAutoFit/>
            </a:bodyPr>
            <a:lstStyle/>
            <a:p>
              <a:r>
                <a:rPr kumimoji="1" lang="zh-CN" altLang="en-US" sz="1400" dirty="0"/>
                <a:t>计</a:t>
              </a:r>
              <a:endParaRPr kumimoji="1" lang="en-US" altLang="zh-CN" sz="1400" dirty="0"/>
            </a:p>
            <a:p>
              <a:r>
                <a:rPr kumimoji="1" lang="zh-CN" altLang="en-US" sz="1400" dirty="0"/>
                <a:t>算</a:t>
              </a:r>
              <a:endParaRPr kumimoji="1" lang="en-US" altLang="zh-CN" sz="1400" dirty="0"/>
            </a:p>
            <a:p>
              <a:r>
                <a:rPr kumimoji="1" lang="zh-CN" altLang="en-US" sz="1400" dirty="0"/>
                <a:t>存</a:t>
              </a:r>
              <a:endParaRPr kumimoji="1" lang="en-US" altLang="zh-CN" sz="1400" dirty="0"/>
            </a:p>
            <a:p>
              <a:r>
                <a:rPr kumimoji="1" lang="zh-CN" altLang="en-US" sz="1400" dirty="0"/>
                <a:t>储</a:t>
              </a:r>
            </a:p>
          </p:txBody>
        </p:sp>
        <p:sp>
          <p:nvSpPr>
            <p:cNvPr id="49" name="矩形 48">
              <a:extLst>
                <a:ext uri="{FF2B5EF4-FFF2-40B4-BE49-F238E27FC236}">
                  <a16:creationId xmlns:a16="http://schemas.microsoft.com/office/drawing/2014/main" id="{9B0DCC4F-3C72-EB4D-A68E-5FBF3CCA3739}"/>
                </a:ext>
              </a:extLst>
            </p:cNvPr>
            <p:cNvSpPr/>
            <p:nvPr/>
          </p:nvSpPr>
          <p:spPr>
            <a:xfrm flipH="1">
              <a:off x="2048716" y="2372534"/>
              <a:ext cx="7820211" cy="74816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圆柱形 54">
              <a:extLst>
                <a:ext uri="{FF2B5EF4-FFF2-40B4-BE49-F238E27FC236}">
                  <a16:creationId xmlns:a16="http://schemas.microsoft.com/office/drawing/2014/main" id="{BB352A32-F245-3444-BEDF-5F1461B3EA5B}"/>
                </a:ext>
              </a:extLst>
            </p:cNvPr>
            <p:cNvSpPr/>
            <p:nvPr/>
          </p:nvSpPr>
          <p:spPr>
            <a:xfrm rot="5400000">
              <a:off x="6474215" y="2036791"/>
              <a:ext cx="381718" cy="1464471"/>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Kafka</a:t>
              </a:r>
              <a:r>
                <a:rPr lang="zh-CN" altLang="en-US" sz="1200" dirty="0">
                  <a:solidFill>
                    <a:schemeClr val="tx1"/>
                  </a:solidFill>
                  <a:latin typeface="微软雅黑" panose="020B0503020204020204" pitchFamily="34" charset="-122"/>
                  <a:ea typeface="微软雅黑" panose="020B0503020204020204" pitchFamily="34" charset="-122"/>
                  <a:cs typeface="Microsoft YaHei" charset="-122"/>
                </a:rPr>
                <a:t>集群</a:t>
              </a:r>
            </a:p>
          </p:txBody>
        </p:sp>
        <p:sp>
          <p:nvSpPr>
            <p:cNvPr id="69" name="圆角矩形 6">
              <a:extLst>
                <a:ext uri="{FF2B5EF4-FFF2-40B4-BE49-F238E27FC236}">
                  <a16:creationId xmlns:a16="http://schemas.microsoft.com/office/drawing/2014/main" id="{A68D7C0F-91F2-8141-9632-81E8E443D1D8}"/>
                </a:ext>
              </a:extLst>
            </p:cNvPr>
            <p:cNvSpPr/>
            <p:nvPr/>
          </p:nvSpPr>
          <p:spPr bwMode="auto">
            <a:xfrm>
              <a:off x="8414480" y="5013656"/>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0" name="文本框 69">
              <a:extLst>
                <a:ext uri="{FF2B5EF4-FFF2-40B4-BE49-F238E27FC236}">
                  <a16:creationId xmlns:a16="http://schemas.microsoft.com/office/drawing/2014/main" id="{6D9BE25D-DDB2-0B49-9FC8-40EDB7FC18C7}"/>
                </a:ext>
              </a:extLst>
            </p:cNvPr>
            <p:cNvSpPr txBox="1"/>
            <p:nvPr/>
          </p:nvSpPr>
          <p:spPr>
            <a:xfrm>
              <a:off x="8446982" y="4994994"/>
              <a:ext cx="1583913" cy="307777"/>
            </a:xfrm>
            <a:prstGeom prst="rect">
              <a:avLst/>
            </a:prstGeom>
            <a:noFill/>
          </p:spPr>
          <p:txBody>
            <a:bodyPr wrap="square" rtlCol="0">
              <a:spAutoFit/>
            </a:bodyPr>
            <a:lstStyle/>
            <a:p>
              <a:r>
                <a:rPr kumimoji="1" lang="zh-CN" altLang="en-US" sz="1400" dirty="0">
                  <a:latin typeface="+mj-ea"/>
                  <a:ea typeface="+mj-ea"/>
                </a:rPr>
                <a:t>预警展示</a:t>
              </a:r>
            </a:p>
          </p:txBody>
        </p:sp>
        <p:sp>
          <p:nvSpPr>
            <p:cNvPr id="71" name="圆角矩形 36">
              <a:extLst>
                <a:ext uri="{FF2B5EF4-FFF2-40B4-BE49-F238E27FC236}">
                  <a16:creationId xmlns:a16="http://schemas.microsoft.com/office/drawing/2014/main" id="{5B8D1608-ADD8-BD40-BEEF-D2DA17AF846F}"/>
                </a:ext>
              </a:extLst>
            </p:cNvPr>
            <p:cNvSpPr/>
            <p:nvPr/>
          </p:nvSpPr>
          <p:spPr>
            <a:xfrm>
              <a:off x="8507584" y="5328981"/>
              <a:ext cx="1218150" cy="550053"/>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报表展示</a:t>
              </a:r>
            </a:p>
          </p:txBody>
        </p:sp>
        <p:sp>
          <p:nvSpPr>
            <p:cNvPr id="72" name="圆角矩形 12">
              <a:extLst>
                <a:ext uri="{FF2B5EF4-FFF2-40B4-BE49-F238E27FC236}">
                  <a16:creationId xmlns:a16="http://schemas.microsoft.com/office/drawing/2014/main" id="{E2EFFC07-D0EA-D745-9DF4-5B5A49DE0AF6}"/>
                </a:ext>
              </a:extLst>
            </p:cNvPr>
            <p:cNvSpPr/>
            <p:nvPr/>
          </p:nvSpPr>
          <p:spPr>
            <a:xfrm>
              <a:off x="6293223" y="4242674"/>
              <a:ext cx="3141233"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kubernetes</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5" name="下箭头 74">
              <a:extLst>
                <a:ext uri="{FF2B5EF4-FFF2-40B4-BE49-F238E27FC236}">
                  <a16:creationId xmlns:a16="http://schemas.microsoft.com/office/drawing/2014/main" id="{4C44E8A1-D4EB-A24D-B14E-B41BA2D7FA7E}"/>
                </a:ext>
              </a:extLst>
            </p:cNvPr>
            <p:cNvSpPr/>
            <p:nvPr/>
          </p:nvSpPr>
          <p:spPr>
            <a:xfrm>
              <a:off x="4105688" y="3155402"/>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下箭头 79">
              <a:extLst>
                <a:ext uri="{FF2B5EF4-FFF2-40B4-BE49-F238E27FC236}">
                  <a16:creationId xmlns:a16="http://schemas.microsoft.com/office/drawing/2014/main" id="{EF2FA0EC-31C9-3548-9109-22A82DE12B58}"/>
                </a:ext>
              </a:extLst>
            </p:cNvPr>
            <p:cNvSpPr/>
            <p:nvPr/>
          </p:nvSpPr>
          <p:spPr>
            <a:xfrm>
              <a:off x="6551830" y="3149909"/>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下箭头 80">
              <a:extLst>
                <a:ext uri="{FF2B5EF4-FFF2-40B4-BE49-F238E27FC236}">
                  <a16:creationId xmlns:a16="http://schemas.microsoft.com/office/drawing/2014/main" id="{734888E0-0C33-6E4D-96CE-F1C2E51C7C0B}"/>
                </a:ext>
              </a:extLst>
            </p:cNvPr>
            <p:cNvSpPr/>
            <p:nvPr/>
          </p:nvSpPr>
          <p:spPr>
            <a:xfrm>
              <a:off x="4102087" y="1990487"/>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下箭头 82">
              <a:extLst>
                <a:ext uri="{FF2B5EF4-FFF2-40B4-BE49-F238E27FC236}">
                  <a16:creationId xmlns:a16="http://schemas.microsoft.com/office/drawing/2014/main" id="{7881421C-6126-8041-8E97-0D660329198F}"/>
                </a:ext>
              </a:extLst>
            </p:cNvPr>
            <p:cNvSpPr/>
            <p:nvPr/>
          </p:nvSpPr>
          <p:spPr>
            <a:xfrm>
              <a:off x="6551830" y="1978321"/>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文本框 83">
              <a:extLst>
                <a:ext uri="{FF2B5EF4-FFF2-40B4-BE49-F238E27FC236}">
                  <a16:creationId xmlns:a16="http://schemas.microsoft.com/office/drawing/2014/main" id="{DD1FADB2-FDC8-2B4B-B3D9-B2D5ACA963E6}"/>
                </a:ext>
              </a:extLst>
            </p:cNvPr>
            <p:cNvSpPr txBox="1"/>
            <p:nvPr/>
          </p:nvSpPr>
          <p:spPr>
            <a:xfrm>
              <a:off x="1571672" y="5036722"/>
              <a:ext cx="364202" cy="954107"/>
            </a:xfrm>
            <a:prstGeom prst="rect">
              <a:avLst/>
            </a:prstGeom>
            <a:noFill/>
          </p:spPr>
          <p:txBody>
            <a:bodyPr wrap="none" rtlCol="0">
              <a:spAutoFit/>
            </a:bodyPr>
            <a:lstStyle/>
            <a:p>
              <a:r>
                <a:rPr kumimoji="1" lang="zh-CN" altLang="en-US" sz="1400" dirty="0"/>
                <a:t>检</a:t>
              </a:r>
              <a:endParaRPr kumimoji="1" lang="en-US" altLang="zh-CN" sz="1400" dirty="0"/>
            </a:p>
            <a:p>
              <a:r>
                <a:rPr kumimoji="1" lang="zh-CN" altLang="en-US" sz="1400" dirty="0"/>
                <a:t>索</a:t>
              </a:r>
              <a:endParaRPr kumimoji="1" lang="en-US" altLang="zh-CN" sz="1400" dirty="0"/>
            </a:p>
            <a:p>
              <a:r>
                <a:rPr kumimoji="1" lang="zh-CN" altLang="en-US" sz="1400" dirty="0"/>
                <a:t>预</a:t>
              </a:r>
              <a:endParaRPr kumimoji="1" lang="en-US" altLang="zh-CN" sz="1400" dirty="0"/>
            </a:p>
            <a:p>
              <a:r>
                <a:rPr kumimoji="1" lang="zh-CN" altLang="en-US" sz="1400" dirty="0"/>
                <a:t>测</a:t>
              </a:r>
              <a:endParaRPr kumimoji="1" lang="en-US" altLang="zh-CN" sz="1400" dirty="0"/>
            </a:p>
          </p:txBody>
        </p:sp>
        <p:sp>
          <p:nvSpPr>
            <p:cNvPr id="86" name="下箭头 85">
              <a:extLst>
                <a:ext uri="{FF2B5EF4-FFF2-40B4-BE49-F238E27FC236}">
                  <a16:creationId xmlns:a16="http://schemas.microsoft.com/office/drawing/2014/main" id="{9A33A54B-E2F3-674C-9581-40705B9E9E8D}"/>
                </a:ext>
              </a:extLst>
            </p:cNvPr>
            <p:cNvSpPr/>
            <p:nvPr/>
          </p:nvSpPr>
          <p:spPr>
            <a:xfrm rot="16200000">
              <a:off x="8108674" y="5342010"/>
              <a:ext cx="187258" cy="4112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下箭头 59">
              <a:extLst>
                <a:ext uri="{FF2B5EF4-FFF2-40B4-BE49-F238E27FC236}">
                  <a16:creationId xmlns:a16="http://schemas.microsoft.com/office/drawing/2014/main" id="{DF9A9A57-6F82-A649-9CD3-5773C15B9528}"/>
                </a:ext>
              </a:extLst>
            </p:cNvPr>
            <p:cNvSpPr/>
            <p:nvPr/>
          </p:nvSpPr>
          <p:spPr>
            <a:xfrm rot="16200000">
              <a:off x="5337476" y="2441753"/>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圆角矩形 6">
              <a:extLst>
                <a:ext uri="{FF2B5EF4-FFF2-40B4-BE49-F238E27FC236}">
                  <a16:creationId xmlns:a16="http://schemas.microsoft.com/office/drawing/2014/main" id="{A7D715C4-EB79-4240-B299-F317C0281F88}"/>
                </a:ext>
              </a:extLst>
            </p:cNvPr>
            <p:cNvSpPr/>
            <p:nvPr/>
          </p:nvSpPr>
          <p:spPr bwMode="auto">
            <a:xfrm>
              <a:off x="2042140" y="3528117"/>
              <a:ext cx="3345731" cy="996731"/>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65" name="流程图: 磁盘 36">
              <a:extLst>
                <a:ext uri="{FF2B5EF4-FFF2-40B4-BE49-F238E27FC236}">
                  <a16:creationId xmlns:a16="http://schemas.microsoft.com/office/drawing/2014/main" id="{DE296DA8-F3A3-5941-BBD2-27FA16EFC956}"/>
                </a:ext>
              </a:extLst>
            </p:cNvPr>
            <p:cNvSpPr/>
            <p:nvPr/>
          </p:nvSpPr>
          <p:spPr>
            <a:xfrm>
              <a:off x="2195829" y="3947968"/>
              <a:ext cx="981596" cy="528069"/>
            </a:xfrm>
            <a:prstGeom prst="flowChartMagneticDisk">
              <a:avLst/>
            </a:prstGeom>
            <a:solidFill>
              <a:srgbClr val="00B050">
                <a:alpha val="40000"/>
              </a:srgb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hive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7" name="流程图: 磁盘 36">
              <a:extLst>
                <a:ext uri="{FF2B5EF4-FFF2-40B4-BE49-F238E27FC236}">
                  <a16:creationId xmlns:a16="http://schemas.microsoft.com/office/drawing/2014/main" id="{C094FD21-D9EC-4A41-8AE9-C63A978B7D4E}"/>
                </a:ext>
              </a:extLst>
            </p:cNvPr>
            <p:cNvSpPr/>
            <p:nvPr/>
          </p:nvSpPr>
          <p:spPr>
            <a:xfrm>
              <a:off x="4330783" y="3938398"/>
              <a:ext cx="981596" cy="538549"/>
            </a:xfrm>
            <a:prstGeom prst="flowChartMagneticDisk">
              <a:avLst/>
            </a:prstGeom>
            <a:solidFill>
              <a:srgbClr val="7030A0">
                <a:alpha val="40000"/>
              </a:srgb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9" name="流程图: 磁盘 36">
              <a:extLst>
                <a:ext uri="{FF2B5EF4-FFF2-40B4-BE49-F238E27FC236}">
                  <a16:creationId xmlns:a16="http://schemas.microsoft.com/office/drawing/2014/main" id="{E86C271A-C379-424F-B2CA-F7413CA419C5}"/>
                </a:ext>
              </a:extLst>
            </p:cNvPr>
            <p:cNvSpPr/>
            <p:nvPr/>
          </p:nvSpPr>
          <p:spPr>
            <a:xfrm>
              <a:off x="3263306" y="3937488"/>
              <a:ext cx="981596" cy="538549"/>
            </a:xfrm>
            <a:prstGeom prst="flowChartMagneticDisk">
              <a:avLst/>
            </a:prstGeom>
            <a:solidFill>
              <a:schemeClr val="accent1">
                <a:alpha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err="1">
                  <a:solidFill>
                    <a:schemeClr val="tx1"/>
                  </a:solidFill>
                  <a:latin typeface="微软雅黑" panose="020B0503020204020204" pitchFamily="34" charset="-122"/>
                  <a:ea typeface="微软雅黑" panose="020B0503020204020204" pitchFamily="34" charset="-122"/>
                  <a:cs typeface="Microsoft YaHei" charset="-122"/>
                </a:rPr>
                <a:t>clickhouse</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82" name="文本框 81">
              <a:extLst>
                <a:ext uri="{FF2B5EF4-FFF2-40B4-BE49-F238E27FC236}">
                  <a16:creationId xmlns:a16="http://schemas.microsoft.com/office/drawing/2014/main" id="{B80E8D93-2A40-9546-8F05-3D68749FC598}"/>
                </a:ext>
              </a:extLst>
            </p:cNvPr>
            <p:cNvSpPr txBox="1"/>
            <p:nvPr/>
          </p:nvSpPr>
          <p:spPr>
            <a:xfrm>
              <a:off x="2083616" y="3504924"/>
              <a:ext cx="2293599" cy="307777"/>
            </a:xfrm>
            <a:prstGeom prst="rect">
              <a:avLst/>
            </a:prstGeom>
            <a:noFill/>
          </p:spPr>
          <p:txBody>
            <a:bodyPr wrap="square" rtlCol="0">
              <a:spAutoFit/>
            </a:bodyPr>
            <a:lstStyle/>
            <a:p>
              <a:r>
                <a:rPr kumimoji="1" lang="zh-CN" altLang="en-US" sz="1400" dirty="0">
                  <a:latin typeface="+mj-ea"/>
                  <a:ea typeface="+mj-ea"/>
                </a:rPr>
                <a:t>异构存储引擎（数据仓库）</a:t>
              </a:r>
            </a:p>
          </p:txBody>
        </p:sp>
        <p:sp>
          <p:nvSpPr>
            <p:cNvPr id="87" name="文本框 86">
              <a:extLst>
                <a:ext uri="{FF2B5EF4-FFF2-40B4-BE49-F238E27FC236}">
                  <a16:creationId xmlns:a16="http://schemas.microsoft.com/office/drawing/2014/main" id="{CF9E544D-8F41-9749-9C0D-5EAD59D21992}"/>
                </a:ext>
              </a:extLst>
            </p:cNvPr>
            <p:cNvSpPr txBox="1"/>
            <p:nvPr/>
          </p:nvSpPr>
          <p:spPr>
            <a:xfrm>
              <a:off x="6739088" y="3179504"/>
              <a:ext cx="1583913" cy="261610"/>
            </a:xfrm>
            <a:prstGeom prst="rect">
              <a:avLst/>
            </a:prstGeom>
            <a:noFill/>
          </p:spPr>
          <p:txBody>
            <a:bodyPr wrap="square" rtlCol="0">
              <a:spAutoFit/>
            </a:bodyPr>
            <a:lstStyle/>
            <a:p>
              <a:r>
                <a:rPr kumimoji="1" lang="zh-CN" altLang="en-US" sz="1100" dirty="0">
                  <a:latin typeface="+mj-ea"/>
                  <a:ea typeface="+mj-ea"/>
                </a:rPr>
                <a:t>实时计算</a:t>
              </a:r>
            </a:p>
          </p:txBody>
        </p:sp>
        <p:sp>
          <p:nvSpPr>
            <p:cNvPr id="90" name="下箭头 89">
              <a:extLst>
                <a:ext uri="{FF2B5EF4-FFF2-40B4-BE49-F238E27FC236}">
                  <a16:creationId xmlns:a16="http://schemas.microsoft.com/office/drawing/2014/main" id="{1011A488-EC3A-004C-BEF0-C5599C1FB08A}"/>
                </a:ext>
              </a:extLst>
            </p:cNvPr>
            <p:cNvSpPr/>
            <p:nvPr/>
          </p:nvSpPr>
          <p:spPr>
            <a:xfrm rot="5400000">
              <a:off x="5551087" y="3771868"/>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文本框 90">
              <a:extLst>
                <a:ext uri="{FF2B5EF4-FFF2-40B4-BE49-F238E27FC236}">
                  <a16:creationId xmlns:a16="http://schemas.microsoft.com/office/drawing/2014/main" id="{B2AD5A89-B876-F042-9CDD-9B155D27C126}"/>
                </a:ext>
              </a:extLst>
            </p:cNvPr>
            <p:cNvSpPr txBox="1"/>
            <p:nvPr/>
          </p:nvSpPr>
          <p:spPr>
            <a:xfrm>
              <a:off x="5422002" y="3442305"/>
              <a:ext cx="1583913" cy="430887"/>
            </a:xfrm>
            <a:prstGeom prst="rect">
              <a:avLst/>
            </a:prstGeom>
            <a:noFill/>
          </p:spPr>
          <p:txBody>
            <a:bodyPr wrap="square" rtlCol="0">
              <a:spAutoFit/>
            </a:bodyPr>
            <a:lstStyle/>
            <a:p>
              <a:r>
                <a:rPr kumimoji="1" lang="zh-CN" altLang="en-US" sz="1100" dirty="0">
                  <a:latin typeface="+mj-ea"/>
                  <a:ea typeface="+mj-ea"/>
                </a:rPr>
                <a:t>实时</a:t>
              </a:r>
              <a:endParaRPr kumimoji="1" lang="en-US" altLang="zh-CN" sz="1100" dirty="0">
                <a:latin typeface="+mj-ea"/>
                <a:ea typeface="+mj-ea"/>
              </a:endParaRPr>
            </a:p>
            <a:p>
              <a:r>
                <a:rPr kumimoji="1" lang="zh-CN" altLang="en-US" sz="1100" dirty="0">
                  <a:latin typeface="+mj-ea"/>
                  <a:ea typeface="+mj-ea"/>
                </a:rPr>
                <a:t>数据</a:t>
              </a:r>
            </a:p>
          </p:txBody>
        </p:sp>
        <p:sp>
          <p:nvSpPr>
            <p:cNvPr id="92" name="文本框 91">
              <a:extLst>
                <a:ext uri="{FF2B5EF4-FFF2-40B4-BE49-F238E27FC236}">
                  <a16:creationId xmlns:a16="http://schemas.microsoft.com/office/drawing/2014/main" id="{0E8C1012-0AC7-2C45-85C8-5953367D80C9}"/>
                </a:ext>
              </a:extLst>
            </p:cNvPr>
            <p:cNvSpPr txBox="1"/>
            <p:nvPr/>
          </p:nvSpPr>
          <p:spPr>
            <a:xfrm>
              <a:off x="5054965" y="2395721"/>
              <a:ext cx="1583913" cy="261610"/>
            </a:xfrm>
            <a:prstGeom prst="rect">
              <a:avLst/>
            </a:prstGeom>
            <a:noFill/>
          </p:spPr>
          <p:txBody>
            <a:bodyPr wrap="square" rtlCol="0">
              <a:spAutoFit/>
            </a:bodyPr>
            <a:lstStyle/>
            <a:p>
              <a:r>
                <a:rPr kumimoji="1" lang="zh-CN" altLang="en-US" sz="1100" dirty="0">
                  <a:latin typeface="+mj-ea"/>
                  <a:ea typeface="+mj-ea"/>
                </a:rPr>
                <a:t>结构化</a:t>
              </a:r>
            </a:p>
          </p:txBody>
        </p:sp>
        <p:sp>
          <p:nvSpPr>
            <p:cNvPr id="93" name="文本框 92">
              <a:extLst>
                <a:ext uri="{FF2B5EF4-FFF2-40B4-BE49-F238E27FC236}">
                  <a16:creationId xmlns:a16="http://schemas.microsoft.com/office/drawing/2014/main" id="{7515EDFB-4EB8-C141-B7B5-796B8B2B8F20}"/>
                </a:ext>
              </a:extLst>
            </p:cNvPr>
            <p:cNvSpPr txBox="1"/>
            <p:nvPr/>
          </p:nvSpPr>
          <p:spPr>
            <a:xfrm>
              <a:off x="4217536" y="3179504"/>
              <a:ext cx="1583913" cy="261610"/>
            </a:xfrm>
            <a:prstGeom prst="rect">
              <a:avLst/>
            </a:prstGeom>
            <a:noFill/>
          </p:spPr>
          <p:txBody>
            <a:bodyPr wrap="square" rtlCol="0">
              <a:spAutoFit/>
            </a:bodyPr>
            <a:lstStyle/>
            <a:p>
              <a:r>
                <a:rPr kumimoji="1" lang="zh-CN" altLang="en-US" sz="1100" dirty="0">
                  <a:latin typeface="+mj-ea"/>
                  <a:ea typeface="+mj-ea"/>
                </a:rPr>
                <a:t>非</a:t>
              </a:r>
              <a:r>
                <a:rPr kumimoji="1" lang="en-US" altLang="zh-CN" sz="1100" dirty="0">
                  <a:latin typeface="+mj-ea"/>
                  <a:ea typeface="+mj-ea"/>
                </a:rPr>
                <a:t>/</a:t>
              </a:r>
              <a:r>
                <a:rPr kumimoji="1" lang="zh-CN" altLang="en-US" sz="1100" dirty="0">
                  <a:latin typeface="+mj-ea"/>
                  <a:ea typeface="+mj-ea"/>
                </a:rPr>
                <a:t>半结构化</a:t>
              </a:r>
            </a:p>
          </p:txBody>
        </p:sp>
        <p:sp>
          <p:nvSpPr>
            <p:cNvPr id="94" name="下箭头 93">
              <a:extLst>
                <a:ext uri="{FF2B5EF4-FFF2-40B4-BE49-F238E27FC236}">
                  <a16:creationId xmlns:a16="http://schemas.microsoft.com/office/drawing/2014/main" id="{3955E514-F099-284F-A9B5-DE18FA21A21E}"/>
                </a:ext>
              </a:extLst>
            </p:cNvPr>
            <p:cNvSpPr/>
            <p:nvPr/>
          </p:nvSpPr>
          <p:spPr>
            <a:xfrm rot="3416735">
              <a:off x="5541223" y="4464389"/>
              <a:ext cx="187258" cy="647624"/>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下箭头 94">
              <a:extLst>
                <a:ext uri="{FF2B5EF4-FFF2-40B4-BE49-F238E27FC236}">
                  <a16:creationId xmlns:a16="http://schemas.microsoft.com/office/drawing/2014/main" id="{A852C6DA-6E0B-DD4F-B891-27F3169DE5AF}"/>
                </a:ext>
              </a:extLst>
            </p:cNvPr>
            <p:cNvSpPr/>
            <p:nvPr/>
          </p:nvSpPr>
          <p:spPr>
            <a:xfrm rot="16200000">
              <a:off x="5572972" y="4005646"/>
              <a:ext cx="187258" cy="367129"/>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文本框 95">
              <a:extLst>
                <a:ext uri="{FF2B5EF4-FFF2-40B4-BE49-F238E27FC236}">
                  <a16:creationId xmlns:a16="http://schemas.microsoft.com/office/drawing/2014/main" id="{D11AFDB9-42AE-024F-9AAA-7277B914B58E}"/>
                </a:ext>
              </a:extLst>
            </p:cNvPr>
            <p:cNvSpPr txBox="1"/>
            <p:nvPr/>
          </p:nvSpPr>
          <p:spPr>
            <a:xfrm>
              <a:off x="4855033" y="4590643"/>
              <a:ext cx="1583913" cy="261610"/>
            </a:xfrm>
            <a:prstGeom prst="rect">
              <a:avLst/>
            </a:prstGeom>
            <a:noFill/>
          </p:spPr>
          <p:txBody>
            <a:bodyPr wrap="square" rtlCol="0">
              <a:spAutoFit/>
            </a:bodyPr>
            <a:lstStyle/>
            <a:p>
              <a:r>
                <a:rPr kumimoji="1" lang="zh-CN" altLang="en-US" sz="1100" dirty="0">
                  <a:latin typeface="+mj-ea"/>
                  <a:ea typeface="+mj-ea"/>
                </a:rPr>
                <a:t>结果数据</a:t>
              </a:r>
            </a:p>
          </p:txBody>
        </p:sp>
      </p:grpSp>
    </p:spTree>
    <p:extLst>
      <p:ext uri="{BB962C8B-B14F-4D97-AF65-F5344CB8AC3E}">
        <p14:creationId xmlns:p14="http://schemas.microsoft.com/office/powerpoint/2010/main" val="25961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11" name="组合 10">
            <a:extLst>
              <a:ext uri="{FF2B5EF4-FFF2-40B4-BE49-F238E27FC236}">
                <a16:creationId xmlns:a16="http://schemas.microsoft.com/office/drawing/2014/main" id="{E4365C61-488F-3348-9283-390710B2FB70}"/>
              </a:ext>
            </a:extLst>
          </p:cNvPr>
          <p:cNvGrpSpPr/>
          <p:nvPr/>
        </p:nvGrpSpPr>
        <p:grpSpPr>
          <a:xfrm>
            <a:off x="1078631" y="1910769"/>
            <a:ext cx="9823300" cy="3356711"/>
            <a:chOff x="1078631" y="1910769"/>
            <a:chExt cx="9823300" cy="3356711"/>
          </a:xfrm>
        </p:grpSpPr>
        <p:sp>
          <p:nvSpPr>
            <p:cNvPr id="10" name="矩形 9">
              <a:extLst>
                <a:ext uri="{FF2B5EF4-FFF2-40B4-BE49-F238E27FC236}">
                  <a16:creationId xmlns:a16="http://schemas.microsoft.com/office/drawing/2014/main" id="{7C017F96-AA49-7E48-B288-082A00F6CEEC}"/>
                </a:ext>
              </a:extLst>
            </p:cNvPr>
            <p:cNvSpPr/>
            <p:nvPr/>
          </p:nvSpPr>
          <p:spPr>
            <a:xfrm>
              <a:off x="7900678" y="2557835"/>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深度学习</a:t>
              </a:r>
            </a:p>
          </p:txBody>
        </p:sp>
        <p:grpSp>
          <p:nvGrpSpPr>
            <p:cNvPr id="44" name="组合 43">
              <a:extLst>
                <a:ext uri="{FF2B5EF4-FFF2-40B4-BE49-F238E27FC236}">
                  <a16:creationId xmlns:a16="http://schemas.microsoft.com/office/drawing/2014/main" id="{DEDAAD22-E554-A244-AFCE-2464E2236F79}"/>
                </a:ext>
              </a:extLst>
            </p:cNvPr>
            <p:cNvGrpSpPr/>
            <p:nvPr/>
          </p:nvGrpSpPr>
          <p:grpSpPr>
            <a:xfrm>
              <a:off x="3894944" y="3498729"/>
              <a:ext cx="1109922" cy="1759868"/>
              <a:chOff x="7267937" y="2657117"/>
              <a:chExt cx="1109922" cy="1759868"/>
            </a:xfrm>
          </p:grpSpPr>
          <p:sp>
            <p:nvSpPr>
              <p:cNvPr id="12" name="矩形 11">
                <a:extLst>
                  <a:ext uri="{FF2B5EF4-FFF2-40B4-BE49-F238E27FC236}">
                    <a16:creationId xmlns:a16="http://schemas.microsoft.com/office/drawing/2014/main" id="{608F8A95-0B71-1D4E-AE67-50DF556F4B50}"/>
                  </a:ext>
                </a:extLst>
              </p:cNvPr>
              <p:cNvSpPr/>
              <p:nvPr/>
            </p:nvSpPr>
            <p:spPr>
              <a:xfrm>
                <a:off x="7379761" y="3803357"/>
                <a:ext cx="912495" cy="441960"/>
              </a:xfrm>
              <a:prstGeom prst="rect">
                <a:avLst/>
              </a:prstGeom>
              <a:solidFill>
                <a:schemeClr val="accent5">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hive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7380487" y="3213071"/>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8" name="矩形 17">
                <a:extLst>
                  <a:ext uri="{FF2B5EF4-FFF2-40B4-BE49-F238E27FC236}">
                    <a16:creationId xmlns:a16="http://schemas.microsoft.com/office/drawing/2014/main" id="{8D42E6E5-D92D-3D4C-82A7-26C959F76EC8}"/>
                  </a:ext>
                </a:extLst>
              </p:cNvPr>
              <p:cNvSpPr/>
              <p:nvPr/>
            </p:nvSpPr>
            <p:spPr>
              <a:xfrm flipH="1">
                <a:off x="7267937" y="2657117"/>
                <a:ext cx="1109922" cy="175986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7425994" y="2756968"/>
                <a:ext cx="902811" cy="307777"/>
              </a:xfrm>
              <a:prstGeom prst="rect">
                <a:avLst/>
              </a:prstGeom>
              <a:noFill/>
            </p:spPr>
            <p:txBody>
              <a:bodyPr wrap="none" rtlCol="0">
                <a:spAutoFit/>
              </a:bodyPr>
              <a:lstStyle/>
              <a:p>
                <a:r>
                  <a:rPr lang="zh-CN" altLang="en-US" sz="1400" dirty="0"/>
                  <a:t>异构数仓</a:t>
                </a:r>
              </a:p>
            </p:txBody>
          </p:sp>
        </p:grpSp>
        <p:sp>
          <p:nvSpPr>
            <p:cNvPr id="25" name="文本框 24">
              <a:extLst>
                <a:ext uri="{FF2B5EF4-FFF2-40B4-BE49-F238E27FC236}">
                  <a16:creationId xmlns:a16="http://schemas.microsoft.com/office/drawing/2014/main" id="{5577B199-B33E-B540-8ECF-A024D04B10B8}"/>
                </a:ext>
              </a:extLst>
            </p:cNvPr>
            <p:cNvSpPr txBox="1"/>
            <p:nvPr/>
          </p:nvSpPr>
          <p:spPr>
            <a:xfrm>
              <a:off x="3230133" y="3362526"/>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8598731" y="3054177"/>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预测</a:t>
              </a:r>
            </a:p>
          </p:txBody>
        </p:sp>
        <p:grpSp>
          <p:nvGrpSpPr>
            <p:cNvPr id="35" name="组合 34">
              <a:extLst>
                <a:ext uri="{FF2B5EF4-FFF2-40B4-BE49-F238E27FC236}">
                  <a16:creationId xmlns:a16="http://schemas.microsoft.com/office/drawing/2014/main" id="{0EC06C91-06E0-8B42-A718-19D60D97C295}"/>
                </a:ext>
              </a:extLst>
            </p:cNvPr>
            <p:cNvGrpSpPr/>
            <p:nvPr/>
          </p:nvGrpSpPr>
          <p:grpSpPr>
            <a:xfrm>
              <a:off x="5780989" y="2072027"/>
              <a:ext cx="1164351" cy="1414560"/>
              <a:chOff x="5278722" y="3068079"/>
              <a:chExt cx="1380053" cy="1414560"/>
            </a:xfrm>
          </p:grpSpPr>
          <p:sp>
            <p:nvSpPr>
              <p:cNvPr id="9" name="矩形 8">
                <a:extLst>
                  <a:ext uri="{FF2B5EF4-FFF2-40B4-BE49-F238E27FC236}">
                    <a16:creationId xmlns:a16="http://schemas.microsoft.com/office/drawing/2014/main" id="{9B0D4C5A-D7E6-284F-9AC5-8E5708327AFE}"/>
                  </a:ext>
                </a:extLst>
              </p:cNvPr>
              <p:cNvSpPr/>
              <p:nvPr/>
            </p:nvSpPr>
            <p:spPr>
              <a:xfrm>
                <a:off x="5405599" y="3594188"/>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实时计算</a:t>
                </a:r>
                <a:endParaRPr lang="en-US" altLang="zh-CN" sz="1200" dirty="0"/>
              </a:p>
            </p:txBody>
          </p:sp>
          <p:sp>
            <p:nvSpPr>
              <p:cNvPr id="19" name="矩形 18">
                <a:extLst>
                  <a:ext uri="{FF2B5EF4-FFF2-40B4-BE49-F238E27FC236}">
                    <a16:creationId xmlns:a16="http://schemas.microsoft.com/office/drawing/2014/main" id="{974C3274-DB79-3F4E-B626-AB180EC7D293}"/>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26">
                <a:extLst>
                  <a:ext uri="{FF2B5EF4-FFF2-40B4-BE49-F238E27FC236}">
                    <a16:creationId xmlns:a16="http://schemas.microsoft.com/office/drawing/2014/main" id="{D156D650-5F48-FA42-B84D-0F5814426746}"/>
                  </a:ext>
                </a:extLst>
              </p:cNvPr>
              <p:cNvSpPr txBox="1"/>
              <p:nvPr/>
            </p:nvSpPr>
            <p:spPr>
              <a:xfrm>
                <a:off x="5433715" y="3152007"/>
                <a:ext cx="1029859" cy="307777"/>
              </a:xfrm>
              <a:prstGeom prst="rect">
                <a:avLst/>
              </a:prstGeom>
              <a:noFill/>
            </p:spPr>
            <p:txBody>
              <a:bodyPr wrap="none" rtlCol="0">
                <a:spAutoFit/>
              </a:bodyPr>
              <a:lstStyle/>
              <a:p>
                <a:r>
                  <a:rPr lang="en-US" altLang="zh-CN" sz="1400" dirty="0"/>
                  <a:t>ETL</a:t>
                </a:r>
                <a:r>
                  <a:rPr lang="zh-CN" altLang="en-US" sz="1400" dirty="0"/>
                  <a:t>引擎</a:t>
                </a:r>
              </a:p>
            </p:txBody>
          </p:sp>
        </p:grpSp>
        <p:grpSp>
          <p:nvGrpSpPr>
            <p:cNvPr id="17" name="组合 16">
              <a:extLst>
                <a:ext uri="{FF2B5EF4-FFF2-40B4-BE49-F238E27FC236}">
                  <a16:creationId xmlns:a16="http://schemas.microsoft.com/office/drawing/2014/main" id="{DD31FFD0-902E-2E4B-9642-A5DD300A6104}"/>
                </a:ext>
              </a:extLst>
            </p:cNvPr>
            <p:cNvGrpSpPr/>
            <p:nvPr/>
          </p:nvGrpSpPr>
          <p:grpSpPr>
            <a:xfrm>
              <a:off x="1078631" y="2064226"/>
              <a:ext cx="2066411" cy="3203254"/>
              <a:chOff x="561995" y="2241535"/>
              <a:chExt cx="2217901" cy="3203254"/>
            </a:xfrm>
          </p:grpSpPr>
          <p:sp>
            <p:nvSpPr>
              <p:cNvPr id="6" name="矩形 5">
                <a:extLst>
                  <a:ext uri="{FF2B5EF4-FFF2-40B4-BE49-F238E27FC236}">
                    <a16:creationId xmlns:a16="http://schemas.microsoft.com/office/drawing/2014/main" id="{9B226152-4A3C-CD41-817A-92E3B0B5BB69}"/>
                  </a:ext>
                </a:extLst>
              </p:cNvPr>
              <p:cNvSpPr/>
              <p:nvPr/>
            </p:nvSpPr>
            <p:spPr>
              <a:xfrm>
                <a:off x="561995" y="2241535"/>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743294" y="292280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739815" y="3476964"/>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096642" y="2353635"/>
                <a:ext cx="1082348" cy="307777"/>
              </a:xfrm>
              <a:prstGeom prst="rect">
                <a:avLst/>
              </a:prstGeom>
              <a:noFill/>
            </p:spPr>
            <p:txBody>
              <a:bodyPr wrap="none" rtlCol="0">
                <a:spAutoFit/>
              </a:bodyPr>
              <a:lstStyle/>
              <a:p>
                <a:r>
                  <a:rPr lang="zh-CN" altLang="en-US" sz="1400" dirty="0"/>
                  <a:t>数据输入源</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650868" y="291954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648406" y="345809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648406" y="4005224"/>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739815" y="4008599"/>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648406" y="450063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16319" y="450389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grpSp>
        <p:grpSp>
          <p:nvGrpSpPr>
            <p:cNvPr id="20" name="组合 19">
              <a:extLst>
                <a:ext uri="{FF2B5EF4-FFF2-40B4-BE49-F238E27FC236}">
                  <a16:creationId xmlns:a16="http://schemas.microsoft.com/office/drawing/2014/main" id="{C184DDFD-B25E-6844-99E5-FD58D936EB4B}"/>
                </a:ext>
              </a:extLst>
            </p:cNvPr>
            <p:cNvGrpSpPr/>
            <p:nvPr/>
          </p:nvGrpSpPr>
          <p:grpSpPr>
            <a:xfrm>
              <a:off x="3916006" y="2069757"/>
              <a:ext cx="1109288" cy="1167826"/>
              <a:chOff x="3647298" y="2247066"/>
              <a:chExt cx="1241964" cy="1167826"/>
            </a:xfrm>
          </p:grpSpPr>
          <p:sp>
            <p:nvSpPr>
              <p:cNvPr id="36" name="矩形 35">
                <a:extLst>
                  <a:ext uri="{FF2B5EF4-FFF2-40B4-BE49-F238E27FC236}">
                    <a16:creationId xmlns:a16="http://schemas.microsoft.com/office/drawing/2014/main" id="{C43D6094-2A66-BD46-8978-EA2E244A28A1}"/>
                  </a:ext>
                </a:extLst>
              </p:cNvPr>
              <p:cNvSpPr/>
              <p:nvPr/>
            </p:nvSpPr>
            <p:spPr>
              <a:xfrm flipH="1">
                <a:off x="3647298" y="2247066"/>
                <a:ext cx="1241964" cy="1167826"/>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696301" y="2349339"/>
                <a:ext cx="1101583"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030154" y="2478029"/>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46" name="文本框 45">
              <a:extLst>
                <a:ext uri="{FF2B5EF4-FFF2-40B4-BE49-F238E27FC236}">
                  <a16:creationId xmlns:a16="http://schemas.microsoft.com/office/drawing/2014/main" id="{B13E7A20-EECC-9E41-A04D-8D5FFC768563}"/>
                </a:ext>
              </a:extLst>
            </p:cNvPr>
            <p:cNvSpPr txBox="1"/>
            <p:nvPr/>
          </p:nvSpPr>
          <p:spPr>
            <a:xfrm>
              <a:off x="5091006" y="1910769"/>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数据</a:t>
              </a:r>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3396596" y="3978750"/>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AB71F2E6-F46C-6642-B216-5718244D0EE5}"/>
                </a:ext>
              </a:extLst>
            </p:cNvPr>
            <p:cNvSpPr/>
            <p:nvPr/>
          </p:nvSpPr>
          <p:spPr>
            <a:xfrm flipH="1">
              <a:off x="7732351" y="2121814"/>
              <a:ext cx="1223472" cy="914838"/>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7900678" y="2164614"/>
              <a:ext cx="906017" cy="307777"/>
            </a:xfrm>
            <a:prstGeom prst="rect">
              <a:avLst/>
            </a:prstGeom>
            <a:noFill/>
          </p:spPr>
          <p:txBody>
            <a:bodyPr wrap="none" rtlCol="0">
              <a:spAutoFit/>
            </a:bodyPr>
            <a:lstStyle/>
            <a:p>
              <a:r>
                <a:rPr lang="zh-CN" altLang="en-US" sz="1400" dirty="0"/>
                <a:t>预测引擎</a:t>
              </a:r>
              <a:endParaRPr lang="en-US" altLang="zh-CN" sz="1400" dirty="0"/>
            </a:p>
          </p:txBody>
        </p:sp>
        <p:sp>
          <p:nvSpPr>
            <p:cNvPr id="53" name="下箭头 52">
              <a:extLst>
                <a:ext uri="{FF2B5EF4-FFF2-40B4-BE49-F238E27FC236}">
                  <a16:creationId xmlns:a16="http://schemas.microsoft.com/office/drawing/2014/main" id="{6FDA3401-0A8D-CC42-AA8F-6DA896F06A65}"/>
                </a:ext>
              </a:extLst>
            </p:cNvPr>
            <p:cNvSpPr/>
            <p:nvPr/>
          </p:nvSpPr>
          <p:spPr>
            <a:xfrm rot="5400000">
              <a:off x="5290990" y="2559293"/>
              <a:ext cx="226683"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B2AEADAB-2CF3-F049-BB24-FBBF206DE065}"/>
                </a:ext>
              </a:extLst>
            </p:cNvPr>
            <p:cNvGrpSpPr/>
            <p:nvPr/>
          </p:nvGrpSpPr>
          <p:grpSpPr>
            <a:xfrm>
              <a:off x="9737580" y="3728970"/>
              <a:ext cx="1164351" cy="1414560"/>
              <a:chOff x="5278722" y="3068079"/>
              <a:chExt cx="1380053" cy="1414560"/>
            </a:xfrm>
          </p:grpSpPr>
          <p:sp>
            <p:nvSpPr>
              <p:cNvPr id="56" name="矩形 55">
                <a:extLst>
                  <a:ext uri="{FF2B5EF4-FFF2-40B4-BE49-F238E27FC236}">
                    <a16:creationId xmlns:a16="http://schemas.microsoft.com/office/drawing/2014/main" id="{A229C679-B295-2047-ACB6-AF5A0775B8EE}"/>
                  </a:ext>
                </a:extLst>
              </p:cNvPr>
              <p:cNvSpPr/>
              <p:nvPr/>
            </p:nvSpPr>
            <p:spPr>
              <a:xfrm>
                <a:off x="5433715" y="3720019"/>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报表</a:t>
                </a:r>
                <a:endParaRPr lang="en-US" altLang="zh-CN" sz="1200" dirty="0"/>
              </a:p>
            </p:txBody>
          </p:sp>
          <p:sp>
            <p:nvSpPr>
              <p:cNvPr id="57" name="矩形 56">
                <a:extLst>
                  <a:ext uri="{FF2B5EF4-FFF2-40B4-BE49-F238E27FC236}">
                    <a16:creationId xmlns:a16="http://schemas.microsoft.com/office/drawing/2014/main" id="{FF03998B-CC63-D244-9EAE-9316608929F8}"/>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文本框 57">
                <a:extLst>
                  <a:ext uri="{FF2B5EF4-FFF2-40B4-BE49-F238E27FC236}">
                    <a16:creationId xmlns:a16="http://schemas.microsoft.com/office/drawing/2014/main" id="{4613CCCB-2AC2-3344-B682-1FE6301DF141}"/>
                  </a:ext>
                </a:extLst>
              </p:cNvPr>
              <p:cNvSpPr txBox="1"/>
              <p:nvPr/>
            </p:nvSpPr>
            <p:spPr>
              <a:xfrm>
                <a:off x="5433716" y="3157937"/>
                <a:ext cx="1070062" cy="307777"/>
              </a:xfrm>
              <a:prstGeom prst="rect">
                <a:avLst/>
              </a:prstGeom>
              <a:noFill/>
            </p:spPr>
            <p:txBody>
              <a:bodyPr wrap="none" rtlCol="0">
                <a:spAutoFit/>
              </a:bodyPr>
              <a:lstStyle/>
              <a:p>
                <a:r>
                  <a:rPr lang="zh-CN" altLang="en-US" sz="1400" dirty="0"/>
                  <a:t>效果展示</a:t>
                </a:r>
              </a:p>
            </p:txBody>
          </p:sp>
        </p:grpSp>
        <p:sp>
          <p:nvSpPr>
            <p:cNvPr id="59" name="下箭头 58">
              <a:extLst>
                <a:ext uri="{FF2B5EF4-FFF2-40B4-BE49-F238E27FC236}">
                  <a16:creationId xmlns:a16="http://schemas.microsoft.com/office/drawing/2014/main" id="{DC1E4CB7-30F0-4342-82AD-CD25B4F3F508}"/>
                </a:ext>
              </a:extLst>
            </p:cNvPr>
            <p:cNvSpPr/>
            <p:nvPr/>
          </p:nvSpPr>
          <p:spPr>
            <a:xfrm rot="16200000">
              <a:off x="9250106" y="4304924"/>
              <a:ext cx="270510" cy="65829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B5D71AF-E2BE-7646-BA1E-E40D99D75CF9}"/>
                </a:ext>
              </a:extLst>
            </p:cNvPr>
            <p:cNvSpPr txBox="1"/>
            <p:nvPr/>
          </p:nvSpPr>
          <p:spPr>
            <a:xfrm>
              <a:off x="9101886" y="3958608"/>
              <a:ext cx="543739" cy="523220"/>
            </a:xfrm>
            <a:prstGeom prst="rect">
              <a:avLst/>
            </a:prstGeom>
            <a:noFill/>
          </p:spPr>
          <p:txBody>
            <a:bodyPr wrap="none" rtlCol="0">
              <a:spAutoFit/>
            </a:bodyPr>
            <a:lstStyle/>
            <a:p>
              <a:r>
                <a:rPr lang="zh-CN" altLang="en-US" sz="1400" dirty="0"/>
                <a:t>展示</a:t>
              </a:r>
              <a:endParaRPr lang="en-US" altLang="zh-CN" sz="1400" dirty="0"/>
            </a:p>
            <a:p>
              <a:r>
                <a:rPr lang="zh-CN" altLang="en-US" sz="1400" dirty="0"/>
                <a:t>输出</a:t>
              </a:r>
            </a:p>
          </p:txBody>
        </p:sp>
        <p:grpSp>
          <p:nvGrpSpPr>
            <p:cNvPr id="61" name="组合 60">
              <a:extLst>
                <a:ext uri="{FF2B5EF4-FFF2-40B4-BE49-F238E27FC236}">
                  <a16:creationId xmlns:a16="http://schemas.microsoft.com/office/drawing/2014/main" id="{2FEAADC8-202D-F14E-BBF1-6BDB3B6BAC69}"/>
                </a:ext>
              </a:extLst>
            </p:cNvPr>
            <p:cNvGrpSpPr/>
            <p:nvPr/>
          </p:nvGrpSpPr>
          <p:grpSpPr>
            <a:xfrm>
              <a:off x="7724502" y="3585410"/>
              <a:ext cx="1266056" cy="1672357"/>
              <a:chOff x="7267934" y="2657116"/>
              <a:chExt cx="1266056" cy="1672357"/>
            </a:xfrm>
          </p:grpSpPr>
          <p:sp>
            <p:nvSpPr>
              <p:cNvPr id="62" name="矩形 61">
                <a:extLst>
                  <a:ext uri="{FF2B5EF4-FFF2-40B4-BE49-F238E27FC236}">
                    <a16:creationId xmlns:a16="http://schemas.microsoft.com/office/drawing/2014/main" id="{A4E4AA91-1B28-1642-B039-F1495ECB4705}"/>
                  </a:ext>
                </a:extLst>
              </p:cNvPr>
              <p:cNvSpPr/>
              <p:nvPr/>
            </p:nvSpPr>
            <p:spPr>
              <a:xfrm>
                <a:off x="7357693" y="3218977"/>
                <a:ext cx="1117787"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63" name="矩形 62">
                <a:extLst>
                  <a:ext uri="{FF2B5EF4-FFF2-40B4-BE49-F238E27FC236}">
                    <a16:creationId xmlns:a16="http://schemas.microsoft.com/office/drawing/2014/main" id="{867EF9B3-7914-FC45-A16D-3C3EA92BD645}"/>
                  </a:ext>
                </a:extLst>
              </p:cNvPr>
              <p:cNvSpPr/>
              <p:nvPr/>
            </p:nvSpPr>
            <p:spPr>
              <a:xfrm>
                <a:off x="7357694" y="3795163"/>
                <a:ext cx="1117787" cy="441960"/>
              </a:xfrm>
              <a:prstGeom prst="rect">
                <a:avLst/>
              </a:prstGeom>
              <a:solidFill>
                <a:schemeClr val="accent4">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elasticsearch</a:t>
                </a:r>
                <a:endParaRPr lang="zh-CN" altLang="en-US" sz="1200" dirty="0"/>
              </a:p>
            </p:txBody>
          </p:sp>
          <p:sp>
            <p:nvSpPr>
              <p:cNvPr id="65" name="矩形 64">
                <a:extLst>
                  <a:ext uri="{FF2B5EF4-FFF2-40B4-BE49-F238E27FC236}">
                    <a16:creationId xmlns:a16="http://schemas.microsoft.com/office/drawing/2014/main" id="{04DCE804-A00D-374C-9F59-A47C7ADC7C35}"/>
                  </a:ext>
                </a:extLst>
              </p:cNvPr>
              <p:cNvSpPr/>
              <p:nvPr/>
            </p:nvSpPr>
            <p:spPr>
              <a:xfrm flipH="1">
                <a:off x="7267934" y="2657116"/>
                <a:ext cx="1266056" cy="1672357"/>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文本框 65">
                <a:extLst>
                  <a:ext uri="{FF2B5EF4-FFF2-40B4-BE49-F238E27FC236}">
                    <a16:creationId xmlns:a16="http://schemas.microsoft.com/office/drawing/2014/main" id="{6269E8CF-79C0-7A47-B182-0437650D565A}"/>
                  </a:ext>
                </a:extLst>
              </p:cNvPr>
              <p:cNvSpPr txBox="1"/>
              <p:nvPr/>
            </p:nvSpPr>
            <p:spPr>
              <a:xfrm>
                <a:off x="7438549" y="2756196"/>
                <a:ext cx="902811" cy="307777"/>
              </a:xfrm>
              <a:prstGeom prst="rect">
                <a:avLst/>
              </a:prstGeom>
              <a:noFill/>
            </p:spPr>
            <p:txBody>
              <a:bodyPr wrap="none" rtlCol="0">
                <a:spAutoFit/>
              </a:bodyPr>
              <a:lstStyle/>
              <a:p>
                <a:r>
                  <a:rPr lang="zh-CN" altLang="en-US" sz="1400" dirty="0"/>
                  <a:t>数据展示</a:t>
                </a:r>
              </a:p>
            </p:txBody>
          </p:sp>
        </p:grpSp>
        <p:sp>
          <p:nvSpPr>
            <p:cNvPr id="67" name="下箭头 66">
              <a:extLst>
                <a:ext uri="{FF2B5EF4-FFF2-40B4-BE49-F238E27FC236}">
                  <a16:creationId xmlns:a16="http://schemas.microsoft.com/office/drawing/2014/main" id="{36E278AC-1517-BB4E-8C71-7AE5837043CB}"/>
                </a:ext>
              </a:extLst>
            </p:cNvPr>
            <p:cNvSpPr/>
            <p:nvPr/>
          </p:nvSpPr>
          <p:spPr>
            <a:xfrm rot="3102360">
              <a:off x="5339170" y="3376540"/>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下箭头 67">
              <a:extLst>
                <a:ext uri="{FF2B5EF4-FFF2-40B4-BE49-F238E27FC236}">
                  <a16:creationId xmlns:a16="http://schemas.microsoft.com/office/drawing/2014/main" id="{A245AECC-6246-244A-81E3-24D2A5D4E118}"/>
                </a:ext>
              </a:extLst>
            </p:cNvPr>
            <p:cNvSpPr/>
            <p:nvPr/>
          </p:nvSpPr>
          <p:spPr>
            <a:xfrm rot="16200000">
              <a:off x="5290991" y="2316210"/>
              <a:ext cx="226681"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下箭头 68">
              <a:extLst>
                <a:ext uri="{FF2B5EF4-FFF2-40B4-BE49-F238E27FC236}">
                  <a16:creationId xmlns:a16="http://schemas.microsoft.com/office/drawing/2014/main" id="{0E83338A-3463-A447-AE09-EB4D6BF67E2E}"/>
                </a:ext>
              </a:extLst>
            </p:cNvPr>
            <p:cNvSpPr/>
            <p:nvPr/>
          </p:nvSpPr>
          <p:spPr>
            <a:xfrm rot="16200000">
              <a:off x="3394814" y="2506349"/>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下箭头 72">
              <a:extLst>
                <a:ext uri="{FF2B5EF4-FFF2-40B4-BE49-F238E27FC236}">
                  <a16:creationId xmlns:a16="http://schemas.microsoft.com/office/drawing/2014/main" id="{47AC57EB-96C5-1641-9FBA-822B66693997}"/>
                </a:ext>
              </a:extLst>
            </p:cNvPr>
            <p:cNvSpPr/>
            <p:nvPr/>
          </p:nvSpPr>
          <p:spPr>
            <a:xfrm rot="19094577">
              <a:off x="7229919" y="3434127"/>
              <a:ext cx="226683" cy="743692"/>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下箭头 75">
              <a:extLst>
                <a:ext uri="{FF2B5EF4-FFF2-40B4-BE49-F238E27FC236}">
                  <a16:creationId xmlns:a16="http://schemas.microsoft.com/office/drawing/2014/main" id="{9B27911E-9B8F-2B40-AABD-BB9302A0EABB}"/>
                </a:ext>
              </a:extLst>
            </p:cNvPr>
            <p:cNvSpPr/>
            <p:nvPr/>
          </p:nvSpPr>
          <p:spPr>
            <a:xfrm rot="10800000">
              <a:off x="7950141" y="3131186"/>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下箭头 76">
              <a:extLst>
                <a:ext uri="{FF2B5EF4-FFF2-40B4-BE49-F238E27FC236}">
                  <a16:creationId xmlns:a16="http://schemas.microsoft.com/office/drawing/2014/main" id="{80FED955-D833-8448-BC2F-95A5523853D8}"/>
                </a:ext>
              </a:extLst>
            </p:cNvPr>
            <p:cNvSpPr/>
            <p:nvPr/>
          </p:nvSpPr>
          <p:spPr>
            <a:xfrm>
              <a:off x="8380447" y="3148765"/>
              <a:ext cx="226683" cy="272651"/>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084DF7D5-BE78-034F-ABC0-ACF755B4081F}"/>
                </a:ext>
              </a:extLst>
            </p:cNvPr>
            <p:cNvSpPr txBox="1"/>
            <p:nvPr/>
          </p:nvSpPr>
          <p:spPr>
            <a:xfrm>
              <a:off x="3189047" y="2511436"/>
              <a:ext cx="607859" cy="261610"/>
            </a:xfrm>
            <a:prstGeom prst="rect">
              <a:avLst/>
            </a:prstGeom>
            <a:noFill/>
          </p:spPr>
          <p:txBody>
            <a:bodyPr wrap="none" rtlCol="0">
              <a:spAutoFit/>
            </a:bodyPr>
            <a:lstStyle/>
            <a:p>
              <a:r>
                <a:rPr lang="zh-CN" altLang="en-US" sz="1100" dirty="0"/>
                <a:t>结构化</a:t>
              </a:r>
            </a:p>
          </p:txBody>
        </p:sp>
        <p:sp>
          <p:nvSpPr>
            <p:cNvPr id="70" name="文本框 69">
              <a:extLst>
                <a:ext uri="{FF2B5EF4-FFF2-40B4-BE49-F238E27FC236}">
                  <a16:creationId xmlns:a16="http://schemas.microsoft.com/office/drawing/2014/main" id="{C48730EF-9819-6344-B4D0-1C9F83C0A567}"/>
                </a:ext>
              </a:extLst>
            </p:cNvPr>
            <p:cNvSpPr txBox="1"/>
            <p:nvPr/>
          </p:nvSpPr>
          <p:spPr>
            <a:xfrm>
              <a:off x="3149127" y="4414207"/>
              <a:ext cx="748923" cy="430887"/>
            </a:xfrm>
            <a:prstGeom prst="rect">
              <a:avLst/>
            </a:prstGeom>
            <a:noFill/>
          </p:spPr>
          <p:txBody>
            <a:bodyPr wrap="none" rtlCol="0">
              <a:spAutoFit/>
            </a:bodyPr>
            <a:lstStyle/>
            <a:p>
              <a:r>
                <a:rPr lang="zh-CN" altLang="en-US" sz="1100" dirty="0"/>
                <a:t>半结构化</a:t>
              </a:r>
              <a:endParaRPr lang="en-US" altLang="zh-CN" sz="1100" dirty="0"/>
            </a:p>
            <a:p>
              <a:r>
                <a:rPr lang="zh-CN" altLang="en-US" sz="1100" dirty="0"/>
                <a:t>非结构化</a:t>
              </a:r>
            </a:p>
          </p:txBody>
        </p:sp>
      </p:grpSp>
    </p:spTree>
    <p:extLst>
      <p:ext uri="{BB962C8B-B14F-4D97-AF65-F5344CB8AC3E}">
        <p14:creationId xmlns:p14="http://schemas.microsoft.com/office/powerpoint/2010/main" val="96810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数仓架构</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53" name="组合 52">
            <a:extLst>
              <a:ext uri="{FF2B5EF4-FFF2-40B4-BE49-F238E27FC236}">
                <a16:creationId xmlns:a16="http://schemas.microsoft.com/office/drawing/2014/main" id="{B0912400-FAF3-954C-8E0D-08F48E823F3F}"/>
              </a:ext>
            </a:extLst>
          </p:cNvPr>
          <p:cNvGrpSpPr/>
          <p:nvPr/>
        </p:nvGrpSpPr>
        <p:grpSpPr>
          <a:xfrm>
            <a:off x="987829" y="1269827"/>
            <a:ext cx="10221943" cy="5121518"/>
            <a:chOff x="987829" y="1269827"/>
            <a:chExt cx="10221943" cy="5121518"/>
          </a:xfrm>
        </p:grpSpPr>
        <p:sp>
          <p:nvSpPr>
            <p:cNvPr id="54" name="文本框 53">
              <a:extLst>
                <a:ext uri="{FF2B5EF4-FFF2-40B4-BE49-F238E27FC236}">
                  <a16:creationId xmlns:a16="http://schemas.microsoft.com/office/drawing/2014/main" id="{B674478A-8C7E-3041-9CF6-F4B8EFB8559F}"/>
                </a:ext>
              </a:extLst>
            </p:cNvPr>
            <p:cNvSpPr txBox="1"/>
            <p:nvPr/>
          </p:nvSpPr>
          <p:spPr>
            <a:xfrm>
              <a:off x="987829" y="1278405"/>
              <a:ext cx="430887" cy="1022314"/>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应用层</a:t>
              </a:r>
            </a:p>
          </p:txBody>
        </p:sp>
        <p:sp>
          <p:nvSpPr>
            <p:cNvPr id="55" name="矩形 54">
              <a:extLst>
                <a:ext uri="{FF2B5EF4-FFF2-40B4-BE49-F238E27FC236}">
                  <a16:creationId xmlns:a16="http://schemas.microsoft.com/office/drawing/2014/main" id="{C64366C9-3D69-6144-9188-C35118027A60}"/>
                </a:ext>
              </a:extLst>
            </p:cNvPr>
            <p:cNvSpPr/>
            <p:nvPr/>
          </p:nvSpPr>
          <p:spPr>
            <a:xfrm>
              <a:off x="988048" y="1269827"/>
              <a:ext cx="10201640" cy="1022314"/>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6" name="矩形 55">
              <a:extLst>
                <a:ext uri="{FF2B5EF4-FFF2-40B4-BE49-F238E27FC236}">
                  <a16:creationId xmlns:a16="http://schemas.microsoft.com/office/drawing/2014/main" id="{6B101095-86CF-6E49-A88E-A8E8FDB7C64D}"/>
                </a:ext>
              </a:extLst>
            </p:cNvPr>
            <p:cNvSpPr/>
            <p:nvPr/>
          </p:nvSpPr>
          <p:spPr>
            <a:xfrm>
              <a:off x="992018" y="2807682"/>
              <a:ext cx="10217754" cy="2599423"/>
            </a:xfrm>
            <a:prstGeom prst="rect">
              <a:avLst/>
            </a:prstGeom>
            <a:noFill/>
            <a:ln w="12700" cap="flat" cmpd="sng" algn="ctr">
              <a:solidFill>
                <a:srgbClr val="5C69C0">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7" name="文本框 56">
              <a:extLst>
                <a:ext uri="{FF2B5EF4-FFF2-40B4-BE49-F238E27FC236}">
                  <a16:creationId xmlns:a16="http://schemas.microsoft.com/office/drawing/2014/main" id="{17C1DED1-AA0B-264F-ACEC-614F48005638}"/>
                </a:ext>
              </a:extLst>
            </p:cNvPr>
            <p:cNvSpPr txBox="1"/>
            <p:nvPr/>
          </p:nvSpPr>
          <p:spPr>
            <a:xfrm>
              <a:off x="988047" y="2904215"/>
              <a:ext cx="430887" cy="2424536"/>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数仓层</a:t>
              </a:r>
            </a:p>
          </p:txBody>
        </p:sp>
        <p:sp>
          <p:nvSpPr>
            <p:cNvPr id="58" name="矩形 57">
              <a:extLst>
                <a:ext uri="{FF2B5EF4-FFF2-40B4-BE49-F238E27FC236}">
                  <a16:creationId xmlns:a16="http://schemas.microsoft.com/office/drawing/2014/main" id="{225A6E83-AC53-0046-AC0F-F04DD3304E96}"/>
                </a:ext>
              </a:extLst>
            </p:cNvPr>
            <p:cNvSpPr/>
            <p:nvPr/>
          </p:nvSpPr>
          <p:spPr>
            <a:xfrm>
              <a:off x="992017" y="5878066"/>
              <a:ext cx="10211139" cy="513279"/>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9" name="文本框 58">
              <a:extLst>
                <a:ext uri="{FF2B5EF4-FFF2-40B4-BE49-F238E27FC236}">
                  <a16:creationId xmlns:a16="http://schemas.microsoft.com/office/drawing/2014/main" id="{0DF4E2BF-1367-EE4C-B311-FE390A187548}"/>
                </a:ext>
              </a:extLst>
            </p:cNvPr>
            <p:cNvSpPr txBox="1"/>
            <p:nvPr/>
          </p:nvSpPr>
          <p:spPr>
            <a:xfrm>
              <a:off x="992017" y="5963384"/>
              <a:ext cx="923330" cy="338554"/>
            </a:xfrm>
            <a:prstGeom prst="rect">
              <a:avLst/>
            </a:prstGeom>
            <a:noFill/>
          </p:spPr>
          <p:txBody>
            <a:bodyPr vert="horz"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 据 源</a:t>
              </a:r>
            </a:p>
          </p:txBody>
        </p:sp>
        <p:sp>
          <p:nvSpPr>
            <p:cNvPr id="60" name="矩形: 圆角 9">
              <a:extLst>
                <a:ext uri="{FF2B5EF4-FFF2-40B4-BE49-F238E27FC236}">
                  <a16:creationId xmlns:a16="http://schemas.microsoft.com/office/drawing/2014/main" id="{4ACC305E-4294-244D-AF51-86EEEE9F16E5}"/>
                </a:ext>
              </a:extLst>
            </p:cNvPr>
            <p:cNvSpPr/>
            <p:nvPr/>
          </p:nvSpPr>
          <p:spPr>
            <a:xfrm>
              <a:off x="2042089" y="5947757"/>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交通</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1" name="组合 60">
              <a:extLst>
                <a:ext uri="{FF2B5EF4-FFF2-40B4-BE49-F238E27FC236}">
                  <a16:creationId xmlns:a16="http://schemas.microsoft.com/office/drawing/2014/main" id="{39321D25-83E1-D446-8F4B-0173002B84ED}"/>
                </a:ext>
              </a:extLst>
            </p:cNvPr>
            <p:cNvGrpSpPr/>
            <p:nvPr/>
          </p:nvGrpSpPr>
          <p:grpSpPr>
            <a:xfrm>
              <a:off x="3392685" y="5493773"/>
              <a:ext cx="4834200" cy="277368"/>
              <a:chOff x="2886056" y="5395795"/>
              <a:chExt cx="4834200" cy="392875"/>
            </a:xfrm>
          </p:grpSpPr>
          <p:sp>
            <p:nvSpPr>
              <p:cNvPr id="122" name="箭头: 右 11">
                <a:extLst>
                  <a:ext uri="{FF2B5EF4-FFF2-40B4-BE49-F238E27FC236}">
                    <a16:creationId xmlns:a16="http://schemas.microsoft.com/office/drawing/2014/main" id="{330D18AC-9013-0A4B-A3FC-FF8ED42735A6}"/>
                  </a:ext>
                </a:extLst>
              </p:cNvPr>
              <p:cNvSpPr/>
              <p:nvPr/>
            </p:nvSpPr>
            <p:spPr>
              <a:xfrm rot="16200000">
                <a:off x="2803778" y="5478073"/>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3" name="箭头: 右 12">
                <a:extLst>
                  <a:ext uri="{FF2B5EF4-FFF2-40B4-BE49-F238E27FC236}">
                    <a16:creationId xmlns:a16="http://schemas.microsoft.com/office/drawing/2014/main" id="{6FB2FC98-9B6F-2C42-B04B-895E698C6E79}"/>
                  </a:ext>
                </a:extLst>
              </p:cNvPr>
              <p:cNvSpPr/>
              <p:nvPr/>
            </p:nvSpPr>
            <p:spPr>
              <a:xfrm rot="16200000">
                <a:off x="7419396" y="5487811"/>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0" name="箭头: 右 14">
              <a:extLst>
                <a:ext uri="{FF2B5EF4-FFF2-40B4-BE49-F238E27FC236}">
                  <a16:creationId xmlns:a16="http://schemas.microsoft.com/office/drawing/2014/main" id="{840725B3-8916-0843-99B7-D48B9997A220}"/>
                </a:ext>
              </a:extLst>
            </p:cNvPr>
            <p:cNvSpPr/>
            <p:nvPr/>
          </p:nvSpPr>
          <p:spPr>
            <a:xfrm rot="16200000">
              <a:off x="4868201" y="2453430"/>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3" name="组合 62">
              <a:extLst>
                <a:ext uri="{FF2B5EF4-FFF2-40B4-BE49-F238E27FC236}">
                  <a16:creationId xmlns:a16="http://schemas.microsoft.com/office/drawing/2014/main" id="{B077C0B1-48E2-F84E-BC5E-F3A090BD9909}"/>
                </a:ext>
              </a:extLst>
            </p:cNvPr>
            <p:cNvGrpSpPr/>
            <p:nvPr/>
          </p:nvGrpSpPr>
          <p:grpSpPr>
            <a:xfrm>
              <a:off x="2272869" y="1387841"/>
              <a:ext cx="4476118" cy="793199"/>
              <a:chOff x="-109650" y="1139526"/>
              <a:chExt cx="4476118" cy="1013962"/>
            </a:xfrm>
          </p:grpSpPr>
          <p:grpSp>
            <p:nvGrpSpPr>
              <p:cNvPr id="115" name="组合 114">
                <a:extLst>
                  <a:ext uri="{FF2B5EF4-FFF2-40B4-BE49-F238E27FC236}">
                    <a16:creationId xmlns:a16="http://schemas.microsoft.com/office/drawing/2014/main" id="{12E97826-771D-7944-935D-C8F5A7018AFF}"/>
                  </a:ext>
                </a:extLst>
              </p:cNvPr>
              <p:cNvGrpSpPr/>
              <p:nvPr/>
            </p:nvGrpSpPr>
            <p:grpSpPr>
              <a:xfrm>
                <a:off x="-109650" y="1139526"/>
                <a:ext cx="4476118" cy="1013962"/>
                <a:chOff x="441923" y="1520484"/>
                <a:chExt cx="3190203" cy="1013962"/>
              </a:xfrm>
            </p:grpSpPr>
            <p:sp>
              <p:nvSpPr>
                <p:cNvPr id="118" name="矩形 117">
                  <a:extLst>
                    <a:ext uri="{FF2B5EF4-FFF2-40B4-BE49-F238E27FC236}">
                      <a16:creationId xmlns:a16="http://schemas.microsoft.com/office/drawing/2014/main" id="{2FB8F17C-7828-BE40-BA0E-B230A90B0178}"/>
                    </a:ext>
                  </a:extLst>
                </p:cNvPr>
                <p:cNvSpPr/>
                <p:nvPr/>
              </p:nvSpPr>
              <p:spPr>
                <a:xfrm>
                  <a:off x="441923" y="1520484"/>
                  <a:ext cx="3190203" cy="1013962"/>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9" name="文本框 118">
                  <a:extLst>
                    <a:ext uri="{FF2B5EF4-FFF2-40B4-BE49-F238E27FC236}">
                      <a16:creationId xmlns:a16="http://schemas.microsoft.com/office/drawing/2014/main" id="{34EAFD7A-965E-954E-8DFC-931ED50C99F9}"/>
                    </a:ext>
                  </a:extLst>
                </p:cNvPr>
                <p:cNvSpPr txBox="1"/>
                <p:nvPr/>
              </p:nvSpPr>
              <p:spPr>
                <a:xfrm>
                  <a:off x="503573" y="1527033"/>
                  <a:ext cx="1465173" cy="39343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grpSp>
          <p:sp>
            <p:nvSpPr>
              <p:cNvPr id="117" name="矩形: 圆角 19">
                <a:extLst>
                  <a:ext uri="{FF2B5EF4-FFF2-40B4-BE49-F238E27FC236}">
                    <a16:creationId xmlns:a16="http://schemas.microsoft.com/office/drawing/2014/main" id="{E756483A-2CB5-0C44-AE74-692AB0E73EDF}"/>
                  </a:ext>
                </a:extLst>
              </p:cNvPr>
              <p:cNvSpPr/>
              <p:nvPr/>
            </p:nvSpPr>
            <p:spPr>
              <a:xfrm>
                <a:off x="1506814" y="1545376"/>
                <a:ext cx="1309311" cy="4053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空气质量预警</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64" name="矩形: 圆角 26">
              <a:extLst>
                <a:ext uri="{FF2B5EF4-FFF2-40B4-BE49-F238E27FC236}">
                  <a16:creationId xmlns:a16="http://schemas.microsoft.com/office/drawing/2014/main" id="{BB3BE712-B58C-5249-AB53-41F9E553934A}"/>
                </a:ext>
              </a:extLst>
            </p:cNvPr>
            <p:cNvSpPr/>
            <p:nvPr/>
          </p:nvSpPr>
          <p:spPr>
            <a:xfrm>
              <a:off x="4439019" y="5945503"/>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路网</a:t>
              </a:r>
            </a:p>
          </p:txBody>
        </p:sp>
        <p:sp>
          <p:nvSpPr>
            <p:cNvPr id="65" name="矩形: 圆角 27">
              <a:extLst>
                <a:ext uri="{FF2B5EF4-FFF2-40B4-BE49-F238E27FC236}">
                  <a16:creationId xmlns:a16="http://schemas.microsoft.com/office/drawing/2014/main" id="{94F74BB5-1124-6847-B13F-6FD3CD768BB3}"/>
                </a:ext>
              </a:extLst>
            </p:cNvPr>
            <p:cNvSpPr/>
            <p:nvPr/>
          </p:nvSpPr>
          <p:spPr>
            <a:xfrm>
              <a:off x="6835949" y="5942391"/>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空气质量</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6" name="矩形 65">
              <a:extLst>
                <a:ext uri="{FF2B5EF4-FFF2-40B4-BE49-F238E27FC236}">
                  <a16:creationId xmlns:a16="http://schemas.microsoft.com/office/drawing/2014/main" id="{BC76A764-9E91-5545-940A-F1DF2B84EB20}"/>
                </a:ext>
              </a:extLst>
            </p:cNvPr>
            <p:cNvSpPr/>
            <p:nvPr/>
          </p:nvSpPr>
          <p:spPr>
            <a:xfrm>
              <a:off x="1418716" y="4931494"/>
              <a:ext cx="9708923" cy="397257"/>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维度层（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DIM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68" name="文本框 67">
              <a:extLst>
                <a:ext uri="{FF2B5EF4-FFF2-40B4-BE49-F238E27FC236}">
                  <a16:creationId xmlns:a16="http://schemas.microsoft.com/office/drawing/2014/main" id="{B321BFD1-0B0F-7D4A-BE20-AE8FD56BBB70}"/>
                </a:ext>
              </a:extLst>
            </p:cNvPr>
            <p:cNvSpPr txBox="1"/>
            <p:nvPr/>
          </p:nvSpPr>
          <p:spPr>
            <a:xfrm>
              <a:off x="7849110" y="1389831"/>
              <a:ext cx="2055758" cy="30777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sp>
          <p:nvSpPr>
            <p:cNvPr id="75" name="矩形: 圆角 44">
              <a:extLst>
                <a:ext uri="{FF2B5EF4-FFF2-40B4-BE49-F238E27FC236}">
                  <a16:creationId xmlns:a16="http://schemas.microsoft.com/office/drawing/2014/main" id="{A80FA99B-C737-774F-88E8-7E7B4CA8BE1E}"/>
                </a:ext>
              </a:extLst>
            </p:cNvPr>
            <p:cNvSpPr/>
            <p:nvPr/>
          </p:nvSpPr>
          <p:spPr>
            <a:xfrm>
              <a:off x="9232879" y="5919264"/>
              <a:ext cx="1807048" cy="346270"/>
            </a:xfrm>
            <a:prstGeom prst="roundRect">
              <a:avLst/>
            </a:prstGeom>
            <a:solidFill>
              <a:srgbClr val="4AACC5"/>
            </a:solidFill>
            <a:ln w="6350" cap="flat" cmpd="sng" algn="ctr">
              <a:noFill/>
              <a:prstDash val="solid"/>
              <a:miter lim="800000"/>
            </a:ln>
            <a:effectLst/>
          </p:spPr>
          <p:txBody>
            <a:bodyPr rtlCol="0" anchor="ctr"/>
            <a:lstStyle/>
            <a:p>
              <a:pPr lvl="0" algn="ctr">
                <a:defRPr/>
              </a:pPr>
              <a:r>
                <a:rPr lang="zh-CN" altLang="en-US" sz="1400" kern="0" dirty="0">
                  <a:solidFill>
                    <a:srgbClr val="FFFFFF"/>
                  </a:solidFill>
                  <a:latin typeface="微软雅黑" panose="020B0503020204020204" pitchFamily="34" charset="-122"/>
                  <a:ea typeface="微软雅黑" panose="020B0503020204020204" pitchFamily="34" charset="-122"/>
                </a:rPr>
                <a:t>天气</a:t>
              </a:r>
            </a:p>
          </p:txBody>
        </p:sp>
        <p:grpSp>
          <p:nvGrpSpPr>
            <p:cNvPr id="76" name="组合 75">
              <a:extLst>
                <a:ext uri="{FF2B5EF4-FFF2-40B4-BE49-F238E27FC236}">
                  <a16:creationId xmlns:a16="http://schemas.microsoft.com/office/drawing/2014/main" id="{52A053BC-A2AD-4645-8F7C-D0BC8013EDB9}"/>
                </a:ext>
              </a:extLst>
            </p:cNvPr>
            <p:cNvGrpSpPr/>
            <p:nvPr/>
          </p:nvGrpSpPr>
          <p:grpSpPr>
            <a:xfrm>
              <a:off x="1433743" y="2972194"/>
              <a:ext cx="2045781" cy="1843979"/>
              <a:chOff x="1442462" y="3115937"/>
              <a:chExt cx="2045781" cy="1843979"/>
            </a:xfrm>
          </p:grpSpPr>
          <p:sp>
            <p:nvSpPr>
              <p:cNvPr id="106" name="矩形 105">
                <a:extLst>
                  <a:ext uri="{FF2B5EF4-FFF2-40B4-BE49-F238E27FC236}">
                    <a16:creationId xmlns:a16="http://schemas.microsoft.com/office/drawing/2014/main" id="{D5FC174E-9860-2044-9556-F8B8CED26AF8}"/>
                  </a:ext>
                </a:extLst>
              </p:cNvPr>
              <p:cNvSpPr/>
              <p:nvPr/>
            </p:nvSpPr>
            <p:spPr>
              <a:xfrm>
                <a:off x="1442462" y="3115937"/>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贴源层（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SRC</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107" name="矩形: 圆角 45">
                <a:extLst>
                  <a:ext uri="{FF2B5EF4-FFF2-40B4-BE49-F238E27FC236}">
                    <a16:creationId xmlns:a16="http://schemas.microsoft.com/office/drawing/2014/main" id="{43D5287A-585E-844A-B12E-312B4977D985}"/>
                  </a:ext>
                </a:extLst>
              </p:cNvPr>
              <p:cNvSpPr/>
              <p:nvPr/>
            </p:nvSpPr>
            <p:spPr>
              <a:xfrm>
                <a:off x="1755614" y="3487573"/>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08" name="矩形: 圆角 46">
                <a:extLst>
                  <a:ext uri="{FF2B5EF4-FFF2-40B4-BE49-F238E27FC236}">
                    <a16:creationId xmlns:a16="http://schemas.microsoft.com/office/drawing/2014/main" id="{6B387112-BA6C-E24C-83DE-196FF30A1077}"/>
                  </a:ext>
                </a:extLst>
              </p:cNvPr>
              <p:cNvSpPr/>
              <p:nvPr/>
            </p:nvSpPr>
            <p:spPr>
              <a:xfrm>
                <a:off x="1763214" y="3851501"/>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9" name="矩形: 圆角 47">
                <a:extLst>
                  <a:ext uri="{FF2B5EF4-FFF2-40B4-BE49-F238E27FC236}">
                    <a16:creationId xmlns:a16="http://schemas.microsoft.com/office/drawing/2014/main" id="{D33C19AC-FFB8-0544-88FB-3B8EEEB75D8A}"/>
                  </a:ext>
                </a:extLst>
              </p:cNvPr>
              <p:cNvSpPr/>
              <p:nvPr/>
            </p:nvSpPr>
            <p:spPr>
              <a:xfrm>
                <a:off x="1763214" y="4215429"/>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0" name="矩形: 圆角 48">
                <a:extLst>
                  <a:ext uri="{FF2B5EF4-FFF2-40B4-BE49-F238E27FC236}">
                    <a16:creationId xmlns:a16="http://schemas.microsoft.com/office/drawing/2014/main" id="{7B6EABF1-C17C-5F42-A978-FD8AFBB05ABB}"/>
                  </a:ext>
                </a:extLst>
              </p:cNvPr>
              <p:cNvSpPr/>
              <p:nvPr/>
            </p:nvSpPr>
            <p:spPr>
              <a:xfrm>
                <a:off x="1763214" y="45793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grpSp>
        <p:sp>
          <p:nvSpPr>
            <p:cNvPr id="97" name="矩形 96">
              <a:extLst>
                <a:ext uri="{FF2B5EF4-FFF2-40B4-BE49-F238E27FC236}">
                  <a16:creationId xmlns:a16="http://schemas.microsoft.com/office/drawing/2014/main" id="{AC8C61B0-D958-9142-8821-4A077A481A46}"/>
                </a:ext>
              </a:extLst>
            </p:cNvPr>
            <p:cNvSpPr/>
            <p:nvPr/>
          </p:nvSpPr>
          <p:spPr>
            <a:xfrm>
              <a:off x="4037058" y="2972193"/>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数据操作层（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ODS</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grpSp>
          <p:nvGrpSpPr>
            <p:cNvPr id="78" name="组合 77">
              <a:extLst>
                <a:ext uri="{FF2B5EF4-FFF2-40B4-BE49-F238E27FC236}">
                  <a16:creationId xmlns:a16="http://schemas.microsoft.com/office/drawing/2014/main" id="{58796ED9-FCC5-7545-83EB-113C719105F1}"/>
                </a:ext>
              </a:extLst>
            </p:cNvPr>
            <p:cNvGrpSpPr/>
            <p:nvPr/>
          </p:nvGrpSpPr>
          <p:grpSpPr>
            <a:xfrm>
              <a:off x="6640373" y="2980591"/>
              <a:ext cx="2301284" cy="1843979"/>
              <a:chOff x="5934320" y="3115936"/>
              <a:chExt cx="2301284" cy="1843979"/>
            </a:xfrm>
          </p:grpSpPr>
          <p:sp>
            <p:nvSpPr>
              <p:cNvPr id="89" name="矩形 88">
                <a:extLst>
                  <a:ext uri="{FF2B5EF4-FFF2-40B4-BE49-F238E27FC236}">
                    <a16:creationId xmlns:a16="http://schemas.microsoft.com/office/drawing/2014/main" id="{8DADC726-0EA5-6647-B997-C56E85E6E75B}"/>
                  </a:ext>
                </a:extLst>
              </p:cNvPr>
              <p:cNvSpPr/>
              <p:nvPr/>
            </p:nvSpPr>
            <p:spPr>
              <a:xfrm>
                <a:off x="5934320" y="3115936"/>
                <a:ext cx="2301284"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数据仓库层（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DW</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90" name="矩形: 圆角 64">
                <a:extLst>
                  <a:ext uri="{FF2B5EF4-FFF2-40B4-BE49-F238E27FC236}">
                    <a16:creationId xmlns:a16="http://schemas.microsoft.com/office/drawing/2014/main" id="{9582AE95-A9AF-8A4A-B2AF-C57FFFF64609}"/>
                  </a:ext>
                </a:extLst>
              </p:cNvPr>
              <p:cNvSpPr/>
              <p:nvPr/>
            </p:nvSpPr>
            <p:spPr>
              <a:xfrm>
                <a:off x="6129896" y="348165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sp>
            <p:nvSpPr>
              <p:cNvPr id="93" name="矩形: 圆角 67">
                <a:extLst>
                  <a:ext uri="{FF2B5EF4-FFF2-40B4-BE49-F238E27FC236}">
                    <a16:creationId xmlns:a16="http://schemas.microsoft.com/office/drawing/2014/main" id="{ABAC23E9-1546-D74E-9865-324807F03A91}"/>
                  </a:ext>
                </a:extLst>
              </p:cNvPr>
              <p:cNvSpPr/>
              <p:nvPr/>
            </p:nvSpPr>
            <p:spPr>
              <a:xfrm>
                <a:off x="6129896" y="406042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车辆</a:t>
                </a:r>
              </a:p>
            </p:txBody>
          </p:sp>
          <p:sp>
            <p:nvSpPr>
              <p:cNvPr id="95" name="矩形: 圆角 69">
                <a:extLst>
                  <a:ext uri="{FF2B5EF4-FFF2-40B4-BE49-F238E27FC236}">
                    <a16:creationId xmlns:a16="http://schemas.microsoft.com/office/drawing/2014/main" id="{C1A2CB77-BF58-114B-9485-4824240A25BC}"/>
                  </a:ext>
                </a:extLst>
              </p:cNvPr>
              <p:cNvSpPr/>
              <p:nvPr/>
            </p:nvSpPr>
            <p:spPr>
              <a:xfrm>
                <a:off x="6129896" y="463919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城市生活</a:t>
                </a:r>
              </a:p>
            </p:txBody>
          </p:sp>
        </p:grpSp>
        <p:grpSp>
          <p:nvGrpSpPr>
            <p:cNvPr id="79" name="组合 78">
              <a:extLst>
                <a:ext uri="{FF2B5EF4-FFF2-40B4-BE49-F238E27FC236}">
                  <a16:creationId xmlns:a16="http://schemas.microsoft.com/office/drawing/2014/main" id="{3B41DEC0-9860-F14A-AFD5-0ECB712F4A1F}"/>
                </a:ext>
              </a:extLst>
            </p:cNvPr>
            <p:cNvGrpSpPr/>
            <p:nvPr/>
          </p:nvGrpSpPr>
          <p:grpSpPr>
            <a:xfrm>
              <a:off x="9499191" y="2989007"/>
              <a:ext cx="1620200" cy="1843979"/>
              <a:chOff x="9516158" y="3138831"/>
              <a:chExt cx="1620200" cy="1843979"/>
            </a:xfrm>
          </p:grpSpPr>
          <p:sp>
            <p:nvSpPr>
              <p:cNvPr id="84" name="矩形 83">
                <a:extLst>
                  <a:ext uri="{FF2B5EF4-FFF2-40B4-BE49-F238E27FC236}">
                    <a16:creationId xmlns:a16="http://schemas.microsoft.com/office/drawing/2014/main" id="{83947FFB-5FB0-4341-915C-4AE4104AB475}"/>
                  </a:ext>
                </a:extLst>
              </p:cNvPr>
              <p:cNvSpPr/>
              <p:nvPr/>
            </p:nvSpPr>
            <p:spPr>
              <a:xfrm>
                <a:off x="9516158" y="3138831"/>
                <a:ext cx="1620200"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数据集市层（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85" name="矩形: 圆角 72">
                <a:extLst>
                  <a:ext uri="{FF2B5EF4-FFF2-40B4-BE49-F238E27FC236}">
                    <a16:creationId xmlns:a16="http://schemas.microsoft.com/office/drawing/2014/main" id="{78C56944-9191-E24E-A817-267E9A6593AA}"/>
                  </a:ext>
                </a:extLst>
              </p:cNvPr>
              <p:cNvSpPr/>
              <p:nvPr/>
            </p:nvSpPr>
            <p:spPr>
              <a:xfrm>
                <a:off x="9921835" y="3765817"/>
                <a:ext cx="842303" cy="3812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空气质量指数</a:t>
                </a:r>
              </a:p>
            </p:txBody>
          </p:sp>
        </p:grpSp>
        <p:sp>
          <p:nvSpPr>
            <p:cNvPr id="80" name="箭头: 右 82">
              <a:extLst>
                <a:ext uri="{FF2B5EF4-FFF2-40B4-BE49-F238E27FC236}">
                  <a16:creationId xmlns:a16="http://schemas.microsoft.com/office/drawing/2014/main" id="{81B6B08C-4D5C-664C-98D4-FCFF75A57096}"/>
                </a:ext>
              </a:extLst>
            </p:cNvPr>
            <p:cNvSpPr/>
            <p:nvPr/>
          </p:nvSpPr>
          <p:spPr>
            <a:xfrm>
              <a:off x="3628723" y="3902580"/>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1" name="箭头: 右 83">
              <a:extLst>
                <a:ext uri="{FF2B5EF4-FFF2-40B4-BE49-F238E27FC236}">
                  <a16:creationId xmlns:a16="http://schemas.microsoft.com/office/drawing/2014/main" id="{06E66F7A-F334-9B4F-8173-66DFE41B786F}"/>
                </a:ext>
              </a:extLst>
            </p:cNvPr>
            <p:cNvSpPr/>
            <p:nvPr/>
          </p:nvSpPr>
          <p:spPr>
            <a:xfrm>
              <a:off x="6254271" y="3906229"/>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2" name="箭头: 右 84">
              <a:extLst>
                <a:ext uri="{FF2B5EF4-FFF2-40B4-BE49-F238E27FC236}">
                  <a16:creationId xmlns:a16="http://schemas.microsoft.com/office/drawing/2014/main" id="{874370E9-90F8-7043-83BC-B0E838FC5929}"/>
                </a:ext>
              </a:extLst>
            </p:cNvPr>
            <p:cNvSpPr/>
            <p:nvPr/>
          </p:nvSpPr>
          <p:spPr>
            <a:xfrm>
              <a:off x="9098240" y="3888444"/>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5" name="箭头: 右 14">
            <a:extLst>
              <a:ext uri="{FF2B5EF4-FFF2-40B4-BE49-F238E27FC236}">
                <a16:creationId xmlns:a16="http://schemas.microsoft.com/office/drawing/2014/main" id="{84A13F57-7A86-7D49-BF4A-806E91C45084}"/>
              </a:ext>
            </a:extLst>
          </p:cNvPr>
          <p:cNvSpPr/>
          <p:nvPr/>
        </p:nvSpPr>
        <p:spPr>
          <a:xfrm rot="5400000">
            <a:off x="4084769" y="2461404"/>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6" name="矩形: 圆角 45">
            <a:extLst>
              <a:ext uri="{FF2B5EF4-FFF2-40B4-BE49-F238E27FC236}">
                <a16:creationId xmlns:a16="http://schemas.microsoft.com/office/drawing/2014/main" id="{2081FE63-BFB5-9348-8980-F5987BFCA9AA}"/>
              </a:ext>
            </a:extLst>
          </p:cNvPr>
          <p:cNvSpPr/>
          <p:nvPr/>
        </p:nvSpPr>
        <p:spPr>
          <a:xfrm>
            <a:off x="4344763" y="3343830"/>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27" name="矩形: 圆角 46">
            <a:extLst>
              <a:ext uri="{FF2B5EF4-FFF2-40B4-BE49-F238E27FC236}">
                <a16:creationId xmlns:a16="http://schemas.microsoft.com/office/drawing/2014/main" id="{CB8C6156-D8E8-5B4D-9C23-5D10577FE4CA}"/>
              </a:ext>
            </a:extLst>
          </p:cNvPr>
          <p:cNvSpPr/>
          <p:nvPr/>
        </p:nvSpPr>
        <p:spPr>
          <a:xfrm>
            <a:off x="4352363" y="37077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8" name="矩形: 圆角 47">
            <a:extLst>
              <a:ext uri="{FF2B5EF4-FFF2-40B4-BE49-F238E27FC236}">
                <a16:creationId xmlns:a16="http://schemas.microsoft.com/office/drawing/2014/main" id="{9C666125-DAAC-9840-A941-59BD0D1CAA46}"/>
              </a:ext>
            </a:extLst>
          </p:cNvPr>
          <p:cNvSpPr/>
          <p:nvPr/>
        </p:nvSpPr>
        <p:spPr>
          <a:xfrm>
            <a:off x="4352363" y="4071686"/>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9" name="矩形: 圆角 48">
            <a:extLst>
              <a:ext uri="{FF2B5EF4-FFF2-40B4-BE49-F238E27FC236}">
                <a16:creationId xmlns:a16="http://schemas.microsoft.com/office/drawing/2014/main" id="{A0C251DC-7DE6-A340-A6C4-0CCE0B09A160}"/>
              </a:ext>
            </a:extLst>
          </p:cNvPr>
          <p:cNvSpPr/>
          <p:nvPr/>
        </p:nvSpPr>
        <p:spPr>
          <a:xfrm>
            <a:off x="4352363" y="4435615"/>
            <a:ext cx="1329792" cy="262492"/>
          </a:xfrm>
          <a:prstGeom prst="roundRect">
            <a:avLst/>
          </a:prstGeom>
          <a:solidFill>
            <a:srgbClr val="FFFFFF"/>
          </a:solidFill>
          <a:ln w="6350" cap="flat" cmpd="sng" algn="ctr">
            <a:noFill/>
            <a:prstDash val="solid"/>
            <a:miter lim="800000"/>
          </a:ln>
          <a:effectLst/>
        </p:spPr>
        <p:txBody>
          <a:bodyPr rtlCol="0" anchor="ctr"/>
          <a:lstStyle/>
          <a:p>
            <a:pPr algn="ctr">
              <a:defRPr/>
            </a:pPr>
            <a:r>
              <a:rPr lang="zh-CN" altLang="en-US" sz="1200" kern="0" dirty="0">
                <a:solidFill>
                  <a:srgbClr val="000000"/>
                </a:solidFill>
                <a:latin typeface="微软雅黑" panose="020B0503020204020204" pitchFamily="34" charset="-122"/>
                <a:ea typeface="微软雅黑" panose="020B0503020204020204" pitchFamily="34" charset="-122"/>
              </a:rPr>
              <a:t>天气</a:t>
            </a:r>
          </a:p>
        </p:txBody>
      </p:sp>
      <p:sp>
        <p:nvSpPr>
          <p:cNvPr id="130" name="矩形: 圆角 69">
            <a:extLst>
              <a:ext uri="{FF2B5EF4-FFF2-40B4-BE49-F238E27FC236}">
                <a16:creationId xmlns:a16="http://schemas.microsoft.com/office/drawing/2014/main" id="{0DF61348-66F6-A141-A944-C30B751CA85A}"/>
              </a:ext>
            </a:extLst>
          </p:cNvPr>
          <p:cNvSpPr/>
          <p:nvPr/>
        </p:nvSpPr>
        <p:spPr>
          <a:xfrm>
            <a:off x="7880455" y="3564190"/>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出行</a:t>
            </a:r>
          </a:p>
        </p:txBody>
      </p:sp>
      <p:sp>
        <p:nvSpPr>
          <p:cNvPr id="131" name="矩形: 圆角 69">
            <a:extLst>
              <a:ext uri="{FF2B5EF4-FFF2-40B4-BE49-F238E27FC236}">
                <a16:creationId xmlns:a16="http://schemas.microsoft.com/office/drawing/2014/main" id="{66EDCE78-90DF-7E4A-ABAD-D1B261CDEF65}"/>
              </a:ext>
            </a:extLst>
          </p:cNvPr>
          <p:cNvSpPr/>
          <p:nvPr/>
        </p:nvSpPr>
        <p:spPr>
          <a:xfrm>
            <a:off x="7889581" y="4218801"/>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路况</a:t>
            </a:r>
          </a:p>
        </p:txBody>
      </p:sp>
      <p:sp>
        <p:nvSpPr>
          <p:cNvPr id="132" name="矩形: 圆角 69">
            <a:extLst>
              <a:ext uri="{FF2B5EF4-FFF2-40B4-BE49-F238E27FC236}">
                <a16:creationId xmlns:a16="http://schemas.microsoft.com/office/drawing/2014/main" id="{941F9997-54A4-8A4A-9311-450A743A90A2}"/>
              </a:ext>
            </a:extLst>
          </p:cNvPr>
          <p:cNvSpPr/>
          <p:nvPr/>
        </p:nvSpPr>
        <p:spPr>
          <a:xfrm>
            <a:off x="9943788" y="4208160"/>
            <a:ext cx="842303" cy="381216"/>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交通拥堵指数</a:t>
            </a:r>
          </a:p>
        </p:txBody>
      </p:sp>
    </p:spTree>
    <p:extLst>
      <p:ext uri="{BB962C8B-B14F-4D97-AF65-F5344CB8AC3E}">
        <p14:creationId xmlns:p14="http://schemas.microsoft.com/office/powerpoint/2010/main" val="110066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实时计算任务的虚拟化技术方案研究</a:t>
            </a:r>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9226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9ECF343-B993-E349-BA66-5AFEC91E507C}"/>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BC81752E-DBB5-CE4D-91EC-6ECF4A06F173}"/>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内容占位符 3">
            <a:extLst>
              <a:ext uri="{FF2B5EF4-FFF2-40B4-BE49-F238E27FC236}">
                <a16:creationId xmlns:a16="http://schemas.microsoft.com/office/drawing/2014/main" id="{91C9F3C9-2AE9-ED4F-8C2C-76B5BE441053}"/>
              </a:ext>
            </a:extLst>
          </p:cNvPr>
          <p:cNvSpPr>
            <a:spLocks noGrp="1"/>
          </p:cNvSpPr>
          <p:nvPr>
            <p:ph idx="1"/>
          </p:nvPr>
        </p:nvSpPr>
        <p:spPr/>
        <p:txBody>
          <a:bodyPr>
            <a:normAutofit lnSpcReduction="10000"/>
          </a:bodyPr>
          <a:lstStyle/>
          <a:p>
            <a:r>
              <a:rPr lang="zh-CN" altLang="en-US" dirty="0"/>
              <a:t>特点介绍</a:t>
            </a:r>
          </a:p>
          <a:p>
            <a:pPr lvl="1"/>
            <a:r>
              <a:rPr lang="zh-CN" altLang="en-US" dirty="0"/>
              <a:t>相较于 </a:t>
            </a:r>
            <a:r>
              <a:rPr lang="en-US" altLang="zh-CN" dirty="0"/>
              <a:t>Kubernetes Dashboard </a:t>
            </a:r>
            <a:r>
              <a:rPr lang="zh-CN" altLang="en-US" dirty="0"/>
              <a:t>等其他 </a:t>
            </a:r>
            <a:r>
              <a:rPr lang="en-US" altLang="zh-CN" dirty="0"/>
              <a:t>Kubernetes </a:t>
            </a:r>
            <a:r>
              <a:rPr lang="zh-CN" altLang="en-US" dirty="0"/>
              <a:t>管理界面，</a:t>
            </a:r>
            <a:r>
              <a:rPr lang="en-US" altLang="zh-CN" dirty="0" err="1"/>
              <a:t>Kuboard</a:t>
            </a:r>
            <a:r>
              <a:rPr lang="en-US" altLang="zh-CN" dirty="0"/>
              <a:t> </a:t>
            </a:r>
            <a:r>
              <a:rPr lang="zh-CN" altLang="en-US" dirty="0"/>
              <a:t>的主要特点有：</a:t>
            </a:r>
          </a:p>
          <a:p>
            <a:pPr lvl="1"/>
            <a:r>
              <a:rPr lang="zh-CN" altLang="en-US" dirty="0"/>
              <a:t>多种认证方式</a:t>
            </a:r>
          </a:p>
          <a:p>
            <a:pPr lvl="1"/>
            <a:r>
              <a:rPr lang="en-US" altLang="zh-CN" dirty="0" err="1"/>
              <a:t>Kuboard</a:t>
            </a:r>
            <a:r>
              <a:rPr lang="en-US" altLang="zh-CN" dirty="0"/>
              <a:t> </a:t>
            </a:r>
            <a:r>
              <a:rPr lang="zh-CN" altLang="en-US" dirty="0"/>
              <a:t>可以使用内建用户库、</a:t>
            </a:r>
            <a:r>
              <a:rPr lang="en-US" altLang="zh-CN" dirty="0" err="1"/>
              <a:t>gitlab</a:t>
            </a:r>
            <a:r>
              <a:rPr lang="en-US" altLang="zh-CN" dirty="0"/>
              <a:t> / </a:t>
            </a:r>
            <a:r>
              <a:rPr lang="en-US" altLang="zh-CN" dirty="0" err="1"/>
              <a:t>github</a:t>
            </a:r>
            <a:r>
              <a:rPr lang="en-US" altLang="zh-CN" dirty="0"/>
              <a:t> </a:t>
            </a:r>
            <a:r>
              <a:rPr lang="zh-CN" altLang="en-US" dirty="0"/>
              <a:t>单点登录或者 </a:t>
            </a:r>
            <a:r>
              <a:rPr lang="en-US" altLang="zh-CN" dirty="0"/>
              <a:t>LDAP </a:t>
            </a:r>
            <a:r>
              <a:rPr lang="zh-CN" altLang="en-US" dirty="0"/>
              <a:t>用户库进行认证，避免管理员将 </a:t>
            </a:r>
            <a:r>
              <a:rPr lang="en-US" altLang="zh-CN" dirty="0" err="1"/>
              <a:t>ServiceAccount</a:t>
            </a:r>
            <a:r>
              <a:rPr lang="en-US" altLang="zh-CN" dirty="0"/>
              <a:t> </a:t>
            </a:r>
            <a:r>
              <a:rPr lang="zh-CN" altLang="en-US" dirty="0"/>
              <a:t>的 </a:t>
            </a:r>
            <a:r>
              <a:rPr lang="en-US" altLang="zh-CN" dirty="0"/>
              <a:t>Token </a:t>
            </a:r>
            <a:r>
              <a:rPr lang="zh-CN" altLang="en-US" dirty="0"/>
              <a:t>分发给普通用户而造成的麻烦。使用内建用户库时，管理员可以配置用户的密码策略、密码过期时间等安全设置。</a:t>
            </a:r>
            <a:endParaRPr lang="en-US" altLang="zh-CN" dirty="0"/>
          </a:p>
          <a:p>
            <a:r>
              <a:rPr lang="zh-CN" altLang="en-US" dirty="0"/>
              <a:t>多集群管理</a:t>
            </a:r>
          </a:p>
          <a:p>
            <a:pPr lvl="1"/>
            <a:r>
              <a:rPr lang="zh-CN" altLang="en-US" dirty="0"/>
              <a:t>管理员可以将多个 </a:t>
            </a:r>
            <a:r>
              <a:rPr lang="en-US" altLang="zh-CN" dirty="0"/>
              <a:t>Kubernetes </a:t>
            </a:r>
            <a:r>
              <a:rPr lang="zh-CN" altLang="en-US" dirty="0"/>
              <a:t>集群导入到 </a:t>
            </a:r>
            <a:r>
              <a:rPr lang="en-US" altLang="zh-CN" dirty="0" err="1"/>
              <a:t>Kuboard</a:t>
            </a:r>
            <a:r>
              <a:rPr lang="en-US" altLang="zh-CN" dirty="0"/>
              <a:t> </a:t>
            </a:r>
            <a:r>
              <a:rPr lang="zh-CN" altLang="en-US" dirty="0"/>
              <a:t>中，并且通过权限控制，将不同集群</a:t>
            </a:r>
            <a:r>
              <a:rPr lang="en-US" altLang="zh-CN" dirty="0"/>
              <a:t>/</a:t>
            </a:r>
            <a:r>
              <a:rPr lang="zh-CN" altLang="en-US" dirty="0"/>
              <a:t>名称空间的权限分配给指定的用户或用户组。</a:t>
            </a:r>
            <a:endParaRPr lang="en-US" altLang="zh-CN" dirty="0"/>
          </a:p>
          <a:p>
            <a:r>
              <a:rPr lang="zh-CN" altLang="en-US" dirty="0"/>
              <a:t>微服务分层展示</a:t>
            </a:r>
          </a:p>
          <a:p>
            <a:pPr lvl="1"/>
            <a:r>
              <a:rPr lang="zh-CN" altLang="en-US" dirty="0"/>
              <a:t>在 </a:t>
            </a:r>
            <a:r>
              <a:rPr lang="en-US" altLang="zh-CN" dirty="0" err="1"/>
              <a:t>Kuboard</a:t>
            </a:r>
            <a:r>
              <a:rPr lang="en-US" altLang="zh-CN" dirty="0"/>
              <a:t> </a:t>
            </a:r>
            <a:r>
              <a:rPr lang="zh-CN" altLang="en-US" dirty="0"/>
              <a:t>的名称空间概要页中，以经典的微服务分层方式将工作负载划分到不同的分层，更加直观地展示微服务架构的结构，并且可以为每一个名称空间自定义名称空间布局。</a:t>
            </a:r>
            <a:endParaRPr lang="en-US" altLang="zh-CN" dirty="0"/>
          </a:p>
          <a:p>
            <a:r>
              <a:rPr lang="zh-CN" altLang="en-US" dirty="0"/>
              <a:t>工作负载的直观展示</a:t>
            </a:r>
          </a:p>
          <a:p>
            <a:pPr lvl="1"/>
            <a:r>
              <a:rPr lang="en-US" altLang="zh-CN" dirty="0" err="1"/>
              <a:t>Kuboard</a:t>
            </a:r>
            <a:r>
              <a:rPr lang="en-US" altLang="zh-CN" dirty="0"/>
              <a:t> </a:t>
            </a:r>
            <a:r>
              <a:rPr lang="zh-CN" altLang="en-US" dirty="0"/>
              <a:t>中将 </a:t>
            </a:r>
            <a:r>
              <a:rPr lang="en-US" altLang="zh-CN" dirty="0"/>
              <a:t>Deployment </a:t>
            </a:r>
            <a:r>
              <a:rPr lang="zh-CN" altLang="en-US" dirty="0"/>
              <a:t>的历史版本、所属的 </a:t>
            </a:r>
            <a:r>
              <a:rPr lang="en-US" altLang="zh-CN" dirty="0"/>
              <a:t>Pod </a:t>
            </a:r>
            <a:r>
              <a:rPr lang="zh-CN" altLang="en-US" dirty="0"/>
              <a:t>列表、</a:t>
            </a:r>
            <a:r>
              <a:rPr lang="en-US" altLang="zh-CN" dirty="0"/>
              <a:t>Pod </a:t>
            </a:r>
            <a:r>
              <a:rPr lang="zh-CN" altLang="en-US" dirty="0"/>
              <a:t>的关联事件、容器信息合理地组织在同一个页面中，可以帮助用户最快速的诊断问题和执行各种相关操作。</a:t>
            </a:r>
          </a:p>
          <a:p>
            <a:br>
              <a:rPr lang="zh-CN" altLang="en-US" dirty="0"/>
            </a:br>
            <a:endParaRPr lang="zh-CN" altLang="en-US" dirty="0"/>
          </a:p>
          <a:p>
            <a:pPr lvl="1"/>
            <a:endParaRPr lang="zh-CN" altLang="en-US" dirty="0"/>
          </a:p>
          <a:p>
            <a:pPr lvl="1"/>
            <a:endParaRPr lang="zh-CN" altLang="en-US" dirty="0"/>
          </a:p>
          <a:p>
            <a:endParaRPr lang="en-US" altLang="zh-CN" dirty="0"/>
          </a:p>
        </p:txBody>
      </p:sp>
      <p:sp>
        <p:nvSpPr>
          <p:cNvPr id="5" name="标题 4">
            <a:extLst>
              <a:ext uri="{FF2B5EF4-FFF2-40B4-BE49-F238E27FC236}">
                <a16:creationId xmlns:a16="http://schemas.microsoft.com/office/drawing/2014/main" id="{CEF8A48B-416D-A44C-B7A9-319E51A8D88F}"/>
              </a:ext>
            </a:extLst>
          </p:cNvPr>
          <p:cNvSpPr>
            <a:spLocks noGrp="1"/>
          </p:cNvSpPr>
          <p:nvPr>
            <p:ph type="title"/>
          </p:nvPr>
        </p:nvSpPr>
        <p:spPr/>
        <p:txBody>
          <a:bodyPr/>
          <a:lstStyle/>
          <a:p>
            <a:r>
              <a:rPr kumimoji="1" lang="en-US" altLang="zh-CN" dirty="0"/>
              <a:t>K8S+kuboard</a:t>
            </a:r>
            <a:r>
              <a:rPr kumimoji="1" lang="zh-CN" altLang="en-US" dirty="0"/>
              <a:t>部署</a:t>
            </a:r>
          </a:p>
        </p:txBody>
      </p:sp>
    </p:spTree>
    <p:extLst>
      <p:ext uri="{BB962C8B-B14F-4D97-AF65-F5344CB8AC3E}">
        <p14:creationId xmlns:p14="http://schemas.microsoft.com/office/powerpoint/2010/main" val="6336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DBC585B-053B-0F42-91B1-D6E1FBC046A2}"/>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D7DD2526-69C9-9347-A6F0-DE9FA39B507A}"/>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内容占位符 3">
            <a:extLst>
              <a:ext uri="{FF2B5EF4-FFF2-40B4-BE49-F238E27FC236}">
                <a16:creationId xmlns:a16="http://schemas.microsoft.com/office/drawing/2014/main" id="{49D22D8B-0B04-E241-8168-5B1B79C87763}"/>
              </a:ext>
            </a:extLst>
          </p:cNvPr>
          <p:cNvSpPr>
            <a:spLocks noGrp="1"/>
          </p:cNvSpPr>
          <p:nvPr>
            <p:ph idx="1"/>
          </p:nvPr>
        </p:nvSpPr>
        <p:spPr/>
        <p:txBody>
          <a:bodyPr/>
          <a:lstStyle/>
          <a:p>
            <a:endParaRPr kumimoji="1" lang="zh-CN" altLang="en-US"/>
          </a:p>
        </p:txBody>
      </p:sp>
      <p:sp>
        <p:nvSpPr>
          <p:cNvPr id="5" name="标题 4">
            <a:extLst>
              <a:ext uri="{FF2B5EF4-FFF2-40B4-BE49-F238E27FC236}">
                <a16:creationId xmlns:a16="http://schemas.microsoft.com/office/drawing/2014/main" id="{C8F0EE84-08EA-FF4F-9BB7-F66B5705F5CB}"/>
              </a:ext>
            </a:extLst>
          </p:cNvPr>
          <p:cNvSpPr>
            <a:spLocks noGrp="1"/>
          </p:cNvSpPr>
          <p:nvPr>
            <p:ph type="title"/>
          </p:nvPr>
        </p:nvSpPr>
        <p:spPr/>
        <p:txBody>
          <a:bodyPr/>
          <a:lstStyle/>
          <a:p>
            <a:r>
              <a:rPr kumimoji="1" lang="en-US" altLang="zh-CN" dirty="0" err="1"/>
              <a:t>Kuboard</a:t>
            </a:r>
            <a:r>
              <a:rPr kumimoji="1" lang="zh-CN" altLang="en-US" dirty="0"/>
              <a:t>展示</a:t>
            </a:r>
          </a:p>
        </p:txBody>
      </p:sp>
      <p:pic>
        <p:nvPicPr>
          <p:cNvPr id="6" name="图片 5">
            <a:extLst>
              <a:ext uri="{FF2B5EF4-FFF2-40B4-BE49-F238E27FC236}">
                <a16:creationId xmlns:a16="http://schemas.microsoft.com/office/drawing/2014/main" id="{8CED125F-A03E-BF4D-8914-3357A59DF8BC}"/>
              </a:ext>
            </a:extLst>
          </p:cNvPr>
          <p:cNvPicPr>
            <a:picLocks noChangeAspect="1"/>
          </p:cNvPicPr>
          <p:nvPr/>
        </p:nvPicPr>
        <p:blipFill>
          <a:blip r:embed="rId2"/>
          <a:stretch>
            <a:fillRect/>
          </a:stretch>
        </p:blipFill>
        <p:spPr>
          <a:xfrm>
            <a:off x="1109272" y="1065978"/>
            <a:ext cx="9603435" cy="5212721"/>
          </a:xfrm>
          <a:prstGeom prst="rect">
            <a:avLst/>
          </a:prstGeom>
        </p:spPr>
      </p:pic>
    </p:spTree>
    <p:extLst>
      <p:ext uri="{BB962C8B-B14F-4D97-AF65-F5344CB8AC3E}">
        <p14:creationId xmlns:p14="http://schemas.microsoft.com/office/powerpoint/2010/main" val="162574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BCFAA4A-597E-8843-A57E-DDF7268BBEFD}"/>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8501CA1F-D30A-9742-8612-B7E55F29B12D}"/>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内容占位符 3">
            <a:extLst>
              <a:ext uri="{FF2B5EF4-FFF2-40B4-BE49-F238E27FC236}">
                <a16:creationId xmlns:a16="http://schemas.microsoft.com/office/drawing/2014/main" id="{915296BD-2532-A44F-9F6B-2B724608AA90}"/>
              </a:ext>
            </a:extLst>
          </p:cNvPr>
          <p:cNvSpPr>
            <a:spLocks noGrp="1"/>
          </p:cNvSpPr>
          <p:nvPr>
            <p:ph idx="1"/>
          </p:nvPr>
        </p:nvSpPr>
        <p:spPr/>
        <p:txBody>
          <a:bodyPr/>
          <a:lstStyle/>
          <a:p>
            <a:endParaRPr kumimoji="1" lang="zh-CN" altLang="en-US"/>
          </a:p>
        </p:txBody>
      </p:sp>
      <p:sp>
        <p:nvSpPr>
          <p:cNvPr id="5" name="标题 4">
            <a:extLst>
              <a:ext uri="{FF2B5EF4-FFF2-40B4-BE49-F238E27FC236}">
                <a16:creationId xmlns:a16="http://schemas.microsoft.com/office/drawing/2014/main" id="{E79F5831-BA15-4344-BB40-28916224DD40}"/>
              </a:ext>
            </a:extLst>
          </p:cNvPr>
          <p:cNvSpPr>
            <a:spLocks noGrp="1"/>
          </p:cNvSpPr>
          <p:nvPr>
            <p:ph type="title"/>
          </p:nvPr>
        </p:nvSpPr>
        <p:spPr/>
        <p:txBody>
          <a:bodyPr/>
          <a:lstStyle/>
          <a:p>
            <a:r>
              <a:rPr kumimoji="1" lang="en-US" altLang="zh-CN" dirty="0" err="1"/>
              <a:t>Kuboard</a:t>
            </a:r>
            <a:r>
              <a:rPr kumimoji="1" lang="zh-CN" altLang="en-US" dirty="0"/>
              <a:t>展示</a:t>
            </a:r>
          </a:p>
        </p:txBody>
      </p:sp>
      <p:pic>
        <p:nvPicPr>
          <p:cNvPr id="6" name="图片 5">
            <a:extLst>
              <a:ext uri="{FF2B5EF4-FFF2-40B4-BE49-F238E27FC236}">
                <a16:creationId xmlns:a16="http://schemas.microsoft.com/office/drawing/2014/main" id="{323D7258-555C-9B42-99CE-5689C20E58D2}"/>
              </a:ext>
            </a:extLst>
          </p:cNvPr>
          <p:cNvPicPr>
            <a:picLocks noChangeAspect="1"/>
          </p:cNvPicPr>
          <p:nvPr/>
        </p:nvPicPr>
        <p:blipFill>
          <a:blip r:embed="rId2"/>
          <a:stretch>
            <a:fillRect/>
          </a:stretch>
        </p:blipFill>
        <p:spPr>
          <a:xfrm>
            <a:off x="653608" y="1126518"/>
            <a:ext cx="10883193" cy="5279045"/>
          </a:xfrm>
          <a:prstGeom prst="rect">
            <a:avLst/>
          </a:prstGeom>
        </p:spPr>
      </p:pic>
    </p:spTree>
    <p:extLst>
      <p:ext uri="{BB962C8B-B14F-4D97-AF65-F5344CB8AC3E}">
        <p14:creationId xmlns:p14="http://schemas.microsoft.com/office/powerpoint/2010/main" val="362327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t>海量数据存储快速检索的索引方案研究</a:t>
            </a:r>
            <a:endParaRPr kumimoji="1" lang="en-US" altLang="zh-CN" dirty="0"/>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67497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0E317C0-CD9B-0143-9C8C-1D5785F3CC2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83D7E427-86A1-4647-8A26-FE1951FB7009}"/>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内容占位符 3">
            <a:extLst>
              <a:ext uri="{FF2B5EF4-FFF2-40B4-BE49-F238E27FC236}">
                <a16:creationId xmlns:a16="http://schemas.microsoft.com/office/drawing/2014/main" id="{8C6CEC11-7346-7345-A440-9F891526C4D3}"/>
              </a:ext>
            </a:extLst>
          </p:cNvPr>
          <p:cNvSpPr>
            <a:spLocks noGrp="1"/>
          </p:cNvSpPr>
          <p:nvPr>
            <p:ph idx="1"/>
          </p:nvPr>
        </p:nvSpPr>
        <p:spPr/>
        <p:txBody>
          <a:bodyPr>
            <a:normAutofit/>
          </a:bodyPr>
          <a:lstStyle/>
          <a:p>
            <a:r>
              <a:rPr kumimoji="1" lang="zh-CN" altLang="en-US" dirty="0"/>
              <a:t>一级索引</a:t>
            </a:r>
            <a:endParaRPr kumimoji="1" lang="en-US" altLang="zh-CN" dirty="0"/>
          </a:p>
          <a:p>
            <a:pPr lvl="1"/>
            <a:r>
              <a:rPr kumimoji="1" lang="zh-CN" altLang="en-US" dirty="0"/>
              <a:t>又称稀疏索引</a:t>
            </a:r>
            <a:endParaRPr kumimoji="1" lang="en-US" altLang="zh-CN" dirty="0"/>
          </a:p>
          <a:p>
            <a:pPr lvl="1"/>
            <a:r>
              <a:rPr kumimoji="1" lang="zh-CN" altLang="en-US" dirty="0"/>
              <a:t>使用 </a:t>
            </a:r>
            <a:r>
              <a:rPr kumimoji="1" lang="en-US" altLang="zh-CN" dirty="0"/>
              <a:t>primary</a:t>
            </a:r>
            <a:r>
              <a:rPr kumimoji="1" lang="zh-CN" altLang="en-US" dirty="0"/>
              <a:t> </a:t>
            </a:r>
            <a:r>
              <a:rPr kumimoji="1" lang="en-US" altLang="zh-CN" dirty="0"/>
              <a:t>key</a:t>
            </a:r>
            <a:r>
              <a:rPr kumimoji="1" lang="zh-CN" altLang="en-US" dirty="0"/>
              <a:t>定义</a:t>
            </a:r>
            <a:r>
              <a:rPr kumimoji="1" lang="en-US" altLang="zh-CN" dirty="0"/>
              <a:t>(order</a:t>
            </a:r>
            <a:r>
              <a:rPr kumimoji="1" lang="zh-CN" altLang="en-US" dirty="0"/>
              <a:t> </a:t>
            </a:r>
            <a:r>
              <a:rPr kumimoji="1" lang="en-US" altLang="zh-CN" dirty="0"/>
              <a:t>by</a:t>
            </a:r>
            <a:r>
              <a:rPr kumimoji="1" lang="zh-CN" altLang="en-US" dirty="0"/>
              <a:t> 可替代</a:t>
            </a:r>
            <a:r>
              <a:rPr kumimoji="1" lang="en-US" altLang="zh-CN" dirty="0"/>
              <a:t>)</a:t>
            </a:r>
          </a:p>
          <a:p>
            <a:pPr lvl="1"/>
            <a:r>
              <a:rPr kumimoji="1" lang="zh-CN" altLang="en-US" dirty="0"/>
              <a:t>顺序存储于</a:t>
            </a:r>
            <a:r>
              <a:rPr kumimoji="1" lang="en-US" altLang="zh-CN" dirty="0" err="1"/>
              <a:t>primary.idx</a:t>
            </a:r>
            <a:endParaRPr kumimoji="1" lang="en-US" altLang="zh-CN" dirty="0"/>
          </a:p>
          <a:p>
            <a:pPr lvl="1"/>
            <a:r>
              <a:rPr lang="en-US" altLang="zh-CN" dirty="0" err="1"/>
              <a:t>primary.idx</a:t>
            </a:r>
            <a:r>
              <a:rPr lang="zh-CN" altLang="en-US" dirty="0"/>
              <a:t>内的索引数据常驻内存</a:t>
            </a:r>
            <a:endParaRPr lang="en-US" altLang="zh-CN" dirty="0"/>
          </a:p>
          <a:p>
            <a:pPr lvl="1"/>
            <a:endParaRPr kumimoji="1" lang="en-US" altLang="zh-CN" dirty="0"/>
          </a:p>
          <a:p>
            <a:r>
              <a:rPr lang="zh-CN" altLang="en-US" dirty="0"/>
              <a:t>索引粒度</a:t>
            </a:r>
            <a:endParaRPr lang="en-US" altLang="zh-CN" dirty="0"/>
          </a:p>
          <a:p>
            <a:pPr lvl="1"/>
            <a:r>
              <a:rPr lang="en-US" altLang="zh-CN" dirty="0" err="1"/>
              <a:t>index_granularity</a:t>
            </a:r>
            <a:r>
              <a:rPr lang="zh-CN" altLang="en-US" dirty="0"/>
              <a:t>的粒度</a:t>
            </a:r>
            <a:r>
              <a:rPr lang="en-US" altLang="zh-CN" dirty="0"/>
              <a:t>(</a:t>
            </a:r>
            <a:r>
              <a:rPr lang="zh-CN" altLang="en-US" dirty="0"/>
              <a:t>默认</a:t>
            </a:r>
            <a:r>
              <a:rPr lang="en-US" altLang="zh-CN" dirty="0"/>
              <a:t>8192)</a:t>
            </a:r>
          </a:p>
          <a:p>
            <a:pPr lvl="1"/>
            <a:r>
              <a:rPr lang="en-US" altLang="zh-CN" dirty="0" err="1"/>
              <a:t>MergeTree</a:t>
            </a:r>
            <a:r>
              <a:rPr lang="zh-CN" altLang="en-US" dirty="0"/>
              <a:t>用</a:t>
            </a:r>
            <a:r>
              <a:rPr lang="en-US" altLang="zh-CN" dirty="0" err="1"/>
              <a:t>MarkRange</a:t>
            </a:r>
            <a:r>
              <a:rPr lang="zh-CN" altLang="en-US" dirty="0"/>
              <a:t>表示具体区间</a:t>
            </a:r>
            <a:endParaRPr lang="en-US" altLang="zh-CN" dirty="0"/>
          </a:p>
          <a:p>
            <a:pPr lvl="1"/>
            <a:r>
              <a:rPr lang="zh-CN" altLang="en-US" dirty="0"/>
              <a:t>通过</a:t>
            </a:r>
            <a:r>
              <a:rPr lang="en-US" altLang="zh-CN" dirty="0"/>
              <a:t>start</a:t>
            </a:r>
            <a:r>
              <a:rPr lang="zh-CN" altLang="en-US" dirty="0"/>
              <a:t>和</a:t>
            </a:r>
            <a:r>
              <a:rPr lang="en-US" altLang="zh-CN" dirty="0"/>
              <a:t>end</a:t>
            </a:r>
            <a:r>
              <a:rPr lang="zh-CN" altLang="en-US" dirty="0"/>
              <a:t>表示其具体的范围。</a:t>
            </a:r>
            <a:endParaRPr lang="en-US" altLang="zh-CN" dirty="0"/>
          </a:p>
          <a:p>
            <a:pPr lvl="1"/>
            <a:endParaRPr lang="en-US" altLang="zh-CN" dirty="0"/>
          </a:p>
          <a:p>
            <a:pPr lvl="1"/>
            <a:r>
              <a:rPr lang="en-US" altLang="zh-CN" dirty="0" err="1"/>
              <a:t>index_granularity</a:t>
            </a:r>
            <a:r>
              <a:rPr lang="zh-CN" altLang="en-US" dirty="0"/>
              <a:t>的命名虽然取了</a:t>
            </a:r>
            <a:endParaRPr lang="en-US" altLang="zh-CN" dirty="0"/>
          </a:p>
          <a:p>
            <a:pPr lvl="1"/>
            <a:r>
              <a:rPr lang="zh-CN" altLang="en-US" dirty="0"/>
              <a:t>索引二字，但它不单只作用于一级</a:t>
            </a:r>
            <a:endParaRPr lang="en-US" altLang="zh-CN" dirty="0"/>
          </a:p>
          <a:p>
            <a:pPr lvl="1"/>
            <a:r>
              <a:rPr lang="zh-CN" altLang="en-US" dirty="0"/>
              <a:t>索引</a:t>
            </a:r>
            <a:r>
              <a:rPr lang="en-US" altLang="zh-CN" dirty="0"/>
              <a:t>(.</a:t>
            </a:r>
            <a:r>
              <a:rPr lang="en-US" altLang="zh-CN" dirty="0" err="1"/>
              <a:t>idx</a:t>
            </a:r>
            <a:r>
              <a:rPr lang="en-US" altLang="zh-CN" dirty="0"/>
              <a:t>)</a:t>
            </a:r>
            <a:r>
              <a:rPr lang="zh-CN" altLang="en-US" dirty="0"/>
              <a:t>，同时也会影响数据标记</a:t>
            </a:r>
            <a:endParaRPr lang="en-US" altLang="zh-CN" dirty="0"/>
          </a:p>
          <a:p>
            <a:pPr lvl="1"/>
            <a:r>
              <a:rPr lang="en-US" altLang="zh-CN" dirty="0"/>
              <a:t>(.</a:t>
            </a:r>
            <a:r>
              <a:rPr lang="en-US" altLang="zh-CN" dirty="0" err="1"/>
              <a:t>mrk</a:t>
            </a:r>
            <a:r>
              <a:rPr lang="en-US" altLang="zh-CN" dirty="0"/>
              <a:t>)</a:t>
            </a:r>
            <a:r>
              <a:rPr lang="zh-CN" altLang="en-US" dirty="0"/>
              <a:t>和数据文件 </a:t>
            </a:r>
            <a:r>
              <a:rPr lang="en-US" altLang="zh-CN" dirty="0"/>
              <a:t>(.bin)</a:t>
            </a:r>
            <a:r>
              <a:rPr lang="zh-CN" altLang="en-US" dirty="0"/>
              <a:t>。 </a:t>
            </a:r>
            <a:endParaRPr lang="en-US" altLang="zh-CN" dirty="0"/>
          </a:p>
          <a:p>
            <a:pPr lvl="1"/>
            <a:endParaRPr kumimoji="1" lang="en-US" altLang="zh-CN" dirty="0"/>
          </a:p>
          <a:p>
            <a:pPr lvl="1"/>
            <a:endParaRPr kumimoji="1" lang="en-US" altLang="zh-CN" dirty="0"/>
          </a:p>
          <a:p>
            <a:pPr marL="457177" lvl="1" indent="0">
              <a:buNone/>
            </a:pPr>
            <a:endParaRPr kumimoji="1" lang="en-US" altLang="zh-CN" dirty="0"/>
          </a:p>
        </p:txBody>
      </p:sp>
      <p:sp>
        <p:nvSpPr>
          <p:cNvPr id="5" name="标题 4">
            <a:extLst>
              <a:ext uri="{FF2B5EF4-FFF2-40B4-BE49-F238E27FC236}">
                <a16:creationId xmlns:a16="http://schemas.microsoft.com/office/drawing/2014/main" id="{A01BF10E-BAE7-9542-A533-CA8D5FAF54DA}"/>
              </a:ext>
            </a:extLst>
          </p:cNvPr>
          <p:cNvSpPr>
            <a:spLocks noGrp="1"/>
          </p:cNvSpPr>
          <p:nvPr>
            <p:ph type="title"/>
          </p:nvPr>
        </p:nvSpPr>
        <p:spPr/>
        <p:txBody>
          <a:bodyPr/>
          <a:lstStyle/>
          <a:p>
            <a:r>
              <a:rPr kumimoji="1" lang="en-US" altLang="zh-CN" dirty="0" err="1"/>
              <a:t>MergeTree</a:t>
            </a:r>
            <a:r>
              <a:rPr kumimoji="1" lang="zh-CN" altLang="en-US" dirty="0"/>
              <a:t>一级索引</a:t>
            </a:r>
          </a:p>
        </p:txBody>
      </p:sp>
      <p:pic>
        <p:nvPicPr>
          <p:cNvPr id="1026" name="Picture 2" descr="page200image20951648">
            <a:extLst>
              <a:ext uri="{FF2B5EF4-FFF2-40B4-BE49-F238E27FC236}">
                <a16:creationId xmlns:a16="http://schemas.microsoft.com/office/drawing/2014/main" id="{18A9E26B-7F50-5444-9F5D-64786DE7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244" y="1379494"/>
            <a:ext cx="5880100" cy="39243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EB40C8C1-0C52-474C-8BC0-DF5DCFADB1EF}"/>
              </a:ext>
            </a:extLst>
          </p:cNvPr>
          <p:cNvSpPr txBox="1"/>
          <p:nvPr/>
        </p:nvSpPr>
        <p:spPr>
          <a:xfrm>
            <a:off x="6818025" y="4934462"/>
            <a:ext cx="2467342" cy="369332"/>
          </a:xfrm>
          <a:prstGeom prst="rect">
            <a:avLst/>
          </a:prstGeom>
          <a:noFill/>
        </p:spPr>
        <p:txBody>
          <a:bodyPr wrap="none" rtlCol="0">
            <a:spAutoFit/>
          </a:bodyPr>
          <a:lstStyle/>
          <a:p>
            <a:r>
              <a:rPr kumimoji="1" lang="zh-CN" altLang="en-US" dirty="0"/>
              <a:t>稠密索引 </a:t>
            </a:r>
            <a:r>
              <a:rPr kumimoji="1" lang="en-US" altLang="zh-CN" dirty="0"/>
              <a:t>VS</a:t>
            </a:r>
            <a:r>
              <a:rPr kumimoji="1" lang="zh-CN" altLang="en-US" dirty="0"/>
              <a:t> 稀疏索引</a:t>
            </a:r>
          </a:p>
        </p:txBody>
      </p:sp>
    </p:spTree>
    <p:extLst>
      <p:ext uri="{BB962C8B-B14F-4D97-AF65-F5344CB8AC3E}">
        <p14:creationId xmlns:p14="http://schemas.microsoft.com/office/powerpoint/2010/main" val="2398934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99843E7-2849-E54D-8DE3-7AC35F8F284A}"/>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5D70141F-BC8C-0A43-995D-0D58AAE06130}"/>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内容占位符 3">
            <a:extLst>
              <a:ext uri="{FF2B5EF4-FFF2-40B4-BE49-F238E27FC236}">
                <a16:creationId xmlns:a16="http://schemas.microsoft.com/office/drawing/2014/main" id="{E9675BEA-1E00-3348-9ED4-5234849EC7B1}"/>
              </a:ext>
            </a:extLst>
          </p:cNvPr>
          <p:cNvSpPr>
            <a:spLocks noGrp="1"/>
          </p:cNvSpPr>
          <p:nvPr>
            <p:ph idx="1"/>
          </p:nvPr>
        </p:nvSpPr>
        <p:spPr/>
        <p:txBody>
          <a:bodyPr/>
          <a:lstStyle/>
          <a:p>
            <a:r>
              <a:rPr kumimoji="1" lang="zh-CN" altLang="en-US" dirty="0"/>
              <a:t>索引生成规则</a:t>
            </a:r>
            <a:endParaRPr kumimoji="1" lang="en-US" altLang="zh-CN" dirty="0"/>
          </a:p>
          <a:p>
            <a:pPr lvl="1"/>
            <a:r>
              <a:rPr kumimoji="1" lang="zh-CN" altLang="en-US" dirty="0"/>
              <a:t>每隔</a:t>
            </a:r>
            <a:r>
              <a:rPr kumimoji="1" lang="en-US" altLang="zh-CN" dirty="0"/>
              <a:t>8192</a:t>
            </a:r>
            <a:r>
              <a:rPr kumimoji="1" lang="zh-CN" altLang="en-US" dirty="0"/>
              <a:t>行存一次索引</a:t>
            </a:r>
          </a:p>
        </p:txBody>
      </p:sp>
      <p:sp>
        <p:nvSpPr>
          <p:cNvPr id="5" name="标题 4">
            <a:extLst>
              <a:ext uri="{FF2B5EF4-FFF2-40B4-BE49-F238E27FC236}">
                <a16:creationId xmlns:a16="http://schemas.microsoft.com/office/drawing/2014/main" id="{62828625-890B-3344-B495-5916A1DD8C0E}"/>
              </a:ext>
            </a:extLst>
          </p:cNvPr>
          <p:cNvSpPr>
            <a:spLocks noGrp="1"/>
          </p:cNvSpPr>
          <p:nvPr>
            <p:ph type="title"/>
          </p:nvPr>
        </p:nvSpPr>
        <p:spPr/>
        <p:txBody>
          <a:bodyPr/>
          <a:lstStyle/>
          <a:p>
            <a:r>
              <a:rPr kumimoji="1" lang="en-US" altLang="zh-CN" dirty="0" err="1"/>
              <a:t>MergeTree</a:t>
            </a:r>
            <a:r>
              <a:rPr kumimoji="1" lang="zh-CN" altLang="en-US" dirty="0"/>
              <a:t>一级索引</a:t>
            </a:r>
          </a:p>
        </p:txBody>
      </p:sp>
      <p:pic>
        <p:nvPicPr>
          <p:cNvPr id="2049" name="Picture 1" descr="page203image20710832">
            <a:extLst>
              <a:ext uri="{FF2B5EF4-FFF2-40B4-BE49-F238E27FC236}">
                <a16:creationId xmlns:a16="http://schemas.microsoft.com/office/drawing/2014/main" id="{1C64CF0F-04D6-B341-B4BE-B9D375CB9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397" y="1133734"/>
            <a:ext cx="7282370" cy="29098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204image20728048">
            <a:extLst>
              <a:ext uri="{FF2B5EF4-FFF2-40B4-BE49-F238E27FC236}">
                <a16:creationId xmlns:a16="http://schemas.microsoft.com/office/drawing/2014/main" id="{05C295F6-6241-4445-89EA-696D41E73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02" y="4238154"/>
            <a:ext cx="6742729" cy="237379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D9C3967-2ABC-3C49-B54F-555AFF404EFE}"/>
              </a:ext>
            </a:extLst>
          </p:cNvPr>
          <p:cNvSpPr txBox="1"/>
          <p:nvPr/>
        </p:nvSpPr>
        <p:spPr>
          <a:xfrm>
            <a:off x="1390794" y="2588635"/>
            <a:ext cx="1928733" cy="369332"/>
          </a:xfrm>
          <a:prstGeom prst="rect">
            <a:avLst/>
          </a:prstGeom>
          <a:noFill/>
        </p:spPr>
        <p:txBody>
          <a:bodyPr wrap="none" rtlCol="0">
            <a:spAutoFit/>
          </a:bodyPr>
          <a:lstStyle/>
          <a:p>
            <a:r>
              <a:rPr kumimoji="1" lang="en-US" altLang="zh-CN" dirty="0" err="1"/>
              <a:t>CounterID</a:t>
            </a:r>
            <a:r>
              <a:rPr kumimoji="1" lang="zh-CN" altLang="en-US" dirty="0"/>
              <a:t>为索引</a:t>
            </a:r>
          </a:p>
        </p:txBody>
      </p:sp>
      <p:sp>
        <p:nvSpPr>
          <p:cNvPr id="9" name="文本框 8">
            <a:extLst>
              <a:ext uri="{FF2B5EF4-FFF2-40B4-BE49-F238E27FC236}">
                <a16:creationId xmlns:a16="http://schemas.microsoft.com/office/drawing/2014/main" id="{379A2AEA-C4C7-5A43-9797-F780A5233548}"/>
              </a:ext>
            </a:extLst>
          </p:cNvPr>
          <p:cNvSpPr txBox="1"/>
          <p:nvPr/>
        </p:nvSpPr>
        <p:spPr>
          <a:xfrm>
            <a:off x="1012512" y="5367948"/>
            <a:ext cx="3140603" cy="369332"/>
          </a:xfrm>
          <a:prstGeom prst="rect">
            <a:avLst/>
          </a:prstGeom>
          <a:noFill/>
        </p:spPr>
        <p:txBody>
          <a:bodyPr wrap="none" rtlCol="0">
            <a:spAutoFit/>
          </a:bodyPr>
          <a:lstStyle/>
          <a:p>
            <a:r>
              <a:rPr kumimoji="1" lang="en-US" altLang="zh-CN" dirty="0" err="1"/>
              <a:t>CounterID+EventDate</a:t>
            </a:r>
            <a:r>
              <a:rPr kumimoji="1" lang="zh-CN" altLang="en-US" dirty="0"/>
              <a:t>为索引</a:t>
            </a:r>
          </a:p>
        </p:txBody>
      </p:sp>
    </p:spTree>
    <p:extLst>
      <p:ext uri="{BB962C8B-B14F-4D97-AF65-F5344CB8AC3E}">
        <p14:creationId xmlns:p14="http://schemas.microsoft.com/office/powerpoint/2010/main" val="304660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3" name="Picture 11" descr="page208image31049216">
            <a:extLst>
              <a:ext uri="{FF2B5EF4-FFF2-40B4-BE49-F238E27FC236}">
                <a16:creationId xmlns:a16="http://schemas.microsoft.com/office/drawing/2014/main" id="{81989A14-C613-CE4F-829E-55078FD5F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153" y="2230888"/>
            <a:ext cx="5816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age208image31049024">
            <a:extLst>
              <a:ext uri="{FF2B5EF4-FFF2-40B4-BE49-F238E27FC236}">
                <a16:creationId xmlns:a16="http://schemas.microsoft.com/office/drawing/2014/main" id="{22FFF0E4-1387-2F4A-8003-CA9952DFC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153" y="2230888"/>
            <a:ext cx="5816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page208image31049600">
            <a:extLst>
              <a:ext uri="{FF2B5EF4-FFF2-40B4-BE49-F238E27FC236}">
                <a16:creationId xmlns:a16="http://schemas.microsoft.com/office/drawing/2014/main" id="{910AA8CF-329E-7241-93A0-E2862E7B7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153" y="2230888"/>
            <a:ext cx="5816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age208image31063808">
            <a:extLst>
              <a:ext uri="{FF2B5EF4-FFF2-40B4-BE49-F238E27FC236}">
                <a16:creationId xmlns:a16="http://schemas.microsoft.com/office/drawing/2014/main" id="{A7E086D4-6A4D-D246-8556-7DE0CDB0B6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153" y="2230888"/>
            <a:ext cx="5816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page208image20532688">
            <a:extLst>
              <a:ext uri="{FF2B5EF4-FFF2-40B4-BE49-F238E27FC236}">
                <a16:creationId xmlns:a16="http://schemas.microsoft.com/office/drawing/2014/main" id="{D55DC229-1E2A-724C-8B33-2FF1FA92F4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5153" y="2081813"/>
            <a:ext cx="9063011" cy="444342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6DB2D0DB-E5C8-674E-9B6E-2410F75EAC8F}"/>
              </a:ext>
            </a:extLst>
          </p:cNvPr>
          <p:cNvSpPr>
            <a:spLocks noGrp="1"/>
          </p:cNvSpPr>
          <p:nvPr>
            <p:ph type="ftr" sz="quarter" idx="11"/>
          </p:nvPr>
        </p:nvSpPr>
        <p:spPr/>
        <p:txBody>
          <a:bodyPr/>
          <a:lstStyle/>
          <a:p>
            <a:r>
              <a:rPr lang="zh-CN" altLang="en-US" dirty="0"/>
              <a:t>第十一组</a:t>
            </a:r>
          </a:p>
        </p:txBody>
      </p:sp>
      <p:sp>
        <p:nvSpPr>
          <p:cNvPr id="3" name="灯片编号占位符 2">
            <a:extLst>
              <a:ext uri="{FF2B5EF4-FFF2-40B4-BE49-F238E27FC236}">
                <a16:creationId xmlns:a16="http://schemas.microsoft.com/office/drawing/2014/main" id="{2BC5B28E-5A14-F748-8FD3-259D87ED43AF}"/>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内容占位符 3">
            <a:extLst>
              <a:ext uri="{FF2B5EF4-FFF2-40B4-BE49-F238E27FC236}">
                <a16:creationId xmlns:a16="http://schemas.microsoft.com/office/drawing/2014/main" id="{FC157751-B428-D347-A45A-DCA580680634}"/>
              </a:ext>
            </a:extLst>
          </p:cNvPr>
          <p:cNvSpPr>
            <a:spLocks noGrp="1"/>
          </p:cNvSpPr>
          <p:nvPr>
            <p:ph idx="1"/>
          </p:nvPr>
        </p:nvSpPr>
        <p:spPr/>
        <p:txBody>
          <a:bodyPr/>
          <a:lstStyle/>
          <a:p>
            <a:r>
              <a:rPr lang="en-US" altLang="zh-CN" dirty="0" err="1"/>
              <a:t>MarkRange</a:t>
            </a:r>
            <a:r>
              <a:rPr lang="zh-CN" altLang="en-US" dirty="0"/>
              <a:t>在 </a:t>
            </a:r>
            <a:r>
              <a:rPr lang="en-US" altLang="zh-CN" dirty="0" err="1"/>
              <a:t>ClickHouse</a:t>
            </a:r>
            <a:r>
              <a:rPr lang="zh-CN" altLang="en-US" dirty="0"/>
              <a:t>中是用于定义标记区间的对象 </a:t>
            </a:r>
          </a:p>
          <a:p>
            <a:pPr lvl="1"/>
            <a:r>
              <a:rPr lang="en-US" altLang="zh-CN" dirty="0" err="1"/>
              <a:t>MergeTree</a:t>
            </a:r>
            <a:r>
              <a:rPr lang="zh-CN" altLang="en-US" dirty="0"/>
              <a:t>按照</a:t>
            </a:r>
            <a:r>
              <a:rPr lang="en-US" altLang="zh-CN" dirty="0" err="1"/>
              <a:t>index_granularity</a:t>
            </a:r>
            <a:r>
              <a:rPr lang="zh-CN" altLang="en-US" dirty="0"/>
              <a:t>的间隔粒度，将一段完整的数据划分成了多个小的间隔数据段，一个具体的数据段即是一个</a:t>
            </a:r>
            <a:r>
              <a:rPr lang="en-US" altLang="zh-CN" dirty="0" err="1"/>
              <a:t>MarkRange</a:t>
            </a:r>
            <a:r>
              <a:rPr lang="zh-CN" altLang="en-US" dirty="0"/>
              <a:t>。 </a:t>
            </a:r>
            <a:r>
              <a:rPr lang="en-US" altLang="zh-CN" dirty="0" err="1"/>
              <a:t>MarkRange</a:t>
            </a:r>
            <a:r>
              <a:rPr lang="zh-CN" altLang="en-US" dirty="0"/>
              <a:t>与索引编号对应，使用</a:t>
            </a:r>
            <a:r>
              <a:rPr lang="en-US" altLang="zh-CN" dirty="0"/>
              <a:t>start</a:t>
            </a:r>
            <a:r>
              <a:rPr lang="zh-CN" altLang="en-US" dirty="0"/>
              <a:t>和</a:t>
            </a:r>
            <a:r>
              <a:rPr lang="en-US" altLang="zh-CN" dirty="0"/>
              <a:t>end</a:t>
            </a:r>
            <a:r>
              <a:rPr lang="zh-CN" altLang="en-US" dirty="0"/>
              <a:t>两个属性表示其区间范 围。 </a:t>
            </a:r>
          </a:p>
          <a:p>
            <a:endParaRPr kumimoji="1" lang="zh-CN" altLang="en-US" dirty="0"/>
          </a:p>
        </p:txBody>
      </p:sp>
      <p:sp>
        <p:nvSpPr>
          <p:cNvPr id="5" name="标题 4">
            <a:extLst>
              <a:ext uri="{FF2B5EF4-FFF2-40B4-BE49-F238E27FC236}">
                <a16:creationId xmlns:a16="http://schemas.microsoft.com/office/drawing/2014/main" id="{88F7DE6F-64BB-7E4C-A268-53FC86B4DB00}"/>
              </a:ext>
            </a:extLst>
          </p:cNvPr>
          <p:cNvSpPr>
            <a:spLocks noGrp="1"/>
          </p:cNvSpPr>
          <p:nvPr>
            <p:ph type="title"/>
          </p:nvPr>
        </p:nvSpPr>
        <p:spPr/>
        <p:txBody>
          <a:bodyPr/>
          <a:lstStyle/>
          <a:p>
            <a:r>
              <a:rPr kumimoji="1" lang="en-US" altLang="zh-CN" dirty="0" err="1"/>
              <a:t>MergeTree</a:t>
            </a:r>
            <a:r>
              <a:rPr kumimoji="1" lang="zh-CN" altLang="en-US" dirty="0"/>
              <a:t>一级索引</a:t>
            </a:r>
          </a:p>
        </p:txBody>
      </p:sp>
      <p:pic>
        <p:nvPicPr>
          <p:cNvPr id="3073" name="Picture 1" descr="page208image31049216">
            <a:extLst>
              <a:ext uri="{FF2B5EF4-FFF2-40B4-BE49-F238E27FC236}">
                <a16:creationId xmlns:a16="http://schemas.microsoft.com/office/drawing/2014/main" id="{A6BF863E-DD75-0C43-81E5-1AFAF4BC9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16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age208image31049024">
            <a:extLst>
              <a:ext uri="{FF2B5EF4-FFF2-40B4-BE49-F238E27FC236}">
                <a16:creationId xmlns:a16="http://schemas.microsoft.com/office/drawing/2014/main" id="{0FBC7BBB-FFC5-994C-B38C-8F5E31DBA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16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page208image31049600">
            <a:extLst>
              <a:ext uri="{FF2B5EF4-FFF2-40B4-BE49-F238E27FC236}">
                <a16:creationId xmlns:a16="http://schemas.microsoft.com/office/drawing/2014/main" id="{B9377540-E900-7B4A-92E1-25BC36F12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816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ge208image31063808">
            <a:extLst>
              <a:ext uri="{FF2B5EF4-FFF2-40B4-BE49-F238E27FC236}">
                <a16:creationId xmlns:a16="http://schemas.microsoft.com/office/drawing/2014/main" id="{010CDB6E-8F82-5C48-BF7B-97FD6947B6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816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801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page211image20955968">
            <a:extLst>
              <a:ext uri="{FF2B5EF4-FFF2-40B4-BE49-F238E27FC236}">
                <a16:creationId xmlns:a16="http://schemas.microsoft.com/office/drawing/2014/main" id="{67757132-153F-7E4B-BF82-4659AD72A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610" y="1693889"/>
            <a:ext cx="5333081" cy="3098486"/>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0F21C3B5-FD69-1140-900E-6D02043263F0}"/>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07ACDB4D-534C-2342-9227-FC9B1EC72E57}"/>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内容占位符 3">
            <a:extLst>
              <a:ext uri="{FF2B5EF4-FFF2-40B4-BE49-F238E27FC236}">
                <a16:creationId xmlns:a16="http://schemas.microsoft.com/office/drawing/2014/main" id="{240CDDE7-25AF-5C40-A395-026A56D299D8}"/>
              </a:ext>
            </a:extLst>
          </p:cNvPr>
          <p:cNvSpPr>
            <a:spLocks noGrp="1"/>
          </p:cNvSpPr>
          <p:nvPr>
            <p:ph idx="1"/>
          </p:nvPr>
        </p:nvSpPr>
        <p:spPr/>
        <p:txBody>
          <a:bodyPr>
            <a:normAutofit fontScale="92500" lnSpcReduction="10000"/>
          </a:bodyPr>
          <a:lstStyle/>
          <a:p>
            <a:r>
              <a:rPr lang="zh-CN" altLang="en-US" dirty="0"/>
              <a:t>二级索引又称 跳数索引，由数据的聚合信息构建而成。 </a:t>
            </a:r>
          </a:p>
          <a:p>
            <a:pPr lvl="1"/>
            <a:r>
              <a:rPr lang="zh-CN" altLang="en-US" dirty="0"/>
              <a:t>与一级索引一样，如果在建表语句中声明了跳数索引，则会额外 生成相应的索引与标记文件</a:t>
            </a:r>
            <a:r>
              <a:rPr lang="en-US" altLang="zh-CN" dirty="0"/>
              <a:t>(</a:t>
            </a:r>
            <a:r>
              <a:rPr lang="en-US" altLang="zh-CN" dirty="0" err="1"/>
              <a:t>skp_idx</a:t>
            </a:r>
            <a:r>
              <a:rPr lang="en-US" altLang="zh-CN" dirty="0"/>
              <a:t>_[Column].</a:t>
            </a:r>
            <a:r>
              <a:rPr lang="en-US" altLang="zh-CN" dirty="0" err="1"/>
              <a:t>idx</a:t>
            </a:r>
            <a:r>
              <a:rPr lang="zh-CN" altLang="en-US" dirty="0"/>
              <a:t>与 </a:t>
            </a:r>
            <a:r>
              <a:rPr lang="en-US" altLang="zh-CN" dirty="0" err="1"/>
              <a:t>skp_idx</a:t>
            </a:r>
            <a:r>
              <a:rPr lang="en-US" altLang="zh-CN" dirty="0"/>
              <a:t>_[Column].</a:t>
            </a:r>
            <a:r>
              <a:rPr lang="en-US" altLang="zh-CN" dirty="0" err="1"/>
              <a:t>mrk</a:t>
            </a:r>
            <a:r>
              <a:rPr lang="en-US" altLang="zh-CN" dirty="0"/>
              <a:t>)</a:t>
            </a:r>
            <a:r>
              <a:rPr lang="zh-CN" altLang="en-US" dirty="0"/>
              <a:t>。 </a:t>
            </a:r>
            <a:endParaRPr lang="en-US" altLang="zh-CN" dirty="0"/>
          </a:p>
          <a:p>
            <a:pPr lvl="1"/>
            <a:endParaRPr lang="en-US" altLang="zh-CN" dirty="0"/>
          </a:p>
          <a:p>
            <a:r>
              <a:rPr lang="en-US" altLang="zh-CN" dirty="0"/>
              <a:t>granularity</a:t>
            </a:r>
            <a:r>
              <a:rPr lang="zh-CN" altLang="en-US" dirty="0"/>
              <a:t>与</a:t>
            </a:r>
            <a:r>
              <a:rPr lang="en-US" altLang="zh-CN" dirty="0" err="1"/>
              <a:t>index_granularity</a:t>
            </a:r>
            <a:r>
              <a:rPr lang="en-US" altLang="zh-CN" dirty="0"/>
              <a:t> </a:t>
            </a:r>
          </a:p>
          <a:p>
            <a:pPr lvl="1"/>
            <a:r>
              <a:rPr lang="en-US" altLang="zh-CN" dirty="0" err="1"/>
              <a:t>index_granularity</a:t>
            </a:r>
            <a:r>
              <a:rPr lang="zh-CN" altLang="en-US" dirty="0"/>
              <a:t>定义了数据的粒度 </a:t>
            </a:r>
          </a:p>
          <a:p>
            <a:pPr lvl="1"/>
            <a:r>
              <a:rPr lang="en-US" altLang="zh-CN" dirty="0"/>
              <a:t>granularity</a:t>
            </a:r>
            <a:r>
              <a:rPr lang="zh-CN" altLang="en-US" dirty="0"/>
              <a:t>定义了聚合信息汇总的粒度 </a:t>
            </a:r>
          </a:p>
          <a:p>
            <a:pPr lvl="1"/>
            <a:endParaRPr lang="en-US" altLang="zh-CN" dirty="0"/>
          </a:p>
          <a:p>
            <a:pPr marL="457177" lvl="1" indent="0">
              <a:buNone/>
            </a:pPr>
            <a:endParaRPr lang="en-US" altLang="zh-CN" dirty="0"/>
          </a:p>
          <a:p>
            <a:pPr marL="457177" lvl="1" indent="0">
              <a:buNone/>
            </a:pPr>
            <a:endParaRPr lang="en-US" altLang="zh-CN" dirty="0"/>
          </a:p>
          <a:p>
            <a:pPr lvl="1"/>
            <a:endParaRPr lang="en-US" altLang="zh-CN" dirty="0"/>
          </a:p>
          <a:p>
            <a:pPr lvl="1"/>
            <a:endParaRPr lang="en-US" altLang="zh-CN" dirty="0"/>
          </a:p>
          <a:p>
            <a:r>
              <a:rPr lang="zh-CN" altLang="en-US" dirty="0"/>
              <a:t>生成规则</a:t>
            </a:r>
            <a:endParaRPr lang="en-US" altLang="zh-CN" dirty="0"/>
          </a:p>
          <a:p>
            <a:pPr lvl="1"/>
            <a:r>
              <a:rPr lang="en-US" altLang="zh-CN" dirty="0"/>
              <a:t>1.</a:t>
            </a:r>
            <a:r>
              <a:rPr lang="zh-CN" altLang="en-US" dirty="0"/>
              <a:t>按照</a:t>
            </a:r>
            <a:r>
              <a:rPr lang="en-US" altLang="zh-CN" dirty="0" err="1"/>
              <a:t>index_granularity</a:t>
            </a:r>
            <a:r>
              <a:rPr lang="zh-CN" altLang="en-US" dirty="0"/>
              <a:t>粒度间隔 将数据划分成</a:t>
            </a:r>
            <a:r>
              <a:rPr lang="en-US" altLang="zh-CN" dirty="0"/>
              <a:t>n</a:t>
            </a:r>
            <a:r>
              <a:rPr lang="zh-CN" altLang="en-US" dirty="0"/>
              <a:t>段，总共有</a:t>
            </a:r>
            <a:r>
              <a:rPr lang="en-US" altLang="zh-CN" dirty="0"/>
              <a:t>[0,n-1]</a:t>
            </a:r>
            <a:r>
              <a:rPr lang="zh-CN" altLang="en-US" dirty="0"/>
              <a:t>个区间 </a:t>
            </a:r>
            <a:r>
              <a:rPr lang="en-US" altLang="zh-CN" dirty="0"/>
              <a:t>(n=</a:t>
            </a:r>
            <a:r>
              <a:rPr lang="en-US" altLang="zh-CN" dirty="0" err="1"/>
              <a:t>total_rows</a:t>
            </a:r>
            <a:r>
              <a:rPr lang="en-US" altLang="zh-CN" dirty="0"/>
              <a:t>/</a:t>
            </a:r>
            <a:r>
              <a:rPr lang="en-US" altLang="zh-CN" dirty="0" err="1"/>
              <a:t>index_granularity</a:t>
            </a:r>
            <a:r>
              <a:rPr lang="zh-CN" altLang="en-US" dirty="0"/>
              <a:t>，向上取整</a:t>
            </a:r>
            <a:r>
              <a:rPr lang="en-US" altLang="zh-CN" dirty="0"/>
              <a:t>)</a:t>
            </a:r>
            <a:r>
              <a:rPr lang="zh-CN" altLang="en-US" dirty="0"/>
              <a:t>。</a:t>
            </a:r>
            <a:endParaRPr lang="en-US" altLang="zh-CN" dirty="0"/>
          </a:p>
          <a:p>
            <a:pPr lvl="1"/>
            <a:r>
              <a:rPr lang="en-US" altLang="zh-CN" dirty="0"/>
              <a:t>2.</a:t>
            </a:r>
            <a:r>
              <a:rPr lang="zh-CN" altLang="en-US" dirty="0"/>
              <a:t>根据索引 定义时声明的表达式，从</a:t>
            </a:r>
            <a:r>
              <a:rPr lang="en-US" altLang="zh-CN" dirty="0"/>
              <a:t>0</a:t>
            </a:r>
            <a:r>
              <a:rPr lang="zh-CN" altLang="en-US" dirty="0"/>
              <a:t>区间开始，依次按</a:t>
            </a:r>
            <a:r>
              <a:rPr lang="en-US" altLang="zh-CN" dirty="0" err="1"/>
              <a:t>index_granularity</a:t>
            </a:r>
            <a:r>
              <a:rPr lang="zh-CN" altLang="en-US" dirty="0"/>
              <a:t>粒度从数据中获取聚合信息，每次向前移动</a:t>
            </a:r>
            <a:r>
              <a:rPr lang="en-US" altLang="zh-CN" dirty="0"/>
              <a:t>1</a:t>
            </a:r>
            <a:r>
              <a:rPr lang="zh-CN" altLang="en-US" dirty="0"/>
              <a:t>步</a:t>
            </a:r>
            <a:r>
              <a:rPr lang="en-US" altLang="zh-CN" dirty="0"/>
              <a:t>(n+1)</a:t>
            </a:r>
            <a:r>
              <a:rPr lang="zh-CN" altLang="en-US" dirty="0"/>
              <a:t>，聚合信息逐步累 加。</a:t>
            </a:r>
            <a:endParaRPr lang="en-US" altLang="zh-CN" dirty="0"/>
          </a:p>
          <a:p>
            <a:pPr lvl="1"/>
            <a:r>
              <a:rPr lang="en-US" altLang="zh-CN" dirty="0"/>
              <a:t>3.</a:t>
            </a:r>
            <a:r>
              <a:rPr lang="zh-CN" altLang="en-US" dirty="0"/>
              <a:t>当移动</a:t>
            </a:r>
            <a:r>
              <a:rPr lang="en-US" altLang="zh-CN" dirty="0"/>
              <a:t>granularity</a:t>
            </a:r>
            <a:r>
              <a:rPr lang="zh-CN" altLang="en-US" dirty="0"/>
              <a:t>次区间时，则汇总并生成一行跳数索引 数据。 </a:t>
            </a:r>
          </a:p>
          <a:p>
            <a:endParaRPr lang="en-US" altLang="zh-CN" dirty="0"/>
          </a:p>
          <a:p>
            <a:endParaRPr kumimoji="1" lang="zh-CN" altLang="en-US" dirty="0"/>
          </a:p>
        </p:txBody>
      </p:sp>
      <p:sp>
        <p:nvSpPr>
          <p:cNvPr id="5" name="标题 4">
            <a:extLst>
              <a:ext uri="{FF2B5EF4-FFF2-40B4-BE49-F238E27FC236}">
                <a16:creationId xmlns:a16="http://schemas.microsoft.com/office/drawing/2014/main" id="{95B9DCEC-0221-7F45-95DE-94760DC53C90}"/>
              </a:ext>
            </a:extLst>
          </p:cNvPr>
          <p:cNvSpPr>
            <a:spLocks noGrp="1"/>
          </p:cNvSpPr>
          <p:nvPr>
            <p:ph type="title"/>
          </p:nvPr>
        </p:nvSpPr>
        <p:spPr/>
        <p:txBody>
          <a:bodyPr/>
          <a:lstStyle/>
          <a:p>
            <a:r>
              <a:rPr kumimoji="1" lang="en-US" altLang="zh-CN" dirty="0" err="1"/>
              <a:t>MergeTree</a:t>
            </a:r>
            <a:r>
              <a:rPr kumimoji="1" lang="zh-CN" altLang="en-US" dirty="0"/>
              <a:t>二级索引</a:t>
            </a:r>
          </a:p>
        </p:txBody>
      </p:sp>
    </p:spTree>
    <p:extLst>
      <p:ext uri="{BB962C8B-B14F-4D97-AF65-F5344CB8AC3E}">
        <p14:creationId xmlns:p14="http://schemas.microsoft.com/office/powerpoint/2010/main" val="206591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AFB9BF0-B06D-9E48-8B0D-D1695632096E}"/>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DA8F0653-A18D-AE44-A0B1-210834726CEA}"/>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 name="内容占位符 3">
            <a:extLst>
              <a:ext uri="{FF2B5EF4-FFF2-40B4-BE49-F238E27FC236}">
                <a16:creationId xmlns:a16="http://schemas.microsoft.com/office/drawing/2014/main" id="{5F56CE70-21F8-7347-9D9E-223B57F9E333}"/>
              </a:ext>
            </a:extLst>
          </p:cNvPr>
          <p:cNvSpPr>
            <a:spLocks noGrp="1"/>
          </p:cNvSpPr>
          <p:nvPr>
            <p:ph idx="1"/>
          </p:nvPr>
        </p:nvSpPr>
        <p:spPr/>
        <p:txBody>
          <a:bodyPr/>
          <a:lstStyle/>
          <a:p>
            <a:r>
              <a:rPr kumimoji="1" lang="zh-CN" altLang="en-US" dirty="0"/>
              <a:t>共</a:t>
            </a:r>
            <a:r>
              <a:rPr kumimoji="1" lang="en-US" altLang="zh-CN" dirty="0"/>
              <a:t>4</a:t>
            </a:r>
            <a:r>
              <a:rPr kumimoji="1" lang="zh-CN" altLang="en-US" dirty="0"/>
              <a:t>种跳数索引类型，一张表可同时支持多个跳数索引</a:t>
            </a:r>
            <a:endParaRPr kumimoji="1" lang="en-US" altLang="zh-CN" dirty="0"/>
          </a:p>
          <a:p>
            <a:pPr lvl="1"/>
            <a:r>
              <a:rPr kumimoji="1" lang="en-US" altLang="zh-CN" dirty="0"/>
              <a:t>Minmax</a:t>
            </a:r>
          </a:p>
          <a:p>
            <a:pPr lvl="2"/>
            <a:r>
              <a:rPr lang="en-US" altLang="zh-CN" dirty="0"/>
              <a:t>minmax</a:t>
            </a:r>
            <a:r>
              <a:rPr lang="zh-CN" altLang="en-US" dirty="0"/>
              <a:t>索引记录了一段数据内的最小和最大极值， 其索引的作用类似分区目录的</a:t>
            </a:r>
            <a:r>
              <a:rPr lang="en-US" altLang="zh-CN" dirty="0"/>
              <a:t>minmax</a:t>
            </a:r>
            <a:r>
              <a:rPr lang="zh-CN" altLang="en-US" dirty="0"/>
              <a:t>索引，能够快速跳过无用的数据 区间 </a:t>
            </a:r>
            <a:endParaRPr kumimoji="1" lang="en-US" altLang="zh-CN" dirty="0"/>
          </a:p>
          <a:p>
            <a:pPr lvl="1"/>
            <a:r>
              <a:rPr kumimoji="1" lang="en-US" altLang="zh-CN" dirty="0"/>
              <a:t>Set</a:t>
            </a:r>
          </a:p>
          <a:p>
            <a:pPr lvl="2"/>
            <a:r>
              <a:rPr lang="en-US" altLang="zh-CN" dirty="0"/>
              <a:t>set</a:t>
            </a:r>
            <a:r>
              <a:rPr lang="zh-CN" altLang="en-US" dirty="0"/>
              <a:t>索引直接记录了声明字段或表达式的取值</a:t>
            </a:r>
            <a:r>
              <a:rPr lang="en-US" altLang="zh-CN" dirty="0"/>
              <a:t>(</a:t>
            </a:r>
            <a:r>
              <a:rPr lang="zh-CN" altLang="en-US" dirty="0"/>
              <a:t>唯一 值，无重复</a:t>
            </a:r>
            <a:r>
              <a:rPr lang="en-US" altLang="zh-CN" dirty="0"/>
              <a:t>)</a:t>
            </a:r>
            <a:r>
              <a:rPr lang="zh-CN" altLang="en-US" dirty="0"/>
              <a:t>，其完整形式为</a:t>
            </a:r>
            <a:r>
              <a:rPr lang="en-US" altLang="zh-CN" dirty="0"/>
              <a:t>set(</a:t>
            </a:r>
            <a:r>
              <a:rPr lang="en-US" altLang="zh-CN" dirty="0" err="1"/>
              <a:t>max_rows</a:t>
            </a:r>
            <a:r>
              <a:rPr lang="en-US" altLang="zh-CN" dirty="0"/>
              <a:t>)</a:t>
            </a:r>
            <a:r>
              <a:rPr lang="zh-CN" altLang="en-US" dirty="0"/>
              <a:t>，其中</a:t>
            </a:r>
            <a:r>
              <a:rPr lang="en-US" altLang="zh-CN" dirty="0" err="1"/>
              <a:t>max_rows</a:t>
            </a:r>
            <a:r>
              <a:rPr lang="zh-CN" altLang="en-US" dirty="0"/>
              <a:t>是一个阈 值，表示在一个</a:t>
            </a:r>
            <a:r>
              <a:rPr lang="en-US" altLang="zh-CN" dirty="0" err="1"/>
              <a:t>index_granularity</a:t>
            </a:r>
            <a:r>
              <a:rPr lang="zh-CN" altLang="en-US" dirty="0"/>
              <a:t>内，索引最多记录的数据行数。如 果</a:t>
            </a:r>
            <a:r>
              <a:rPr lang="en-US" altLang="zh-CN" dirty="0" err="1"/>
              <a:t>max_rows</a:t>
            </a:r>
            <a:r>
              <a:rPr lang="en-US" altLang="zh-CN" dirty="0"/>
              <a:t>=0</a:t>
            </a:r>
            <a:r>
              <a:rPr lang="zh-CN" altLang="en-US" dirty="0"/>
              <a:t>，则表示无限制 </a:t>
            </a:r>
            <a:endParaRPr kumimoji="1" lang="en-US" altLang="zh-CN" dirty="0"/>
          </a:p>
          <a:p>
            <a:pPr lvl="1"/>
            <a:r>
              <a:rPr lang="en-US" altLang="zh-CN" dirty="0"/>
              <a:t>ngrambf_v1</a:t>
            </a:r>
          </a:p>
          <a:p>
            <a:pPr lvl="2"/>
            <a:r>
              <a:rPr lang="en-US" altLang="zh-CN" dirty="0"/>
              <a:t>ngrambf_v1</a:t>
            </a:r>
            <a:r>
              <a:rPr lang="zh-CN" altLang="en-US" dirty="0"/>
              <a:t>索引记录的是数据短语的布隆表过 滤器，只支持</a:t>
            </a:r>
            <a:r>
              <a:rPr lang="en-US" altLang="zh-CN" dirty="0"/>
              <a:t>String</a:t>
            </a:r>
            <a:r>
              <a:rPr lang="zh-CN" altLang="en-US" dirty="0"/>
              <a:t>和</a:t>
            </a:r>
            <a:r>
              <a:rPr lang="en-US" altLang="zh-CN" dirty="0" err="1"/>
              <a:t>FixedString</a:t>
            </a:r>
            <a:r>
              <a:rPr lang="zh-CN" altLang="en-US" dirty="0"/>
              <a:t>数据类型。</a:t>
            </a:r>
            <a:r>
              <a:rPr lang="en-US" altLang="zh-CN" dirty="0"/>
              <a:t>ngrambf_v1</a:t>
            </a:r>
            <a:r>
              <a:rPr lang="zh-CN" altLang="en-US" dirty="0"/>
              <a:t>只能够提升 </a:t>
            </a:r>
            <a:r>
              <a:rPr lang="en-US" altLang="zh-CN" dirty="0"/>
              <a:t>in</a:t>
            </a:r>
            <a:r>
              <a:rPr lang="zh-CN" altLang="en-US" dirty="0"/>
              <a:t>、</a:t>
            </a:r>
            <a:r>
              <a:rPr lang="en-US" altLang="zh-CN" dirty="0" err="1"/>
              <a:t>notIn</a:t>
            </a:r>
            <a:r>
              <a:rPr lang="zh-CN" altLang="en-US" dirty="0"/>
              <a:t>、</a:t>
            </a:r>
            <a:r>
              <a:rPr lang="en-US" altLang="zh-CN" dirty="0"/>
              <a:t>like</a:t>
            </a:r>
            <a:r>
              <a:rPr lang="zh-CN" altLang="en-US" dirty="0"/>
              <a:t>、</a:t>
            </a:r>
            <a:r>
              <a:rPr lang="en-US" altLang="zh-CN" dirty="0"/>
              <a:t>equals</a:t>
            </a:r>
            <a:r>
              <a:rPr lang="zh-CN" altLang="en-US" dirty="0"/>
              <a:t>和</a:t>
            </a:r>
            <a:r>
              <a:rPr lang="en-US" altLang="zh-CN" dirty="0" err="1"/>
              <a:t>notEquals</a:t>
            </a:r>
            <a:r>
              <a:rPr lang="zh-CN" altLang="en-US" dirty="0"/>
              <a:t>查询的性能 </a:t>
            </a:r>
            <a:endParaRPr lang="en-US" altLang="zh-CN" dirty="0"/>
          </a:p>
          <a:p>
            <a:pPr lvl="1"/>
            <a:r>
              <a:rPr lang="en-US" altLang="zh-CN" dirty="0"/>
              <a:t>tokenbf_v1</a:t>
            </a:r>
          </a:p>
          <a:p>
            <a:pPr lvl="2"/>
            <a:r>
              <a:rPr lang="en-US" altLang="zh-CN" dirty="0"/>
              <a:t>tokenbf_v1</a:t>
            </a:r>
            <a:r>
              <a:rPr lang="zh-CN" altLang="en-US" dirty="0"/>
              <a:t>索引是</a:t>
            </a:r>
            <a:r>
              <a:rPr lang="en-US" altLang="zh-CN" dirty="0"/>
              <a:t>ngrambf_v1</a:t>
            </a:r>
            <a:r>
              <a:rPr lang="zh-CN" altLang="en-US" dirty="0"/>
              <a:t>的变种，同样也是一种布隆过滤器索引。</a:t>
            </a:r>
            <a:r>
              <a:rPr lang="en-US" altLang="zh-CN" dirty="0"/>
              <a:t>tokenbf_v1</a:t>
            </a:r>
            <a:r>
              <a:rPr lang="zh-CN" altLang="en-US" dirty="0"/>
              <a:t>除了短语</a:t>
            </a:r>
            <a:r>
              <a:rPr lang="en-US" altLang="zh-CN" dirty="0"/>
              <a:t>token</a:t>
            </a:r>
            <a:r>
              <a:rPr lang="zh-CN" altLang="en-US" dirty="0"/>
              <a:t>的处理方法外，其 他与</a:t>
            </a:r>
            <a:r>
              <a:rPr lang="en-US" altLang="zh-CN" dirty="0"/>
              <a:t>ngrambf_v1</a:t>
            </a:r>
            <a:r>
              <a:rPr lang="zh-CN" altLang="en-US" dirty="0"/>
              <a:t>是完全一样的。</a:t>
            </a:r>
            <a:r>
              <a:rPr lang="en-US" altLang="zh-CN" dirty="0"/>
              <a:t>tokenbf_v1</a:t>
            </a:r>
            <a:r>
              <a:rPr lang="zh-CN" altLang="en-US" dirty="0"/>
              <a:t>会自动按照非字符的、数 字的字符串分割</a:t>
            </a:r>
            <a:r>
              <a:rPr lang="en-US" altLang="zh-CN" dirty="0"/>
              <a:t>token </a:t>
            </a:r>
          </a:p>
          <a:p>
            <a:pPr lvl="1"/>
            <a:endParaRPr lang="en-US" altLang="zh-CN" dirty="0"/>
          </a:p>
          <a:p>
            <a:pPr lvl="1"/>
            <a:endParaRPr kumimoji="1" lang="zh-CN" altLang="en-US" dirty="0"/>
          </a:p>
        </p:txBody>
      </p:sp>
      <p:sp>
        <p:nvSpPr>
          <p:cNvPr id="5" name="标题 4">
            <a:extLst>
              <a:ext uri="{FF2B5EF4-FFF2-40B4-BE49-F238E27FC236}">
                <a16:creationId xmlns:a16="http://schemas.microsoft.com/office/drawing/2014/main" id="{2679F644-E050-3546-81A4-47FBFA02A6E3}"/>
              </a:ext>
            </a:extLst>
          </p:cNvPr>
          <p:cNvSpPr>
            <a:spLocks noGrp="1"/>
          </p:cNvSpPr>
          <p:nvPr>
            <p:ph type="title"/>
          </p:nvPr>
        </p:nvSpPr>
        <p:spPr/>
        <p:txBody>
          <a:bodyPr/>
          <a:lstStyle/>
          <a:p>
            <a:r>
              <a:rPr kumimoji="1" lang="en-US" altLang="zh-CN" dirty="0" err="1"/>
              <a:t>MergeTree</a:t>
            </a:r>
            <a:r>
              <a:rPr kumimoji="1" lang="zh-CN" altLang="en-US" dirty="0"/>
              <a:t>二级索引</a:t>
            </a:r>
          </a:p>
        </p:txBody>
      </p:sp>
    </p:spTree>
    <p:extLst>
      <p:ext uri="{BB962C8B-B14F-4D97-AF65-F5344CB8AC3E}">
        <p14:creationId xmlns:p14="http://schemas.microsoft.com/office/powerpoint/2010/main" val="346796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t>基于深度学习的数据预警模型研究</a:t>
            </a:r>
            <a:r>
              <a:rPr kumimoji="1" lang="en-US" altLang="zh-CN" dirty="0"/>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41395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a:xfrm>
            <a:off x="669924" y="1643270"/>
            <a:ext cx="10736156" cy="4567674"/>
          </a:xfrm>
        </p:spPr>
        <p:txBody>
          <a:bodyPr>
            <a:normAutofit/>
          </a:bodyPr>
          <a:lstStyle/>
          <a:p>
            <a:endParaRPr kumimoji="1" lang="en-US" altLang="zh-CN" dirty="0"/>
          </a:p>
          <a:p>
            <a:endParaRPr kumimoji="1" lang="en-US" altLang="zh-CN" dirty="0"/>
          </a:p>
          <a:p>
            <a:r>
              <a:rPr kumimoji="1" lang="en-US" altLang="zh-CN" dirty="0"/>
              <a:t>1.</a:t>
            </a:r>
            <a:r>
              <a:rPr kumimoji="1" lang="zh-CN" altLang="en-US" dirty="0"/>
              <a:t> 预测模型需要对外提供</a:t>
            </a:r>
            <a:r>
              <a:rPr kumimoji="1" lang="en-US" altLang="zh-CN" dirty="0"/>
              <a:t>Restful</a:t>
            </a:r>
            <a:r>
              <a:rPr kumimoji="1" lang="zh-CN" altLang="en-US" dirty="0"/>
              <a:t>的接口，方便前后端分离。</a:t>
            </a:r>
            <a:endParaRPr kumimoji="1" lang="en-US" altLang="zh-CN" dirty="0"/>
          </a:p>
          <a:p>
            <a:endParaRPr kumimoji="1" lang="en-US" altLang="zh-CN" dirty="0"/>
          </a:p>
          <a:p>
            <a:r>
              <a:rPr kumimoji="1" lang="en-US" altLang="zh-CN" dirty="0"/>
              <a:t>2.</a:t>
            </a:r>
            <a:r>
              <a:rPr kumimoji="1" lang="zh-CN" altLang="en-US" dirty="0"/>
              <a:t> 运行预测模型在</a:t>
            </a:r>
            <a:r>
              <a:rPr kumimoji="1" lang="en-US" altLang="zh-CN" dirty="0"/>
              <a:t>docker</a:t>
            </a:r>
            <a:r>
              <a:rPr kumimoji="1" lang="zh-CN" altLang="en-US" dirty="0"/>
              <a:t>上，能够支持</a:t>
            </a:r>
            <a:r>
              <a:rPr kumimoji="1" lang="en-US" altLang="zh-CN" dirty="0"/>
              <a:t>k8s</a:t>
            </a:r>
            <a:r>
              <a:rPr kumimoji="1" lang="zh-CN" altLang="en-US" dirty="0"/>
              <a:t>平台运行。</a:t>
            </a:r>
            <a:endParaRPr kumimoji="1" lang="en-US" altLang="zh-CN" dirty="0"/>
          </a:p>
          <a:p>
            <a:endParaRPr kumimoji="1" lang="en-US" altLang="zh-CN" dirty="0"/>
          </a:p>
          <a:p>
            <a:r>
              <a:rPr kumimoji="1" lang="en-US" altLang="zh-CN" dirty="0"/>
              <a:t>3.</a:t>
            </a:r>
            <a:r>
              <a:rPr kumimoji="1" lang="zh-CN" altLang="en-US" dirty="0"/>
              <a:t> 占用资源较少，占用内存较小，运算效率高。</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6" name="矩形 5">
            <a:extLst>
              <a:ext uri="{FF2B5EF4-FFF2-40B4-BE49-F238E27FC236}">
                <a16:creationId xmlns:a16="http://schemas.microsoft.com/office/drawing/2014/main" id="{70EE9257-8473-2F4D-8F5E-4EEBCA31EEFC}"/>
              </a:ext>
            </a:extLst>
          </p:cNvPr>
          <p:cNvSpPr/>
          <p:nvPr/>
        </p:nvSpPr>
        <p:spPr>
          <a:xfrm>
            <a:off x="669924" y="1174817"/>
            <a:ext cx="1107996" cy="369332"/>
          </a:xfrm>
          <a:prstGeom prst="rect">
            <a:avLst/>
          </a:prstGeom>
        </p:spPr>
        <p:txBody>
          <a:bodyPr wrap="none">
            <a:spAutoFit/>
          </a:bodyPr>
          <a:lstStyle/>
          <a:p>
            <a:r>
              <a:rPr kumimoji="1" lang="zh-CN" altLang="en-US" b="1" dirty="0"/>
              <a:t>基本需求</a:t>
            </a:r>
            <a:endParaRPr kumimoji="1" lang="en-US" altLang="zh-CN" b="1" dirty="0"/>
          </a:p>
        </p:txBody>
      </p:sp>
    </p:spTree>
    <p:extLst>
      <p:ext uri="{BB962C8B-B14F-4D97-AF65-F5344CB8AC3E}">
        <p14:creationId xmlns:p14="http://schemas.microsoft.com/office/powerpoint/2010/main" val="270554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深度学习环境搭建</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422568" cy="461665"/>
          </a:xfrm>
          <a:prstGeom prst="rect">
            <a:avLst/>
          </a:prstGeom>
        </p:spPr>
        <p:txBody>
          <a:bodyPr wrap="square">
            <a:spAutoFit/>
          </a:bodyPr>
          <a:lstStyle/>
          <a:p>
            <a:r>
              <a:rPr kumimoji="1" lang="zh-CN" altLang="en-US" sz="2400" b="1" dirty="0"/>
              <a:t>基础架构</a:t>
            </a:r>
            <a:endParaRPr kumimoji="1" lang="en-US" altLang="zh-CN" sz="2400" b="1" dirty="0"/>
          </a:p>
        </p:txBody>
      </p:sp>
      <p:pic>
        <p:nvPicPr>
          <p:cNvPr id="2" name="图片 1">
            <a:extLst>
              <a:ext uri="{FF2B5EF4-FFF2-40B4-BE49-F238E27FC236}">
                <a16:creationId xmlns:a16="http://schemas.microsoft.com/office/drawing/2014/main" id="{EDE69389-BAF0-B34A-911E-CBF089EEF736}"/>
              </a:ext>
            </a:extLst>
          </p:cNvPr>
          <p:cNvPicPr>
            <a:picLocks noChangeAspect="1"/>
          </p:cNvPicPr>
          <p:nvPr/>
        </p:nvPicPr>
        <p:blipFill>
          <a:blip r:embed="rId3"/>
          <a:stretch>
            <a:fillRect/>
          </a:stretch>
        </p:blipFill>
        <p:spPr>
          <a:xfrm>
            <a:off x="5030050" y="1057014"/>
            <a:ext cx="5989049" cy="5815454"/>
          </a:xfrm>
          <a:prstGeom prst="rect">
            <a:avLst/>
          </a:prstGeom>
        </p:spPr>
      </p:pic>
      <p:sp>
        <p:nvSpPr>
          <p:cNvPr id="23" name="文本框 22">
            <a:extLst>
              <a:ext uri="{FF2B5EF4-FFF2-40B4-BE49-F238E27FC236}">
                <a16:creationId xmlns:a16="http://schemas.microsoft.com/office/drawing/2014/main" id="{BA1C8AAA-20F5-194A-80E9-CE97318A1EFD}"/>
              </a:ext>
            </a:extLst>
          </p:cNvPr>
          <p:cNvSpPr txBox="1"/>
          <p:nvPr/>
        </p:nvSpPr>
        <p:spPr>
          <a:xfrm>
            <a:off x="669924" y="2764412"/>
            <a:ext cx="3449256" cy="1754326"/>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显卡采用</a:t>
            </a:r>
            <a:r>
              <a:rPr kumimoji="1" lang="en-US" altLang="zh-CN" dirty="0"/>
              <a:t>Nvidia</a:t>
            </a:r>
            <a:r>
              <a:rPr kumimoji="1" lang="zh-CN" altLang="en-US" dirty="0"/>
              <a:t>显卡</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N</a:t>
            </a:r>
            <a:r>
              <a:rPr kumimoji="1" lang="zh-CN" altLang="en-US" dirty="0"/>
              <a:t>卡 三件套：</a:t>
            </a:r>
            <a:r>
              <a:rPr kumimoji="1" lang="en-US" altLang="zh-CN" dirty="0" err="1"/>
              <a:t>driver,CUDA</a:t>
            </a:r>
            <a:r>
              <a:rPr kumimoji="1" lang="zh-CN" altLang="en-US" dirty="0"/>
              <a:t>，</a:t>
            </a:r>
            <a:r>
              <a:rPr kumimoji="1" lang="en-US" altLang="zh-CN" dirty="0" err="1"/>
              <a:t>cuDNN</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zh-CN" altLang="en-US" dirty="0"/>
              <a:t>开发框架：</a:t>
            </a:r>
            <a:r>
              <a:rPr kumimoji="1" lang="en-US" altLang="zh-CN" dirty="0" err="1"/>
              <a:t>tensorflow</a:t>
            </a:r>
            <a:r>
              <a:rPr kumimoji="1" lang="zh-CN" altLang="en-US" dirty="0"/>
              <a:t>和</a:t>
            </a:r>
            <a:r>
              <a:rPr kumimoji="1" lang="en-US" altLang="zh-CN" dirty="0" err="1"/>
              <a:t>keras</a:t>
            </a:r>
            <a:endParaRPr kumimoji="1" lang="zh-CN" altLang="en-US" dirty="0"/>
          </a:p>
        </p:txBody>
      </p:sp>
    </p:spTree>
    <p:extLst>
      <p:ext uri="{BB962C8B-B14F-4D97-AF65-F5344CB8AC3E}">
        <p14:creationId xmlns:p14="http://schemas.microsoft.com/office/powerpoint/2010/main" val="787791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深度学习环境搭建</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857428" cy="830997"/>
          </a:xfrm>
          <a:prstGeom prst="rect">
            <a:avLst/>
          </a:prstGeom>
        </p:spPr>
        <p:txBody>
          <a:bodyPr wrap="square">
            <a:spAutoFit/>
          </a:bodyPr>
          <a:lstStyle/>
          <a:p>
            <a:r>
              <a:rPr kumimoji="1" lang="en-US" altLang="zh-CN" sz="2400" b="1" dirty="0"/>
              <a:t>NVIDIA</a:t>
            </a:r>
            <a:r>
              <a:rPr kumimoji="1" lang="zh-CN" altLang="en-US" sz="2400" b="1" dirty="0"/>
              <a:t>官方的架构推荐的</a:t>
            </a:r>
            <a:r>
              <a:rPr kumimoji="1" lang="en-US" altLang="zh-CN" sz="2400" b="1" dirty="0"/>
              <a:t>Docker</a:t>
            </a:r>
            <a:r>
              <a:rPr kumimoji="1" lang="zh-CN" altLang="en-US" sz="2400" b="1" dirty="0"/>
              <a:t>模式</a:t>
            </a:r>
            <a:endParaRPr kumimoji="1" lang="en-US" altLang="zh-CN" sz="2400" b="1" dirty="0"/>
          </a:p>
        </p:txBody>
      </p:sp>
      <p:pic>
        <p:nvPicPr>
          <p:cNvPr id="1026" name="Picture 2">
            <a:extLst>
              <a:ext uri="{FF2B5EF4-FFF2-40B4-BE49-F238E27FC236}">
                <a16:creationId xmlns:a16="http://schemas.microsoft.com/office/drawing/2014/main" id="{23556CEA-4923-2E44-B3AD-8F037AE9B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727" y="1329188"/>
            <a:ext cx="6629400" cy="46863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DDAE5B4-ECA6-F745-A9C5-6015E9FE700C}"/>
              </a:ext>
            </a:extLst>
          </p:cNvPr>
          <p:cNvSpPr txBox="1"/>
          <p:nvPr/>
        </p:nvSpPr>
        <p:spPr>
          <a:xfrm>
            <a:off x="243068" y="3059668"/>
            <a:ext cx="3449256"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CPU</a:t>
            </a:r>
            <a:r>
              <a:rPr kumimoji="1" lang="zh-CN" altLang="en-US" dirty="0"/>
              <a:t> </a:t>
            </a:r>
            <a:r>
              <a:rPr kumimoji="1" lang="en-US" altLang="zh-CN" dirty="0"/>
              <a:t>driver</a:t>
            </a:r>
            <a:r>
              <a:rPr kumimoji="1" lang="zh-CN" altLang="en-US" dirty="0"/>
              <a:t> 在物理机中</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CUDA</a:t>
            </a:r>
            <a:r>
              <a:rPr kumimoji="1" lang="zh-CN" altLang="en-US" dirty="0"/>
              <a:t>，</a:t>
            </a:r>
            <a:r>
              <a:rPr kumimoji="1" lang="en-US" altLang="zh-CN" dirty="0" err="1"/>
              <a:t>cuDNN</a:t>
            </a:r>
            <a:r>
              <a:rPr kumimoji="1" lang="zh-CN" altLang="en-US" dirty="0"/>
              <a:t>，</a:t>
            </a:r>
            <a:r>
              <a:rPr kumimoji="1" lang="en-US" altLang="zh-CN" dirty="0" err="1"/>
              <a:t>tensorflow</a:t>
            </a:r>
            <a:r>
              <a:rPr kumimoji="1" lang="zh-CN" altLang="en-US" dirty="0"/>
              <a:t>运行在</a:t>
            </a:r>
            <a:r>
              <a:rPr kumimoji="1" lang="en-US" altLang="zh-CN" dirty="0"/>
              <a:t>docker</a:t>
            </a:r>
            <a:r>
              <a:rPr kumimoji="1" lang="zh-CN" altLang="en-US" dirty="0"/>
              <a:t>中</a:t>
            </a:r>
          </a:p>
        </p:txBody>
      </p:sp>
    </p:spTree>
    <p:extLst>
      <p:ext uri="{BB962C8B-B14F-4D97-AF65-F5344CB8AC3E}">
        <p14:creationId xmlns:p14="http://schemas.microsoft.com/office/powerpoint/2010/main" val="139547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深度学习环境搭建</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857428" cy="461665"/>
          </a:xfrm>
          <a:prstGeom prst="rect">
            <a:avLst/>
          </a:prstGeom>
        </p:spPr>
        <p:txBody>
          <a:bodyPr wrap="square">
            <a:spAutoFit/>
          </a:bodyPr>
          <a:lstStyle/>
          <a:p>
            <a:r>
              <a:rPr kumimoji="1" lang="zh-CN" altLang="en-US" sz="2400" b="1" dirty="0"/>
              <a:t>本地先构建镜像</a:t>
            </a:r>
            <a:endParaRPr kumimoji="1" lang="en-US" altLang="zh-CN" sz="2400" b="1" dirty="0"/>
          </a:p>
        </p:txBody>
      </p:sp>
      <p:sp>
        <p:nvSpPr>
          <p:cNvPr id="9" name="文本框 8">
            <a:extLst>
              <a:ext uri="{FF2B5EF4-FFF2-40B4-BE49-F238E27FC236}">
                <a16:creationId xmlns:a16="http://schemas.microsoft.com/office/drawing/2014/main" id="{CDDAE5B4-ECA6-F745-A9C5-6015E9FE700C}"/>
              </a:ext>
            </a:extLst>
          </p:cNvPr>
          <p:cNvSpPr txBox="1"/>
          <p:nvPr/>
        </p:nvSpPr>
        <p:spPr>
          <a:xfrm>
            <a:off x="243068" y="3059668"/>
            <a:ext cx="3449256" cy="1200329"/>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构建</a:t>
            </a:r>
            <a:r>
              <a:rPr kumimoji="1" lang="en-US" altLang="zh-CN" dirty="0" err="1"/>
              <a:t>dockerfile</a:t>
            </a:r>
            <a:endParaRPr kumimoji="1" lang="en-US" altLang="zh-CN" dirty="0"/>
          </a:p>
          <a:p>
            <a:pPr marL="285750" indent="-285750">
              <a:buFont typeface="Arial" panose="020B0604020202020204" pitchFamily="34" charset="0"/>
              <a:buChar char="•"/>
            </a:pPr>
            <a:r>
              <a:rPr kumimoji="1" lang="zh-CN" altLang="en-US" dirty="0"/>
              <a:t>基于 </a:t>
            </a:r>
            <a:r>
              <a:rPr kumimoji="1" lang="en-US" altLang="zh-CN" dirty="0" err="1"/>
              <a:t>tensorflow</a:t>
            </a:r>
            <a:r>
              <a:rPr kumimoji="1" lang="en-US" altLang="zh-CN" dirty="0"/>
              <a:t>-serving</a:t>
            </a:r>
            <a:r>
              <a:rPr kumimoji="1" lang="zh-CN" altLang="en-US" dirty="0"/>
              <a:t>的镜像打造，增加一些必须要依赖的类库和</a:t>
            </a:r>
            <a:r>
              <a:rPr kumimoji="1" lang="en-US" altLang="zh-CN" dirty="0"/>
              <a:t>python</a:t>
            </a:r>
            <a:r>
              <a:rPr kumimoji="1" lang="zh-CN" altLang="en-US" dirty="0"/>
              <a:t>库</a:t>
            </a:r>
          </a:p>
        </p:txBody>
      </p:sp>
      <p:sp>
        <p:nvSpPr>
          <p:cNvPr id="2" name="文本框 1">
            <a:extLst>
              <a:ext uri="{FF2B5EF4-FFF2-40B4-BE49-F238E27FC236}">
                <a16:creationId xmlns:a16="http://schemas.microsoft.com/office/drawing/2014/main" id="{47AA0C32-8C17-8E40-8879-E7042A3C170D}"/>
              </a:ext>
            </a:extLst>
          </p:cNvPr>
          <p:cNvSpPr txBox="1"/>
          <p:nvPr/>
        </p:nvSpPr>
        <p:spPr>
          <a:xfrm>
            <a:off x="4664597" y="1458410"/>
            <a:ext cx="6773530" cy="4462760"/>
          </a:xfrm>
          <a:prstGeom prst="rect">
            <a:avLst/>
          </a:prstGeom>
          <a:noFill/>
        </p:spPr>
        <p:txBody>
          <a:bodyPr wrap="square" rtlCol="0">
            <a:spAutoFit/>
          </a:bodyPr>
          <a:lstStyle/>
          <a:p>
            <a:r>
              <a:rPr lang="en-US" altLang="zh-CN" sz="1400" dirty="0"/>
              <a:t># </a:t>
            </a:r>
            <a:r>
              <a:rPr lang="zh-CN" altLang="en-US" sz="1400" dirty="0"/>
              <a:t>基于</a:t>
            </a:r>
            <a:r>
              <a:rPr lang="en-US" altLang="zh-CN" sz="1400" dirty="0"/>
              <a:t>docker pull </a:t>
            </a:r>
            <a:r>
              <a:rPr lang="en-US" altLang="zh-CN" sz="1400" dirty="0" err="1"/>
              <a:t>tensorflow</a:t>
            </a:r>
            <a:r>
              <a:rPr lang="en-US" altLang="zh-CN" sz="1400" dirty="0"/>
              <a:t>/serving</a:t>
            </a:r>
            <a:r>
              <a:rPr lang="zh-CN" altLang="en-US" sz="1400" dirty="0"/>
              <a:t>生成一个基础镜像 </a:t>
            </a:r>
            <a:endParaRPr lang="en-US" altLang="zh-CN" sz="1400" dirty="0"/>
          </a:p>
          <a:p>
            <a:r>
              <a:rPr lang="en-US" altLang="zh-CN" sz="1400" dirty="0"/>
              <a:t>#</a:t>
            </a:r>
            <a:r>
              <a:rPr lang="en-US" altLang="zh-CN" sz="1400" dirty="0" err="1"/>
              <a:t>nvidia</a:t>
            </a:r>
            <a:r>
              <a:rPr lang="zh-CN" altLang="en-US" sz="1400" dirty="0"/>
              <a:t>支持、</a:t>
            </a:r>
            <a:r>
              <a:rPr lang="en-US" altLang="zh-CN" sz="1400" dirty="0"/>
              <a:t>pytnon3</a:t>
            </a:r>
            <a:r>
              <a:rPr lang="zh-CN" altLang="en-US" sz="1400" dirty="0"/>
              <a:t>支持、</a:t>
            </a:r>
            <a:r>
              <a:rPr lang="en-US" altLang="zh-CN" sz="1400" dirty="0"/>
              <a:t> </a:t>
            </a:r>
            <a:r>
              <a:rPr lang="en-US" altLang="zh-CN" sz="1400" dirty="0" err="1"/>
              <a:t>tensorflow</a:t>
            </a:r>
            <a:r>
              <a:rPr lang="en-US" altLang="zh-CN" sz="1400" dirty="0"/>
              <a:t> </a:t>
            </a:r>
            <a:r>
              <a:rPr lang="zh-CN" altLang="en-US" sz="1400" dirty="0"/>
              <a:t>支持，</a:t>
            </a:r>
            <a:r>
              <a:rPr lang="en-US" altLang="zh-CN" sz="1400" dirty="0"/>
              <a:t> </a:t>
            </a:r>
            <a:r>
              <a:rPr lang="en-US" altLang="zh-CN" sz="1400" dirty="0" err="1"/>
              <a:t>tensorflow</a:t>
            </a:r>
            <a:r>
              <a:rPr lang="en-US" altLang="zh-CN" sz="1400" dirty="0"/>
              <a:t> serving</a:t>
            </a:r>
            <a:r>
              <a:rPr lang="zh-CN" altLang="en-US" sz="1400" dirty="0"/>
              <a:t>支持</a:t>
            </a:r>
            <a:endParaRPr lang="en-US" altLang="zh-CN" sz="1400" dirty="0"/>
          </a:p>
          <a:p>
            <a:r>
              <a:rPr lang="zh-CN" altLang="en-US" sz="1400" dirty="0"/>
              <a:t> </a:t>
            </a:r>
            <a:r>
              <a:rPr lang="en-US" altLang="zh-CN" sz="1400" dirty="0"/>
              <a:t>From docker pull </a:t>
            </a:r>
            <a:r>
              <a:rPr lang="en-US" altLang="zh-CN" sz="1400" dirty="0" err="1"/>
              <a:t>tensorflow</a:t>
            </a:r>
            <a:r>
              <a:rPr lang="en-US" altLang="zh-CN" sz="1400" dirty="0"/>
              <a:t>/serving</a:t>
            </a:r>
          </a:p>
          <a:p>
            <a:r>
              <a:rPr lang="en-US" altLang="zh-CN" sz="1400" dirty="0"/>
              <a:t>MAINTAINER group_11th</a:t>
            </a:r>
          </a:p>
          <a:p>
            <a:endParaRPr lang="en-US" altLang="zh-CN" sz="1400" dirty="0"/>
          </a:p>
          <a:p>
            <a:r>
              <a:rPr lang="en-US" altLang="zh-CN" sz="1400" dirty="0"/>
              <a:t>ADD config/</a:t>
            </a:r>
            <a:r>
              <a:rPr lang="en-US" altLang="zh-CN" sz="1400" dirty="0" err="1"/>
              <a:t>sources.list</a:t>
            </a:r>
            <a:r>
              <a:rPr lang="en-US" altLang="zh-CN" sz="1400" dirty="0"/>
              <a:t> /</a:t>
            </a:r>
            <a:r>
              <a:rPr lang="en-US" altLang="zh-CN" sz="1400" dirty="0" err="1"/>
              <a:t>etc</a:t>
            </a:r>
            <a:r>
              <a:rPr lang="en-US" altLang="zh-CN" sz="1400" dirty="0"/>
              <a:t>/apt/</a:t>
            </a:r>
            <a:r>
              <a:rPr lang="en-US" altLang="zh-CN" sz="1400" dirty="0" err="1"/>
              <a:t>sources.list</a:t>
            </a:r>
            <a:r>
              <a:rPr lang="en-US" altLang="zh-CN" sz="1400" dirty="0"/>
              <a:t> </a:t>
            </a:r>
          </a:p>
          <a:p>
            <a:endParaRPr lang="en-US" altLang="zh-CN" sz="1400" dirty="0"/>
          </a:p>
          <a:p>
            <a:r>
              <a:rPr lang="en-US" altLang="zh-CN" sz="1400" dirty="0"/>
              <a:t>RUN apt-get update </a:t>
            </a:r>
          </a:p>
          <a:p>
            <a:r>
              <a:rPr lang="en-US" altLang="zh-CN" sz="1400" dirty="0"/>
              <a:t>RUN apt-get install -y libsm6 </a:t>
            </a:r>
          </a:p>
          <a:p>
            <a:r>
              <a:rPr lang="en-US" altLang="zh-CN" sz="1400" dirty="0"/>
              <a:t>RUN apt-get install -y libxrender1 </a:t>
            </a:r>
          </a:p>
          <a:p>
            <a:r>
              <a:rPr lang="en-US" altLang="zh-CN" sz="1400" dirty="0"/>
              <a:t>RUN apt-get install -y </a:t>
            </a:r>
            <a:r>
              <a:rPr lang="en-US" altLang="zh-CN" sz="1400" dirty="0" err="1"/>
              <a:t>libxext</a:t>
            </a:r>
            <a:r>
              <a:rPr lang="en-US" altLang="zh-CN" sz="1400" dirty="0"/>
              <a:t>-dev </a:t>
            </a:r>
          </a:p>
          <a:p>
            <a:r>
              <a:rPr lang="en-US" altLang="zh-CN" sz="1400" dirty="0"/>
              <a:t>RUN apt-get install -y language-pack-</a:t>
            </a:r>
            <a:r>
              <a:rPr lang="en-US" altLang="zh-CN" sz="1400" dirty="0" err="1"/>
              <a:t>zh</a:t>
            </a:r>
            <a:r>
              <a:rPr lang="en-US" altLang="zh-CN" sz="1400" dirty="0"/>
              <a:t>-</a:t>
            </a:r>
            <a:r>
              <a:rPr lang="en-US" altLang="zh-CN" sz="1400" dirty="0" err="1"/>
              <a:t>hans</a:t>
            </a:r>
            <a:r>
              <a:rPr lang="en-US" altLang="zh-CN" sz="1400" dirty="0"/>
              <a:t> </a:t>
            </a:r>
          </a:p>
          <a:p>
            <a:endParaRPr lang="en-US" altLang="zh-CN" sz="1400" dirty="0"/>
          </a:p>
          <a:p>
            <a:r>
              <a:rPr lang="en-US" altLang="zh-CN" sz="1400" dirty="0"/>
              <a:t>ENV LANG zh_CN.UTF-8 </a:t>
            </a:r>
          </a:p>
          <a:p>
            <a:r>
              <a:rPr lang="en-US" altLang="zh-CN" sz="1400" dirty="0"/>
              <a:t>ENV LANGUAGE </a:t>
            </a:r>
            <a:r>
              <a:rPr lang="en-US" altLang="zh-CN" sz="1400" dirty="0" err="1"/>
              <a:t>zh_CN:zh</a:t>
            </a:r>
            <a:r>
              <a:rPr lang="en-US" altLang="zh-CN" sz="1400" dirty="0"/>
              <a:t> </a:t>
            </a:r>
          </a:p>
          <a:p>
            <a:r>
              <a:rPr lang="en-US" altLang="zh-CN" sz="1400" dirty="0"/>
              <a:t>ENV LC_ALL zh_CN.UTF-8 </a:t>
            </a:r>
          </a:p>
          <a:p>
            <a:endParaRPr lang="en-US" altLang="zh-CN" sz="1400" dirty="0"/>
          </a:p>
          <a:p>
            <a:r>
              <a:rPr lang="en-US" altLang="zh-CN" sz="1400" dirty="0"/>
              <a:t># </a:t>
            </a:r>
            <a:r>
              <a:rPr lang="zh-CN" altLang="en-US" sz="1400" dirty="0"/>
              <a:t>安装所需要的第三方包 </a:t>
            </a:r>
            <a:endParaRPr lang="en-US" altLang="zh-CN" sz="1400" dirty="0"/>
          </a:p>
          <a:p>
            <a:r>
              <a:rPr lang="en-US" altLang="zh-CN" sz="1400" dirty="0"/>
              <a:t>ADD </a:t>
            </a:r>
            <a:r>
              <a:rPr lang="en-US" altLang="zh-CN" sz="1400" dirty="0" err="1"/>
              <a:t>ocr</a:t>
            </a:r>
            <a:r>
              <a:rPr lang="en-US" altLang="zh-CN" sz="1400" dirty="0"/>
              <a:t>/</a:t>
            </a:r>
            <a:r>
              <a:rPr lang="en-US" altLang="zh-CN" sz="1400" dirty="0" err="1"/>
              <a:t>requirements.txt</a:t>
            </a:r>
            <a:r>
              <a:rPr lang="en-US" altLang="zh-CN" sz="1400" dirty="0"/>
              <a:t> /home/</a:t>
            </a:r>
            <a:r>
              <a:rPr lang="en-US" altLang="zh-CN" sz="1400" dirty="0" err="1"/>
              <a:t>requirements.txt</a:t>
            </a:r>
            <a:r>
              <a:rPr lang="en-US" altLang="zh-CN" sz="1400" dirty="0"/>
              <a:t> </a:t>
            </a:r>
          </a:p>
          <a:p>
            <a:r>
              <a:rPr lang="en-US" altLang="zh-CN" sz="1400" dirty="0"/>
              <a:t>RUN pip install -r /home/</a:t>
            </a:r>
            <a:r>
              <a:rPr lang="en-US" altLang="zh-CN" sz="1400" dirty="0" err="1"/>
              <a:t>requirements.txt</a:t>
            </a:r>
            <a:r>
              <a:rPr lang="en-US" altLang="zh-CN" sz="1400" dirty="0"/>
              <a:t> -</a:t>
            </a:r>
            <a:r>
              <a:rPr lang="en-US" altLang="zh-CN" sz="1400" dirty="0" err="1"/>
              <a:t>i</a:t>
            </a:r>
            <a:r>
              <a:rPr lang="en-US" altLang="zh-CN" sz="1400" dirty="0"/>
              <a:t> https://</a:t>
            </a:r>
            <a:r>
              <a:rPr lang="en-US" altLang="zh-CN" sz="1400" dirty="0" err="1"/>
              <a:t>mirrors.aliyun.com</a:t>
            </a:r>
            <a:r>
              <a:rPr lang="en-US" altLang="zh-CN" sz="1400" dirty="0"/>
              <a:t>/</a:t>
            </a:r>
            <a:r>
              <a:rPr lang="en-US" altLang="zh-CN" sz="1400" dirty="0" err="1"/>
              <a:t>pypi</a:t>
            </a:r>
            <a:r>
              <a:rPr lang="en-US" altLang="zh-CN" sz="1400" dirty="0"/>
              <a:t>/simple/</a:t>
            </a:r>
            <a:endParaRPr kumimoji="1" lang="zh-CN" altLang="en-US" sz="1400" dirty="0"/>
          </a:p>
        </p:txBody>
      </p:sp>
    </p:spTree>
    <p:extLst>
      <p:ext uri="{BB962C8B-B14F-4D97-AF65-F5344CB8AC3E}">
        <p14:creationId xmlns:p14="http://schemas.microsoft.com/office/powerpoint/2010/main" val="2993691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深度学习环境搭建</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857428" cy="461665"/>
          </a:xfrm>
          <a:prstGeom prst="rect">
            <a:avLst/>
          </a:prstGeom>
        </p:spPr>
        <p:txBody>
          <a:bodyPr wrap="square">
            <a:spAutoFit/>
          </a:bodyPr>
          <a:lstStyle/>
          <a:p>
            <a:r>
              <a:rPr kumimoji="1" lang="zh-CN" altLang="en-US" sz="2400" b="1" dirty="0"/>
              <a:t>本地运行镜像</a:t>
            </a:r>
            <a:endParaRPr kumimoji="1" lang="en-US" altLang="zh-CN" sz="2400" b="1" dirty="0"/>
          </a:p>
        </p:txBody>
      </p:sp>
      <p:sp>
        <p:nvSpPr>
          <p:cNvPr id="9" name="文本框 8">
            <a:extLst>
              <a:ext uri="{FF2B5EF4-FFF2-40B4-BE49-F238E27FC236}">
                <a16:creationId xmlns:a16="http://schemas.microsoft.com/office/drawing/2014/main" id="{CDDAE5B4-ECA6-F745-A9C5-6015E9FE700C}"/>
              </a:ext>
            </a:extLst>
          </p:cNvPr>
          <p:cNvSpPr txBox="1"/>
          <p:nvPr/>
        </p:nvSpPr>
        <p:spPr>
          <a:xfrm>
            <a:off x="457959" y="3042576"/>
            <a:ext cx="3449256"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构建镜像，并运行镜像</a:t>
            </a:r>
          </a:p>
        </p:txBody>
      </p:sp>
      <p:sp>
        <p:nvSpPr>
          <p:cNvPr id="2" name="文本框 1">
            <a:extLst>
              <a:ext uri="{FF2B5EF4-FFF2-40B4-BE49-F238E27FC236}">
                <a16:creationId xmlns:a16="http://schemas.microsoft.com/office/drawing/2014/main" id="{47AA0C32-8C17-8E40-8879-E7042A3C170D}"/>
              </a:ext>
            </a:extLst>
          </p:cNvPr>
          <p:cNvSpPr txBox="1"/>
          <p:nvPr/>
        </p:nvSpPr>
        <p:spPr>
          <a:xfrm>
            <a:off x="4810125" y="2979952"/>
            <a:ext cx="6773530" cy="2800767"/>
          </a:xfrm>
          <a:prstGeom prst="rect">
            <a:avLst/>
          </a:prstGeom>
          <a:noFill/>
        </p:spPr>
        <p:txBody>
          <a:bodyPr wrap="square" rtlCol="0">
            <a:spAutoFit/>
          </a:bodyPr>
          <a:lstStyle/>
          <a:p>
            <a:r>
              <a:rPr lang="en-US" altLang="zh-CN" sz="1600" dirty="0"/>
              <a:t>docker run \</a:t>
            </a:r>
          </a:p>
          <a:p>
            <a:r>
              <a:rPr lang="en-US" altLang="zh-CN" sz="1600" dirty="0"/>
              <a:t> --runtime=</a:t>
            </a:r>
            <a:r>
              <a:rPr lang="en-US" altLang="zh-CN" sz="1600" dirty="0" err="1"/>
              <a:t>nvidia</a:t>
            </a:r>
            <a:r>
              <a:rPr lang="en-US" altLang="zh-CN" sz="1600" dirty="0"/>
              <a:t> \</a:t>
            </a:r>
          </a:p>
          <a:p>
            <a:r>
              <a:rPr lang="en-US" altLang="zh-CN" sz="1600" dirty="0"/>
              <a:t> -e NVIDIA_VISIBLE_DEVICES=1 \</a:t>
            </a:r>
          </a:p>
          <a:p>
            <a:r>
              <a:rPr lang="en-US" altLang="zh-CN" sz="1600" dirty="0"/>
              <a:t> -t --rm \</a:t>
            </a:r>
          </a:p>
          <a:p>
            <a:r>
              <a:rPr lang="en-US" altLang="zh-CN" sz="1600" dirty="0"/>
              <a:t> -p 8500:8500 \</a:t>
            </a:r>
          </a:p>
          <a:p>
            <a:r>
              <a:rPr lang="en-US" altLang="zh-CN" sz="1600" dirty="0"/>
              <a:t> --</a:t>
            </a:r>
            <a:r>
              <a:rPr lang="en-US" altLang="zh-CN" sz="1600" dirty="0" err="1"/>
              <a:t>cpus</a:t>
            </a:r>
            <a:r>
              <a:rPr lang="en-US" altLang="zh-CN" sz="1600" dirty="0"/>
              <a:t>=10 \</a:t>
            </a:r>
          </a:p>
          <a:p>
            <a:r>
              <a:rPr lang="en-US" altLang="zh-CN" sz="1600" dirty="0"/>
              <a:t> --mount type=</a:t>
            </a:r>
            <a:r>
              <a:rPr lang="en-US" altLang="zh-CN" sz="1600" dirty="0" err="1"/>
              <a:t>bind,source</a:t>
            </a:r>
            <a:r>
              <a:rPr lang="en-US" altLang="zh-CN" sz="1600" dirty="0"/>
              <a:t>=$</a:t>
            </a:r>
            <a:r>
              <a:rPr lang="en-US" altLang="zh-CN" sz="1600" dirty="0" err="1"/>
              <a:t>CRNN_MODEL,target</a:t>
            </a:r>
            <a:r>
              <a:rPr lang="en-US" altLang="zh-CN" sz="1600" dirty="0"/>
              <a:t>=/model/</a:t>
            </a:r>
            <a:r>
              <a:rPr lang="en-US" altLang="zh-CN" sz="1600" dirty="0" err="1"/>
              <a:t>crnn</a:t>
            </a:r>
            <a:r>
              <a:rPr lang="en-US" altLang="zh-CN" sz="1600" dirty="0"/>
              <a:t> \</a:t>
            </a:r>
          </a:p>
          <a:p>
            <a:r>
              <a:rPr lang="en-US" altLang="zh-CN" sz="1600" dirty="0"/>
              <a:t> --mount type=</a:t>
            </a:r>
            <a:r>
              <a:rPr lang="en-US" altLang="zh-CN" sz="1600" dirty="0" err="1"/>
              <a:t>bind,source</a:t>
            </a:r>
            <a:r>
              <a:rPr lang="en-US" altLang="zh-CN" sz="1600" dirty="0"/>
              <a:t>=$</a:t>
            </a:r>
            <a:r>
              <a:rPr lang="en-US" altLang="zh-CN" sz="1600" dirty="0" err="1"/>
              <a:t>CTPN_MODEL,target</a:t>
            </a:r>
            <a:r>
              <a:rPr lang="en-US" altLang="zh-CN" sz="1600" dirty="0"/>
              <a:t>=/model/</a:t>
            </a:r>
            <a:r>
              <a:rPr lang="en-US" altLang="zh-CN" sz="1600" dirty="0" err="1"/>
              <a:t>ctpn</a:t>
            </a:r>
            <a:r>
              <a:rPr lang="en-US" altLang="zh-CN" sz="1600" dirty="0"/>
              <a:t> \</a:t>
            </a:r>
          </a:p>
          <a:p>
            <a:r>
              <a:rPr lang="en-US" altLang="zh-CN" sz="1600" dirty="0"/>
              <a:t> --mount type=</a:t>
            </a:r>
            <a:r>
              <a:rPr lang="en-US" altLang="zh-CN" sz="1600" dirty="0" err="1"/>
              <a:t>bind,source</a:t>
            </a:r>
            <a:r>
              <a:rPr lang="en-US" altLang="zh-CN" sz="1600" dirty="0"/>
              <a:t>=$</a:t>
            </a:r>
            <a:r>
              <a:rPr lang="en-US" altLang="zh-CN" sz="1600" dirty="0" err="1"/>
              <a:t>CONFIG,target</a:t>
            </a:r>
            <a:r>
              <a:rPr lang="en-US" altLang="zh-CN" sz="1600" dirty="0"/>
              <a:t>=/model/</a:t>
            </a:r>
            <a:r>
              <a:rPr lang="en-US" altLang="zh-CN" sz="1600" dirty="0" err="1"/>
              <a:t>model.cfg</a:t>
            </a:r>
            <a:r>
              <a:rPr lang="en-US" altLang="zh-CN" sz="1600" dirty="0"/>
              <a:t> \ </a:t>
            </a:r>
          </a:p>
          <a:p>
            <a:r>
              <a:rPr lang="zh-CN" altLang="en-US" sz="1600" dirty="0"/>
              <a:t> </a:t>
            </a:r>
            <a:r>
              <a:rPr lang="en-US" altLang="zh-CN" sz="1600" dirty="0" err="1"/>
              <a:t>bigdata_predict</a:t>
            </a:r>
            <a:r>
              <a:rPr lang="en-US" altLang="zh-CN" sz="1600" dirty="0"/>
              <a:t> :v1 \</a:t>
            </a:r>
          </a:p>
          <a:p>
            <a:r>
              <a:rPr lang="en-US" altLang="zh-CN" sz="1600" dirty="0"/>
              <a:t> --</a:t>
            </a:r>
            <a:r>
              <a:rPr lang="en-US" altLang="zh-CN" sz="1600" dirty="0" err="1"/>
              <a:t>model_config_file</a:t>
            </a:r>
            <a:r>
              <a:rPr lang="en-US" altLang="zh-CN" sz="1600" dirty="0"/>
              <a:t>=/model/</a:t>
            </a:r>
            <a:r>
              <a:rPr lang="en-US" altLang="zh-CN" sz="1600" dirty="0" err="1"/>
              <a:t>model.cfg</a:t>
            </a:r>
            <a:r>
              <a:rPr lang="en-US" altLang="zh-CN" sz="1600" dirty="0"/>
              <a:t> /</a:t>
            </a:r>
            <a:endParaRPr kumimoji="1" lang="zh-CN" altLang="en-US" sz="1600" dirty="0"/>
          </a:p>
        </p:txBody>
      </p:sp>
      <p:sp>
        <p:nvSpPr>
          <p:cNvPr id="8" name="文本框 7">
            <a:extLst>
              <a:ext uri="{FF2B5EF4-FFF2-40B4-BE49-F238E27FC236}">
                <a16:creationId xmlns:a16="http://schemas.microsoft.com/office/drawing/2014/main" id="{76E07381-5D89-8A44-9EE1-DADA69EB77FA}"/>
              </a:ext>
            </a:extLst>
          </p:cNvPr>
          <p:cNvSpPr txBox="1"/>
          <p:nvPr/>
        </p:nvSpPr>
        <p:spPr>
          <a:xfrm>
            <a:off x="4810125" y="1791103"/>
            <a:ext cx="6773530" cy="369332"/>
          </a:xfrm>
          <a:prstGeom prst="rect">
            <a:avLst/>
          </a:prstGeom>
          <a:noFill/>
        </p:spPr>
        <p:txBody>
          <a:bodyPr wrap="square" rtlCol="0">
            <a:spAutoFit/>
          </a:bodyPr>
          <a:lstStyle/>
          <a:p>
            <a:r>
              <a:rPr lang="en-US" altLang="zh-CN" dirty="0"/>
              <a:t>docker build -t bigdata_predict:v1</a:t>
            </a:r>
            <a:endParaRPr kumimoji="1" lang="zh-CN" altLang="en-US" sz="1400" dirty="0"/>
          </a:p>
        </p:txBody>
      </p:sp>
    </p:spTree>
    <p:extLst>
      <p:ext uri="{BB962C8B-B14F-4D97-AF65-F5344CB8AC3E}">
        <p14:creationId xmlns:p14="http://schemas.microsoft.com/office/powerpoint/2010/main" val="3059335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深度学习环境搭建</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857428" cy="461665"/>
          </a:xfrm>
          <a:prstGeom prst="rect">
            <a:avLst/>
          </a:prstGeom>
        </p:spPr>
        <p:txBody>
          <a:bodyPr wrap="square">
            <a:spAutoFit/>
          </a:bodyPr>
          <a:lstStyle/>
          <a:p>
            <a:r>
              <a:rPr kumimoji="1" lang="en-US" altLang="zh-CN" sz="2400" b="1" dirty="0"/>
              <a:t>K8S</a:t>
            </a:r>
            <a:r>
              <a:rPr kumimoji="1" lang="zh-CN" altLang="en-US" sz="2400" b="1" dirty="0"/>
              <a:t>运行</a:t>
            </a:r>
            <a:endParaRPr kumimoji="1" lang="en-US" altLang="zh-CN" sz="2400" b="1" dirty="0"/>
          </a:p>
        </p:txBody>
      </p:sp>
      <p:sp>
        <p:nvSpPr>
          <p:cNvPr id="9" name="文本框 8">
            <a:extLst>
              <a:ext uri="{FF2B5EF4-FFF2-40B4-BE49-F238E27FC236}">
                <a16:creationId xmlns:a16="http://schemas.microsoft.com/office/drawing/2014/main" id="{CDDAE5B4-ECA6-F745-A9C5-6015E9FE700C}"/>
              </a:ext>
            </a:extLst>
          </p:cNvPr>
          <p:cNvSpPr txBox="1"/>
          <p:nvPr/>
        </p:nvSpPr>
        <p:spPr>
          <a:xfrm>
            <a:off x="457959" y="3042576"/>
            <a:ext cx="3449256" cy="646331"/>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配置</a:t>
            </a:r>
            <a:r>
              <a:rPr kumimoji="1" lang="en-US" altLang="zh-CN" dirty="0" err="1"/>
              <a:t>yaml</a:t>
            </a:r>
            <a:r>
              <a:rPr kumimoji="1" lang="zh-CN" altLang="en-US" dirty="0"/>
              <a:t>，并运行，同时进行检查</a:t>
            </a:r>
          </a:p>
        </p:txBody>
      </p:sp>
      <p:sp>
        <p:nvSpPr>
          <p:cNvPr id="8" name="文本框 7">
            <a:extLst>
              <a:ext uri="{FF2B5EF4-FFF2-40B4-BE49-F238E27FC236}">
                <a16:creationId xmlns:a16="http://schemas.microsoft.com/office/drawing/2014/main" id="{76E07381-5D89-8A44-9EE1-DADA69EB77FA}"/>
              </a:ext>
            </a:extLst>
          </p:cNvPr>
          <p:cNvSpPr txBox="1"/>
          <p:nvPr/>
        </p:nvSpPr>
        <p:spPr>
          <a:xfrm>
            <a:off x="4746957" y="3042576"/>
            <a:ext cx="6773530" cy="646331"/>
          </a:xfrm>
          <a:prstGeom prst="rect">
            <a:avLst/>
          </a:prstGeom>
          <a:noFill/>
        </p:spPr>
        <p:txBody>
          <a:bodyPr wrap="square" rtlCol="0">
            <a:spAutoFit/>
          </a:bodyPr>
          <a:lstStyle/>
          <a:p>
            <a:r>
              <a:rPr lang="en-US" altLang="zh-CN" dirty="0"/>
              <a:t># From </a:t>
            </a:r>
            <a:r>
              <a:rPr lang="en-US" altLang="zh-CN" dirty="0" err="1"/>
              <a:t>bigdata_predict</a:t>
            </a:r>
            <a:r>
              <a:rPr lang="en-US" altLang="zh-CN" dirty="0"/>
              <a:t> /</a:t>
            </a:r>
          </a:p>
          <a:p>
            <a:r>
              <a:rPr lang="en-US" altLang="zh-CN" dirty="0"/>
              <a:t> </a:t>
            </a:r>
            <a:r>
              <a:rPr lang="en-US" altLang="zh-CN" dirty="0" err="1"/>
              <a:t>kubectl</a:t>
            </a:r>
            <a:r>
              <a:rPr lang="en-US" altLang="zh-CN" dirty="0"/>
              <a:t> create -f bigdata_predict_k8s.yaml</a:t>
            </a:r>
            <a:endParaRPr kumimoji="1" lang="zh-CN" altLang="en-US" sz="1400" dirty="0"/>
          </a:p>
        </p:txBody>
      </p:sp>
      <p:sp>
        <p:nvSpPr>
          <p:cNvPr id="10" name="文本框 9">
            <a:extLst>
              <a:ext uri="{FF2B5EF4-FFF2-40B4-BE49-F238E27FC236}">
                <a16:creationId xmlns:a16="http://schemas.microsoft.com/office/drawing/2014/main" id="{09BB7A4B-F856-834F-A5C4-B3D4422252D7}"/>
              </a:ext>
            </a:extLst>
          </p:cNvPr>
          <p:cNvSpPr txBox="1"/>
          <p:nvPr/>
        </p:nvSpPr>
        <p:spPr>
          <a:xfrm>
            <a:off x="4810125" y="4787652"/>
            <a:ext cx="6773530" cy="646331"/>
          </a:xfrm>
          <a:prstGeom prst="rect">
            <a:avLst/>
          </a:prstGeom>
          <a:noFill/>
        </p:spPr>
        <p:txBody>
          <a:bodyPr wrap="square" rtlCol="0">
            <a:spAutoFit/>
          </a:bodyPr>
          <a:lstStyle/>
          <a:p>
            <a:pPr algn="just"/>
            <a:r>
              <a:rPr lang="en-US" altLang="zh-CN" dirty="0"/>
              <a:t># </a:t>
            </a:r>
            <a:r>
              <a:rPr lang="zh-CN" altLang="en-US" dirty="0"/>
              <a:t>检查服务是否正常</a:t>
            </a:r>
            <a:endParaRPr lang="en-US" altLang="zh-CN" dirty="0"/>
          </a:p>
          <a:p>
            <a:r>
              <a:rPr lang="en-US" altLang="zh-CN" dirty="0" err="1"/>
              <a:t>kubectl</a:t>
            </a:r>
            <a:r>
              <a:rPr lang="en-US" altLang="zh-CN" dirty="0"/>
              <a:t> describe service </a:t>
            </a:r>
            <a:r>
              <a:rPr lang="en-US" altLang="zh-CN" dirty="0" err="1"/>
              <a:t>bigdata_predict</a:t>
            </a:r>
            <a:endParaRPr lang="en-US" altLang="zh-CN" dirty="0"/>
          </a:p>
        </p:txBody>
      </p:sp>
      <p:sp>
        <p:nvSpPr>
          <p:cNvPr id="11" name="文本框 10">
            <a:extLst>
              <a:ext uri="{FF2B5EF4-FFF2-40B4-BE49-F238E27FC236}">
                <a16:creationId xmlns:a16="http://schemas.microsoft.com/office/drawing/2014/main" id="{D058677D-3DD9-9B4A-9586-59160A40A40C}"/>
              </a:ext>
            </a:extLst>
          </p:cNvPr>
          <p:cNvSpPr txBox="1"/>
          <p:nvPr/>
        </p:nvSpPr>
        <p:spPr>
          <a:xfrm>
            <a:off x="4810125" y="1740742"/>
            <a:ext cx="6773530" cy="738664"/>
          </a:xfrm>
          <a:prstGeom prst="rect">
            <a:avLst/>
          </a:prstGeom>
          <a:noFill/>
        </p:spPr>
        <p:txBody>
          <a:bodyPr wrap="square" rtlCol="0">
            <a:spAutoFit/>
          </a:bodyPr>
          <a:lstStyle/>
          <a:p>
            <a:r>
              <a:rPr kumimoji="1" lang="zh-CN" altLang="en-US" sz="1400" dirty="0"/>
              <a:t>参照示例：</a:t>
            </a:r>
            <a:r>
              <a:rPr kumimoji="1" lang="en-US" altLang="zh-CN" sz="1400" dirty="0"/>
              <a:t> </a:t>
            </a:r>
            <a:r>
              <a:rPr kumimoji="1" lang="en-US" altLang="zh-CN" sz="1400" dirty="0">
                <a:hlinkClick r:id="rId3"/>
              </a:rPr>
              <a:t>https://github.com/fpaupier/tensorflow-serving_sidecar/blob/master/faster_rcnn_resnet_k8s.yaml</a:t>
            </a:r>
            <a:endParaRPr kumimoji="1" lang="en-US" altLang="zh-CN" sz="1400" dirty="0"/>
          </a:p>
          <a:p>
            <a:r>
              <a:rPr kumimoji="1" lang="zh-CN" altLang="en-US" sz="1400" dirty="0"/>
              <a:t>配置</a:t>
            </a:r>
            <a:r>
              <a:rPr lang="en-US" altLang="zh-CN" sz="1400" dirty="0"/>
              <a:t>bigdata_predict_k8s.yaml</a:t>
            </a:r>
            <a:endParaRPr kumimoji="1" lang="zh-CN" altLang="en-US" sz="1400" dirty="0"/>
          </a:p>
        </p:txBody>
      </p:sp>
    </p:spTree>
    <p:extLst>
      <p:ext uri="{BB962C8B-B14F-4D97-AF65-F5344CB8AC3E}">
        <p14:creationId xmlns:p14="http://schemas.microsoft.com/office/powerpoint/2010/main" val="159158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文档部分工作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专利文档整改</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7133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80E4830-A1CB-7C41-AE93-59C2C56021BA}"/>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F51D75E-9026-424C-BCFF-B8BDA36F6985}"/>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4" name="内容占位符 3">
            <a:extLst>
              <a:ext uri="{FF2B5EF4-FFF2-40B4-BE49-F238E27FC236}">
                <a16:creationId xmlns:a16="http://schemas.microsoft.com/office/drawing/2014/main" id="{2F6E548B-3425-C646-92C1-7D1A9B666340}"/>
              </a:ext>
            </a:extLst>
          </p:cNvPr>
          <p:cNvSpPr>
            <a:spLocks noGrp="1"/>
          </p:cNvSpPr>
          <p:nvPr>
            <p:ph idx="1"/>
          </p:nvPr>
        </p:nvSpPr>
        <p:spPr/>
        <p:txBody>
          <a:bodyPr/>
          <a:lstStyle/>
          <a:p>
            <a:r>
              <a:rPr kumimoji="1" lang="zh-CN" altLang="en-US" dirty="0"/>
              <a:t>补充了专利说明书部分</a:t>
            </a:r>
            <a:endParaRPr kumimoji="1" lang="en-US" altLang="zh-CN" dirty="0"/>
          </a:p>
          <a:p>
            <a:pPr marL="0" indent="0">
              <a:buNone/>
            </a:pPr>
            <a:endParaRPr kumimoji="1" lang="en-US" altLang="zh-CN" dirty="0">
              <a:hlinkClick r:id="rId2"/>
            </a:endParaRPr>
          </a:p>
          <a:p>
            <a:endParaRPr kumimoji="1" lang="en-US" altLang="zh-CN" dirty="0">
              <a:hlinkClick r:id="rId2"/>
            </a:endParaRPr>
          </a:p>
          <a:p>
            <a:endParaRPr kumimoji="1" lang="en-US" altLang="zh-CN" dirty="0">
              <a:hlinkClick r:id="rId2"/>
            </a:endParaRPr>
          </a:p>
          <a:p>
            <a:endParaRPr kumimoji="1" lang="en-US" altLang="zh-CN" dirty="0">
              <a:hlinkClick r:id="rId2"/>
            </a:endParaRPr>
          </a:p>
        </p:txBody>
      </p:sp>
      <p:sp>
        <p:nvSpPr>
          <p:cNvPr id="5" name="标题 4">
            <a:extLst>
              <a:ext uri="{FF2B5EF4-FFF2-40B4-BE49-F238E27FC236}">
                <a16:creationId xmlns:a16="http://schemas.microsoft.com/office/drawing/2014/main" id="{2E609E8E-D476-DC48-B106-920013D5407A}"/>
              </a:ext>
            </a:extLst>
          </p:cNvPr>
          <p:cNvSpPr>
            <a:spLocks noGrp="1"/>
          </p:cNvSpPr>
          <p:nvPr>
            <p:ph type="title"/>
          </p:nvPr>
        </p:nvSpPr>
        <p:spPr/>
        <p:txBody>
          <a:bodyPr/>
          <a:lstStyle/>
          <a:p>
            <a:r>
              <a:rPr kumimoji="1" lang="zh-CN" altLang="en-US" dirty="0"/>
              <a:t>专利文档</a:t>
            </a:r>
          </a:p>
        </p:txBody>
      </p:sp>
      <p:sp>
        <p:nvSpPr>
          <p:cNvPr id="42" name="Rectangle 44">
            <a:extLst>
              <a:ext uri="{FF2B5EF4-FFF2-40B4-BE49-F238E27FC236}">
                <a16:creationId xmlns:a16="http://schemas.microsoft.com/office/drawing/2014/main" id="{F99C67E6-9AC4-2548-ADDC-71155811914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Rectangle 54">
            <a:extLst>
              <a:ext uri="{FF2B5EF4-FFF2-40B4-BE49-F238E27FC236}">
                <a16:creationId xmlns:a16="http://schemas.microsoft.com/office/drawing/2014/main" id="{D89B3B24-9711-AD4C-B2A2-47B9DD17BFA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4B9A9004-2663-5A48-B1B5-0124E072AF22}"/>
              </a:ext>
            </a:extLst>
          </p:cNvPr>
          <p:cNvPicPr>
            <a:picLocks noChangeAspect="1"/>
          </p:cNvPicPr>
          <p:nvPr/>
        </p:nvPicPr>
        <p:blipFill>
          <a:blip r:embed="rId3"/>
          <a:stretch>
            <a:fillRect/>
          </a:stretch>
        </p:blipFill>
        <p:spPr>
          <a:xfrm>
            <a:off x="785920" y="1862736"/>
            <a:ext cx="5207000" cy="584200"/>
          </a:xfrm>
          <a:prstGeom prst="rect">
            <a:avLst/>
          </a:prstGeom>
        </p:spPr>
      </p:pic>
      <p:pic>
        <p:nvPicPr>
          <p:cNvPr id="7" name="图片 6">
            <a:extLst>
              <a:ext uri="{FF2B5EF4-FFF2-40B4-BE49-F238E27FC236}">
                <a16:creationId xmlns:a16="http://schemas.microsoft.com/office/drawing/2014/main" id="{4E08D6C1-E458-A34F-9B21-137787AEF58B}"/>
              </a:ext>
            </a:extLst>
          </p:cNvPr>
          <p:cNvPicPr>
            <a:picLocks noChangeAspect="1"/>
          </p:cNvPicPr>
          <p:nvPr/>
        </p:nvPicPr>
        <p:blipFill>
          <a:blip r:embed="rId4"/>
          <a:stretch>
            <a:fillRect/>
          </a:stretch>
        </p:blipFill>
        <p:spPr>
          <a:xfrm>
            <a:off x="6199082" y="1420515"/>
            <a:ext cx="5472460" cy="4534525"/>
          </a:xfrm>
          <a:prstGeom prst="rect">
            <a:avLst/>
          </a:prstGeom>
        </p:spPr>
      </p:pic>
    </p:spTree>
    <p:extLst>
      <p:ext uri="{BB962C8B-B14F-4D97-AF65-F5344CB8AC3E}">
        <p14:creationId xmlns:p14="http://schemas.microsoft.com/office/powerpoint/2010/main" val="167703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计划</a:t>
            </a:r>
            <a:endParaRPr kumimoji="1" lang="en-US" altLang="zh-CN" dirty="0"/>
          </a:p>
          <a:p>
            <a:pPr lvl="1"/>
            <a:r>
              <a:rPr kumimoji="1" lang="zh-CN" altLang="en-US" dirty="0"/>
              <a:t>架构方向</a:t>
            </a:r>
            <a:endParaRPr kumimoji="1" lang="en-US" altLang="zh-CN" dirty="0"/>
          </a:p>
          <a:p>
            <a:pPr lvl="2"/>
            <a:r>
              <a:rPr kumimoji="1" lang="zh-CN" altLang="en-US" dirty="0"/>
              <a:t>技术、数仓架构设计细化</a:t>
            </a:r>
            <a:endParaRPr kumimoji="1" lang="en-US" altLang="zh-CN" dirty="0"/>
          </a:p>
          <a:p>
            <a:pPr lvl="1"/>
            <a:r>
              <a:rPr kumimoji="1" lang="zh-CN" altLang="en-US" dirty="0"/>
              <a:t>研究方面</a:t>
            </a:r>
            <a:endParaRPr kumimoji="1" lang="en-US" altLang="zh-CN" dirty="0"/>
          </a:p>
          <a:p>
            <a:pPr lvl="2"/>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a:t>
            </a:r>
            <a:r>
              <a:rPr kumimoji="1" lang="en-US" altLang="zh-CN" dirty="0"/>
              <a:t>demo</a:t>
            </a:r>
            <a:r>
              <a:rPr kumimoji="1" lang="zh-CN" altLang="en-US" dirty="0"/>
              <a:t>任务运行</a:t>
            </a:r>
            <a:endParaRPr kumimoji="1" lang="en-US" altLang="zh-CN" dirty="0"/>
          </a:p>
          <a:p>
            <a:pPr lvl="2"/>
            <a:r>
              <a:rPr kumimoji="1" lang="en-US" altLang="zh-CN" dirty="0" err="1"/>
              <a:t>Clickhouse</a:t>
            </a:r>
            <a:r>
              <a:rPr kumimoji="1" lang="zh-CN" altLang="en-US" dirty="0"/>
              <a:t>集群配置研究</a:t>
            </a:r>
            <a:endParaRPr kumimoji="1" lang="en-US" altLang="zh-CN" dirty="0"/>
          </a:p>
          <a:p>
            <a:pPr lvl="2"/>
            <a:r>
              <a:rPr kumimoji="1" lang="zh-CN" altLang="en-US" dirty="0"/>
              <a:t>深度学习模型研究</a:t>
            </a:r>
            <a:endParaRPr kumimoji="1" lang="en-US" altLang="zh-CN" dirty="0"/>
          </a:p>
          <a:p>
            <a:pPr lvl="1"/>
            <a:r>
              <a:rPr kumimoji="1" lang="zh-CN" altLang="en-US" dirty="0"/>
              <a:t>文档方面</a:t>
            </a:r>
            <a:endParaRPr kumimoji="1" lang="en-US" altLang="zh-CN" dirty="0"/>
          </a:p>
          <a:p>
            <a:pPr lvl="2"/>
            <a:r>
              <a:rPr kumimoji="1" lang="zh-CN" altLang="en-US" dirty="0"/>
              <a:t>细化专利文档</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缺角矩形 58">
            <a:extLst>
              <a:ext uri="{FF2B5EF4-FFF2-40B4-BE49-F238E27FC236}">
                <a16:creationId xmlns:a16="http://schemas.microsoft.com/office/drawing/2014/main" id="{46B12E7E-F3BB-0742-B775-DB0CB90DFF0F}"/>
              </a:ext>
            </a:extLst>
          </p:cNvPr>
          <p:cNvSpPr/>
          <p:nvPr/>
        </p:nvSpPr>
        <p:spPr>
          <a:xfrm>
            <a:off x="317353" y="2983549"/>
            <a:ext cx="2716935" cy="2838327"/>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28" name="组合 27">
            <a:extLst>
              <a:ext uri="{FF2B5EF4-FFF2-40B4-BE49-F238E27FC236}">
                <a16:creationId xmlns:a16="http://schemas.microsoft.com/office/drawing/2014/main" id="{C50BE2A5-1C3B-1A4B-8A5F-DDBE0EAE2F14}"/>
              </a:ext>
            </a:extLst>
          </p:cNvPr>
          <p:cNvGrpSpPr>
            <a:grpSpLocks noChangeAspect="1"/>
          </p:cNvGrpSpPr>
          <p:nvPr/>
        </p:nvGrpSpPr>
        <p:grpSpPr>
          <a:xfrm>
            <a:off x="607911" y="2164438"/>
            <a:ext cx="11213965" cy="3828725"/>
            <a:chOff x="1008066" y="1128748"/>
            <a:chExt cx="14149771" cy="4831083"/>
          </a:xfrm>
        </p:grpSpPr>
        <p:sp>
          <p:nvSpPr>
            <p:cNvPr id="30" name="椭圆 29">
              <a:extLst>
                <a:ext uri="{FF2B5EF4-FFF2-40B4-BE49-F238E27FC236}">
                  <a16:creationId xmlns:a16="http://schemas.microsoft.com/office/drawing/2014/main" id="{7E54CA47-BCD1-CC44-8597-53323D9E8573}"/>
                </a:ext>
              </a:extLst>
            </p:cNvPr>
            <p:cNvSpPr/>
            <p:nvPr/>
          </p:nvSpPr>
          <p:spPr>
            <a:xfrm>
              <a:off x="1359496" y="1157197"/>
              <a:ext cx="2125285" cy="2124000"/>
            </a:xfrm>
            <a:prstGeom prst="ellipse">
              <a:avLst/>
            </a:prstGeom>
            <a:blipFill>
              <a:blip r:embed="rId3">
                <a:alphaModFix/>
              </a:blip>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文本框 31">
              <a:extLst>
                <a:ext uri="{FF2B5EF4-FFF2-40B4-BE49-F238E27FC236}">
                  <a16:creationId xmlns:a16="http://schemas.microsoft.com/office/drawing/2014/main" id="{E4806CA2-950E-D240-B89C-06BD8E34FE7F}"/>
                </a:ext>
              </a:extLst>
            </p:cNvPr>
            <p:cNvSpPr txBox="1"/>
            <p:nvPr/>
          </p:nvSpPr>
          <p:spPr>
            <a:xfrm>
              <a:off x="1008066" y="3818332"/>
              <a:ext cx="2690298" cy="1700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400" dirty="0">
                <a:solidFill>
                  <a:schemeClr val="accent4">
                    <a:lumMod val="50000"/>
                  </a:schemeClr>
                </a:solidFill>
              </a:endParaRPr>
            </a:p>
          </p:txBody>
        </p:sp>
        <p:cxnSp>
          <p:nvCxnSpPr>
            <p:cNvPr id="33" name="直接连接符 19">
              <a:extLst>
                <a:ext uri="{FF2B5EF4-FFF2-40B4-BE49-F238E27FC236}">
                  <a16:creationId xmlns:a16="http://schemas.microsoft.com/office/drawing/2014/main" id="{673236DA-2B87-7345-B8E3-6BAC1F8FC80D}"/>
                </a:ext>
              </a:extLst>
            </p:cNvPr>
            <p:cNvCxnSpPr>
              <a:cxnSpLocks/>
            </p:cNvCxnSpPr>
            <p:nvPr/>
          </p:nvCxnSpPr>
          <p:spPr>
            <a:xfrm>
              <a:off x="1218242" y="3873347"/>
              <a:ext cx="24077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5E7CC50-7EDC-A344-B247-C4AA4F8624E4}"/>
                </a:ext>
              </a:extLst>
            </p:cNvPr>
            <p:cNvSpPr txBox="1"/>
            <p:nvPr/>
          </p:nvSpPr>
          <p:spPr>
            <a:xfrm>
              <a:off x="1076989" y="3280276"/>
              <a:ext cx="2690298" cy="427187"/>
            </a:xfrm>
            <a:prstGeom prst="rect">
              <a:avLst/>
            </a:prstGeom>
            <a:noFill/>
          </p:spPr>
          <p:txBody>
            <a:bodyPr wrap="square" rtlCol="0" anchor="b">
              <a:spAutoFit/>
            </a:bodyPr>
            <a:lstStyle/>
            <a:p>
              <a:pPr algn="ctr"/>
              <a:r>
                <a:rPr lang="zh-CN" altLang="en-US" sz="1600" b="1" dirty="0"/>
                <a:t>姜楠</a:t>
              </a:r>
            </a:p>
          </p:txBody>
        </p:sp>
        <p:sp>
          <p:nvSpPr>
            <p:cNvPr id="35" name="缺角矩形 34">
              <a:extLst>
                <a:ext uri="{FF2B5EF4-FFF2-40B4-BE49-F238E27FC236}">
                  <a16:creationId xmlns:a16="http://schemas.microsoft.com/office/drawing/2014/main" id="{53632084-9A83-3F4E-A072-569A9B3A3C00}"/>
                </a:ext>
              </a:extLst>
            </p:cNvPr>
            <p:cNvSpPr/>
            <p:nvPr/>
          </p:nvSpPr>
          <p:spPr>
            <a:xfrm>
              <a:off x="4381887" y="2190750"/>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6" name="椭圆 35">
              <a:extLst>
                <a:ext uri="{FF2B5EF4-FFF2-40B4-BE49-F238E27FC236}">
                  <a16:creationId xmlns:a16="http://schemas.microsoft.com/office/drawing/2014/main" id="{18D83A9F-1D20-5C4B-A859-AE7684FC9101}"/>
                </a:ext>
              </a:extLst>
            </p:cNvPr>
            <p:cNvSpPr/>
            <p:nvPr/>
          </p:nvSpPr>
          <p:spPr>
            <a:xfrm>
              <a:off x="5033358" y="1157197"/>
              <a:ext cx="2125285" cy="2124000"/>
            </a:xfrm>
            <a:prstGeom prst="ellipse">
              <a:avLst/>
            </a:prstGeom>
            <a:blipFill>
              <a:blip r:embed="rId4"/>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缺角矩形 36">
              <a:extLst>
                <a:ext uri="{FF2B5EF4-FFF2-40B4-BE49-F238E27FC236}">
                  <a16:creationId xmlns:a16="http://schemas.microsoft.com/office/drawing/2014/main" id="{B48C8CC3-C7B6-5E49-84B7-B82FB2D13CD0}"/>
                </a:ext>
              </a:extLst>
            </p:cNvPr>
            <p:cNvSpPr/>
            <p:nvPr/>
          </p:nvSpPr>
          <p:spPr>
            <a:xfrm>
              <a:off x="5430946" y="5528882"/>
              <a:ext cx="1330110" cy="424243"/>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38" name="文本框 37">
              <a:extLst>
                <a:ext uri="{FF2B5EF4-FFF2-40B4-BE49-F238E27FC236}">
                  <a16:creationId xmlns:a16="http://schemas.microsoft.com/office/drawing/2014/main" id="{9254DEFA-24CE-3144-B2B3-5A83029D2AD0}"/>
                </a:ext>
              </a:extLst>
            </p:cNvPr>
            <p:cNvSpPr txBox="1"/>
            <p:nvPr/>
          </p:nvSpPr>
          <p:spPr>
            <a:xfrm>
              <a:off x="4750851"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39" name="直接连接符 27">
              <a:extLst>
                <a:ext uri="{FF2B5EF4-FFF2-40B4-BE49-F238E27FC236}">
                  <a16:creationId xmlns:a16="http://schemas.microsoft.com/office/drawing/2014/main" id="{96586270-DF92-164E-8911-6359F9D4BB53}"/>
                </a:ext>
              </a:extLst>
            </p:cNvPr>
            <p:cNvCxnSpPr>
              <a:cxnSpLocks/>
            </p:cNvCxnSpPr>
            <p:nvPr/>
          </p:nvCxnSpPr>
          <p:spPr>
            <a:xfrm>
              <a:off x="4892104" y="3873347"/>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B0A385C-F17B-3243-9E91-A637091D7874}"/>
                </a:ext>
              </a:extLst>
            </p:cNvPr>
            <p:cNvSpPr txBox="1"/>
            <p:nvPr/>
          </p:nvSpPr>
          <p:spPr>
            <a:xfrm>
              <a:off x="4750851" y="3280276"/>
              <a:ext cx="2690298" cy="427187"/>
            </a:xfrm>
            <a:prstGeom prst="rect">
              <a:avLst/>
            </a:prstGeom>
            <a:noFill/>
          </p:spPr>
          <p:txBody>
            <a:bodyPr wrap="square" rtlCol="0" anchor="b">
              <a:spAutoFit/>
            </a:bodyPr>
            <a:lstStyle/>
            <a:p>
              <a:pPr algn="ctr"/>
              <a:r>
                <a:rPr lang="zh-CN" altLang="en-US" sz="1600" b="1" dirty="0"/>
                <a:t>周恒</a:t>
              </a:r>
            </a:p>
          </p:txBody>
        </p:sp>
        <p:sp>
          <p:nvSpPr>
            <p:cNvPr id="41" name="缺角矩形 40">
              <a:extLst>
                <a:ext uri="{FF2B5EF4-FFF2-40B4-BE49-F238E27FC236}">
                  <a16:creationId xmlns:a16="http://schemas.microsoft.com/office/drawing/2014/main" id="{75A95F26-5A38-3448-8D1C-BB683D62F5D7}"/>
                </a:ext>
              </a:extLst>
            </p:cNvPr>
            <p:cNvSpPr/>
            <p:nvPr/>
          </p:nvSpPr>
          <p:spPr>
            <a:xfrm>
              <a:off x="8055749" y="2190750"/>
              <a:ext cx="3428226" cy="3581400"/>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2" name="椭圆 41">
              <a:extLst>
                <a:ext uri="{FF2B5EF4-FFF2-40B4-BE49-F238E27FC236}">
                  <a16:creationId xmlns:a16="http://schemas.microsoft.com/office/drawing/2014/main" id="{7E5A78C0-2409-2C41-AC31-1E43CBF37601}"/>
                </a:ext>
              </a:extLst>
            </p:cNvPr>
            <p:cNvSpPr/>
            <p:nvPr/>
          </p:nvSpPr>
          <p:spPr>
            <a:xfrm>
              <a:off x="8707220" y="1157197"/>
              <a:ext cx="2125285" cy="2124000"/>
            </a:xfrm>
            <a:prstGeom prst="ellipse">
              <a:avLst/>
            </a:prstGeom>
            <a:blipFill>
              <a:blip r:embed="rId5"/>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缺角矩形 42">
              <a:extLst>
                <a:ext uri="{FF2B5EF4-FFF2-40B4-BE49-F238E27FC236}">
                  <a16:creationId xmlns:a16="http://schemas.microsoft.com/office/drawing/2014/main" id="{B55D86B8-FACC-CA4B-AF42-CDBC27E475D9}"/>
                </a:ext>
              </a:extLst>
            </p:cNvPr>
            <p:cNvSpPr/>
            <p:nvPr/>
          </p:nvSpPr>
          <p:spPr>
            <a:xfrm>
              <a:off x="9104808" y="5528882"/>
              <a:ext cx="1330110" cy="424243"/>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44" name="文本框 43">
              <a:extLst>
                <a:ext uri="{FF2B5EF4-FFF2-40B4-BE49-F238E27FC236}">
                  <a16:creationId xmlns:a16="http://schemas.microsoft.com/office/drawing/2014/main" id="{617879C0-B721-C146-86E1-E1C2E2D028B5}"/>
                </a:ext>
              </a:extLst>
            </p:cNvPr>
            <p:cNvSpPr txBox="1"/>
            <p:nvPr/>
          </p:nvSpPr>
          <p:spPr>
            <a:xfrm>
              <a:off x="8424713"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45" name="直接连接符 34">
              <a:extLst>
                <a:ext uri="{FF2B5EF4-FFF2-40B4-BE49-F238E27FC236}">
                  <a16:creationId xmlns:a16="http://schemas.microsoft.com/office/drawing/2014/main" id="{4CA1BB93-1E64-8248-B6B9-B2C57E646FC5}"/>
                </a:ext>
              </a:extLst>
            </p:cNvPr>
            <p:cNvCxnSpPr>
              <a:cxnSpLocks/>
            </p:cNvCxnSpPr>
            <p:nvPr/>
          </p:nvCxnSpPr>
          <p:spPr>
            <a:xfrm>
              <a:off x="8565966" y="3873347"/>
              <a:ext cx="240779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EBEA94BE-5421-AD4D-BA87-85A0C9DD9C6E}"/>
                </a:ext>
              </a:extLst>
            </p:cNvPr>
            <p:cNvSpPr txBox="1"/>
            <p:nvPr/>
          </p:nvSpPr>
          <p:spPr>
            <a:xfrm>
              <a:off x="8424713" y="3280276"/>
              <a:ext cx="2690298" cy="427187"/>
            </a:xfrm>
            <a:prstGeom prst="rect">
              <a:avLst/>
            </a:prstGeom>
            <a:noFill/>
          </p:spPr>
          <p:txBody>
            <a:bodyPr wrap="square" rtlCol="0" anchor="b">
              <a:spAutoFit/>
            </a:bodyPr>
            <a:lstStyle/>
            <a:p>
              <a:pPr algn="ctr"/>
              <a:r>
                <a:rPr kumimoji="1" lang="zh-CN" altLang="en-US" sz="1600" b="1" dirty="0">
                  <a:latin typeface="宋体" panose="02010600030101010101" pitchFamily="2" charset="-122"/>
                </a:rPr>
                <a:t>张李</a:t>
              </a:r>
              <a:endParaRPr lang="en-US" altLang="zh-CN" sz="1600" b="1" dirty="0">
                <a:solidFill>
                  <a:srgbClr val="FFFFFF"/>
                </a:solidFill>
              </a:endParaRPr>
            </a:p>
          </p:txBody>
        </p:sp>
        <p:sp>
          <p:nvSpPr>
            <p:cNvPr id="47" name="缺角矩形 46">
              <a:extLst>
                <a:ext uri="{FF2B5EF4-FFF2-40B4-BE49-F238E27FC236}">
                  <a16:creationId xmlns:a16="http://schemas.microsoft.com/office/drawing/2014/main" id="{31F1BF06-5269-F047-BC6F-22C505A37934}"/>
                </a:ext>
              </a:extLst>
            </p:cNvPr>
            <p:cNvSpPr/>
            <p:nvPr/>
          </p:nvSpPr>
          <p:spPr>
            <a:xfrm>
              <a:off x="11729611" y="2162302"/>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8" name="椭圆 47">
              <a:extLst>
                <a:ext uri="{FF2B5EF4-FFF2-40B4-BE49-F238E27FC236}">
                  <a16:creationId xmlns:a16="http://schemas.microsoft.com/office/drawing/2014/main" id="{1A296488-539C-AE40-969E-352A84AB9B88}"/>
                </a:ext>
              </a:extLst>
            </p:cNvPr>
            <p:cNvSpPr/>
            <p:nvPr/>
          </p:nvSpPr>
          <p:spPr>
            <a:xfrm>
              <a:off x="12381081" y="1128748"/>
              <a:ext cx="2125285" cy="2124001"/>
            </a:xfrm>
            <a:prstGeom prst="ellipse">
              <a:avLst/>
            </a:prstGeom>
            <a:blipFill>
              <a:blip r:embed="rId6"/>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缺角矩形 48">
              <a:extLst>
                <a:ext uri="{FF2B5EF4-FFF2-40B4-BE49-F238E27FC236}">
                  <a16:creationId xmlns:a16="http://schemas.microsoft.com/office/drawing/2014/main" id="{418EFF6A-15D6-3642-98EE-2EBA1D61D818}"/>
                </a:ext>
              </a:extLst>
            </p:cNvPr>
            <p:cNvSpPr/>
            <p:nvPr/>
          </p:nvSpPr>
          <p:spPr>
            <a:xfrm>
              <a:off x="12864035" y="5535587"/>
              <a:ext cx="1330110" cy="424244"/>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50" name="文本框 49">
              <a:extLst>
                <a:ext uri="{FF2B5EF4-FFF2-40B4-BE49-F238E27FC236}">
                  <a16:creationId xmlns:a16="http://schemas.microsoft.com/office/drawing/2014/main" id="{E415E732-98C6-3E4C-A4B6-C85CA7CF8CBD}"/>
                </a:ext>
              </a:extLst>
            </p:cNvPr>
            <p:cNvSpPr txBox="1"/>
            <p:nvPr/>
          </p:nvSpPr>
          <p:spPr>
            <a:xfrm>
              <a:off x="12098575" y="4025874"/>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51" name="直接连接符 27">
              <a:extLst>
                <a:ext uri="{FF2B5EF4-FFF2-40B4-BE49-F238E27FC236}">
                  <a16:creationId xmlns:a16="http://schemas.microsoft.com/office/drawing/2014/main" id="{CE1AD181-1AB8-834C-B8EB-34529DE79BE9}"/>
                </a:ext>
              </a:extLst>
            </p:cNvPr>
            <p:cNvCxnSpPr>
              <a:cxnSpLocks/>
            </p:cNvCxnSpPr>
            <p:nvPr/>
          </p:nvCxnSpPr>
          <p:spPr>
            <a:xfrm>
              <a:off x="12239828" y="3844899"/>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16A4377-EA83-F041-973D-C4334715F6B8}"/>
                </a:ext>
              </a:extLst>
            </p:cNvPr>
            <p:cNvSpPr txBox="1"/>
            <p:nvPr/>
          </p:nvSpPr>
          <p:spPr>
            <a:xfrm>
              <a:off x="12098575" y="3251828"/>
              <a:ext cx="2690298" cy="427187"/>
            </a:xfrm>
            <a:prstGeom prst="rect">
              <a:avLst/>
            </a:prstGeom>
            <a:noFill/>
          </p:spPr>
          <p:txBody>
            <a:bodyPr wrap="square" rtlCol="0" anchor="b">
              <a:spAutoFit/>
            </a:bodyPr>
            <a:lstStyle/>
            <a:p>
              <a:pPr algn="ctr" defTabSz="913765"/>
              <a:r>
                <a:rPr kumimoji="1" lang="zh-CN" altLang="en-US" sz="1600" b="1" dirty="0">
                  <a:latin typeface="宋体" panose="02010600030101010101" pitchFamily="2" charset="-122"/>
                </a:rPr>
                <a:t>王勃栋</a:t>
              </a:r>
              <a:endParaRPr lang="en-US" altLang="zh-CN" sz="1600" b="1" dirty="0">
                <a:solidFill>
                  <a:srgbClr val="FFFFFF"/>
                </a:solidFill>
              </a:endParaRPr>
            </a:p>
          </p:txBody>
        </p:sp>
      </p:grpSp>
      <p:sp>
        <p:nvSpPr>
          <p:cNvPr id="58" name="缺角矩形 57">
            <a:extLst>
              <a:ext uri="{FF2B5EF4-FFF2-40B4-BE49-F238E27FC236}">
                <a16:creationId xmlns:a16="http://schemas.microsoft.com/office/drawing/2014/main" id="{C3C9403A-9585-4945-A4E5-DAC9CD102F48}"/>
              </a:ext>
            </a:extLst>
          </p:cNvPr>
          <p:cNvSpPr/>
          <p:nvPr/>
        </p:nvSpPr>
        <p:spPr>
          <a:xfrm>
            <a:off x="1142681" y="5656941"/>
            <a:ext cx="1054138" cy="336221"/>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组长</a:t>
            </a:r>
            <a:endParaRPr lang="en-GB" sz="1400" b="1" dirty="0">
              <a:solidFill>
                <a:srgbClr val="FFFFFF"/>
              </a:solidFill>
            </a:endParaRPr>
          </a:p>
        </p:txBody>
      </p:sp>
    </p:spTree>
    <p:extLst>
      <p:ext uri="{BB962C8B-B14F-4D97-AF65-F5344CB8AC3E}">
        <p14:creationId xmlns:p14="http://schemas.microsoft.com/office/powerpoint/2010/main" val="81760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2529" y="2877338"/>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352952" y="1117927"/>
            <a:ext cx="1080614" cy="2438207"/>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179752" y="1729335"/>
            <a:ext cx="1080614" cy="1215392"/>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788686" y="1120401"/>
            <a:ext cx="1080614" cy="243326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441440" y="3971566"/>
            <a:ext cx="325484" cy="101636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445454" y="3983914"/>
            <a:ext cx="325484" cy="99166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机器学习</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Flink</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on</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K8S</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CK</a:t>
              </a:r>
              <a:r>
                <a:rPr lang="zh-CN" altLang="en-US" sz="1600" b="1" dirty="0">
                  <a:solidFill>
                    <a:schemeClr val="tx1"/>
                  </a:solidFill>
                  <a:latin typeface="微软雅黑" panose="020B0503020204020204" pitchFamily="34" charset="-122"/>
                  <a:ea typeface="微软雅黑" panose="020B0503020204020204" pitchFamily="34" charset="-122"/>
                </a:rPr>
                <a:t>实时数仓</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高性能、可扩展</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8954" y="3275354"/>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4089" y="3248370"/>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512170" y="3048100"/>
            <a:ext cx="143966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层级建设</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171777" y="3086860"/>
            <a:ext cx="163279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主题域建设</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GRU</a:t>
              </a:r>
              <a:r>
                <a:rPr lang="zh-CN" altLang="en-US" sz="1600" b="1" dirty="0">
                  <a:solidFill>
                    <a:schemeClr val="tx1"/>
                  </a:solidFill>
                  <a:latin typeface="微软雅黑" panose="020B0503020204020204" pitchFamily="34" charset="-122"/>
                  <a:ea typeface="微软雅黑" panose="020B0503020204020204" pitchFamily="34" charset="-122"/>
                </a:rPr>
                <a:t>模型</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1185214"/>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模型相对简单</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不易过拟合</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语料长期依赖</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无梯度消失、梯度爆炸</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570819" y="2335794"/>
            <a:ext cx="1080614" cy="2474"/>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5961886" y="1726861"/>
            <a:ext cx="1080614" cy="1220340"/>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B50B36FD-2B68-0A47-B492-E83424955D36}"/>
              </a:ext>
            </a:extLst>
          </p:cNvPr>
          <p:cNvSpPr/>
          <p:nvPr/>
        </p:nvSpPr>
        <p:spPr>
          <a:xfrm>
            <a:off x="5106732" y="1955428"/>
            <a:ext cx="4020773" cy="778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
        <p:nvSpPr>
          <p:cNvPr id="6" name="文本框 5">
            <a:extLst>
              <a:ext uri="{FF2B5EF4-FFF2-40B4-BE49-F238E27FC236}">
                <a16:creationId xmlns:a16="http://schemas.microsoft.com/office/drawing/2014/main" id="{FB382090-B72F-5E40-A2FE-0161F51B0C9A}"/>
              </a:ext>
            </a:extLst>
          </p:cNvPr>
          <p:cNvSpPr txBox="1"/>
          <p:nvPr/>
        </p:nvSpPr>
        <p:spPr>
          <a:xfrm>
            <a:off x="6595337" y="3029135"/>
            <a:ext cx="1107996" cy="369332"/>
          </a:xfrm>
          <a:prstGeom prst="rect">
            <a:avLst/>
          </a:prstGeom>
          <a:noFill/>
        </p:spPr>
        <p:txBody>
          <a:bodyPr wrap="none" rtlCol="0">
            <a:spAutoFit/>
          </a:bodyPr>
          <a:lstStyle/>
          <a:p>
            <a:r>
              <a:rPr kumimoji="1" lang="zh-CN" altLang="en-US" b="1" dirty="0"/>
              <a:t>实时数仓</a:t>
            </a:r>
          </a:p>
        </p:txBody>
      </p:sp>
      <p:sp>
        <p:nvSpPr>
          <p:cNvPr id="7" name="文本框 6">
            <a:extLst>
              <a:ext uri="{FF2B5EF4-FFF2-40B4-BE49-F238E27FC236}">
                <a16:creationId xmlns:a16="http://schemas.microsoft.com/office/drawing/2014/main" id="{151AC7B3-846A-8847-BD30-2D23C466B817}"/>
              </a:ext>
            </a:extLst>
          </p:cNvPr>
          <p:cNvSpPr txBox="1"/>
          <p:nvPr/>
        </p:nvSpPr>
        <p:spPr>
          <a:xfrm>
            <a:off x="6393888" y="3457531"/>
            <a:ext cx="1415772" cy="646331"/>
          </a:xfrm>
          <a:prstGeom prst="rect">
            <a:avLst/>
          </a:prstGeom>
          <a:noFill/>
        </p:spPr>
        <p:txBody>
          <a:bodyPr wrap="none" rtlCol="0">
            <a:spAutoFit/>
          </a:bodyPr>
          <a:lstStyle/>
          <a:p>
            <a:pPr algn="ctr"/>
            <a:r>
              <a:rPr kumimoji="1" lang="en-US" altLang="zh-CN" b="1" dirty="0" err="1"/>
              <a:t>Clickhouse</a:t>
            </a:r>
            <a:endParaRPr kumimoji="1" lang="en-US" altLang="zh-CN" b="1" dirty="0"/>
          </a:p>
          <a:p>
            <a:pPr algn="ctr"/>
            <a:r>
              <a:rPr kumimoji="1" lang="zh-CN" altLang="en-US" b="1" dirty="0"/>
              <a:t>集群</a:t>
            </a:r>
          </a:p>
        </p:txBody>
      </p:sp>
      <p:sp>
        <p:nvSpPr>
          <p:cNvPr id="65" name="文本框 64">
            <a:extLst>
              <a:ext uri="{FF2B5EF4-FFF2-40B4-BE49-F238E27FC236}">
                <a16:creationId xmlns:a16="http://schemas.microsoft.com/office/drawing/2014/main" id="{6904F3FB-4E97-C14F-9032-3CE81C1A51FB}"/>
              </a:ext>
            </a:extLst>
          </p:cNvPr>
          <p:cNvSpPr txBox="1"/>
          <p:nvPr/>
        </p:nvSpPr>
        <p:spPr>
          <a:xfrm>
            <a:off x="6301249" y="2009868"/>
            <a:ext cx="1652800" cy="338554"/>
          </a:xfrm>
          <a:prstGeom prst="rect">
            <a:avLst/>
          </a:prstGeom>
          <a:solidFill>
            <a:srgbClr val="0070C0">
              <a:alpha val="40000"/>
            </a:srgbClr>
          </a:solidFill>
        </p:spPr>
        <p:txBody>
          <a:bodyPr wrap="square" rtlCol="0">
            <a:spAutoFit/>
          </a:bodyPr>
          <a:lstStyle/>
          <a:p>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sp>
        <p:nvSpPr>
          <p:cNvPr id="78" name="文本框 77">
            <a:extLst>
              <a:ext uri="{FF2B5EF4-FFF2-40B4-BE49-F238E27FC236}">
                <a16:creationId xmlns:a16="http://schemas.microsoft.com/office/drawing/2014/main" id="{50B8B080-540A-4248-B619-B42EB94DE7DF}"/>
              </a:ext>
            </a:extLst>
          </p:cNvPr>
          <p:cNvSpPr txBox="1"/>
          <p:nvPr/>
        </p:nvSpPr>
        <p:spPr>
          <a:xfrm>
            <a:off x="6216054" y="2327123"/>
            <a:ext cx="1787669" cy="369332"/>
          </a:xfrm>
          <a:prstGeom prst="rect">
            <a:avLst/>
          </a:prstGeom>
          <a:noFill/>
        </p:spPr>
        <p:txBody>
          <a:bodyPr wrap="none" rtlCol="0">
            <a:spAutoFit/>
          </a:bodyPr>
          <a:lstStyle/>
          <a:p>
            <a:r>
              <a:rPr kumimoji="1" lang="en-US" altLang="zh-CN" dirty="0" err="1">
                <a:solidFill>
                  <a:schemeClr val="bg1"/>
                </a:solidFill>
              </a:rPr>
              <a:t>kubernetes</a:t>
            </a:r>
            <a:r>
              <a:rPr kumimoji="1" lang="zh-CN" altLang="en-US" dirty="0">
                <a:solidFill>
                  <a:schemeClr val="bg1"/>
                </a:solidFill>
              </a:rPr>
              <a:t>集群</a:t>
            </a:r>
          </a:p>
        </p:txBody>
      </p:sp>
    </p:spTree>
    <p:extLst>
      <p:ext uri="{BB962C8B-B14F-4D97-AF65-F5344CB8AC3E}">
        <p14:creationId xmlns:p14="http://schemas.microsoft.com/office/powerpoint/2010/main" val="316865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normAutofit/>
          </a:bodyPr>
          <a:lstStyle/>
          <a:p>
            <a:r>
              <a:rPr kumimoji="1" lang="zh-CN" altLang="en-US" dirty="0"/>
              <a:t>计划</a:t>
            </a:r>
            <a:endParaRPr kumimoji="1" lang="en-US" altLang="zh-CN" dirty="0"/>
          </a:p>
          <a:p>
            <a:pPr lvl="1"/>
            <a:r>
              <a:rPr kumimoji="1" lang="zh-CN" altLang="en-US" dirty="0"/>
              <a:t>架构方向</a:t>
            </a:r>
            <a:endParaRPr kumimoji="1" lang="en-US" altLang="zh-CN" dirty="0"/>
          </a:p>
          <a:p>
            <a:pPr lvl="2"/>
            <a:r>
              <a:rPr kumimoji="1" lang="zh-CN" altLang="en-US" dirty="0"/>
              <a:t>技术、数仓架构设计细化</a:t>
            </a:r>
            <a:endParaRPr kumimoji="1" lang="en-US" altLang="zh-CN" dirty="0"/>
          </a:p>
          <a:p>
            <a:pPr lvl="1"/>
            <a:r>
              <a:rPr kumimoji="1" lang="zh-CN" altLang="en-US" dirty="0"/>
              <a:t>研究方面</a:t>
            </a:r>
            <a:endParaRPr kumimoji="1" lang="en-US" altLang="zh-CN" dirty="0"/>
          </a:p>
          <a:p>
            <a:pPr lvl="2"/>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研究（搭建</a:t>
            </a:r>
            <a:r>
              <a:rPr kumimoji="1" lang="en-US" altLang="zh-CN" dirty="0"/>
              <a:t>k8s</a:t>
            </a:r>
            <a:r>
              <a:rPr kumimoji="1" lang="zh-CN" altLang="en-US" dirty="0"/>
              <a:t>集群）</a:t>
            </a:r>
            <a:endParaRPr kumimoji="1" lang="en-US" altLang="zh-CN" dirty="0"/>
          </a:p>
          <a:p>
            <a:pPr lvl="2"/>
            <a:r>
              <a:rPr kumimoji="1" lang="en-US" altLang="zh-CN" dirty="0" err="1"/>
              <a:t>MergeTree</a:t>
            </a:r>
            <a:r>
              <a:rPr kumimoji="1" lang="zh-CN" altLang="en-US" dirty="0"/>
              <a:t>引擎研究（验证数据集）</a:t>
            </a:r>
            <a:endParaRPr kumimoji="1" lang="en-US" altLang="zh-CN" dirty="0"/>
          </a:p>
          <a:p>
            <a:pPr lvl="2"/>
            <a:r>
              <a:rPr kumimoji="1" lang="zh-CN" altLang="en-US" dirty="0"/>
              <a:t>预测模型研究</a:t>
            </a:r>
            <a:endParaRPr kumimoji="1" lang="en-US" altLang="zh-CN" dirty="0"/>
          </a:p>
          <a:p>
            <a:pPr lvl="1"/>
            <a:r>
              <a:rPr kumimoji="1" lang="zh-CN" altLang="en-US" dirty="0"/>
              <a:t>文档方面</a:t>
            </a:r>
            <a:endParaRPr kumimoji="1" lang="en-US" altLang="zh-CN" dirty="0"/>
          </a:p>
          <a:p>
            <a:pPr lvl="2"/>
            <a:r>
              <a:rPr kumimoji="1" lang="zh-CN" altLang="en-US" dirty="0"/>
              <a:t>细化专利文档</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架构部分工作</a:t>
            </a:r>
            <a:endParaRPr kumimoji="1" lang="en-US" altLang="zh-CN" dirty="0"/>
          </a:p>
          <a:p>
            <a:pPr lvl="1"/>
            <a:r>
              <a:rPr kumimoji="1" lang="zh-CN" altLang="en-US" dirty="0"/>
              <a:t>无</a:t>
            </a:r>
            <a:endParaRPr kumimoji="1" lang="en-US" altLang="zh-CN" dirty="0"/>
          </a:p>
          <a:p>
            <a:r>
              <a:rPr kumimoji="1" lang="zh-CN" altLang="en-US" dirty="0"/>
              <a:t>研究部分工作</a:t>
            </a:r>
            <a:endParaRPr kumimoji="1" lang="en-US" altLang="zh-CN" dirty="0"/>
          </a:p>
          <a:p>
            <a:pPr lvl="1"/>
            <a:r>
              <a:rPr kumimoji="1" lang="en-US" altLang="zh-CN" dirty="0"/>
              <a:t>K8S</a:t>
            </a:r>
            <a:r>
              <a:rPr kumimoji="1" lang="zh-CN" altLang="en-US" dirty="0"/>
              <a:t>学习、环境搭建，</a:t>
            </a:r>
            <a:r>
              <a:rPr kumimoji="1" lang="en-US" altLang="zh-CN" dirty="0"/>
              <a:t>K8S</a:t>
            </a:r>
            <a:r>
              <a:rPr kumimoji="1" lang="zh-CN" altLang="en-US" dirty="0"/>
              <a:t>管理工具搭建</a:t>
            </a:r>
            <a:endParaRPr kumimoji="1" lang="en-US" altLang="zh-CN" dirty="0"/>
          </a:p>
          <a:p>
            <a:pPr lvl="1"/>
            <a:r>
              <a:rPr kumimoji="1" lang="en-US" altLang="zh-CN" dirty="0" err="1"/>
              <a:t>MergeTree</a:t>
            </a:r>
            <a:r>
              <a:rPr kumimoji="1" lang="zh-CN" altLang="en-US" dirty="0"/>
              <a:t>引擎索引研究</a:t>
            </a:r>
            <a:endParaRPr kumimoji="1" lang="en-US" altLang="zh-CN" dirty="0"/>
          </a:p>
          <a:p>
            <a:pPr lvl="1"/>
            <a:r>
              <a:rPr kumimoji="1" lang="zh-CN" altLang="en-US" dirty="0"/>
              <a:t>深度学习环境搭建学习</a:t>
            </a:r>
            <a:endParaRPr kumimoji="1" lang="en-US" altLang="zh-CN" dirty="0"/>
          </a:p>
          <a:p>
            <a:r>
              <a:rPr kumimoji="1" lang="zh-CN" altLang="en-US" dirty="0"/>
              <a:t>文档分工作</a:t>
            </a:r>
            <a:endParaRPr kumimoji="1" lang="en-US" altLang="zh-CN" dirty="0"/>
          </a:p>
          <a:p>
            <a:pPr lvl="1"/>
            <a:r>
              <a:rPr kumimoji="1" lang="zh-CN" altLang="en-US" dirty="0"/>
              <a:t>专利文档细化</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架构部分工作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技术架构丰富</a:t>
            </a:r>
            <a:endParaRPr lang="en-US" altLang="zh-CN" sz="2299" dirty="0"/>
          </a:p>
          <a:p>
            <a:r>
              <a:rPr lang="zh-CN" altLang="en-US" sz="2299" dirty="0"/>
              <a:t>数据流程丰富</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3930</TotalTime>
  <Words>2219</Words>
  <Application>Microsoft Macintosh PowerPoint</Application>
  <PresentationFormat>宽屏</PresentationFormat>
  <Paragraphs>468</Paragraphs>
  <Slides>34</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宋体</vt:lpstr>
      <vt:lpstr>Microsoft YaHei</vt:lpstr>
      <vt:lpstr>Microsoft YaHei</vt:lpstr>
      <vt:lpstr>Microsoft YaHei Light</vt:lpstr>
      <vt:lpstr>Arial</vt:lpstr>
      <vt:lpstr>Calibri</vt:lpstr>
      <vt:lpstr>Impact</vt:lpstr>
      <vt:lpstr>主题5</vt:lpstr>
      <vt:lpstr>基于大数据的城市运行海量实时监测数据存储及快速查询检索技术研究</vt:lpstr>
      <vt:lpstr>目录</vt:lpstr>
      <vt:lpstr>课题介绍</vt:lpstr>
      <vt:lpstr>团队介绍</vt:lpstr>
      <vt:lpstr>课题研究分析</vt:lpstr>
      <vt:lpstr>目录</vt:lpstr>
      <vt:lpstr>本周计划回顾</vt:lpstr>
      <vt:lpstr>本周实际工作</vt:lpstr>
      <vt:lpstr>研究点介绍</vt:lpstr>
      <vt:lpstr>技术架构</vt:lpstr>
      <vt:lpstr>数据流程</vt:lpstr>
      <vt:lpstr>数仓架构</vt:lpstr>
      <vt:lpstr>研究点介绍</vt:lpstr>
      <vt:lpstr>K8S+kuboard部署</vt:lpstr>
      <vt:lpstr>Kuboard展示</vt:lpstr>
      <vt:lpstr>Kuboard展示</vt:lpstr>
      <vt:lpstr>研究点介绍</vt:lpstr>
      <vt:lpstr>MergeTree一级索引</vt:lpstr>
      <vt:lpstr>MergeTree一级索引</vt:lpstr>
      <vt:lpstr>MergeTree一级索引</vt:lpstr>
      <vt:lpstr>MergeTree二级索引</vt:lpstr>
      <vt:lpstr>MergeTree二级索引</vt:lpstr>
      <vt:lpstr>研究点介绍</vt:lpstr>
      <vt:lpstr>基于深度学习的数据预测模型</vt:lpstr>
      <vt:lpstr>深度学习环境搭建</vt:lpstr>
      <vt:lpstr>深度学习环境搭建</vt:lpstr>
      <vt:lpstr>深度学习环境搭建</vt:lpstr>
      <vt:lpstr>深度学习环境搭建</vt:lpstr>
      <vt:lpstr>深度学习环境搭建</vt:lpstr>
      <vt:lpstr>研究点介绍</vt:lpstr>
      <vt:lpstr>专利文档</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845</cp:revision>
  <cp:lastPrinted>2019-09-08T16:00:00Z</cp:lastPrinted>
  <dcterms:created xsi:type="dcterms:W3CDTF">2021-09-17T13:24:13Z</dcterms:created>
  <dcterms:modified xsi:type="dcterms:W3CDTF">2021-11-10T11:27:34Z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