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6" r:id="rId2"/>
    <p:sldId id="526" r:id="rId3"/>
    <p:sldId id="282" r:id="rId4"/>
    <p:sldId id="534" r:id="rId5"/>
    <p:sldId id="289" r:id="rId6"/>
    <p:sldId id="530" r:id="rId7"/>
    <p:sldId id="284" r:id="rId8"/>
    <p:sldId id="285" r:id="rId9"/>
    <p:sldId id="518" r:id="rId10"/>
    <p:sldId id="288" r:id="rId11"/>
    <p:sldId id="287" r:id="rId12"/>
    <p:sldId id="536" r:id="rId13"/>
    <p:sldId id="535" r:id="rId14"/>
    <p:sldId id="574" r:id="rId15"/>
    <p:sldId id="576" r:id="rId16"/>
    <p:sldId id="577" r:id="rId17"/>
    <p:sldId id="578" r:id="rId18"/>
    <p:sldId id="579" r:id="rId19"/>
    <p:sldId id="582" r:id="rId20"/>
    <p:sldId id="573" r:id="rId21"/>
    <p:sldId id="537" r:id="rId22"/>
    <p:sldId id="544" r:id="rId23"/>
    <p:sldId id="569" r:id="rId24"/>
    <p:sldId id="570" r:id="rId25"/>
    <p:sldId id="568" r:id="rId26"/>
    <p:sldId id="565" r:id="rId27"/>
    <p:sldId id="566" r:id="rId28"/>
    <p:sldId id="538" r:id="rId29"/>
    <p:sldId id="308" r:id="rId30"/>
    <p:sldId id="550" r:id="rId31"/>
    <p:sldId id="559" r:id="rId32"/>
    <p:sldId id="560" r:id="rId33"/>
    <p:sldId id="561" r:id="rId34"/>
    <p:sldId id="563" r:id="rId35"/>
    <p:sldId id="562" r:id="rId36"/>
    <p:sldId id="540" r:id="rId37"/>
    <p:sldId id="556" r:id="rId38"/>
    <p:sldId id="571" r:id="rId39"/>
    <p:sldId id="572" r:id="rId40"/>
    <p:sldId id="532" r:id="rId41"/>
    <p:sldId id="296" r:id="rId42"/>
    <p:sldId id="261" r:id="rId43"/>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C12"/>
    <a:srgbClr val="FCE5C1"/>
    <a:srgbClr val="F8C471"/>
    <a:srgbClr val="BA7609"/>
    <a:srgbClr val="A20000"/>
    <a:srgbClr val="A40000"/>
    <a:srgbClr val="9E0000"/>
    <a:srgbClr val="C7450B"/>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0" autoAdjust="0"/>
    <p:restoredTop sz="86761" autoAdjust="0"/>
  </p:normalViewPr>
  <p:slideViewPr>
    <p:cSldViewPr snapToGrid="0">
      <p:cViewPr varScale="1">
        <p:scale>
          <a:sx n="106" d="100"/>
          <a:sy n="106" d="100"/>
        </p:scale>
        <p:origin x="728" y="184"/>
      </p:cViewPr>
      <p:guideLst/>
    </p:cSldViewPr>
  </p:slideViewPr>
  <p:outlineViewPr>
    <p:cViewPr>
      <p:scale>
        <a:sx n="33" d="100"/>
        <a:sy n="33" d="100"/>
      </p:scale>
      <p:origin x="0" y="0"/>
    </p:cViewPr>
  </p:outlineViewPr>
  <p:notesTextViewPr>
    <p:cViewPr>
      <p:scale>
        <a:sx n="80" d="100"/>
        <a:sy n="80" d="100"/>
      </p:scale>
      <p:origin x="0" y="0"/>
    </p:cViewPr>
  </p:notesTextViewPr>
  <p:sorterViewPr>
    <p:cViewPr>
      <p:scale>
        <a:sx n="75" d="100"/>
        <a:sy n="75" d="100"/>
      </p:scale>
      <p:origin x="0" y="0"/>
    </p:cViewPr>
  </p:sorterViewPr>
  <p:notesViewPr>
    <p:cSldViewPr snapToGrid="0">
      <p:cViewPr varScale="1">
        <p:scale>
          <a:sx n="89" d="100"/>
          <a:sy n="89" d="100"/>
        </p:scale>
        <p:origin x="384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688349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王勃栋</a:t>
            </a:r>
            <a:r>
              <a:rPr kumimoji="1" lang="en-US" altLang="zh-CN" dirty="0"/>
              <a:t>-</a:t>
            </a:r>
            <a:r>
              <a:rPr kumimoji="1" lang="zh-CN" altLang="en-US" dirty="0"/>
              <a:t>梳理论文大纲 </a:t>
            </a:r>
            <a:endParaRPr kumimoji="1" lang="en-US" altLang="zh-CN" dirty="0"/>
          </a:p>
          <a:p>
            <a:r>
              <a:rPr kumimoji="1" lang="zh-CN" altLang="en-US" dirty="0"/>
              <a:t>张李</a:t>
            </a:r>
            <a:r>
              <a:rPr kumimoji="1" lang="en-US" altLang="zh-CN" dirty="0"/>
              <a:t>-</a:t>
            </a:r>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研究</a:t>
            </a:r>
            <a:endParaRPr kumimoji="1" lang="en-US" altLang="zh-CN" dirty="0"/>
          </a:p>
          <a:p>
            <a:r>
              <a:rPr kumimoji="1" lang="zh-CN" altLang="en-US" dirty="0"/>
              <a:t>周恒</a:t>
            </a:r>
            <a:r>
              <a:rPr kumimoji="1" lang="en-US" altLang="zh-CN" dirty="0"/>
              <a:t>-LSTM</a:t>
            </a:r>
            <a:r>
              <a:rPr kumimoji="1" lang="zh-CN" altLang="en-US" dirty="0"/>
              <a:t> 研究</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41</a:t>
            </a:fld>
            <a:endParaRPr lang="zh-CN" altLang="en-US"/>
          </a:p>
        </p:txBody>
      </p:sp>
    </p:spTree>
    <p:extLst>
      <p:ext uri="{BB962C8B-B14F-4D97-AF65-F5344CB8AC3E}">
        <p14:creationId xmlns:p14="http://schemas.microsoft.com/office/powerpoint/2010/main" val="1029436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144387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29</a:t>
            </a:fld>
            <a:endParaRPr lang="zh-CN" altLang="en-US"/>
          </a:p>
        </p:txBody>
      </p:sp>
    </p:spTree>
    <p:extLst>
      <p:ext uri="{BB962C8B-B14F-4D97-AF65-F5344CB8AC3E}">
        <p14:creationId xmlns:p14="http://schemas.microsoft.com/office/powerpoint/2010/main" val="413905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目前处于品谷阶段</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30</a:t>
            </a:fld>
            <a:endParaRPr lang="zh-CN" altLang="en-US"/>
          </a:p>
        </p:txBody>
      </p:sp>
    </p:spTree>
    <p:extLst>
      <p:ext uri="{BB962C8B-B14F-4D97-AF65-F5344CB8AC3E}">
        <p14:creationId xmlns:p14="http://schemas.microsoft.com/office/powerpoint/2010/main" val="1021781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王勃栋</a:t>
            </a:r>
            <a:r>
              <a:rPr kumimoji="1" lang="en-US" altLang="zh-CN" dirty="0"/>
              <a:t>-</a:t>
            </a:r>
            <a:r>
              <a:rPr kumimoji="1" lang="zh-CN" altLang="en-US" dirty="0"/>
              <a:t>梳理论文大纲 </a:t>
            </a:r>
            <a:endParaRPr kumimoji="1" lang="en-US" altLang="zh-CN" dirty="0"/>
          </a:p>
          <a:p>
            <a:r>
              <a:rPr kumimoji="1" lang="zh-CN" altLang="en-US" dirty="0"/>
              <a:t>张李</a:t>
            </a:r>
            <a:r>
              <a:rPr kumimoji="1" lang="en-US" altLang="zh-CN" dirty="0"/>
              <a:t>-</a:t>
            </a:r>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研究</a:t>
            </a:r>
            <a:endParaRPr kumimoji="1" lang="en-US" altLang="zh-CN" dirty="0"/>
          </a:p>
          <a:p>
            <a:r>
              <a:rPr kumimoji="1" lang="zh-CN" altLang="en-US" dirty="0"/>
              <a:t>周恒</a:t>
            </a:r>
            <a:r>
              <a:rPr kumimoji="1" lang="en-US" altLang="zh-CN" dirty="0"/>
              <a:t>-LSTM</a:t>
            </a:r>
            <a:r>
              <a:rPr kumimoji="1" lang="zh-CN" altLang="en-US" dirty="0"/>
              <a:t> 研究</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31</a:t>
            </a:fld>
            <a:endParaRPr lang="zh-CN" altLang="en-US"/>
          </a:p>
        </p:txBody>
      </p:sp>
    </p:spTree>
    <p:extLst>
      <p:ext uri="{BB962C8B-B14F-4D97-AF65-F5344CB8AC3E}">
        <p14:creationId xmlns:p14="http://schemas.microsoft.com/office/powerpoint/2010/main" val="3435464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32</a:t>
            </a:fld>
            <a:endParaRPr lang="zh-CN" altLang="en-US"/>
          </a:p>
        </p:txBody>
      </p:sp>
    </p:spTree>
    <p:extLst>
      <p:ext uri="{BB962C8B-B14F-4D97-AF65-F5344CB8AC3E}">
        <p14:creationId xmlns:p14="http://schemas.microsoft.com/office/powerpoint/2010/main" val="2087271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王勃栋</a:t>
            </a:r>
            <a:r>
              <a:rPr kumimoji="1" lang="en-US" altLang="zh-CN" dirty="0"/>
              <a:t>-</a:t>
            </a:r>
            <a:r>
              <a:rPr kumimoji="1" lang="zh-CN" altLang="en-US" dirty="0"/>
              <a:t>梳理论文大纲 </a:t>
            </a:r>
            <a:endParaRPr kumimoji="1" lang="en-US" altLang="zh-CN" dirty="0"/>
          </a:p>
          <a:p>
            <a:r>
              <a:rPr kumimoji="1" lang="zh-CN" altLang="en-US" dirty="0"/>
              <a:t>张李</a:t>
            </a:r>
            <a:r>
              <a:rPr kumimoji="1" lang="en-US" altLang="zh-CN" dirty="0"/>
              <a:t>-</a:t>
            </a:r>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研究</a:t>
            </a:r>
            <a:endParaRPr kumimoji="1" lang="en-US" altLang="zh-CN" dirty="0"/>
          </a:p>
          <a:p>
            <a:r>
              <a:rPr kumimoji="1" lang="zh-CN" altLang="en-US" dirty="0"/>
              <a:t>周恒</a:t>
            </a:r>
            <a:r>
              <a:rPr kumimoji="1" lang="en-US" altLang="zh-CN" dirty="0"/>
              <a:t>-LSTM</a:t>
            </a:r>
            <a:r>
              <a:rPr kumimoji="1" lang="zh-CN" altLang="en-US" dirty="0"/>
              <a:t> 研究</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33</a:t>
            </a:fld>
            <a:endParaRPr lang="zh-CN" altLang="en-US"/>
          </a:p>
        </p:txBody>
      </p:sp>
    </p:spTree>
    <p:extLst>
      <p:ext uri="{BB962C8B-B14F-4D97-AF65-F5344CB8AC3E}">
        <p14:creationId xmlns:p14="http://schemas.microsoft.com/office/powerpoint/2010/main" val="1059056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王勃栋</a:t>
            </a:r>
            <a:r>
              <a:rPr kumimoji="1" lang="en-US" altLang="zh-CN" dirty="0"/>
              <a:t>-</a:t>
            </a:r>
            <a:r>
              <a:rPr kumimoji="1" lang="zh-CN" altLang="en-US" dirty="0"/>
              <a:t>梳理论文大纲 </a:t>
            </a:r>
            <a:endParaRPr kumimoji="1" lang="en-US" altLang="zh-CN" dirty="0"/>
          </a:p>
          <a:p>
            <a:r>
              <a:rPr kumimoji="1" lang="zh-CN" altLang="en-US" dirty="0"/>
              <a:t>张李</a:t>
            </a:r>
            <a:r>
              <a:rPr kumimoji="1" lang="en-US" altLang="zh-CN" dirty="0"/>
              <a:t>-</a:t>
            </a:r>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研究</a:t>
            </a:r>
            <a:endParaRPr kumimoji="1" lang="en-US" altLang="zh-CN" dirty="0"/>
          </a:p>
          <a:p>
            <a:r>
              <a:rPr kumimoji="1" lang="zh-CN" altLang="en-US" dirty="0"/>
              <a:t>周恒</a:t>
            </a:r>
            <a:r>
              <a:rPr kumimoji="1" lang="en-US" altLang="zh-CN" dirty="0"/>
              <a:t>-LSTM</a:t>
            </a:r>
            <a:r>
              <a:rPr kumimoji="1" lang="zh-CN" altLang="en-US" dirty="0"/>
              <a:t> 研究</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34</a:t>
            </a:fld>
            <a:endParaRPr lang="zh-CN" altLang="en-US"/>
          </a:p>
        </p:txBody>
      </p:sp>
    </p:spTree>
    <p:extLst>
      <p:ext uri="{BB962C8B-B14F-4D97-AF65-F5344CB8AC3E}">
        <p14:creationId xmlns:p14="http://schemas.microsoft.com/office/powerpoint/2010/main" val="2323836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王勃栋</a:t>
            </a:r>
            <a:r>
              <a:rPr kumimoji="1" lang="en-US" altLang="zh-CN" dirty="0"/>
              <a:t>-</a:t>
            </a:r>
            <a:r>
              <a:rPr kumimoji="1" lang="zh-CN" altLang="en-US" dirty="0"/>
              <a:t>梳理论文大纲 </a:t>
            </a:r>
            <a:endParaRPr kumimoji="1" lang="en-US" altLang="zh-CN" dirty="0"/>
          </a:p>
          <a:p>
            <a:r>
              <a:rPr kumimoji="1" lang="zh-CN" altLang="en-US" dirty="0"/>
              <a:t>张李</a:t>
            </a:r>
            <a:r>
              <a:rPr kumimoji="1" lang="en-US" altLang="zh-CN" dirty="0"/>
              <a:t>-</a:t>
            </a:r>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研究</a:t>
            </a:r>
            <a:endParaRPr kumimoji="1" lang="en-US" altLang="zh-CN" dirty="0"/>
          </a:p>
          <a:p>
            <a:r>
              <a:rPr kumimoji="1" lang="zh-CN" altLang="en-US" dirty="0"/>
              <a:t>周恒</a:t>
            </a:r>
            <a:r>
              <a:rPr kumimoji="1" lang="en-US" altLang="zh-CN" dirty="0"/>
              <a:t>-LSTM</a:t>
            </a:r>
            <a:r>
              <a:rPr kumimoji="1" lang="zh-CN" altLang="en-US" dirty="0"/>
              <a:t> 研究</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35</a:t>
            </a:fld>
            <a:endParaRPr lang="zh-CN" altLang="en-US"/>
          </a:p>
        </p:txBody>
      </p:sp>
    </p:spTree>
    <p:extLst>
      <p:ext uri="{BB962C8B-B14F-4D97-AF65-F5344CB8AC3E}">
        <p14:creationId xmlns:p14="http://schemas.microsoft.com/office/powerpoint/2010/main" val="2938822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1A3DD89F-DCFF-4301-8FBD-8FE820FFEBF8}"/>
              </a:ext>
            </a:extLst>
          </p:cNvPr>
          <p:cNvSpPr/>
          <p:nvPr userDrawn="1"/>
        </p:nvSpPr>
        <p:spPr>
          <a:xfrm>
            <a:off x="0" y="0"/>
            <a:ext cx="12192000" cy="6858000"/>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7" name="Picture 1">
            <a:extLst>
              <a:ext uri="{FF2B5EF4-FFF2-40B4-BE49-F238E27FC236}">
                <a16:creationId xmlns:a16="http://schemas.microsoft.com/office/drawing/2014/main" id="{10B946A2-B09E-4820-AF63-1A9F79CADC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973932" y="1087577"/>
            <a:ext cx="4721076" cy="4917281"/>
          </a:xfrm>
          <a:prstGeom prst="rect">
            <a:avLst/>
          </a:prstGeom>
        </p:spPr>
      </p:pic>
      <p:grpSp>
        <p:nvGrpSpPr>
          <p:cNvPr id="8" name="Group 1">
            <a:extLst>
              <a:ext uri="{FF2B5EF4-FFF2-40B4-BE49-F238E27FC236}">
                <a16:creationId xmlns:a16="http://schemas.microsoft.com/office/drawing/2014/main" id="{02235A6E-BDA8-477D-9C8F-05B17EA3ECBD}"/>
              </a:ext>
            </a:extLst>
          </p:cNvPr>
          <p:cNvGrpSpPr/>
          <p:nvPr userDrawn="1"/>
        </p:nvGrpSpPr>
        <p:grpSpPr>
          <a:xfrm rot="18672183">
            <a:off x="9485496" y="1654737"/>
            <a:ext cx="1394884" cy="2868084"/>
            <a:chOff x="4048125" y="660400"/>
            <a:chExt cx="1046163" cy="2151063"/>
          </a:xfrm>
        </p:grpSpPr>
        <p:grpSp>
          <p:nvGrpSpPr>
            <p:cNvPr id="9" name="Group 59">
              <a:extLst>
                <a:ext uri="{FF2B5EF4-FFF2-40B4-BE49-F238E27FC236}">
                  <a16:creationId xmlns:a16="http://schemas.microsoft.com/office/drawing/2014/main" id="{3BE23C2D-2D2A-4DAC-8C48-CA04A75ABBB3}"/>
                </a:ext>
              </a:extLst>
            </p:cNvPr>
            <p:cNvGrpSpPr/>
            <p:nvPr/>
          </p:nvGrpSpPr>
          <p:grpSpPr>
            <a:xfrm>
              <a:off x="4328741" y="2203315"/>
              <a:ext cx="486519" cy="608148"/>
              <a:chOff x="3215110" y="1690552"/>
              <a:chExt cx="486519" cy="608148"/>
            </a:xfrm>
          </p:grpSpPr>
          <p:sp>
            <p:nvSpPr>
              <p:cNvPr id="30" name="Freeform 16">
                <a:extLst>
                  <a:ext uri="{FF2B5EF4-FFF2-40B4-BE49-F238E27FC236}">
                    <a16:creationId xmlns:a16="http://schemas.microsoft.com/office/drawing/2014/main" id="{E0816649-0EDD-4EBD-A5C6-A4053CACFFC6}"/>
                  </a:ext>
                </a:extLst>
              </p:cNvPr>
              <p:cNvSpPr>
                <a:spLocks/>
              </p:cNvSpPr>
              <p:nvPr/>
            </p:nvSpPr>
            <p:spPr bwMode="auto">
              <a:xfrm>
                <a:off x="3215110" y="1724105"/>
                <a:ext cx="97514" cy="574595"/>
              </a:xfrm>
              <a:custGeom>
                <a:avLst/>
                <a:gdLst/>
                <a:ahLst/>
                <a:cxnLst>
                  <a:cxn ang="0">
                    <a:pos x="0" y="2192"/>
                  </a:cxn>
                  <a:cxn ang="0">
                    <a:pos x="189" y="0"/>
                  </a:cxn>
                  <a:cxn ang="0">
                    <a:pos x="372" y="0"/>
                  </a:cxn>
                  <a:cxn ang="0">
                    <a:pos x="221" y="2192"/>
                  </a:cxn>
                  <a:cxn ang="0">
                    <a:pos x="0" y="2192"/>
                  </a:cxn>
                </a:cxnLst>
                <a:rect l="0" t="0" r="r" b="b"/>
                <a:pathLst>
                  <a:path w="372" h="2192">
                    <a:moveTo>
                      <a:pt x="0" y="2192"/>
                    </a:moveTo>
                    <a:lnTo>
                      <a:pt x="189" y="0"/>
                    </a:lnTo>
                    <a:lnTo>
                      <a:pt x="372" y="0"/>
                    </a:lnTo>
                    <a:lnTo>
                      <a:pt x="221" y="2192"/>
                    </a:lnTo>
                    <a:lnTo>
                      <a:pt x="0" y="2192"/>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1" name="Freeform 17">
                <a:extLst>
                  <a:ext uri="{FF2B5EF4-FFF2-40B4-BE49-F238E27FC236}">
                    <a16:creationId xmlns:a16="http://schemas.microsoft.com/office/drawing/2014/main" id="{BFE1C691-EF99-4736-B400-CEBE7CD17017}"/>
                  </a:ext>
                </a:extLst>
              </p:cNvPr>
              <p:cNvSpPr>
                <a:spLocks/>
              </p:cNvSpPr>
              <p:nvPr/>
            </p:nvSpPr>
            <p:spPr bwMode="auto">
              <a:xfrm>
                <a:off x="3585242" y="1690552"/>
                <a:ext cx="116387" cy="608148"/>
              </a:xfrm>
              <a:custGeom>
                <a:avLst/>
                <a:gdLst/>
                <a:ahLst/>
                <a:cxnLst>
                  <a:cxn ang="0">
                    <a:pos x="242" y="0"/>
                  </a:cxn>
                  <a:cxn ang="0">
                    <a:pos x="447" y="2320"/>
                  </a:cxn>
                  <a:cxn ang="0">
                    <a:pos x="101" y="2320"/>
                  </a:cxn>
                  <a:cxn ang="0">
                    <a:pos x="0" y="116"/>
                  </a:cxn>
                  <a:cxn ang="0">
                    <a:pos x="106" y="0"/>
                  </a:cxn>
                  <a:cxn ang="0">
                    <a:pos x="242" y="0"/>
                  </a:cxn>
                </a:cxnLst>
                <a:rect l="0" t="0" r="r" b="b"/>
                <a:pathLst>
                  <a:path w="447" h="2320">
                    <a:moveTo>
                      <a:pt x="242" y="0"/>
                    </a:moveTo>
                    <a:lnTo>
                      <a:pt x="447" y="2320"/>
                    </a:lnTo>
                    <a:lnTo>
                      <a:pt x="101" y="2320"/>
                    </a:lnTo>
                    <a:lnTo>
                      <a:pt x="0" y="116"/>
                    </a:lnTo>
                    <a:lnTo>
                      <a:pt x="106" y="0"/>
                    </a:lnTo>
                    <a:lnTo>
                      <a:pt x="242"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2" name="Freeform 18">
                <a:extLst>
                  <a:ext uri="{FF2B5EF4-FFF2-40B4-BE49-F238E27FC236}">
                    <a16:creationId xmlns:a16="http://schemas.microsoft.com/office/drawing/2014/main" id="{012E23B3-F283-432E-846B-0BCCF85C4BE3}"/>
                  </a:ext>
                </a:extLst>
              </p:cNvPr>
              <p:cNvSpPr>
                <a:spLocks/>
              </p:cNvSpPr>
              <p:nvPr/>
            </p:nvSpPr>
            <p:spPr bwMode="auto">
              <a:xfrm>
                <a:off x="3520233" y="1783627"/>
                <a:ext cx="91223" cy="515073"/>
              </a:xfrm>
              <a:custGeom>
                <a:avLst/>
                <a:gdLst/>
                <a:ahLst/>
                <a:cxnLst>
                  <a:cxn ang="0">
                    <a:pos x="45" y="1711"/>
                  </a:cxn>
                  <a:cxn ang="0">
                    <a:pos x="0" y="0"/>
                  </a:cxn>
                  <a:cxn ang="0">
                    <a:pos x="266" y="0"/>
                  </a:cxn>
                  <a:cxn ang="0">
                    <a:pos x="349" y="1711"/>
                  </a:cxn>
                  <a:cxn ang="0">
                    <a:pos x="45" y="1711"/>
                  </a:cxn>
                </a:cxnLst>
                <a:rect l="0" t="0" r="r" b="b"/>
                <a:pathLst>
                  <a:path w="349" h="1711">
                    <a:moveTo>
                      <a:pt x="45" y="1711"/>
                    </a:moveTo>
                    <a:lnTo>
                      <a:pt x="0" y="0"/>
                    </a:lnTo>
                    <a:lnTo>
                      <a:pt x="266" y="0"/>
                    </a:lnTo>
                    <a:lnTo>
                      <a:pt x="349" y="1711"/>
                    </a:lnTo>
                    <a:lnTo>
                      <a:pt x="45"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3" name="Freeform 19">
                <a:extLst>
                  <a:ext uri="{FF2B5EF4-FFF2-40B4-BE49-F238E27FC236}">
                    <a16:creationId xmlns:a16="http://schemas.microsoft.com/office/drawing/2014/main" id="{B7400716-5569-46BE-BA5A-6DF88260AB32}"/>
                  </a:ext>
                </a:extLst>
              </p:cNvPr>
              <p:cNvSpPr>
                <a:spLocks/>
              </p:cNvSpPr>
              <p:nvPr/>
            </p:nvSpPr>
            <p:spPr bwMode="auto">
              <a:xfrm>
                <a:off x="3374487" y="1849928"/>
                <a:ext cx="157280" cy="448772"/>
              </a:xfrm>
              <a:custGeom>
                <a:avLst/>
                <a:gdLst/>
                <a:ahLst/>
                <a:cxnLst>
                  <a:cxn ang="0">
                    <a:pos x="555" y="0"/>
                  </a:cxn>
                  <a:cxn ang="0">
                    <a:pos x="600" y="1711"/>
                  </a:cxn>
                  <a:cxn ang="0">
                    <a:pos x="0" y="1711"/>
                  </a:cxn>
                  <a:cxn ang="0">
                    <a:pos x="41" y="0"/>
                  </a:cxn>
                  <a:cxn ang="0">
                    <a:pos x="555" y="0"/>
                  </a:cxn>
                </a:cxnLst>
                <a:rect l="0" t="0" r="r" b="b"/>
                <a:pathLst>
                  <a:path w="600" h="1711">
                    <a:moveTo>
                      <a:pt x="555" y="0"/>
                    </a:moveTo>
                    <a:lnTo>
                      <a:pt x="600" y="1711"/>
                    </a:lnTo>
                    <a:lnTo>
                      <a:pt x="0" y="1711"/>
                    </a:lnTo>
                    <a:lnTo>
                      <a:pt x="41" y="0"/>
                    </a:lnTo>
                    <a:lnTo>
                      <a:pt x="555"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4" name="Freeform 20">
                <a:extLst>
                  <a:ext uri="{FF2B5EF4-FFF2-40B4-BE49-F238E27FC236}">
                    <a16:creationId xmlns:a16="http://schemas.microsoft.com/office/drawing/2014/main" id="{B0E8FA1B-8306-4D85-B184-78ACDF7D14F6}"/>
                  </a:ext>
                </a:extLst>
              </p:cNvPr>
              <p:cNvSpPr>
                <a:spLocks/>
              </p:cNvSpPr>
              <p:nvPr/>
            </p:nvSpPr>
            <p:spPr bwMode="auto">
              <a:xfrm>
                <a:off x="3272779" y="1783627"/>
                <a:ext cx="112193" cy="515073"/>
              </a:xfrm>
              <a:custGeom>
                <a:avLst/>
                <a:gdLst/>
                <a:ahLst/>
                <a:cxnLst>
                  <a:cxn ang="0">
                    <a:pos x="386" y="1711"/>
                  </a:cxn>
                  <a:cxn ang="0">
                    <a:pos x="427" y="0"/>
                  </a:cxn>
                  <a:cxn ang="0">
                    <a:pos x="118" y="0"/>
                  </a:cxn>
                  <a:cxn ang="0">
                    <a:pos x="0" y="1711"/>
                  </a:cxn>
                  <a:cxn ang="0">
                    <a:pos x="386" y="1711"/>
                  </a:cxn>
                </a:cxnLst>
                <a:rect l="0" t="0" r="r" b="b"/>
                <a:pathLst>
                  <a:path w="427" h="1711">
                    <a:moveTo>
                      <a:pt x="386" y="1711"/>
                    </a:moveTo>
                    <a:lnTo>
                      <a:pt x="427" y="0"/>
                    </a:lnTo>
                    <a:lnTo>
                      <a:pt x="118" y="0"/>
                    </a:lnTo>
                    <a:lnTo>
                      <a:pt x="0" y="1711"/>
                    </a:lnTo>
                    <a:lnTo>
                      <a:pt x="386"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grpSp>
        <p:grpSp>
          <p:nvGrpSpPr>
            <p:cNvPr id="10" name="Group 77">
              <a:extLst>
                <a:ext uri="{FF2B5EF4-FFF2-40B4-BE49-F238E27FC236}">
                  <a16:creationId xmlns:a16="http://schemas.microsoft.com/office/drawing/2014/main" id="{9F1588A9-21CE-4F79-9356-83BA9EB83900}"/>
                </a:ext>
              </a:extLst>
            </p:cNvPr>
            <p:cNvGrpSpPr/>
            <p:nvPr/>
          </p:nvGrpSpPr>
          <p:grpSpPr>
            <a:xfrm>
              <a:off x="4048125" y="660400"/>
              <a:ext cx="1046163" cy="1893888"/>
              <a:chOff x="4048125" y="660400"/>
              <a:chExt cx="1046163" cy="1893888"/>
            </a:xfrm>
          </p:grpSpPr>
          <p:sp>
            <p:nvSpPr>
              <p:cNvPr id="11" name="Freeform 8">
                <a:extLst>
                  <a:ext uri="{FF2B5EF4-FFF2-40B4-BE49-F238E27FC236}">
                    <a16:creationId xmlns:a16="http://schemas.microsoft.com/office/drawing/2014/main" id="{156CA861-59FB-4E79-BFE5-DECD101F5A92}"/>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4" name="Freeform 9">
                <a:extLst>
                  <a:ext uri="{FF2B5EF4-FFF2-40B4-BE49-F238E27FC236}">
                    <a16:creationId xmlns:a16="http://schemas.microsoft.com/office/drawing/2014/main" id="{261308A0-82E4-4AE3-BF74-E6D4FDB862A5}"/>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Freeform 10">
                <a:extLst>
                  <a:ext uri="{FF2B5EF4-FFF2-40B4-BE49-F238E27FC236}">
                    <a16:creationId xmlns:a16="http://schemas.microsoft.com/office/drawing/2014/main" id="{940FBE45-E3A0-4088-A134-F4A2E2B3E3F5}"/>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11">
                <a:extLst>
                  <a:ext uri="{FF2B5EF4-FFF2-40B4-BE49-F238E27FC236}">
                    <a16:creationId xmlns:a16="http://schemas.microsoft.com/office/drawing/2014/main" id="{BBB9D95F-507B-4053-B542-67A6B7D04A53}"/>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20">
                <a:extLst>
                  <a:ext uri="{FF2B5EF4-FFF2-40B4-BE49-F238E27FC236}">
                    <a16:creationId xmlns:a16="http://schemas.microsoft.com/office/drawing/2014/main" id="{E5C1A780-BA17-4DD3-A4C3-E9106D228A2A}"/>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Freeform 21">
                <a:extLst>
                  <a:ext uri="{FF2B5EF4-FFF2-40B4-BE49-F238E27FC236}">
                    <a16:creationId xmlns:a16="http://schemas.microsoft.com/office/drawing/2014/main" id="{DDE61E43-D787-48DF-B32A-BC1F0CB663F3}"/>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2">
                <a:extLst>
                  <a:ext uri="{FF2B5EF4-FFF2-40B4-BE49-F238E27FC236}">
                    <a16:creationId xmlns:a16="http://schemas.microsoft.com/office/drawing/2014/main" id="{354C2C10-73A9-455E-BCCC-AD10FB5C9DD7}"/>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0" name="Freeform 23">
                <a:extLst>
                  <a:ext uri="{FF2B5EF4-FFF2-40B4-BE49-F238E27FC236}">
                    <a16:creationId xmlns:a16="http://schemas.microsoft.com/office/drawing/2014/main" id="{D24852B6-8263-4A9D-ACB6-2A95AB881FE9}"/>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1" name="Freeform 26">
                <a:extLst>
                  <a:ext uri="{FF2B5EF4-FFF2-40B4-BE49-F238E27FC236}">
                    <a16:creationId xmlns:a16="http://schemas.microsoft.com/office/drawing/2014/main" id="{F4C6C8CE-AA65-41EE-B3B6-76182D74A942}"/>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7">
                <a:extLst>
                  <a:ext uri="{FF2B5EF4-FFF2-40B4-BE49-F238E27FC236}">
                    <a16:creationId xmlns:a16="http://schemas.microsoft.com/office/drawing/2014/main" id="{137D4C0C-3B40-499F-A128-A538B66EFA35}"/>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6">
                <a:extLst>
                  <a:ext uri="{FF2B5EF4-FFF2-40B4-BE49-F238E27FC236}">
                    <a16:creationId xmlns:a16="http://schemas.microsoft.com/office/drawing/2014/main" id="{4EBD99F4-FB53-4A1F-98B6-9F1536289AFA}"/>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7">
                <a:extLst>
                  <a:ext uri="{FF2B5EF4-FFF2-40B4-BE49-F238E27FC236}">
                    <a16:creationId xmlns:a16="http://schemas.microsoft.com/office/drawing/2014/main" id="{1D7212FB-F7ED-49E3-BCFE-7791FEB99B5B}"/>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5" name="Oval 17">
                <a:extLst>
                  <a:ext uri="{FF2B5EF4-FFF2-40B4-BE49-F238E27FC236}">
                    <a16:creationId xmlns:a16="http://schemas.microsoft.com/office/drawing/2014/main" id="{104B7917-3774-412B-8C8C-2868D2AC43E1}"/>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6" name="Freeform 24">
                <a:extLst>
                  <a:ext uri="{FF2B5EF4-FFF2-40B4-BE49-F238E27FC236}">
                    <a16:creationId xmlns:a16="http://schemas.microsoft.com/office/drawing/2014/main" id="{2128BE9A-9709-42C0-99A0-383FD09B1083}"/>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7" name="Freeform 25">
                <a:extLst>
                  <a:ext uri="{FF2B5EF4-FFF2-40B4-BE49-F238E27FC236}">
                    <a16:creationId xmlns:a16="http://schemas.microsoft.com/office/drawing/2014/main" id="{9816158D-5CD9-415B-897A-5A8B3F6FE0D1}"/>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8" name="Freeform 18">
                <a:extLst>
                  <a:ext uri="{FF2B5EF4-FFF2-40B4-BE49-F238E27FC236}">
                    <a16:creationId xmlns:a16="http://schemas.microsoft.com/office/drawing/2014/main" id="{3BF41623-DDC4-4F0F-B6F0-BE6CECD35601}"/>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9" name="Freeform 19">
                <a:extLst>
                  <a:ext uri="{FF2B5EF4-FFF2-40B4-BE49-F238E27FC236}">
                    <a16:creationId xmlns:a16="http://schemas.microsoft.com/office/drawing/2014/main" id="{9D1B4C34-0BAF-482E-96B5-D7318306DA4F}"/>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grpSp>
      <p:sp>
        <p:nvSpPr>
          <p:cNvPr id="35" name="Freeform 31">
            <a:extLst>
              <a:ext uri="{FF2B5EF4-FFF2-40B4-BE49-F238E27FC236}">
                <a16:creationId xmlns:a16="http://schemas.microsoft.com/office/drawing/2014/main" id="{20114BE4-6DE7-47DD-AA69-2BF8D583128A}"/>
              </a:ext>
            </a:extLst>
          </p:cNvPr>
          <p:cNvSpPr>
            <a:spLocks/>
          </p:cNvSpPr>
          <p:nvPr userDrawn="1"/>
        </p:nvSpPr>
        <p:spPr bwMode="auto">
          <a:xfrm>
            <a:off x="1" y="3049966"/>
            <a:ext cx="12189884" cy="3646326"/>
          </a:xfrm>
          <a:custGeom>
            <a:avLst/>
            <a:gdLst>
              <a:gd name="T0" fmla="*/ 20666 w 20998"/>
              <a:gd name="T1" fmla="*/ 771 h 8016"/>
              <a:gd name="T2" fmla="*/ 20684 w 20998"/>
              <a:gd name="T3" fmla="*/ 964 h 8016"/>
              <a:gd name="T4" fmla="*/ 20317 w 20998"/>
              <a:gd name="T5" fmla="*/ 898 h 8016"/>
              <a:gd name="T6" fmla="*/ 19281 w 20998"/>
              <a:gd name="T7" fmla="*/ 1780 h 8016"/>
              <a:gd name="T8" fmla="*/ 19171 w 20998"/>
              <a:gd name="T9" fmla="*/ 1775 h 8016"/>
              <a:gd name="T10" fmla="*/ 18160 w 20998"/>
              <a:gd name="T11" fmla="*/ 2542 h 8016"/>
              <a:gd name="T12" fmla="*/ 17784 w 20998"/>
              <a:gd name="T13" fmla="*/ 2473 h 8016"/>
              <a:gd name="T14" fmla="*/ 16824 w 20998"/>
              <a:gd name="T15" fmla="*/ 3098 h 8016"/>
              <a:gd name="T16" fmla="*/ 16323 w 20998"/>
              <a:gd name="T17" fmla="*/ 2970 h 8016"/>
              <a:gd name="T18" fmla="*/ 15939 w 20998"/>
              <a:gd name="T19" fmla="*/ 3043 h 8016"/>
              <a:gd name="T20" fmla="*/ 14974 w 20998"/>
              <a:gd name="T21" fmla="*/ 2405 h 8016"/>
              <a:gd name="T22" fmla="*/ 14077 w 20998"/>
              <a:gd name="T23" fmla="*/ 2910 h 8016"/>
              <a:gd name="T24" fmla="*/ 13399 w 20998"/>
              <a:gd name="T25" fmla="*/ 2661 h 8016"/>
              <a:gd name="T26" fmla="*/ 12465 w 20998"/>
              <a:gd name="T27" fmla="*/ 3232 h 8016"/>
              <a:gd name="T28" fmla="*/ 12259 w 20998"/>
              <a:gd name="T29" fmla="*/ 3212 h 8016"/>
              <a:gd name="T30" fmla="*/ 11526 w 20998"/>
              <a:gd name="T31" fmla="*/ 3510 h 8016"/>
              <a:gd name="T32" fmla="*/ 10499 w 20998"/>
              <a:gd name="T33" fmla="*/ 2677 h 8016"/>
              <a:gd name="T34" fmla="*/ 9468 w 20998"/>
              <a:gd name="T35" fmla="*/ 3531 h 8016"/>
              <a:gd name="T36" fmla="*/ 8715 w 20998"/>
              <a:gd name="T37" fmla="*/ 3212 h 8016"/>
              <a:gd name="T38" fmla="*/ 8529 w 20998"/>
              <a:gd name="T39" fmla="*/ 3228 h 8016"/>
              <a:gd name="T40" fmla="*/ 7598 w 20998"/>
              <a:gd name="T41" fmla="*/ 2661 h 8016"/>
              <a:gd name="T42" fmla="*/ 6907 w 20998"/>
              <a:gd name="T43" fmla="*/ 2921 h 8016"/>
              <a:gd name="T44" fmla="*/ 6003 w 20998"/>
              <a:gd name="T45" fmla="*/ 2405 h 8016"/>
              <a:gd name="T46" fmla="*/ 5036 w 20998"/>
              <a:gd name="T47" fmla="*/ 3049 h 8016"/>
              <a:gd name="T48" fmla="*/ 4655 w 20998"/>
              <a:gd name="T49" fmla="*/ 2978 h 8016"/>
              <a:gd name="T50" fmla="*/ 4149 w 20998"/>
              <a:gd name="T51" fmla="*/ 3108 h 8016"/>
              <a:gd name="T52" fmla="*/ 3185 w 20998"/>
              <a:gd name="T53" fmla="*/ 2473 h 8016"/>
              <a:gd name="T54" fmla="*/ 2833 w 20998"/>
              <a:gd name="T55" fmla="*/ 2534 h 8016"/>
              <a:gd name="T56" fmla="*/ 1831 w 20998"/>
              <a:gd name="T57" fmla="*/ 1797 h 8016"/>
              <a:gd name="T58" fmla="*/ 1704 w 20998"/>
              <a:gd name="T59" fmla="*/ 1805 h 8016"/>
              <a:gd name="T60" fmla="*/ 666 w 20998"/>
              <a:gd name="T61" fmla="*/ 905 h 8016"/>
              <a:gd name="T62" fmla="*/ 312 w 20998"/>
              <a:gd name="T63" fmla="*/ 966 h 8016"/>
              <a:gd name="T64" fmla="*/ 332 w 20998"/>
              <a:gd name="T65" fmla="*/ 766 h 8016"/>
              <a:gd name="T66" fmla="*/ 0 w 20998"/>
              <a:gd name="T67" fmla="*/ 0 h 8016"/>
              <a:gd name="T68" fmla="*/ 0 w 20998"/>
              <a:gd name="T69" fmla="*/ 8016 h 8016"/>
              <a:gd name="T70" fmla="*/ 20998 w 20998"/>
              <a:gd name="T71" fmla="*/ 8016 h 8016"/>
              <a:gd name="T72" fmla="*/ 20998 w 20998"/>
              <a:gd name="T73" fmla="*/ 5 h 8016"/>
              <a:gd name="T74" fmla="*/ 20666 w 20998"/>
              <a:gd name="T75" fmla="*/ 771 h 8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98" h="8016">
                <a:moveTo>
                  <a:pt x="20666" y="771"/>
                </a:moveTo>
                <a:cubicBezTo>
                  <a:pt x="20666" y="837"/>
                  <a:pt x="20673" y="901"/>
                  <a:pt x="20684" y="964"/>
                </a:cubicBezTo>
                <a:cubicBezTo>
                  <a:pt x="20570" y="921"/>
                  <a:pt x="20446" y="898"/>
                  <a:pt x="20317" y="898"/>
                </a:cubicBezTo>
                <a:cubicBezTo>
                  <a:pt x="19794" y="898"/>
                  <a:pt x="19360" y="1280"/>
                  <a:pt x="19281" y="1780"/>
                </a:cubicBezTo>
                <a:cubicBezTo>
                  <a:pt x="19245" y="1777"/>
                  <a:pt x="19208" y="1775"/>
                  <a:pt x="19171" y="1775"/>
                </a:cubicBezTo>
                <a:cubicBezTo>
                  <a:pt x="18689" y="1775"/>
                  <a:pt x="18283" y="2100"/>
                  <a:pt x="18160" y="2542"/>
                </a:cubicBezTo>
                <a:cubicBezTo>
                  <a:pt x="18043" y="2498"/>
                  <a:pt x="17917" y="2473"/>
                  <a:pt x="17784" y="2473"/>
                </a:cubicBezTo>
                <a:cubicBezTo>
                  <a:pt x="17356" y="2473"/>
                  <a:pt x="16987" y="2730"/>
                  <a:pt x="16824" y="3098"/>
                </a:cubicBezTo>
                <a:cubicBezTo>
                  <a:pt x="16675" y="3016"/>
                  <a:pt x="16505" y="2970"/>
                  <a:pt x="16323" y="2970"/>
                </a:cubicBezTo>
                <a:cubicBezTo>
                  <a:pt x="16187" y="2970"/>
                  <a:pt x="16058" y="2996"/>
                  <a:pt x="15939" y="3043"/>
                </a:cubicBezTo>
                <a:cubicBezTo>
                  <a:pt x="15779" y="2668"/>
                  <a:pt x="15407" y="2405"/>
                  <a:pt x="14974" y="2405"/>
                </a:cubicBezTo>
                <a:cubicBezTo>
                  <a:pt x="14594" y="2405"/>
                  <a:pt x="14261" y="2607"/>
                  <a:pt x="14077" y="2910"/>
                </a:cubicBezTo>
                <a:cubicBezTo>
                  <a:pt x="13894" y="2755"/>
                  <a:pt x="13657" y="2661"/>
                  <a:pt x="13399" y="2661"/>
                </a:cubicBezTo>
                <a:cubicBezTo>
                  <a:pt x="12992" y="2661"/>
                  <a:pt x="12639" y="2893"/>
                  <a:pt x="12465" y="3232"/>
                </a:cubicBezTo>
                <a:cubicBezTo>
                  <a:pt x="12398" y="3219"/>
                  <a:pt x="12329" y="3212"/>
                  <a:pt x="12259" y="3212"/>
                </a:cubicBezTo>
                <a:cubicBezTo>
                  <a:pt x="11973" y="3212"/>
                  <a:pt x="11715" y="3326"/>
                  <a:pt x="11526" y="3510"/>
                </a:cubicBezTo>
                <a:cubicBezTo>
                  <a:pt x="11426" y="3034"/>
                  <a:pt x="11004" y="2677"/>
                  <a:pt x="10499" y="2677"/>
                </a:cubicBezTo>
                <a:cubicBezTo>
                  <a:pt x="9986" y="2677"/>
                  <a:pt x="9560" y="3045"/>
                  <a:pt x="9468" y="3531"/>
                </a:cubicBezTo>
                <a:cubicBezTo>
                  <a:pt x="9278" y="3334"/>
                  <a:pt x="9011" y="3212"/>
                  <a:pt x="8715" y="3212"/>
                </a:cubicBezTo>
                <a:cubicBezTo>
                  <a:pt x="8652" y="3212"/>
                  <a:pt x="8590" y="3217"/>
                  <a:pt x="8529" y="3228"/>
                </a:cubicBezTo>
                <a:cubicBezTo>
                  <a:pt x="8355" y="2891"/>
                  <a:pt x="8003" y="2661"/>
                  <a:pt x="7598" y="2661"/>
                </a:cubicBezTo>
                <a:cubicBezTo>
                  <a:pt x="7333" y="2661"/>
                  <a:pt x="7091" y="2759"/>
                  <a:pt x="6907" y="2921"/>
                </a:cubicBezTo>
                <a:cubicBezTo>
                  <a:pt x="6724" y="2612"/>
                  <a:pt x="6388" y="2405"/>
                  <a:pt x="6003" y="2405"/>
                </a:cubicBezTo>
                <a:cubicBezTo>
                  <a:pt x="5568" y="2405"/>
                  <a:pt x="5194" y="2671"/>
                  <a:pt x="5036" y="3049"/>
                </a:cubicBezTo>
                <a:cubicBezTo>
                  <a:pt x="4918" y="3003"/>
                  <a:pt x="4789" y="2978"/>
                  <a:pt x="4655" y="2978"/>
                </a:cubicBezTo>
                <a:cubicBezTo>
                  <a:pt x="4472" y="2978"/>
                  <a:pt x="4299" y="3025"/>
                  <a:pt x="4149" y="3108"/>
                </a:cubicBezTo>
                <a:cubicBezTo>
                  <a:pt x="3989" y="2735"/>
                  <a:pt x="3618" y="2473"/>
                  <a:pt x="3185" y="2473"/>
                </a:cubicBezTo>
                <a:cubicBezTo>
                  <a:pt x="3062" y="2473"/>
                  <a:pt x="2943" y="2495"/>
                  <a:pt x="2833" y="2534"/>
                </a:cubicBezTo>
                <a:cubicBezTo>
                  <a:pt x="2700" y="2107"/>
                  <a:pt x="2302" y="1797"/>
                  <a:pt x="1831" y="1797"/>
                </a:cubicBezTo>
                <a:cubicBezTo>
                  <a:pt x="1788" y="1797"/>
                  <a:pt x="1746" y="1800"/>
                  <a:pt x="1704" y="1805"/>
                </a:cubicBezTo>
                <a:cubicBezTo>
                  <a:pt x="1632" y="1296"/>
                  <a:pt x="1195" y="905"/>
                  <a:pt x="666" y="905"/>
                </a:cubicBezTo>
                <a:cubicBezTo>
                  <a:pt x="542" y="905"/>
                  <a:pt x="423" y="927"/>
                  <a:pt x="312" y="966"/>
                </a:cubicBezTo>
                <a:cubicBezTo>
                  <a:pt x="325" y="902"/>
                  <a:pt x="332" y="834"/>
                  <a:pt x="332" y="766"/>
                </a:cubicBezTo>
                <a:cubicBezTo>
                  <a:pt x="332" y="464"/>
                  <a:pt x="204" y="192"/>
                  <a:pt x="0" y="0"/>
                </a:cubicBezTo>
                <a:cubicBezTo>
                  <a:pt x="0" y="8016"/>
                  <a:pt x="0" y="8016"/>
                  <a:pt x="0" y="8016"/>
                </a:cubicBezTo>
                <a:cubicBezTo>
                  <a:pt x="20998" y="8016"/>
                  <a:pt x="20998" y="8016"/>
                  <a:pt x="20998" y="8016"/>
                </a:cubicBezTo>
                <a:cubicBezTo>
                  <a:pt x="20998" y="5"/>
                  <a:pt x="20998" y="5"/>
                  <a:pt x="20998" y="5"/>
                </a:cubicBezTo>
                <a:cubicBezTo>
                  <a:pt x="20794" y="197"/>
                  <a:pt x="20666" y="469"/>
                  <a:pt x="20666" y="771"/>
                </a:cubicBezTo>
                <a:close/>
              </a:path>
            </a:pathLst>
          </a:custGeom>
          <a:solidFill>
            <a:srgbClr val="F9F9F9"/>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6" name="Freeform 29">
            <a:extLst>
              <a:ext uri="{FF2B5EF4-FFF2-40B4-BE49-F238E27FC236}">
                <a16:creationId xmlns:a16="http://schemas.microsoft.com/office/drawing/2014/main" id="{2CEC427F-C56F-4DDB-B3C3-FDF7E29D4830}"/>
              </a:ext>
            </a:extLst>
          </p:cNvPr>
          <p:cNvSpPr>
            <a:spLocks/>
          </p:cNvSpPr>
          <p:nvPr userDrawn="1"/>
        </p:nvSpPr>
        <p:spPr bwMode="auto">
          <a:xfrm rot="20441023">
            <a:off x="3156818" y="3445497"/>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7" name="Freeform 29">
            <a:extLst>
              <a:ext uri="{FF2B5EF4-FFF2-40B4-BE49-F238E27FC236}">
                <a16:creationId xmlns:a16="http://schemas.microsoft.com/office/drawing/2014/main" id="{FCFFD7F8-B242-445A-91C6-AE0EA9B8DD06}"/>
              </a:ext>
            </a:extLst>
          </p:cNvPr>
          <p:cNvSpPr>
            <a:spLocks/>
          </p:cNvSpPr>
          <p:nvPr userDrawn="1"/>
        </p:nvSpPr>
        <p:spPr bwMode="auto">
          <a:xfrm>
            <a:off x="116451" y="3164154"/>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8" name="Freeform 30">
            <a:extLst>
              <a:ext uri="{FF2B5EF4-FFF2-40B4-BE49-F238E27FC236}">
                <a16:creationId xmlns:a16="http://schemas.microsoft.com/office/drawing/2014/main" id="{F8C8C93E-82AD-4311-AAB0-A8421AA61C13}"/>
              </a:ext>
            </a:extLst>
          </p:cNvPr>
          <p:cNvSpPr>
            <a:spLocks/>
          </p:cNvSpPr>
          <p:nvPr userDrawn="1"/>
        </p:nvSpPr>
        <p:spPr bwMode="auto">
          <a:xfrm>
            <a:off x="8709151" y="3307049"/>
            <a:ext cx="3422651" cy="1989667"/>
          </a:xfrm>
          <a:custGeom>
            <a:avLst/>
            <a:gdLst>
              <a:gd name="T0" fmla="*/ 1049 w 5899"/>
              <a:gd name="T1" fmla="*/ 1331 h 3429"/>
              <a:gd name="T2" fmla="*/ 1260 w 5899"/>
              <a:gd name="T3" fmla="*/ 1352 h 3429"/>
              <a:gd name="T4" fmla="*/ 2249 w 5899"/>
              <a:gd name="T5" fmla="*/ 653 h 3429"/>
              <a:gd name="T6" fmla="*/ 2954 w 5899"/>
              <a:gd name="T7" fmla="*/ 926 h 3429"/>
              <a:gd name="T8" fmla="*/ 3648 w 5899"/>
              <a:gd name="T9" fmla="*/ 663 h 3429"/>
              <a:gd name="T10" fmla="*/ 3866 w 5899"/>
              <a:gd name="T11" fmla="*/ 686 h 3429"/>
              <a:gd name="T12" fmla="*/ 4850 w 5899"/>
              <a:gd name="T13" fmla="*/ 0 h 3429"/>
              <a:gd name="T14" fmla="*/ 5899 w 5899"/>
              <a:gd name="T15" fmla="*/ 1049 h 3429"/>
              <a:gd name="T16" fmla="*/ 4850 w 5899"/>
              <a:gd name="T17" fmla="*/ 2098 h 3429"/>
              <a:gd name="T18" fmla="*/ 4632 w 5899"/>
              <a:gd name="T19" fmla="*/ 2075 h 3429"/>
              <a:gd name="T20" fmla="*/ 3648 w 5899"/>
              <a:gd name="T21" fmla="*/ 2761 h 3429"/>
              <a:gd name="T22" fmla="*/ 2943 w 5899"/>
              <a:gd name="T23" fmla="*/ 2488 h 3429"/>
              <a:gd name="T24" fmla="*/ 2249 w 5899"/>
              <a:gd name="T25" fmla="*/ 2751 h 3429"/>
              <a:gd name="T26" fmla="*/ 2038 w 5899"/>
              <a:gd name="T27" fmla="*/ 2730 h 3429"/>
              <a:gd name="T28" fmla="*/ 1049 w 5899"/>
              <a:gd name="T29" fmla="*/ 3429 h 3429"/>
              <a:gd name="T30" fmla="*/ 0 w 5899"/>
              <a:gd name="T31" fmla="*/ 2380 h 3429"/>
              <a:gd name="T32" fmla="*/ 1049 w 5899"/>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99" h="3429">
                <a:moveTo>
                  <a:pt x="1049" y="1331"/>
                </a:moveTo>
                <a:cubicBezTo>
                  <a:pt x="1121" y="1331"/>
                  <a:pt x="1192" y="1338"/>
                  <a:pt x="1260" y="1352"/>
                </a:cubicBezTo>
                <a:cubicBezTo>
                  <a:pt x="1404" y="945"/>
                  <a:pt x="1792" y="653"/>
                  <a:pt x="2249" y="653"/>
                </a:cubicBezTo>
                <a:cubicBezTo>
                  <a:pt x="2520" y="653"/>
                  <a:pt x="2768" y="756"/>
                  <a:pt x="2954" y="926"/>
                </a:cubicBezTo>
                <a:cubicBezTo>
                  <a:pt x="3139" y="762"/>
                  <a:pt x="3382" y="663"/>
                  <a:pt x="3648" y="663"/>
                </a:cubicBezTo>
                <a:cubicBezTo>
                  <a:pt x="3723" y="663"/>
                  <a:pt x="3796" y="671"/>
                  <a:pt x="3866" y="686"/>
                </a:cubicBezTo>
                <a:cubicBezTo>
                  <a:pt x="4014" y="286"/>
                  <a:pt x="4399" y="0"/>
                  <a:pt x="4850" y="0"/>
                </a:cubicBezTo>
                <a:cubicBezTo>
                  <a:pt x="5430" y="0"/>
                  <a:pt x="5899" y="470"/>
                  <a:pt x="5899" y="1049"/>
                </a:cubicBezTo>
                <a:cubicBezTo>
                  <a:pt x="5899" y="1628"/>
                  <a:pt x="5430" y="2098"/>
                  <a:pt x="4850" y="2098"/>
                </a:cubicBezTo>
                <a:cubicBezTo>
                  <a:pt x="4775" y="2098"/>
                  <a:pt x="4703" y="2090"/>
                  <a:pt x="4632" y="2075"/>
                </a:cubicBezTo>
                <a:cubicBezTo>
                  <a:pt x="4484" y="2475"/>
                  <a:pt x="4100" y="2761"/>
                  <a:pt x="3648" y="2761"/>
                </a:cubicBezTo>
                <a:cubicBezTo>
                  <a:pt x="3377" y="2761"/>
                  <a:pt x="3129" y="2658"/>
                  <a:pt x="2943" y="2488"/>
                </a:cubicBezTo>
                <a:cubicBezTo>
                  <a:pt x="2758" y="2652"/>
                  <a:pt x="2515" y="2751"/>
                  <a:pt x="2249" y="2751"/>
                </a:cubicBezTo>
                <a:cubicBezTo>
                  <a:pt x="2177" y="2751"/>
                  <a:pt x="2106" y="2744"/>
                  <a:pt x="2038" y="2730"/>
                </a:cubicBezTo>
                <a:cubicBezTo>
                  <a:pt x="1894" y="3137"/>
                  <a:pt x="1505" y="3429"/>
                  <a:pt x="1049" y="3429"/>
                </a:cubicBezTo>
                <a:cubicBezTo>
                  <a:pt x="470" y="3429"/>
                  <a:pt x="0" y="2959"/>
                  <a:pt x="0" y="2380"/>
                </a:cubicBezTo>
                <a:cubicBezTo>
                  <a:pt x="0" y="1801"/>
                  <a:pt x="470" y="1331"/>
                  <a:pt x="1049"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9" name="Freeform 28">
            <a:extLst>
              <a:ext uri="{FF2B5EF4-FFF2-40B4-BE49-F238E27FC236}">
                <a16:creationId xmlns:a16="http://schemas.microsoft.com/office/drawing/2014/main" id="{06C76D72-2A4D-432B-8269-B63A40238E73}"/>
              </a:ext>
            </a:extLst>
          </p:cNvPr>
          <p:cNvSpPr>
            <a:spLocks/>
          </p:cNvSpPr>
          <p:nvPr userDrawn="1"/>
        </p:nvSpPr>
        <p:spPr bwMode="auto">
          <a:xfrm flipH="1">
            <a:off x="2962917" y="3968474"/>
            <a:ext cx="4946651" cy="1540933"/>
          </a:xfrm>
          <a:custGeom>
            <a:avLst/>
            <a:gdLst>
              <a:gd name="T0" fmla="*/ 7472 w 8521"/>
              <a:gd name="T1" fmla="*/ 365 h 2656"/>
              <a:gd name="T2" fmla="*/ 6909 w 8521"/>
              <a:gd name="T3" fmla="*/ 528 h 2656"/>
              <a:gd name="T4" fmla="*/ 6003 w 8521"/>
              <a:gd name="T5" fmla="*/ 7 h 2656"/>
              <a:gd name="T6" fmla="*/ 5079 w 8521"/>
              <a:gd name="T7" fmla="*/ 559 h 2656"/>
              <a:gd name="T8" fmla="*/ 4881 w 8521"/>
              <a:gd name="T9" fmla="*/ 582 h 2656"/>
              <a:gd name="T10" fmla="*/ 4417 w 8521"/>
              <a:gd name="T11" fmla="*/ 474 h 2656"/>
              <a:gd name="T12" fmla="*/ 4261 w 8521"/>
              <a:gd name="T13" fmla="*/ 486 h 2656"/>
              <a:gd name="T14" fmla="*/ 4106 w 8521"/>
              <a:gd name="T15" fmla="*/ 474 h 2656"/>
              <a:gd name="T16" fmla="*/ 3645 w 8521"/>
              <a:gd name="T17" fmla="*/ 580 h 2656"/>
              <a:gd name="T18" fmla="*/ 3441 w 8521"/>
              <a:gd name="T19" fmla="*/ 558 h 2656"/>
              <a:gd name="T20" fmla="*/ 2513 w 8521"/>
              <a:gd name="T21" fmla="*/ 0 h 2656"/>
              <a:gd name="T22" fmla="*/ 1604 w 8521"/>
              <a:gd name="T23" fmla="*/ 524 h 2656"/>
              <a:gd name="T24" fmla="*/ 1049 w 8521"/>
              <a:gd name="T25" fmla="*/ 365 h 2656"/>
              <a:gd name="T26" fmla="*/ 0 w 8521"/>
              <a:gd name="T27" fmla="*/ 1414 h 2656"/>
              <a:gd name="T28" fmla="*/ 1049 w 8521"/>
              <a:gd name="T29" fmla="*/ 2463 h 2656"/>
              <a:gd name="T30" fmla="*/ 1958 w 8521"/>
              <a:gd name="T31" fmla="*/ 1939 h 2656"/>
              <a:gd name="T32" fmla="*/ 2504 w 8521"/>
              <a:gd name="T33" fmla="*/ 2097 h 2656"/>
              <a:gd name="T34" fmla="*/ 3431 w 8521"/>
              <a:gd name="T35" fmla="*/ 2656 h 2656"/>
              <a:gd name="T36" fmla="*/ 3891 w 8521"/>
              <a:gd name="T37" fmla="*/ 2550 h 2656"/>
              <a:gd name="T38" fmla="*/ 4106 w 8521"/>
              <a:gd name="T39" fmla="*/ 2572 h 2656"/>
              <a:gd name="T40" fmla="*/ 4261 w 8521"/>
              <a:gd name="T41" fmla="*/ 2560 h 2656"/>
              <a:gd name="T42" fmla="*/ 4417 w 8521"/>
              <a:gd name="T43" fmla="*/ 2572 h 2656"/>
              <a:gd name="T44" fmla="*/ 4639 w 8521"/>
              <a:gd name="T45" fmla="*/ 2548 h 2656"/>
              <a:gd name="T46" fmla="*/ 5104 w 8521"/>
              <a:gd name="T47" fmla="*/ 2656 h 2656"/>
              <a:gd name="T48" fmla="*/ 6027 w 8521"/>
              <a:gd name="T49" fmla="*/ 2105 h 2656"/>
              <a:gd name="T50" fmla="*/ 6566 w 8521"/>
              <a:gd name="T51" fmla="*/ 1941 h 2656"/>
              <a:gd name="T52" fmla="*/ 7472 w 8521"/>
              <a:gd name="T53" fmla="*/ 2462 h 2656"/>
              <a:gd name="T54" fmla="*/ 8521 w 8521"/>
              <a:gd name="T55" fmla="*/ 1414 h 2656"/>
              <a:gd name="T56" fmla="*/ 7472 w 8521"/>
              <a:gd name="T57" fmla="*/ 365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21" h="2656">
                <a:moveTo>
                  <a:pt x="7472" y="365"/>
                </a:moveTo>
                <a:cubicBezTo>
                  <a:pt x="7265" y="365"/>
                  <a:pt x="7072" y="425"/>
                  <a:pt x="6909" y="528"/>
                </a:cubicBezTo>
                <a:cubicBezTo>
                  <a:pt x="6728" y="217"/>
                  <a:pt x="6390" y="7"/>
                  <a:pt x="6003" y="7"/>
                </a:cubicBezTo>
                <a:cubicBezTo>
                  <a:pt x="5603" y="7"/>
                  <a:pt x="5256" y="230"/>
                  <a:pt x="5079" y="559"/>
                </a:cubicBezTo>
                <a:cubicBezTo>
                  <a:pt x="5011" y="560"/>
                  <a:pt x="4945" y="568"/>
                  <a:pt x="4881" y="582"/>
                </a:cubicBezTo>
                <a:cubicBezTo>
                  <a:pt x="4741" y="513"/>
                  <a:pt x="4584" y="474"/>
                  <a:pt x="4417" y="474"/>
                </a:cubicBezTo>
                <a:cubicBezTo>
                  <a:pt x="4364" y="474"/>
                  <a:pt x="4312" y="478"/>
                  <a:pt x="4261" y="486"/>
                </a:cubicBezTo>
                <a:cubicBezTo>
                  <a:pt x="4210" y="478"/>
                  <a:pt x="4158" y="474"/>
                  <a:pt x="4106" y="474"/>
                </a:cubicBezTo>
                <a:cubicBezTo>
                  <a:pt x="3940" y="474"/>
                  <a:pt x="3784" y="512"/>
                  <a:pt x="3645" y="580"/>
                </a:cubicBezTo>
                <a:cubicBezTo>
                  <a:pt x="3579" y="567"/>
                  <a:pt x="3511" y="559"/>
                  <a:pt x="3441" y="558"/>
                </a:cubicBezTo>
                <a:cubicBezTo>
                  <a:pt x="3265" y="226"/>
                  <a:pt x="2915" y="0"/>
                  <a:pt x="2513" y="0"/>
                </a:cubicBezTo>
                <a:cubicBezTo>
                  <a:pt x="2125" y="0"/>
                  <a:pt x="1786" y="211"/>
                  <a:pt x="1604" y="524"/>
                </a:cubicBezTo>
                <a:cubicBezTo>
                  <a:pt x="1443" y="424"/>
                  <a:pt x="1253" y="365"/>
                  <a:pt x="1049" y="365"/>
                </a:cubicBezTo>
                <a:cubicBezTo>
                  <a:pt x="470" y="365"/>
                  <a:pt x="0" y="835"/>
                  <a:pt x="0" y="1414"/>
                </a:cubicBezTo>
                <a:cubicBezTo>
                  <a:pt x="0" y="1994"/>
                  <a:pt x="470" y="2463"/>
                  <a:pt x="1049" y="2463"/>
                </a:cubicBezTo>
                <a:cubicBezTo>
                  <a:pt x="1437" y="2463"/>
                  <a:pt x="1776" y="2252"/>
                  <a:pt x="1958" y="1939"/>
                </a:cubicBezTo>
                <a:cubicBezTo>
                  <a:pt x="2116" y="2038"/>
                  <a:pt x="2303" y="2096"/>
                  <a:pt x="2504" y="2097"/>
                </a:cubicBezTo>
                <a:cubicBezTo>
                  <a:pt x="2680" y="2430"/>
                  <a:pt x="3029" y="2656"/>
                  <a:pt x="3431" y="2656"/>
                </a:cubicBezTo>
                <a:cubicBezTo>
                  <a:pt x="3596" y="2656"/>
                  <a:pt x="3752" y="2618"/>
                  <a:pt x="3891" y="2550"/>
                </a:cubicBezTo>
                <a:cubicBezTo>
                  <a:pt x="3961" y="2564"/>
                  <a:pt x="4032" y="2572"/>
                  <a:pt x="4106" y="2572"/>
                </a:cubicBezTo>
                <a:cubicBezTo>
                  <a:pt x="4158" y="2572"/>
                  <a:pt x="4210" y="2568"/>
                  <a:pt x="4261" y="2560"/>
                </a:cubicBezTo>
                <a:cubicBezTo>
                  <a:pt x="4312" y="2568"/>
                  <a:pt x="4364" y="2572"/>
                  <a:pt x="4417" y="2572"/>
                </a:cubicBezTo>
                <a:cubicBezTo>
                  <a:pt x="4493" y="2572"/>
                  <a:pt x="4568" y="2564"/>
                  <a:pt x="4639" y="2548"/>
                </a:cubicBezTo>
                <a:cubicBezTo>
                  <a:pt x="4779" y="2617"/>
                  <a:pt x="4937" y="2656"/>
                  <a:pt x="5104" y="2656"/>
                </a:cubicBezTo>
                <a:cubicBezTo>
                  <a:pt x="5503" y="2656"/>
                  <a:pt x="5850" y="2433"/>
                  <a:pt x="6027" y="2105"/>
                </a:cubicBezTo>
                <a:cubicBezTo>
                  <a:pt x="6225" y="2100"/>
                  <a:pt x="6410" y="2041"/>
                  <a:pt x="6566" y="1941"/>
                </a:cubicBezTo>
                <a:cubicBezTo>
                  <a:pt x="6748" y="2253"/>
                  <a:pt x="7085" y="2462"/>
                  <a:pt x="7472" y="2462"/>
                </a:cubicBezTo>
                <a:cubicBezTo>
                  <a:pt x="8052" y="2462"/>
                  <a:pt x="8521" y="1993"/>
                  <a:pt x="8521" y="1414"/>
                </a:cubicBezTo>
                <a:cubicBezTo>
                  <a:pt x="8521" y="834"/>
                  <a:pt x="8052" y="365"/>
                  <a:pt x="7472" y="365"/>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40" name="Freeform 29">
            <a:extLst>
              <a:ext uri="{FF2B5EF4-FFF2-40B4-BE49-F238E27FC236}">
                <a16:creationId xmlns:a16="http://schemas.microsoft.com/office/drawing/2014/main" id="{82A129A6-AB4E-4C6C-BEC7-4B6772E8E8E5}"/>
              </a:ext>
            </a:extLst>
          </p:cNvPr>
          <p:cNvSpPr>
            <a:spLocks/>
          </p:cNvSpPr>
          <p:nvPr userDrawn="1"/>
        </p:nvSpPr>
        <p:spPr bwMode="auto">
          <a:xfrm rot="20441023">
            <a:off x="6448237" y="3563333"/>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9801" name="副标题 2"/>
          <p:cNvSpPr>
            <a:spLocks noGrp="1"/>
          </p:cNvSpPr>
          <p:nvPr userDrawn="1">
            <p:ph type="subTitle" idx="1"/>
          </p:nvPr>
        </p:nvSpPr>
        <p:spPr>
          <a:xfrm>
            <a:off x="669924" y="3212193"/>
            <a:ext cx="5426075" cy="471742"/>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a:t>单击此处编辑母版副标题样式</a:t>
            </a:r>
            <a:endParaRPr lang="zh-CN" altLang="en-US" dirty="0"/>
          </a:p>
        </p:txBody>
      </p:sp>
      <p:sp>
        <p:nvSpPr>
          <p:cNvPr id="12" name="文本占位符 13"/>
          <p:cNvSpPr>
            <a:spLocks noGrp="1"/>
          </p:cNvSpPr>
          <p:nvPr userDrawn="1">
            <p:ph type="body" sz="quarter" idx="10" hasCustomPrompt="1"/>
          </p:nvPr>
        </p:nvSpPr>
        <p:spPr>
          <a:xfrm>
            <a:off x="669924" y="4940892"/>
            <a:ext cx="542607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669924" y="5220292"/>
            <a:ext cx="542607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
        <p:nvSpPr>
          <p:cNvPr id="3" name="标题 2">
            <a:extLst>
              <a:ext uri="{FF2B5EF4-FFF2-40B4-BE49-F238E27FC236}">
                <a16:creationId xmlns:a16="http://schemas.microsoft.com/office/drawing/2014/main" id="{9B338C6C-B103-A141-AD3C-654FC9B2A165}"/>
              </a:ext>
            </a:extLst>
          </p:cNvPr>
          <p:cNvSpPr>
            <a:spLocks noGrp="1"/>
          </p:cNvSpPr>
          <p:nvPr>
            <p:ph type="title"/>
          </p:nvPr>
        </p:nvSpPr>
        <p:spPr>
          <a:xfrm>
            <a:off x="625674" y="1667585"/>
            <a:ext cx="10850563" cy="1028699"/>
          </a:xfrm>
        </p:spPr>
        <p:txBody>
          <a:bodyPr/>
          <a:lstStyle/>
          <a:p>
            <a:r>
              <a:rPr kumimoji="1" lang="zh-CN" altLang="en-US" dirty="0"/>
              <a:t>单击此处编辑母版标题样式</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036AA9F-5921-486F-A705-DEFB48A1626A}"/>
              </a:ext>
            </a:extLst>
          </p:cNvPr>
          <p:cNvSpPr/>
          <p:nvPr userDrawn="1"/>
        </p:nvSpPr>
        <p:spPr>
          <a:xfrm>
            <a:off x="0" y="-10457"/>
            <a:ext cx="12192000" cy="5138042"/>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25" name="Picture 1">
            <a:extLst>
              <a:ext uri="{FF2B5EF4-FFF2-40B4-BE49-F238E27FC236}">
                <a16:creationId xmlns:a16="http://schemas.microsoft.com/office/drawing/2014/main" id="{8432F5DB-6BBC-4D3F-A259-2FDE49F206E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100" y="1797271"/>
            <a:ext cx="4721076" cy="4917281"/>
          </a:xfrm>
          <a:prstGeom prst="rect">
            <a:avLst/>
          </a:prstGeom>
        </p:spPr>
      </p:pic>
      <p:sp>
        <p:nvSpPr>
          <p:cNvPr id="20" name="标题 1"/>
          <p:cNvSpPr>
            <a:spLocks noGrp="1"/>
          </p:cNvSpPr>
          <p:nvPr userDrawn="1">
            <p:ph type="title" hasCustomPrompt="1"/>
          </p:nvPr>
        </p:nvSpPr>
        <p:spPr>
          <a:xfrm>
            <a:off x="5951085" y="2657929"/>
            <a:ext cx="5419185" cy="895350"/>
          </a:xfrm>
        </p:spPr>
        <p:txBody>
          <a:bodyPr anchor="b">
            <a:normAutofit/>
          </a:bodyPr>
          <a:lstStyle>
            <a:lvl1pPr algn="l">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5945311" y="3629479"/>
            <a:ext cx="5426075"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
        <p:nvSpPr>
          <p:cNvPr id="2" name="日期占位符 1">
            <a:extLst>
              <a:ext uri="{FF2B5EF4-FFF2-40B4-BE49-F238E27FC236}">
                <a16:creationId xmlns:a16="http://schemas.microsoft.com/office/drawing/2014/main" id="{301D6142-24FE-4EFB-87B9-EC57ACF7AAD1}"/>
              </a:ext>
            </a:extLst>
          </p:cNvPr>
          <p:cNvSpPr>
            <a:spLocks noGrp="1"/>
          </p:cNvSpPr>
          <p:nvPr>
            <p:ph type="dt" sz="half" idx="10"/>
          </p:nvPr>
        </p:nvSpPr>
        <p:spPr/>
        <p:txBody>
          <a:bodyPr/>
          <a:lstStyle/>
          <a:p>
            <a:fld id="{6489D9C7-5DC6-4263-87FF-7C99F6FB63C3}" type="datetime1">
              <a:rPr lang="zh-CN" altLang="en-US" smtClean="0"/>
              <a:pPr/>
              <a:t>2021/10/27</a:t>
            </a:fld>
            <a:endParaRPr lang="zh-CN" altLang="en-US"/>
          </a:p>
        </p:txBody>
      </p:sp>
      <p:sp>
        <p:nvSpPr>
          <p:cNvPr id="3" name="页脚占位符 2">
            <a:extLst>
              <a:ext uri="{FF2B5EF4-FFF2-40B4-BE49-F238E27FC236}">
                <a16:creationId xmlns:a16="http://schemas.microsoft.com/office/drawing/2014/main" id="{F73BEBB4-D7E4-43CF-B75A-E022A92892C9}"/>
              </a:ext>
            </a:extLst>
          </p:cNvPr>
          <p:cNvSpPr>
            <a:spLocks noGrp="1"/>
          </p:cNvSpPr>
          <p:nvPr>
            <p:ph type="ftr" sz="quarter" idx="11"/>
          </p:nvPr>
        </p:nvSpPr>
        <p:spPr/>
        <p:txBody>
          <a:bodyPr/>
          <a:lstStyle/>
          <a:p>
            <a:r>
              <a:rPr lang="zh-CN" altLang="en-US" dirty="0"/>
              <a:t>第十一组</a:t>
            </a:r>
          </a:p>
        </p:txBody>
      </p:sp>
      <p:sp>
        <p:nvSpPr>
          <p:cNvPr id="26" name="灯片编号占位符 25">
            <a:extLst>
              <a:ext uri="{FF2B5EF4-FFF2-40B4-BE49-F238E27FC236}">
                <a16:creationId xmlns:a16="http://schemas.microsoft.com/office/drawing/2014/main" id="{200F7FCD-F986-4C80-A853-931CD90E61FF}"/>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grpSp>
        <p:nvGrpSpPr>
          <p:cNvPr id="5" name="Group 77">
            <a:extLst>
              <a:ext uri="{FF2B5EF4-FFF2-40B4-BE49-F238E27FC236}">
                <a16:creationId xmlns:a16="http://schemas.microsoft.com/office/drawing/2014/main" id="{085341D1-08D2-418C-9E4A-2600B41C796A}"/>
              </a:ext>
            </a:extLst>
          </p:cNvPr>
          <p:cNvGrpSpPr/>
          <p:nvPr userDrawn="1"/>
        </p:nvGrpSpPr>
        <p:grpSpPr>
          <a:xfrm rot="2249500">
            <a:off x="2928832" y="1929714"/>
            <a:ext cx="1128566" cy="2043062"/>
            <a:chOff x="4048125" y="660400"/>
            <a:chExt cx="1046163" cy="1893888"/>
          </a:xfrm>
        </p:grpSpPr>
        <p:sp>
          <p:nvSpPr>
            <p:cNvPr id="6" name="Freeform 8">
              <a:extLst>
                <a:ext uri="{FF2B5EF4-FFF2-40B4-BE49-F238E27FC236}">
                  <a16:creationId xmlns:a16="http://schemas.microsoft.com/office/drawing/2014/main" id="{6BBEEB68-B8A3-400B-A136-F5C663938266}"/>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7" name="Freeform 9">
              <a:extLst>
                <a:ext uri="{FF2B5EF4-FFF2-40B4-BE49-F238E27FC236}">
                  <a16:creationId xmlns:a16="http://schemas.microsoft.com/office/drawing/2014/main" id="{8823B28F-37A5-4713-B0C1-7CCD9995FC4C}"/>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8" name="Freeform 10">
              <a:extLst>
                <a:ext uri="{FF2B5EF4-FFF2-40B4-BE49-F238E27FC236}">
                  <a16:creationId xmlns:a16="http://schemas.microsoft.com/office/drawing/2014/main" id="{06D8BE40-C464-41AA-BFA7-D79DE444F030}"/>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9" name="Freeform 11">
              <a:extLst>
                <a:ext uri="{FF2B5EF4-FFF2-40B4-BE49-F238E27FC236}">
                  <a16:creationId xmlns:a16="http://schemas.microsoft.com/office/drawing/2014/main" id="{2226C9C4-1715-479A-84A5-F639BD16EFA7}"/>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0" name="Freeform 20">
              <a:extLst>
                <a:ext uri="{FF2B5EF4-FFF2-40B4-BE49-F238E27FC236}">
                  <a16:creationId xmlns:a16="http://schemas.microsoft.com/office/drawing/2014/main" id="{37931274-4E66-4825-AFC2-10A4E703CD65}"/>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1" name="Freeform 21">
              <a:extLst>
                <a:ext uri="{FF2B5EF4-FFF2-40B4-BE49-F238E27FC236}">
                  <a16:creationId xmlns:a16="http://schemas.microsoft.com/office/drawing/2014/main" id="{FE3326A3-FE0F-436D-900A-A48F07878477}"/>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2" name="Freeform 22">
              <a:extLst>
                <a:ext uri="{FF2B5EF4-FFF2-40B4-BE49-F238E27FC236}">
                  <a16:creationId xmlns:a16="http://schemas.microsoft.com/office/drawing/2014/main" id="{FF16ECE2-DA26-4E01-A019-D9DCDB9D1B06}"/>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3" name="Freeform 23">
              <a:extLst>
                <a:ext uri="{FF2B5EF4-FFF2-40B4-BE49-F238E27FC236}">
                  <a16:creationId xmlns:a16="http://schemas.microsoft.com/office/drawing/2014/main" id="{B796E571-B5F1-4DB8-973E-972117DB5B56}"/>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4" name="Freeform 26">
              <a:extLst>
                <a:ext uri="{FF2B5EF4-FFF2-40B4-BE49-F238E27FC236}">
                  <a16:creationId xmlns:a16="http://schemas.microsoft.com/office/drawing/2014/main" id="{924245C4-4A10-4064-B1CF-4D363BEB838B}"/>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Freeform 27">
              <a:extLst>
                <a:ext uri="{FF2B5EF4-FFF2-40B4-BE49-F238E27FC236}">
                  <a16:creationId xmlns:a16="http://schemas.microsoft.com/office/drawing/2014/main" id="{7BC54533-B21B-476C-A68A-822EA2D1FB90}"/>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6">
              <a:extLst>
                <a:ext uri="{FF2B5EF4-FFF2-40B4-BE49-F238E27FC236}">
                  <a16:creationId xmlns:a16="http://schemas.microsoft.com/office/drawing/2014/main" id="{330A1210-E658-496E-AF98-629B535C8150}"/>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7">
              <a:extLst>
                <a:ext uri="{FF2B5EF4-FFF2-40B4-BE49-F238E27FC236}">
                  <a16:creationId xmlns:a16="http://schemas.microsoft.com/office/drawing/2014/main" id="{D26E5F5A-501E-49AC-86D1-1C26DDFC4FE5}"/>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Oval 17">
              <a:extLst>
                <a:ext uri="{FF2B5EF4-FFF2-40B4-BE49-F238E27FC236}">
                  <a16:creationId xmlns:a16="http://schemas.microsoft.com/office/drawing/2014/main" id="{03145FCB-2225-42CA-A49C-BD2110EAA6B3}"/>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4">
              <a:extLst>
                <a:ext uri="{FF2B5EF4-FFF2-40B4-BE49-F238E27FC236}">
                  <a16:creationId xmlns:a16="http://schemas.microsoft.com/office/drawing/2014/main" id="{410E22CA-1A79-473C-8B1B-66083195F066}"/>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5">
              <a:extLst>
                <a:ext uri="{FF2B5EF4-FFF2-40B4-BE49-F238E27FC236}">
                  <a16:creationId xmlns:a16="http://schemas.microsoft.com/office/drawing/2014/main" id="{57C869E4-6E44-43B5-90C1-039428DE967B}"/>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18">
              <a:extLst>
                <a:ext uri="{FF2B5EF4-FFF2-40B4-BE49-F238E27FC236}">
                  <a16:creationId xmlns:a16="http://schemas.microsoft.com/office/drawing/2014/main" id="{6D2BF0C6-85AE-473B-A21F-F09838C3B344}"/>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19">
              <a:extLst>
                <a:ext uri="{FF2B5EF4-FFF2-40B4-BE49-F238E27FC236}">
                  <a16:creationId xmlns:a16="http://schemas.microsoft.com/office/drawing/2014/main" id="{6FA04063-A1F9-4EE3-8904-EFBFBCC7E722}"/>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8D0FDD-0F66-41AE-B2C4-5D4E9EFA2C2D}"/>
              </a:ext>
            </a:extLst>
          </p:cNvPr>
          <p:cNvSpPr>
            <a:spLocks noGrp="1"/>
          </p:cNvSpPr>
          <p:nvPr>
            <p:ph type="dt" sz="half" idx="10"/>
          </p:nvPr>
        </p:nvSpPr>
        <p:spPr/>
        <p:txBody>
          <a:bodyPr/>
          <a:lstStyle/>
          <a:p>
            <a:fld id="{6489D9C7-5DC6-4263-87FF-7C99F6FB63C3}" type="datetime1">
              <a:rPr lang="zh-CN" altLang="en-US" smtClean="0"/>
              <a:pPr/>
              <a:t>2021/10/27</a:t>
            </a:fld>
            <a:endParaRPr lang="zh-CN" altLang="en-US"/>
          </a:p>
        </p:txBody>
      </p:sp>
      <p:sp>
        <p:nvSpPr>
          <p:cNvPr id="5" name="页脚占位符 4">
            <a:extLst>
              <a:ext uri="{FF2B5EF4-FFF2-40B4-BE49-F238E27FC236}">
                <a16:creationId xmlns:a16="http://schemas.microsoft.com/office/drawing/2014/main" id="{309429F4-FA6A-4B41-AE3C-3860BC68CC72}"/>
              </a:ext>
            </a:extLst>
          </p:cNvPr>
          <p:cNvSpPr>
            <a:spLocks noGrp="1"/>
          </p:cNvSpPr>
          <p:nvPr>
            <p:ph type="ftr" sz="quarter" idx="11"/>
          </p:nvPr>
        </p:nvSpPr>
        <p:spPr/>
        <p:txBody>
          <a:bodyPr/>
          <a:lstStyle/>
          <a:p>
            <a:r>
              <a:rPr lang="zh-CN" altLang="en-US" dirty="0"/>
              <a:t>第十一组</a:t>
            </a:r>
          </a:p>
        </p:txBody>
      </p:sp>
      <p:sp>
        <p:nvSpPr>
          <p:cNvPr id="6" name="灯片编号占位符 5">
            <a:extLst>
              <a:ext uri="{FF2B5EF4-FFF2-40B4-BE49-F238E27FC236}">
                <a16:creationId xmlns:a16="http://schemas.microsoft.com/office/drawing/2014/main" id="{99AFAE43-7B8D-487A-BEFA-F936847B723E}"/>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1" name="日期占位符 10">
            <a:extLst>
              <a:ext uri="{FF2B5EF4-FFF2-40B4-BE49-F238E27FC236}">
                <a16:creationId xmlns:a16="http://schemas.microsoft.com/office/drawing/2014/main" id="{D517FE2B-77B5-834C-A46C-2B6D632DF5ED}"/>
              </a:ext>
            </a:extLst>
          </p:cNvPr>
          <p:cNvSpPr>
            <a:spLocks noGrp="1"/>
          </p:cNvSpPr>
          <p:nvPr>
            <p:ph type="dt" sz="half" idx="10"/>
          </p:nvPr>
        </p:nvSpPr>
        <p:spPr/>
        <p:txBody>
          <a:bodyPr/>
          <a:lstStyle/>
          <a:p>
            <a:fld id="{6489D9C7-5DC6-4263-87FF-7C99F6FB63C3}" type="datetime1">
              <a:rPr lang="zh-CN" altLang="en-US" smtClean="0"/>
              <a:pPr/>
              <a:t>2021/10/27</a:t>
            </a:fld>
            <a:endParaRPr lang="zh-CN" altLang="en-US"/>
          </a:p>
        </p:txBody>
      </p:sp>
      <p:sp>
        <p:nvSpPr>
          <p:cNvPr id="12" name="页脚占位符 11">
            <a:extLst>
              <a:ext uri="{FF2B5EF4-FFF2-40B4-BE49-F238E27FC236}">
                <a16:creationId xmlns:a16="http://schemas.microsoft.com/office/drawing/2014/main" id="{E2DCBF2F-0374-0C47-A253-A162EA8CE39D}"/>
              </a:ext>
            </a:extLst>
          </p:cNvPr>
          <p:cNvSpPr>
            <a:spLocks noGrp="1"/>
          </p:cNvSpPr>
          <p:nvPr>
            <p:ph type="ftr" sz="quarter" idx="11"/>
          </p:nvPr>
        </p:nvSpPr>
        <p:spPr/>
        <p:txBody>
          <a:bodyPr/>
          <a:lstStyle/>
          <a:p>
            <a:r>
              <a:rPr lang="zh-CN" altLang="en-US" dirty="0"/>
              <a:t>第十一组</a:t>
            </a:r>
          </a:p>
        </p:txBody>
      </p:sp>
      <p:sp>
        <p:nvSpPr>
          <p:cNvPr id="13" name="灯片编号占位符 12">
            <a:extLst>
              <a:ext uri="{FF2B5EF4-FFF2-40B4-BE49-F238E27FC236}">
                <a16:creationId xmlns:a16="http://schemas.microsoft.com/office/drawing/2014/main" id="{77E23623-75BD-DD43-ACB7-B420CEA70F92}"/>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íṥļîḍè">
            <a:extLst>
              <a:ext uri="{FF2B5EF4-FFF2-40B4-BE49-F238E27FC236}">
                <a16:creationId xmlns:a16="http://schemas.microsoft.com/office/drawing/2014/main" id="{CB579CAB-7E52-0549-90C9-1EF2B64D7E47}"/>
              </a:ext>
            </a:extLst>
          </p:cNvPr>
          <p:cNvSpPr/>
          <p:nvPr userDrawn="1"/>
        </p:nvSpPr>
        <p:spPr>
          <a:xfrm>
            <a:off x="494270" y="383059"/>
            <a:ext cx="121786" cy="556055"/>
          </a:xfrm>
          <a:prstGeom prst="rect">
            <a:avLst/>
          </a:prstGeom>
          <a:solidFill>
            <a:schemeClr val="accent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7" name="内容占位符 2">
            <a:extLst>
              <a:ext uri="{FF2B5EF4-FFF2-40B4-BE49-F238E27FC236}">
                <a16:creationId xmlns:a16="http://schemas.microsoft.com/office/drawing/2014/main" id="{7B6575FC-0BD6-4748-B6B3-84603F66DF8A}"/>
              </a:ext>
            </a:extLst>
          </p:cNvPr>
          <p:cNvSpPr>
            <a:spLocks noGrp="1"/>
          </p:cNvSpPr>
          <p:nvPr>
            <p:ph idx="1"/>
          </p:nvPr>
        </p:nvSpPr>
        <p:spPr>
          <a:xfrm>
            <a:off x="669924" y="1191269"/>
            <a:ext cx="10736156" cy="501967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标题 9">
            <a:extLst>
              <a:ext uri="{FF2B5EF4-FFF2-40B4-BE49-F238E27FC236}">
                <a16:creationId xmlns:a16="http://schemas.microsoft.com/office/drawing/2014/main" id="{8D7E2410-A215-4442-B99D-DB33E3AA72A6}"/>
              </a:ext>
            </a:extLst>
          </p:cNvPr>
          <p:cNvSpPr>
            <a:spLocks noGrp="1"/>
          </p:cNvSpPr>
          <p:nvPr>
            <p:ph type="title"/>
          </p:nvPr>
        </p:nvSpPr>
        <p:spPr>
          <a:xfrm>
            <a:off x="669924" y="-89585"/>
            <a:ext cx="10850563" cy="1028699"/>
          </a:xfrm>
        </p:spPr>
        <p:txBody>
          <a:bodyPr/>
          <a:lstStyle/>
          <a:p>
            <a:r>
              <a:rPr kumimoji="1" lang="zh-CN" altLang="en-US" dirty="0"/>
              <a:t>单击此处编辑母版标题样式</a:t>
            </a:r>
          </a:p>
        </p:txBody>
      </p:sp>
      <p:pic>
        <p:nvPicPr>
          <p:cNvPr id="16" name="图片 4" descr="4bdc8a5f2c7ebbd4bd040324b5bd268">
            <a:extLst>
              <a:ext uri="{FF2B5EF4-FFF2-40B4-BE49-F238E27FC236}">
                <a16:creationId xmlns:a16="http://schemas.microsoft.com/office/drawing/2014/main" id="{B971A003-F216-8E45-8884-80082D2D15F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24053" y="200017"/>
            <a:ext cx="2196434" cy="92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C0B006F-F823-4C14-A6B1-143E16F49392}"/>
              </a:ext>
            </a:extLst>
          </p:cNvPr>
          <p:cNvSpPr/>
          <p:nvPr userDrawn="1"/>
        </p:nvSpPr>
        <p:spPr>
          <a:xfrm>
            <a:off x="0" y="0"/>
            <a:ext cx="12192000" cy="6858000"/>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6" name="Picture 1">
            <a:extLst>
              <a:ext uri="{FF2B5EF4-FFF2-40B4-BE49-F238E27FC236}">
                <a16:creationId xmlns:a16="http://schemas.microsoft.com/office/drawing/2014/main" id="{152AADFD-4E58-48BE-9A75-874025C98B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292985" y="689506"/>
            <a:ext cx="4721076" cy="4917281"/>
          </a:xfrm>
          <a:prstGeom prst="rect">
            <a:avLst/>
          </a:prstGeom>
        </p:spPr>
      </p:pic>
      <p:sp>
        <p:nvSpPr>
          <p:cNvPr id="35" name="Freeform 31">
            <a:extLst>
              <a:ext uri="{FF2B5EF4-FFF2-40B4-BE49-F238E27FC236}">
                <a16:creationId xmlns:a16="http://schemas.microsoft.com/office/drawing/2014/main" id="{70497AD8-E323-4B60-B5A5-983335814D9A}"/>
              </a:ext>
            </a:extLst>
          </p:cNvPr>
          <p:cNvSpPr>
            <a:spLocks/>
          </p:cNvSpPr>
          <p:nvPr userDrawn="1"/>
        </p:nvSpPr>
        <p:spPr bwMode="auto">
          <a:xfrm>
            <a:off x="1" y="2838811"/>
            <a:ext cx="12189884" cy="3857481"/>
          </a:xfrm>
          <a:custGeom>
            <a:avLst/>
            <a:gdLst>
              <a:gd name="T0" fmla="*/ 20666 w 20998"/>
              <a:gd name="T1" fmla="*/ 771 h 8016"/>
              <a:gd name="T2" fmla="*/ 20684 w 20998"/>
              <a:gd name="T3" fmla="*/ 964 h 8016"/>
              <a:gd name="T4" fmla="*/ 20317 w 20998"/>
              <a:gd name="T5" fmla="*/ 898 h 8016"/>
              <a:gd name="T6" fmla="*/ 19281 w 20998"/>
              <a:gd name="T7" fmla="*/ 1780 h 8016"/>
              <a:gd name="T8" fmla="*/ 19171 w 20998"/>
              <a:gd name="T9" fmla="*/ 1775 h 8016"/>
              <a:gd name="T10" fmla="*/ 18160 w 20998"/>
              <a:gd name="T11" fmla="*/ 2542 h 8016"/>
              <a:gd name="T12" fmla="*/ 17784 w 20998"/>
              <a:gd name="T13" fmla="*/ 2473 h 8016"/>
              <a:gd name="T14" fmla="*/ 16824 w 20998"/>
              <a:gd name="T15" fmla="*/ 3098 h 8016"/>
              <a:gd name="T16" fmla="*/ 16323 w 20998"/>
              <a:gd name="T17" fmla="*/ 2970 h 8016"/>
              <a:gd name="T18" fmla="*/ 15939 w 20998"/>
              <a:gd name="T19" fmla="*/ 3043 h 8016"/>
              <a:gd name="T20" fmla="*/ 14974 w 20998"/>
              <a:gd name="T21" fmla="*/ 2405 h 8016"/>
              <a:gd name="T22" fmla="*/ 14077 w 20998"/>
              <a:gd name="T23" fmla="*/ 2910 h 8016"/>
              <a:gd name="T24" fmla="*/ 13399 w 20998"/>
              <a:gd name="T25" fmla="*/ 2661 h 8016"/>
              <a:gd name="T26" fmla="*/ 12465 w 20998"/>
              <a:gd name="T27" fmla="*/ 3232 h 8016"/>
              <a:gd name="T28" fmla="*/ 12259 w 20998"/>
              <a:gd name="T29" fmla="*/ 3212 h 8016"/>
              <a:gd name="T30" fmla="*/ 11526 w 20998"/>
              <a:gd name="T31" fmla="*/ 3510 h 8016"/>
              <a:gd name="T32" fmla="*/ 10499 w 20998"/>
              <a:gd name="T33" fmla="*/ 2677 h 8016"/>
              <a:gd name="T34" fmla="*/ 9468 w 20998"/>
              <a:gd name="T35" fmla="*/ 3531 h 8016"/>
              <a:gd name="T36" fmla="*/ 8715 w 20998"/>
              <a:gd name="T37" fmla="*/ 3212 h 8016"/>
              <a:gd name="T38" fmla="*/ 8529 w 20998"/>
              <a:gd name="T39" fmla="*/ 3228 h 8016"/>
              <a:gd name="T40" fmla="*/ 7598 w 20998"/>
              <a:gd name="T41" fmla="*/ 2661 h 8016"/>
              <a:gd name="T42" fmla="*/ 6907 w 20998"/>
              <a:gd name="T43" fmla="*/ 2921 h 8016"/>
              <a:gd name="T44" fmla="*/ 6003 w 20998"/>
              <a:gd name="T45" fmla="*/ 2405 h 8016"/>
              <a:gd name="T46" fmla="*/ 5036 w 20998"/>
              <a:gd name="T47" fmla="*/ 3049 h 8016"/>
              <a:gd name="T48" fmla="*/ 4655 w 20998"/>
              <a:gd name="T49" fmla="*/ 2978 h 8016"/>
              <a:gd name="T50" fmla="*/ 4149 w 20998"/>
              <a:gd name="T51" fmla="*/ 3108 h 8016"/>
              <a:gd name="T52" fmla="*/ 3185 w 20998"/>
              <a:gd name="T53" fmla="*/ 2473 h 8016"/>
              <a:gd name="T54" fmla="*/ 2833 w 20998"/>
              <a:gd name="T55" fmla="*/ 2534 h 8016"/>
              <a:gd name="T56" fmla="*/ 1831 w 20998"/>
              <a:gd name="T57" fmla="*/ 1797 h 8016"/>
              <a:gd name="T58" fmla="*/ 1704 w 20998"/>
              <a:gd name="T59" fmla="*/ 1805 h 8016"/>
              <a:gd name="T60" fmla="*/ 666 w 20998"/>
              <a:gd name="T61" fmla="*/ 905 h 8016"/>
              <a:gd name="T62" fmla="*/ 312 w 20998"/>
              <a:gd name="T63" fmla="*/ 966 h 8016"/>
              <a:gd name="T64" fmla="*/ 332 w 20998"/>
              <a:gd name="T65" fmla="*/ 766 h 8016"/>
              <a:gd name="T66" fmla="*/ 0 w 20998"/>
              <a:gd name="T67" fmla="*/ 0 h 8016"/>
              <a:gd name="T68" fmla="*/ 0 w 20998"/>
              <a:gd name="T69" fmla="*/ 8016 h 8016"/>
              <a:gd name="T70" fmla="*/ 20998 w 20998"/>
              <a:gd name="T71" fmla="*/ 8016 h 8016"/>
              <a:gd name="T72" fmla="*/ 20998 w 20998"/>
              <a:gd name="T73" fmla="*/ 5 h 8016"/>
              <a:gd name="T74" fmla="*/ 20666 w 20998"/>
              <a:gd name="T75" fmla="*/ 771 h 8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98" h="8016">
                <a:moveTo>
                  <a:pt x="20666" y="771"/>
                </a:moveTo>
                <a:cubicBezTo>
                  <a:pt x="20666" y="837"/>
                  <a:pt x="20673" y="901"/>
                  <a:pt x="20684" y="964"/>
                </a:cubicBezTo>
                <a:cubicBezTo>
                  <a:pt x="20570" y="921"/>
                  <a:pt x="20446" y="898"/>
                  <a:pt x="20317" y="898"/>
                </a:cubicBezTo>
                <a:cubicBezTo>
                  <a:pt x="19794" y="898"/>
                  <a:pt x="19360" y="1280"/>
                  <a:pt x="19281" y="1780"/>
                </a:cubicBezTo>
                <a:cubicBezTo>
                  <a:pt x="19245" y="1777"/>
                  <a:pt x="19208" y="1775"/>
                  <a:pt x="19171" y="1775"/>
                </a:cubicBezTo>
                <a:cubicBezTo>
                  <a:pt x="18689" y="1775"/>
                  <a:pt x="18283" y="2100"/>
                  <a:pt x="18160" y="2542"/>
                </a:cubicBezTo>
                <a:cubicBezTo>
                  <a:pt x="18043" y="2498"/>
                  <a:pt x="17917" y="2473"/>
                  <a:pt x="17784" y="2473"/>
                </a:cubicBezTo>
                <a:cubicBezTo>
                  <a:pt x="17356" y="2473"/>
                  <a:pt x="16987" y="2730"/>
                  <a:pt x="16824" y="3098"/>
                </a:cubicBezTo>
                <a:cubicBezTo>
                  <a:pt x="16675" y="3016"/>
                  <a:pt x="16505" y="2970"/>
                  <a:pt x="16323" y="2970"/>
                </a:cubicBezTo>
                <a:cubicBezTo>
                  <a:pt x="16187" y="2970"/>
                  <a:pt x="16058" y="2996"/>
                  <a:pt x="15939" y="3043"/>
                </a:cubicBezTo>
                <a:cubicBezTo>
                  <a:pt x="15779" y="2668"/>
                  <a:pt x="15407" y="2405"/>
                  <a:pt x="14974" y="2405"/>
                </a:cubicBezTo>
                <a:cubicBezTo>
                  <a:pt x="14594" y="2405"/>
                  <a:pt x="14261" y="2607"/>
                  <a:pt x="14077" y="2910"/>
                </a:cubicBezTo>
                <a:cubicBezTo>
                  <a:pt x="13894" y="2755"/>
                  <a:pt x="13657" y="2661"/>
                  <a:pt x="13399" y="2661"/>
                </a:cubicBezTo>
                <a:cubicBezTo>
                  <a:pt x="12992" y="2661"/>
                  <a:pt x="12639" y="2893"/>
                  <a:pt x="12465" y="3232"/>
                </a:cubicBezTo>
                <a:cubicBezTo>
                  <a:pt x="12398" y="3219"/>
                  <a:pt x="12329" y="3212"/>
                  <a:pt x="12259" y="3212"/>
                </a:cubicBezTo>
                <a:cubicBezTo>
                  <a:pt x="11973" y="3212"/>
                  <a:pt x="11715" y="3326"/>
                  <a:pt x="11526" y="3510"/>
                </a:cubicBezTo>
                <a:cubicBezTo>
                  <a:pt x="11426" y="3034"/>
                  <a:pt x="11004" y="2677"/>
                  <a:pt x="10499" y="2677"/>
                </a:cubicBezTo>
                <a:cubicBezTo>
                  <a:pt x="9986" y="2677"/>
                  <a:pt x="9560" y="3045"/>
                  <a:pt x="9468" y="3531"/>
                </a:cubicBezTo>
                <a:cubicBezTo>
                  <a:pt x="9278" y="3334"/>
                  <a:pt x="9011" y="3212"/>
                  <a:pt x="8715" y="3212"/>
                </a:cubicBezTo>
                <a:cubicBezTo>
                  <a:pt x="8652" y="3212"/>
                  <a:pt x="8590" y="3217"/>
                  <a:pt x="8529" y="3228"/>
                </a:cubicBezTo>
                <a:cubicBezTo>
                  <a:pt x="8355" y="2891"/>
                  <a:pt x="8003" y="2661"/>
                  <a:pt x="7598" y="2661"/>
                </a:cubicBezTo>
                <a:cubicBezTo>
                  <a:pt x="7333" y="2661"/>
                  <a:pt x="7091" y="2759"/>
                  <a:pt x="6907" y="2921"/>
                </a:cubicBezTo>
                <a:cubicBezTo>
                  <a:pt x="6724" y="2612"/>
                  <a:pt x="6388" y="2405"/>
                  <a:pt x="6003" y="2405"/>
                </a:cubicBezTo>
                <a:cubicBezTo>
                  <a:pt x="5568" y="2405"/>
                  <a:pt x="5194" y="2671"/>
                  <a:pt x="5036" y="3049"/>
                </a:cubicBezTo>
                <a:cubicBezTo>
                  <a:pt x="4918" y="3003"/>
                  <a:pt x="4789" y="2978"/>
                  <a:pt x="4655" y="2978"/>
                </a:cubicBezTo>
                <a:cubicBezTo>
                  <a:pt x="4472" y="2978"/>
                  <a:pt x="4299" y="3025"/>
                  <a:pt x="4149" y="3108"/>
                </a:cubicBezTo>
                <a:cubicBezTo>
                  <a:pt x="3989" y="2735"/>
                  <a:pt x="3618" y="2473"/>
                  <a:pt x="3185" y="2473"/>
                </a:cubicBezTo>
                <a:cubicBezTo>
                  <a:pt x="3062" y="2473"/>
                  <a:pt x="2943" y="2495"/>
                  <a:pt x="2833" y="2534"/>
                </a:cubicBezTo>
                <a:cubicBezTo>
                  <a:pt x="2700" y="2107"/>
                  <a:pt x="2302" y="1797"/>
                  <a:pt x="1831" y="1797"/>
                </a:cubicBezTo>
                <a:cubicBezTo>
                  <a:pt x="1788" y="1797"/>
                  <a:pt x="1746" y="1800"/>
                  <a:pt x="1704" y="1805"/>
                </a:cubicBezTo>
                <a:cubicBezTo>
                  <a:pt x="1632" y="1296"/>
                  <a:pt x="1195" y="905"/>
                  <a:pt x="666" y="905"/>
                </a:cubicBezTo>
                <a:cubicBezTo>
                  <a:pt x="542" y="905"/>
                  <a:pt x="423" y="927"/>
                  <a:pt x="312" y="966"/>
                </a:cubicBezTo>
                <a:cubicBezTo>
                  <a:pt x="325" y="902"/>
                  <a:pt x="332" y="834"/>
                  <a:pt x="332" y="766"/>
                </a:cubicBezTo>
                <a:cubicBezTo>
                  <a:pt x="332" y="464"/>
                  <a:pt x="204" y="192"/>
                  <a:pt x="0" y="0"/>
                </a:cubicBezTo>
                <a:cubicBezTo>
                  <a:pt x="0" y="8016"/>
                  <a:pt x="0" y="8016"/>
                  <a:pt x="0" y="8016"/>
                </a:cubicBezTo>
                <a:cubicBezTo>
                  <a:pt x="20998" y="8016"/>
                  <a:pt x="20998" y="8016"/>
                  <a:pt x="20998" y="8016"/>
                </a:cubicBezTo>
                <a:cubicBezTo>
                  <a:pt x="20998" y="5"/>
                  <a:pt x="20998" y="5"/>
                  <a:pt x="20998" y="5"/>
                </a:cubicBezTo>
                <a:cubicBezTo>
                  <a:pt x="20794" y="197"/>
                  <a:pt x="20666" y="469"/>
                  <a:pt x="20666" y="771"/>
                </a:cubicBezTo>
                <a:close/>
              </a:path>
            </a:pathLst>
          </a:custGeom>
          <a:solidFill>
            <a:srgbClr val="F9F9F9"/>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6" name="Freeform 29">
            <a:extLst>
              <a:ext uri="{FF2B5EF4-FFF2-40B4-BE49-F238E27FC236}">
                <a16:creationId xmlns:a16="http://schemas.microsoft.com/office/drawing/2014/main" id="{8EB1F51D-7985-4891-80D9-6CE0D492B61D}"/>
              </a:ext>
            </a:extLst>
          </p:cNvPr>
          <p:cNvSpPr>
            <a:spLocks/>
          </p:cNvSpPr>
          <p:nvPr userDrawn="1"/>
        </p:nvSpPr>
        <p:spPr bwMode="auto">
          <a:xfrm rot="20441023">
            <a:off x="4131734" y="3264845"/>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7" name="Freeform 29">
            <a:extLst>
              <a:ext uri="{FF2B5EF4-FFF2-40B4-BE49-F238E27FC236}">
                <a16:creationId xmlns:a16="http://schemas.microsoft.com/office/drawing/2014/main" id="{364F9D42-884A-4019-B6A3-8A2700FC16C2}"/>
              </a:ext>
            </a:extLst>
          </p:cNvPr>
          <p:cNvSpPr>
            <a:spLocks/>
          </p:cNvSpPr>
          <p:nvPr userDrawn="1"/>
        </p:nvSpPr>
        <p:spPr bwMode="auto">
          <a:xfrm>
            <a:off x="234951" y="2948517"/>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8" name="Freeform 30">
            <a:extLst>
              <a:ext uri="{FF2B5EF4-FFF2-40B4-BE49-F238E27FC236}">
                <a16:creationId xmlns:a16="http://schemas.microsoft.com/office/drawing/2014/main" id="{750C97AF-BF9D-4BCF-B31B-1A728DFFC057}"/>
              </a:ext>
            </a:extLst>
          </p:cNvPr>
          <p:cNvSpPr>
            <a:spLocks/>
          </p:cNvSpPr>
          <p:nvPr userDrawn="1"/>
        </p:nvSpPr>
        <p:spPr bwMode="auto">
          <a:xfrm>
            <a:off x="8528051" y="2948517"/>
            <a:ext cx="3422651" cy="1989667"/>
          </a:xfrm>
          <a:custGeom>
            <a:avLst/>
            <a:gdLst>
              <a:gd name="T0" fmla="*/ 1049 w 5899"/>
              <a:gd name="T1" fmla="*/ 1331 h 3429"/>
              <a:gd name="T2" fmla="*/ 1260 w 5899"/>
              <a:gd name="T3" fmla="*/ 1352 h 3429"/>
              <a:gd name="T4" fmla="*/ 2249 w 5899"/>
              <a:gd name="T5" fmla="*/ 653 h 3429"/>
              <a:gd name="T6" fmla="*/ 2954 w 5899"/>
              <a:gd name="T7" fmla="*/ 926 h 3429"/>
              <a:gd name="T8" fmla="*/ 3648 w 5899"/>
              <a:gd name="T9" fmla="*/ 663 h 3429"/>
              <a:gd name="T10" fmla="*/ 3866 w 5899"/>
              <a:gd name="T11" fmla="*/ 686 h 3429"/>
              <a:gd name="T12" fmla="*/ 4850 w 5899"/>
              <a:gd name="T13" fmla="*/ 0 h 3429"/>
              <a:gd name="T14" fmla="*/ 5899 w 5899"/>
              <a:gd name="T15" fmla="*/ 1049 h 3429"/>
              <a:gd name="T16" fmla="*/ 4850 w 5899"/>
              <a:gd name="T17" fmla="*/ 2098 h 3429"/>
              <a:gd name="T18" fmla="*/ 4632 w 5899"/>
              <a:gd name="T19" fmla="*/ 2075 h 3429"/>
              <a:gd name="T20" fmla="*/ 3648 w 5899"/>
              <a:gd name="T21" fmla="*/ 2761 h 3429"/>
              <a:gd name="T22" fmla="*/ 2943 w 5899"/>
              <a:gd name="T23" fmla="*/ 2488 h 3429"/>
              <a:gd name="T24" fmla="*/ 2249 w 5899"/>
              <a:gd name="T25" fmla="*/ 2751 h 3429"/>
              <a:gd name="T26" fmla="*/ 2038 w 5899"/>
              <a:gd name="T27" fmla="*/ 2730 h 3429"/>
              <a:gd name="T28" fmla="*/ 1049 w 5899"/>
              <a:gd name="T29" fmla="*/ 3429 h 3429"/>
              <a:gd name="T30" fmla="*/ 0 w 5899"/>
              <a:gd name="T31" fmla="*/ 2380 h 3429"/>
              <a:gd name="T32" fmla="*/ 1049 w 5899"/>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99" h="3429">
                <a:moveTo>
                  <a:pt x="1049" y="1331"/>
                </a:moveTo>
                <a:cubicBezTo>
                  <a:pt x="1121" y="1331"/>
                  <a:pt x="1192" y="1338"/>
                  <a:pt x="1260" y="1352"/>
                </a:cubicBezTo>
                <a:cubicBezTo>
                  <a:pt x="1404" y="945"/>
                  <a:pt x="1792" y="653"/>
                  <a:pt x="2249" y="653"/>
                </a:cubicBezTo>
                <a:cubicBezTo>
                  <a:pt x="2520" y="653"/>
                  <a:pt x="2768" y="756"/>
                  <a:pt x="2954" y="926"/>
                </a:cubicBezTo>
                <a:cubicBezTo>
                  <a:pt x="3139" y="762"/>
                  <a:pt x="3382" y="663"/>
                  <a:pt x="3648" y="663"/>
                </a:cubicBezTo>
                <a:cubicBezTo>
                  <a:pt x="3723" y="663"/>
                  <a:pt x="3796" y="671"/>
                  <a:pt x="3866" y="686"/>
                </a:cubicBezTo>
                <a:cubicBezTo>
                  <a:pt x="4014" y="286"/>
                  <a:pt x="4399" y="0"/>
                  <a:pt x="4850" y="0"/>
                </a:cubicBezTo>
                <a:cubicBezTo>
                  <a:pt x="5430" y="0"/>
                  <a:pt x="5899" y="470"/>
                  <a:pt x="5899" y="1049"/>
                </a:cubicBezTo>
                <a:cubicBezTo>
                  <a:pt x="5899" y="1628"/>
                  <a:pt x="5430" y="2098"/>
                  <a:pt x="4850" y="2098"/>
                </a:cubicBezTo>
                <a:cubicBezTo>
                  <a:pt x="4775" y="2098"/>
                  <a:pt x="4703" y="2090"/>
                  <a:pt x="4632" y="2075"/>
                </a:cubicBezTo>
                <a:cubicBezTo>
                  <a:pt x="4484" y="2475"/>
                  <a:pt x="4100" y="2761"/>
                  <a:pt x="3648" y="2761"/>
                </a:cubicBezTo>
                <a:cubicBezTo>
                  <a:pt x="3377" y="2761"/>
                  <a:pt x="3129" y="2658"/>
                  <a:pt x="2943" y="2488"/>
                </a:cubicBezTo>
                <a:cubicBezTo>
                  <a:pt x="2758" y="2652"/>
                  <a:pt x="2515" y="2751"/>
                  <a:pt x="2249" y="2751"/>
                </a:cubicBezTo>
                <a:cubicBezTo>
                  <a:pt x="2177" y="2751"/>
                  <a:pt x="2106" y="2744"/>
                  <a:pt x="2038" y="2730"/>
                </a:cubicBezTo>
                <a:cubicBezTo>
                  <a:pt x="1894" y="3137"/>
                  <a:pt x="1505" y="3429"/>
                  <a:pt x="1049" y="3429"/>
                </a:cubicBezTo>
                <a:cubicBezTo>
                  <a:pt x="470" y="3429"/>
                  <a:pt x="0" y="2959"/>
                  <a:pt x="0" y="2380"/>
                </a:cubicBezTo>
                <a:cubicBezTo>
                  <a:pt x="0" y="1801"/>
                  <a:pt x="470" y="1331"/>
                  <a:pt x="1049"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9" name="Freeform 28">
            <a:extLst>
              <a:ext uri="{FF2B5EF4-FFF2-40B4-BE49-F238E27FC236}">
                <a16:creationId xmlns:a16="http://schemas.microsoft.com/office/drawing/2014/main" id="{3D4A90E0-51C5-4899-A5C8-A8751A388B97}"/>
              </a:ext>
            </a:extLst>
          </p:cNvPr>
          <p:cNvSpPr>
            <a:spLocks/>
          </p:cNvSpPr>
          <p:nvPr userDrawn="1"/>
        </p:nvSpPr>
        <p:spPr bwMode="auto">
          <a:xfrm flipH="1">
            <a:off x="2962917" y="3087314"/>
            <a:ext cx="4946651" cy="1540933"/>
          </a:xfrm>
          <a:custGeom>
            <a:avLst/>
            <a:gdLst>
              <a:gd name="T0" fmla="*/ 7472 w 8521"/>
              <a:gd name="T1" fmla="*/ 365 h 2656"/>
              <a:gd name="T2" fmla="*/ 6909 w 8521"/>
              <a:gd name="T3" fmla="*/ 528 h 2656"/>
              <a:gd name="T4" fmla="*/ 6003 w 8521"/>
              <a:gd name="T5" fmla="*/ 7 h 2656"/>
              <a:gd name="T6" fmla="*/ 5079 w 8521"/>
              <a:gd name="T7" fmla="*/ 559 h 2656"/>
              <a:gd name="T8" fmla="*/ 4881 w 8521"/>
              <a:gd name="T9" fmla="*/ 582 h 2656"/>
              <a:gd name="T10" fmla="*/ 4417 w 8521"/>
              <a:gd name="T11" fmla="*/ 474 h 2656"/>
              <a:gd name="T12" fmla="*/ 4261 w 8521"/>
              <a:gd name="T13" fmla="*/ 486 h 2656"/>
              <a:gd name="T14" fmla="*/ 4106 w 8521"/>
              <a:gd name="T15" fmla="*/ 474 h 2656"/>
              <a:gd name="T16" fmla="*/ 3645 w 8521"/>
              <a:gd name="T17" fmla="*/ 580 h 2656"/>
              <a:gd name="T18" fmla="*/ 3441 w 8521"/>
              <a:gd name="T19" fmla="*/ 558 h 2656"/>
              <a:gd name="T20" fmla="*/ 2513 w 8521"/>
              <a:gd name="T21" fmla="*/ 0 h 2656"/>
              <a:gd name="T22" fmla="*/ 1604 w 8521"/>
              <a:gd name="T23" fmla="*/ 524 h 2656"/>
              <a:gd name="T24" fmla="*/ 1049 w 8521"/>
              <a:gd name="T25" fmla="*/ 365 h 2656"/>
              <a:gd name="T26" fmla="*/ 0 w 8521"/>
              <a:gd name="T27" fmla="*/ 1414 h 2656"/>
              <a:gd name="T28" fmla="*/ 1049 w 8521"/>
              <a:gd name="T29" fmla="*/ 2463 h 2656"/>
              <a:gd name="T30" fmla="*/ 1958 w 8521"/>
              <a:gd name="T31" fmla="*/ 1939 h 2656"/>
              <a:gd name="T32" fmla="*/ 2504 w 8521"/>
              <a:gd name="T33" fmla="*/ 2097 h 2656"/>
              <a:gd name="T34" fmla="*/ 3431 w 8521"/>
              <a:gd name="T35" fmla="*/ 2656 h 2656"/>
              <a:gd name="T36" fmla="*/ 3891 w 8521"/>
              <a:gd name="T37" fmla="*/ 2550 h 2656"/>
              <a:gd name="T38" fmla="*/ 4106 w 8521"/>
              <a:gd name="T39" fmla="*/ 2572 h 2656"/>
              <a:gd name="T40" fmla="*/ 4261 w 8521"/>
              <a:gd name="T41" fmla="*/ 2560 h 2656"/>
              <a:gd name="T42" fmla="*/ 4417 w 8521"/>
              <a:gd name="T43" fmla="*/ 2572 h 2656"/>
              <a:gd name="T44" fmla="*/ 4639 w 8521"/>
              <a:gd name="T45" fmla="*/ 2548 h 2656"/>
              <a:gd name="T46" fmla="*/ 5104 w 8521"/>
              <a:gd name="T47" fmla="*/ 2656 h 2656"/>
              <a:gd name="T48" fmla="*/ 6027 w 8521"/>
              <a:gd name="T49" fmla="*/ 2105 h 2656"/>
              <a:gd name="T50" fmla="*/ 6566 w 8521"/>
              <a:gd name="T51" fmla="*/ 1941 h 2656"/>
              <a:gd name="T52" fmla="*/ 7472 w 8521"/>
              <a:gd name="T53" fmla="*/ 2462 h 2656"/>
              <a:gd name="T54" fmla="*/ 8521 w 8521"/>
              <a:gd name="T55" fmla="*/ 1414 h 2656"/>
              <a:gd name="T56" fmla="*/ 7472 w 8521"/>
              <a:gd name="T57" fmla="*/ 365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21" h="2656">
                <a:moveTo>
                  <a:pt x="7472" y="365"/>
                </a:moveTo>
                <a:cubicBezTo>
                  <a:pt x="7265" y="365"/>
                  <a:pt x="7072" y="425"/>
                  <a:pt x="6909" y="528"/>
                </a:cubicBezTo>
                <a:cubicBezTo>
                  <a:pt x="6728" y="217"/>
                  <a:pt x="6390" y="7"/>
                  <a:pt x="6003" y="7"/>
                </a:cubicBezTo>
                <a:cubicBezTo>
                  <a:pt x="5603" y="7"/>
                  <a:pt x="5256" y="230"/>
                  <a:pt x="5079" y="559"/>
                </a:cubicBezTo>
                <a:cubicBezTo>
                  <a:pt x="5011" y="560"/>
                  <a:pt x="4945" y="568"/>
                  <a:pt x="4881" y="582"/>
                </a:cubicBezTo>
                <a:cubicBezTo>
                  <a:pt x="4741" y="513"/>
                  <a:pt x="4584" y="474"/>
                  <a:pt x="4417" y="474"/>
                </a:cubicBezTo>
                <a:cubicBezTo>
                  <a:pt x="4364" y="474"/>
                  <a:pt x="4312" y="478"/>
                  <a:pt x="4261" y="486"/>
                </a:cubicBezTo>
                <a:cubicBezTo>
                  <a:pt x="4210" y="478"/>
                  <a:pt x="4158" y="474"/>
                  <a:pt x="4106" y="474"/>
                </a:cubicBezTo>
                <a:cubicBezTo>
                  <a:pt x="3940" y="474"/>
                  <a:pt x="3784" y="512"/>
                  <a:pt x="3645" y="580"/>
                </a:cubicBezTo>
                <a:cubicBezTo>
                  <a:pt x="3579" y="567"/>
                  <a:pt x="3511" y="559"/>
                  <a:pt x="3441" y="558"/>
                </a:cubicBezTo>
                <a:cubicBezTo>
                  <a:pt x="3265" y="226"/>
                  <a:pt x="2915" y="0"/>
                  <a:pt x="2513" y="0"/>
                </a:cubicBezTo>
                <a:cubicBezTo>
                  <a:pt x="2125" y="0"/>
                  <a:pt x="1786" y="211"/>
                  <a:pt x="1604" y="524"/>
                </a:cubicBezTo>
                <a:cubicBezTo>
                  <a:pt x="1443" y="424"/>
                  <a:pt x="1253" y="365"/>
                  <a:pt x="1049" y="365"/>
                </a:cubicBezTo>
                <a:cubicBezTo>
                  <a:pt x="470" y="365"/>
                  <a:pt x="0" y="835"/>
                  <a:pt x="0" y="1414"/>
                </a:cubicBezTo>
                <a:cubicBezTo>
                  <a:pt x="0" y="1994"/>
                  <a:pt x="470" y="2463"/>
                  <a:pt x="1049" y="2463"/>
                </a:cubicBezTo>
                <a:cubicBezTo>
                  <a:pt x="1437" y="2463"/>
                  <a:pt x="1776" y="2252"/>
                  <a:pt x="1958" y="1939"/>
                </a:cubicBezTo>
                <a:cubicBezTo>
                  <a:pt x="2116" y="2038"/>
                  <a:pt x="2303" y="2096"/>
                  <a:pt x="2504" y="2097"/>
                </a:cubicBezTo>
                <a:cubicBezTo>
                  <a:pt x="2680" y="2430"/>
                  <a:pt x="3029" y="2656"/>
                  <a:pt x="3431" y="2656"/>
                </a:cubicBezTo>
                <a:cubicBezTo>
                  <a:pt x="3596" y="2656"/>
                  <a:pt x="3752" y="2618"/>
                  <a:pt x="3891" y="2550"/>
                </a:cubicBezTo>
                <a:cubicBezTo>
                  <a:pt x="3961" y="2564"/>
                  <a:pt x="4032" y="2572"/>
                  <a:pt x="4106" y="2572"/>
                </a:cubicBezTo>
                <a:cubicBezTo>
                  <a:pt x="4158" y="2572"/>
                  <a:pt x="4210" y="2568"/>
                  <a:pt x="4261" y="2560"/>
                </a:cubicBezTo>
                <a:cubicBezTo>
                  <a:pt x="4312" y="2568"/>
                  <a:pt x="4364" y="2572"/>
                  <a:pt x="4417" y="2572"/>
                </a:cubicBezTo>
                <a:cubicBezTo>
                  <a:pt x="4493" y="2572"/>
                  <a:pt x="4568" y="2564"/>
                  <a:pt x="4639" y="2548"/>
                </a:cubicBezTo>
                <a:cubicBezTo>
                  <a:pt x="4779" y="2617"/>
                  <a:pt x="4937" y="2656"/>
                  <a:pt x="5104" y="2656"/>
                </a:cubicBezTo>
                <a:cubicBezTo>
                  <a:pt x="5503" y="2656"/>
                  <a:pt x="5850" y="2433"/>
                  <a:pt x="6027" y="2105"/>
                </a:cubicBezTo>
                <a:cubicBezTo>
                  <a:pt x="6225" y="2100"/>
                  <a:pt x="6410" y="2041"/>
                  <a:pt x="6566" y="1941"/>
                </a:cubicBezTo>
                <a:cubicBezTo>
                  <a:pt x="6748" y="2253"/>
                  <a:pt x="7085" y="2462"/>
                  <a:pt x="7472" y="2462"/>
                </a:cubicBezTo>
                <a:cubicBezTo>
                  <a:pt x="8052" y="2462"/>
                  <a:pt x="8521" y="1993"/>
                  <a:pt x="8521" y="1414"/>
                </a:cubicBezTo>
                <a:cubicBezTo>
                  <a:pt x="8521" y="834"/>
                  <a:pt x="8052" y="365"/>
                  <a:pt x="7472" y="365"/>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40" name="Freeform 29">
            <a:extLst>
              <a:ext uri="{FF2B5EF4-FFF2-40B4-BE49-F238E27FC236}">
                <a16:creationId xmlns:a16="http://schemas.microsoft.com/office/drawing/2014/main" id="{CD97869C-71AE-4134-8810-A272730B8547}"/>
              </a:ext>
            </a:extLst>
          </p:cNvPr>
          <p:cNvSpPr>
            <a:spLocks/>
          </p:cNvSpPr>
          <p:nvPr userDrawn="1"/>
        </p:nvSpPr>
        <p:spPr bwMode="auto">
          <a:xfrm rot="20441023">
            <a:off x="7164499" y="2753786"/>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13" name="标题 1"/>
          <p:cNvSpPr>
            <a:spLocks noGrp="1"/>
          </p:cNvSpPr>
          <p:nvPr userDrawn="1">
            <p:ph type="ctrTitle" hasCustomPrompt="1"/>
          </p:nvPr>
        </p:nvSpPr>
        <p:spPr>
          <a:xfrm>
            <a:off x="669924" y="1135063"/>
            <a:ext cx="5426076"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userDrawn="1">
            <p:ph type="body" sz="quarter" idx="17" hasCustomPrompt="1"/>
          </p:nvPr>
        </p:nvSpPr>
        <p:spPr>
          <a:xfrm>
            <a:off x="669924" y="3130428"/>
            <a:ext cx="5426076"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669924" y="3441299"/>
            <a:ext cx="5426076"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grpSp>
        <p:nvGrpSpPr>
          <p:cNvPr id="7" name="Group 1">
            <a:extLst>
              <a:ext uri="{FF2B5EF4-FFF2-40B4-BE49-F238E27FC236}">
                <a16:creationId xmlns:a16="http://schemas.microsoft.com/office/drawing/2014/main" id="{B6B1B140-22BA-4AA3-BC54-DBE60CB7C9B2}"/>
              </a:ext>
            </a:extLst>
          </p:cNvPr>
          <p:cNvGrpSpPr/>
          <p:nvPr userDrawn="1"/>
        </p:nvGrpSpPr>
        <p:grpSpPr>
          <a:xfrm rot="18672183">
            <a:off x="8989833" y="1653272"/>
            <a:ext cx="1394884" cy="2868084"/>
            <a:chOff x="4048125" y="660400"/>
            <a:chExt cx="1046163" cy="2151063"/>
          </a:xfrm>
        </p:grpSpPr>
        <p:grpSp>
          <p:nvGrpSpPr>
            <p:cNvPr id="8" name="Group 59">
              <a:extLst>
                <a:ext uri="{FF2B5EF4-FFF2-40B4-BE49-F238E27FC236}">
                  <a16:creationId xmlns:a16="http://schemas.microsoft.com/office/drawing/2014/main" id="{89798995-2B7C-4C1E-AA86-3F46C3FCEC9C}"/>
                </a:ext>
              </a:extLst>
            </p:cNvPr>
            <p:cNvGrpSpPr/>
            <p:nvPr/>
          </p:nvGrpSpPr>
          <p:grpSpPr>
            <a:xfrm>
              <a:off x="4328741" y="2203315"/>
              <a:ext cx="486519" cy="608148"/>
              <a:chOff x="3215110" y="1690552"/>
              <a:chExt cx="486519" cy="608148"/>
            </a:xfrm>
          </p:grpSpPr>
          <p:sp>
            <p:nvSpPr>
              <p:cNvPr id="30" name="Freeform 16">
                <a:extLst>
                  <a:ext uri="{FF2B5EF4-FFF2-40B4-BE49-F238E27FC236}">
                    <a16:creationId xmlns:a16="http://schemas.microsoft.com/office/drawing/2014/main" id="{FFE0CB8C-0E10-4D54-8E18-08319D5E8AA2}"/>
                  </a:ext>
                </a:extLst>
              </p:cNvPr>
              <p:cNvSpPr>
                <a:spLocks/>
              </p:cNvSpPr>
              <p:nvPr/>
            </p:nvSpPr>
            <p:spPr bwMode="auto">
              <a:xfrm>
                <a:off x="3215110" y="1724105"/>
                <a:ext cx="97514" cy="574595"/>
              </a:xfrm>
              <a:custGeom>
                <a:avLst/>
                <a:gdLst/>
                <a:ahLst/>
                <a:cxnLst>
                  <a:cxn ang="0">
                    <a:pos x="0" y="2192"/>
                  </a:cxn>
                  <a:cxn ang="0">
                    <a:pos x="189" y="0"/>
                  </a:cxn>
                  <a:cxn ang="0">
                    <a:pos x="372" y="0"/>
                  </a:cxn>
                  <a:cxn ang="0">
                    <a:pos x="221" y="2192"/>
                  </a:cxn>
                  <a:cxn ang="0">
                    <a:pos x="0" y="2192"/>
                  </a:cxn>
                </a:cxnLst>
                <a:rect l="0" t="0" r="r" b="b"/>
                <a:pathLst>
                  <a:path w="372" h="2192">
                    <a:moveTo>
                      <a:pt x="0" y="2192"/>
                    </a:moveTo>
                    <a:lnTo>
                      <a:pt x="189" y="0"/>
                    </a:lnTo>
                    <a:lnTo>
                      <a:pt x="372" y="0"/>
                    </a:lnTo>
                    <a:lnTo>
                      <a:pt x="221" y="2192"/>
                    </a:lnTo>
                    <a:lnTo>
                      <a:pt x="0" y="2192"/>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1" name="Freeform 17">
                <a:extLst>
                  <a:ext uri="{FF2B5EF4-FFF2-40B4-BE49-F238E27FC236}">
                    <a16:creationId xmlns:a16="http://schemas.microsoft.com/office/drawing/2014/main" id="{AC3BB512-B0F3-4C21-AC31-986A5659ED69}"/>
                  </a:ext>
                </a:extLst>
              </p:cNvPr>
              <p:cNvSpPr>
                <a:spLocks/>
              </p:cNvSpPr>
              <p:nvPr/>
            </p:nvSpPr>
            <p:spPr bwMode="auto">
              <a:xfrm>
                <a:off x="3585242" y="1690552"/>
                <a:ext cx="116387" cy="608148"/>
              </a:xfrm>
              <a:custGeom>
                <a:avLst/>
                <a:gdLst/>
                <a:ahLst/>
                <a:cxnLst>
                  <a:cxn ang="0">
                    <a:pos x="242" y="0"/>
                  </a:cxn>
                  <a:cxn ang="0">
                    <a:pos x="447" y="2320"/>
                  </a:cxn>
                  <a:cxn ang="0">
                    <a:pos x="101" y="2320"/>
                  </a:cxn>
                  <a:cxn ang="0">
                    <a:pos x="0" y="116"/>
                  </a:cxn>
                  <a:cxn ang="0">
                    <a:pos x="106" y="0"/>
                  </a:cxn>
                  <a:cxn ang="0">
                    <a:pos x="242" y="0"/>
                  </a:cxn>
                </a:cxnLst>
                <a:rect l="0" t="0" r="r" b="b"/>
                <a:pathLst>
                  <a:path w="447" h="2320">
                    <a:moveTo>
                      <a:pt x="242" y="0"/>
                    </a:moveTo>
                    <a:lnTo>
                      <a:pt x="447" y="2320"/>
                    </a:lnTo>
                    <a:lnTo>
                      <a:pt x="101" y="2320"/>
                    </a:lnTo>
                    <a:lnTo>
                      <a:pt x="0" y="116"/>
                    </a:lnTo>
                    <a:lnTo>
                      <a:pt x="106" y="0"/>
                    </a:lnTo>
                    <a:lnTo>
                      <a:pt x="242"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2" name="Freeform 18">
                <a:extLst>
                  <a:ext uri="{FF2B5EF4-FFF2-40B4-BE49-F238E27FC236}">
                    <a16:creationId xmlns:a16="http://schemas.microsoft.com/office/drawing/2014/main" id="{F8DB1051-3E58-4110-BC55-30F340B11D3B}"/>
                  </a:ext>
                </a:extLst>
              </p:cNvPr>
              <p:cNvSpPr>
                <a:spLocks/>
              </p:cNvSpPr>
              <p:nvPr/>
            </p:nvSpPr>
            <p:spPr bwMode="auto">
              <a:xfrm>
                <a:off x="3520233" y="1783627"/>
                <a:ext cx="91223" cy="515073"/>
              </a:xfrm>
              <a:custGeom>
                <a:avLst/>
                <a:gdLst/>
                <a:ahLst/>
                <a:cxnLst>
                  <a:cxn ang="0">
                    <a:pos x="45" y="1711"/>
                  </a:cxn>
                  <a:cxn ang="0">
                    <a:pos x="0" y="0"/>
                  </a:cxn>
                  <a:cxn ang="0">
                    <a:pos x="266" y="0"/>
                  </a:cxn>
                  <a:cxn ang="0">
                    <a:pos x="349" y="1711"/>
                  </a:cxn>
                  <a:cxn ang="0">
                    <a:pos x="45" y="1711"/>
                  </a:cxn>
                </a:cxnLst>
                <a:rect l="0" t="0" r="r" b="b"/>
                <a:pathLst>
                  <a:path w="349" h="1711">
                    <a:moveTo>
                      <a:pt x="45" y="1711"/>
                    </a:moveTo>
                    <a:lnTo>
                      <a:pt x="0" y="0"/>
                    </a:lnTo>
                    <a:lnTo>
                      <a:pt x="266" y="0"/>
                    </a:lnTo>
                    <a:lnTo>
                      <a:pt x="349" y="1711"/>
                    </a:lnTo>
                    <a:lnTo>
                      <a:pt x="45"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3" name="Freeform 19">
                <a:extLst>
                  <a:ext uri="{FF2B5EF4-FFF2-40B4-BE49-F238E27FC236}">
                    <a16:creationId xmlns:a16="http://schemas.microsoft.com/office/drawing/2014/main" id="{227C1D33-F2E4-4292-BC12-3944DB2B18C8}"/>
                  </a:ext>
                </a:extLst>
              </p:cNvPr>
              <p:cNvSpPr>
                <a:spLocks/>
              </p:cNvSpPr>
              <p:nvPr/>
            </p:nvSpPr>
            <p:spPr bwMode="auto">
              <a:xfrm>
                <a:off x="3374487" y="1849928"/>
                <a:ext cx="157280" cy="448772"/>
              </a:xfrm>
              <a:custGeom>
                <a:avLst/>
                <a:gdLst/>
                <a:ahLst/>
                <a:cxnLst>
                  <a:cxn ang="0">
                    <a:pos x="555" y="0"/>
                  </a:cxn>
                  <a:cxn ang="0">
                    <a:pos x="600" y="1711"/>
                  </a:cxn>
                  <a:cxn ang="0">
                    <a:pos x="0" y="1711"/>
                  </a:cxn>
                  <a:cxn ang="0">
                    <a:pos x="41" y="0"/>
                  </a:cxn>
                  <a:cxn ang="0">
                    <a:pos x="555" y="0"/>
                  </a:cxn>
                </a:cxnLst>
                <a:rect l="0" t="0" r="r" b="b"/>
                <a:pathLst>
                  <a:path w="600" h="1711">
                    <a:moveTo>
                      <a:pt x="555" y="0"/>
                    </a:moveTo>
                    <a:lnTo>
                      <a:pt x="600" y="1711"/>
                    </a:lnTo>
                    <a:lnTo>
                      <a:pt x="0" y="1711"/>
                    </a:lnTo>
                    <a:lnTo>
                      <a:pt x="41" y="0"/>
                    </a:lnTo>
                    <a:lnTo>
                      <a:pt x="555"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4" name="Freeform 20">
                <a:extLst>
                  <a:ext uri="{FF2B5EF4-FFF2-40B4-BE49-F238E27FC236}">
                    <a16:creationId xmlns:a16="http://schemas.microsoft.com/office/drawing/2014/main" id="{3953FED9-3B8F-4365-915D-2F513ED85C36}"/>
                  </a:ext>
                </a:extLst>
              </p:cNvPr>
              <p:cNvSpPr>
                <a:spLocks/>
              </p:cNvSpPr>
              <p:nvPr/>
            </p:nvSpPr>
            <p:spPr bwMode="auto">
              <a:xfrm>
                <a:off x="3272779" y="1783627"/>
                <a:ext cx="112193" cy="515073"/>
              </a:xfrm>
              <a:custGeom>
                <a:avLst/>
                <a:gdLst/>
                <a:ahLst/>
                <a:cxnLst>
                  <a:cxn ang="0">
                    <a:pos x="386" y="1711"/>
                  </a:cxn>
                  <a:cxn ang="0">
                    <a:pos x="427" y="0"/>
                  </a:cxn>
                  <a:cxn ang="0">
                    <a:pos x="118" y="0"/>
                  </a:cxn>
                  <a:cxn ang="0">
                    <a:pos x="0" y="1711"/>
                  </a:cxn>
                  <a:cxn ang="0">
                    <a:pos x="386" y="1711"/>
                  </a:cxn>
                </a:cxnLst>
                <a:rect l="0" t="0" r="r" b="b"/>
                <a:pathLst>
                  <a:path w="427" h="1711">
                    <a:moveTo>
                      <a:pt x="386" y="1711"/>
                    </a:moveTo>
                    <a:lnTo>
                      <a:pt x="427" y="0"/>
                    </a:lnTo>
                    <a:lnTo>
                      <a:pt x="118" y="0"/>
                    </a:lnTo>
                    <a:lnTo>
                      <a:pt x="0" y="1711"/>
                    </a:lnTo>
                    <a:lnTo>
                      <a:pt x="386"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grpSp>
        <p:grpSp>
          <p:nvGrpSpPr>
            <p:cNvPr id="9" name="Group 77">
              <a:extLst>
                <a:ext uri="{FF2B5EF4-FFF2-40B4-BE49-F238E27FC236}">
                  <a16:creationId xmlns:a16="http://schemas.microsoft.com/office/drawing/2014/main" id="{30EEC7A2-8A45-49EE-8714-2C30E42ECD35}"/>
                </a:ext>
              </a:extLst>
            </p:cNvPr>
            <p:cNvGrpSpPr/>
            <p:nvPr/>
          </p:nvGrpSpPr>
          <p:grpSpPr>
            <a:xfrm>
              <a:off x="4048125" y="660400"/>
              <a:ext cx="1046163" cy="1893888"/>
              <a:chOff x="4048125" y="660400"/>
              <a:chExt cx="1046163" cy="1893888"/>
            </a:xfrm>
          </p:grpSpPr>
          <p:sp>
            <p:nvSpPr>
              <p:cNvPr id="10" name="Freeform 8">
                <a:extLst>
                  <a:ext uri="{FF2B5EF4-FFF2-40B4-BE49-F238E27FC236}">
                    <a16:creationId xmlns:a16="http://schemas.microsoft.com/office/drawing/2014/main" id="{F4701795-2528-40AB-BD32-D8634F355F7A}"/>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1" name="Freeform 9">
                <a:extLst>
                  <a:ext uri="{FF2B5EF4-FFF2-40B4-BE49-F238E27FC236}">
                    <a16:creationId xmlns:a16="http://schemas.microsoft.com/office/drawing/2014/main" id="{09C9A0F1-7672-4167-9810-7C8856C2FD10}"/>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2" name="Freeform 10">
                <a:extLst>
                  <a:ext uri="{FF2B5EF4-FFF2-40B4-BE49-F238E27FC236}">
                    <a16:creationId xmlns:a16="http://schemas.microsoft.com/office/drawing/2014/main" id="{3A3581A7-BFE8-4A7F-8608-888122814B41}"/>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11">
                <a:extLst>
                  <a:ext uri="{FF2B5EF4-FFF2-40B4-BE49-F238E27FC236}">
                    <a16:creationId xmlns:a16="http://schemas.microsoft.com/office/drawing/2014/main" id="{252F5E74-5DA9-4028-ADFE-11986B8B1E47}"/>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20">
                <a:extLst>
                  <a:ext uri="{FF2B5EF4-FFF2-40B4-BE49-F238E27FC236}">
                    <a16:creationId xmlns:a16="http://schemas.microsoft.com/office/drawing/2014/main" id="{769BE5D0-E2D5-49B8-81CC-61C4FBB0202A}"/>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Freeform 21">
                <a:extLst>
                  <a:ext uri="{FF2B5EF4-FFF2-40B4-BE49-F238E27FC236}">
                    <a16:creationId xmlns:a16="http://schemas.microsoft.com/office/drawing/2014/main" id="{40D2E5CF-D750-478D-80B8-6CEA1FCBD6EC}"/>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2">
                <a:extLst>
                  <a:ext uri="{FF2B5EF4-FFF2-40B4-BE49-F238E27FC236}">
                    <a16:creationId xmlns:a16="http://schemas.microsoft.com/office/drawing/2014/main" id="{560717B3-3CD9-4899-ADCB-750811053C0F}"/>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0" name="Freeform 23">
                <a:extLst>
                  <a:ext uri="{FF2B5EF4-FFF2-40B4-BE49-F238E27FC236}">
                    <a16:creationId xmlns:a16="http://schemas.microsoft.com/office/drawing/2014/main" id="{11B13ECC-54E1-4FA2-B482-D2FD48AAB016}"/>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1" name="Freeform 26">
                <a:extLst>
                  <a:ext uri="{FF2B5EF4-FFF2-40B4-BE49-F238E27FC236}">
                    <a16:creationId xmlns:a16="http://schemas.microsoft.com/office/drawing/2014/main" id="{D87DB817-90E5-4934-94C5-D51987E7344F}"/>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7">
                <a:extLst>
                  <a:ext uri="{FF2B5EF4-FFF2-40B4-BE49-F238E27FC236}">
                    <a16:creationId xmlns:a16="http://schemas.microsoft.com/office/drawing/2014/main" id="{9CA8AC4E-377D-4B53-8928-1B28D8896340}"/>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6">
                <a:extLst>
                  <a:ext uri="{FF2B5EF4-FFF2-40B4-BE49-F238E27FC236}">
                    <a16:creationId xmlns:a16="http://schemas.microsoft.com/office/drawing/2014/main" id="{A8BDA585-BD54-43EA-8B96-74931CB74774}"/>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7">
                <a:extLst>
                  <a:ext uri="{FF2B5EF4-FFF2-40B4-BE49-F238E27FC236}">
                    <a16:creationId xmlns:a16="http://schemas.microsoft.com/office/drawing/2014/main" id="{9A80D12B-4607-427F-B40A-423C8884CF67}"/>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5" name="Oval 17">
                <a:extLst>
                  <a:ext uri="{FF2B5EF4-FFF2-40B4-BE49-F238E27FC236}">
                    <a16:creationId xmlns:a16="http://schemas.microsoft.com/office/drawing/2014/main" id="{22EA18D8-3C9D-44F0-92D2-1B88A70BED49}"/>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6" name="Freeform 24">
                <a:extLst>
                  <a:ext uri="{FF2B5EF4-FFF2-40B4-BE49-F238E27FC236}">
                    <a16:creationId xmlns:a16="http://schemas.microsoft.com/office/drawing/2014/main" id="{3F19E541-08E0-41A5-8117-69AB57527DAC}"/>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7" name="Freeform 25">
                <a:extLst>
                  <a:ext uri="{FF2B5EF4-FFF2-40B4-BE49-F238E27FC236}">
                    <a16:creationId xmlns:a16="http://schemas.microsoft.com/office/drawing/2014/main" id="{B30FB8EF-B9A6-4161-9217-51E1978D0E73}"/>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8" name="Freeform 18">
                <a:extLst>
                  <a:ext uri="{FF2B5EF4-FFF2-40B4-BE49-F238E27FC236}">
                    <a16:creationId xmlns:a16="http://schemas.microsoft.com/office/drawing/2014/main" id="{A2846474-6146-4517-9F62-7111025EA911}"/>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9" name="Freeform 19">
                <a:extLst>
                  <a:ext uri="{FF2B5EF4-FFF2-40B4-BE49-F238E27FC236}">
                    <a16:creationId xmlns:a16="http://schemas.microsoft.com/office/drawing/2014/main" id="{3615AE28-BA6A-478B-89F0-D6BFAF6E873D}"/>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F15BF-774D-0846-973A-3D8277CC6AA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2D1458E-87B2-7A41-851C-B3AEB40F0884}"/>
              </a:ext>
            </a:extLst>
          </p:cNvPr>
          <p:cNvSpPr>
            <a:spLocks noGrp="1"/>
          </p:cNvSpPr>
          <p:nvPr>
            <p:ph type="dt" sz="half" idx="10"/>
          </p:nvPr>
        </p:nvSpPr>
        <p:spPr/>
        <p:txBody>
          <a:bodyPr/>
          <a:lstStyle/>
          <a:p>
            <a:fld id="{6489D9C7-5DC6-4263-87FF-7C99F6FB63C3}" type="datetime1">
              <a:rPr lang="zh-CN" altLang="en-US" smtClean="0"/>
              <a:pPr/>
              <a:t>2021/10/27</a:t>
            </a:fld>
            <a:endParaRPr lang="zh-CN" altLang="en-US"/>
          </a:p>
        </p:txBody>
      </p:sp>
      <p:sp>
        <p:nvSpPr>
          <p:cNvPr id="4" name="页脚占位符 3">
            <a:extLst>
              <a:ext uri="{FF2B5EF4-FFF2-40B4-BE49-F238E27FC236}">
                <a16:creationId xmlns:a16="http://schemas.microsoft.com/office/drawing/2014/main" id="{919E6CDD-5292-3A42-AA16-5E0369C903C9}"/>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EAFA4FA3-5C8A-B843-B686-499DE7BFC7D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157151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4055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2021/10/27</a:t>
            </a:fld>
            <a:endParaRPr lang="zh-CN" altLang="en-US"/>
          </a:p>
        </p:txBody>
      </p:sp>
      <p:sp>
        <p:nvSpPr>
          <p:cNvPr id="5" name="页脚占位符 4"/>
          <p:cNvSpPr>
            <a:spLocks noGrp="1"/>
          </p:cNvSpPr>
          <p:nvPr>
            <p:ph type="ftr" sz="quarter" idx="3"/>
          </p:nvPr>
        </p:nvSpPr>
        <p:spPr>
          <a:xfrm>
            <a:off x="669924" y="64055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zh-CN" altLang="en-US" dirty="0"/>
              <a:t>第十一组</a:t>
            </a:r>
          </a:p>
        </p:txBody>
      </p:sp>
      <p:sp>
        <p:nvSpPr>
          <p:cNvPr id="6" name="灯片编号占位符 5"/>
          <p:cNvSpPr>
            <a:spLocks noGrp="1"/>
          </p:cNvSpPr>
          <p:nvPr>
            <p:ph type="sldNum" sz="quarter" idx="4"/>
          </p:nvPr>
        </p:nvSpPr>
        <p:spPr>
          <a:xfrm>
            <a:off x="8610599" y="64055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 id="2147483662"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file:///Users/jiangnan/Documents/&#30740;&#31350;&#29983;/&#35838;&#31243;&#36164;&#26009;/&#20113;&#35745;&#31639;&#19982;&#22823;&#25968;&#25454;&#27010;&#36848;/cloud-research/&#20135;&#20986;&#26448;&#26009;/&#31532;&#22235;&#27425;&#27719;&#25253;/&#21457;&#26126;-&#26435;&#21033;&#35201;&#27714;&#20070;-&#19968;&#31181;&#22522;&#20110;&#22478;&#24066;&#22823;&#25968;&#25454;&#23384;&#20648;&#12289;&#26816;&#32034;&#26041;&#27861;&#21450;&#31995;&#32479;.pdf"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69924" y="2314758"/>
            <a:ext cx="6181042" cy="1281567"/>
          </a:xfrm>
        </p:spPr>
        <p:txBody>
          <a:bodyPr>
            <a:normAutofit/>
          </a:bodyPr>
          <a:lstStyle/>
          <a:p>
            <a:r>
              <a:rPr lang="zh-CN" altLang="en-US" dirty="0"/>
              <a:t>基于大数据的城市运行海量实时监测数据存储及快速查询检索技术研究</a:t>
            </a:r>
          </a:p>
        </p:txBody>
      </p:sp>
      <p:sp>
        <p:nvSpPr>
          <p:cNvPr id="14" name="文本框 13">
            <a:extLst>
              <a:ext uri="{FF2B5EF4-FFF2-40B4-BE49-F238E27FC236}">
                <a16:creationId xmlns:a16="http://schemas.microsoft.com/office/drawing/2014/main" id="{30123765-986A-4443-9CA3-8206D5A3DE01}"/>
              </a:ext>
            </a:extLst>
          </p:cNvPr>
          <p:cNvSpPr txBox="1"/>
          <p:nvPr/>
        </p:nvSpPr>
        <p:spPr>
          <a:xfrm>
            <a:off x="755650" y="1615834"/>
            <a:ext cx="1727999" cy="454587"/>
          </a:xfrm>
          <a:prstGeom prst="rect">
            <a:avLst/>
          </a:prstGeom>
          <a:noFill/>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2021</a:t>
            </a:r>
            <a:endParaRPr lang="zh-CN" altLang="en-US" spc="100" dirty="0">
              <a:solidFill>
                <a:schemeClr val="bg1"/>
              </a:solidFill>
              <a:latin typeface="Impact" panose="020B0806030902050204" pitchFamily="34" charset="0"/>
              <a:cs typeface="Arial" panose="020B0604020202020204" pitchFamily="34" charset="0"/>
            </a:endParaRPr>
          </a:p>
        </p:txBody>
      </p:sp>
      <p:cxnSp>
        <p:nvCxnSpPr>
          <p:cNvPr id="13" name="直接连接符 12">
            <a:extLst>
              <a:ext uri="{FF2B5EF4-FFF2-40B4-BE49-F238E27FC236}">
                <a16:creationId xmlns:a16="http://schemas.microsoft.com/office/drawing/2014/main" id="{B0C91595-D754-4F48-BF98-2F8FA9C128C3}"/>
              </a:ext>
            </a:extLst>
          </p:cNvPr>
          <p:cNvCxnSpPr/>
          <p:nvPr/>
        </p:nvCxnSpPr>
        <p:spPr>
          <a:xfrm>
            <a:off x="670720" y="2169212"/>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C4A322E-1944-40DB-A864-A7AFD3F4DA01}"/>
              </a:ext>
            </a:extLst>
          </p:cNvPr>
          <p:cNvCxnSpPr/>
          <p:nvPr/>
        </p:nvCxnSpPr>
        <p:spPr>
          <a:xfrm>
            <a:off x="670720" y="3647634"/>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占位符 2">
            <a:extLst>
              <a:ext uri="{FF2B5EF4-FFF2-40B4-BE49-F238E27FC236}">
                <a16:creationId xmlns:a16="http://schemas.microsoft.com/office/drawing/2014/main" id="{A61DB4FF-3C73-DC4A-B483-D1F2E9D48E32}"/>
              </a:ext>
            </a:extLst>
          </p:cNvPr>
          <p:cNvSpPr txBox="1">
            <a:spLocks/>
          </p:cNvSpPr>
          <p:nvPr/>
        </p:nvSpPr>
        <p:spPr>
          <a:xfrm>
            <a:off x="2676399" y="4123458"/>
            <a:ext cx="7590354" cy="1082874"/>
          </a:xfrm>
          <a:prstGeom prst="rect">
            <a:avLst/>
          </a:prstGeom>
        </p:spPr>
        <p:txBody>
          <a:bodyPr vert="horz" lIns="91440" tIns="45720" rIns="91440" bIns="45720" rtlCol="0" anchor="ctr">
            <a:normAutofit lnSpcReduction="10000"/>
          </a:bodyPr>
          <a:lstStyle>
            <a:lvl1pPr marL="0" indent="0" algn="l" defTabSz="914354"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buFont typeface="Arial" panose="020B0604020202020204" pitchFamily="34" charset="0"/>
              <a:buChar char="•"/>
            </a:pPr>
            <a:r>
              <a:rPr lang="zh-CN" altLang="en-US" dirty="0"/>
              <a:t>汇报小组：第十一组</a:t>
            </a:r>
            <a:endParaRPr lang="en-US" altLang="zh-CN" dirty="0"/>
          </a:p>
          <a:p>
            <a:pPr marL="171450" indent="-171450">
              <a:buFont typeface="Arial" panose="020B0604020202020204" pitchFamily="34" charset="0"/>
              <a:buChar char="•"/>
            </a:pPr>
            <a:r>
              <a:rPr lang="zh-CN" altLang="en-US" dirty="0"/>
              <a:t>汇报日期：</a:t>
            </a:r>
            <a:r>
              <a:rPr lang="en-US" altLang="zh-CN" dirty="0"/>
              <a:t>202110</a:t>
            </a:r>
          </a:p>
          <a:p>
            <a:pPr marL="171450" indent="-171450">
              <a:buFont typeface="Arial" panose="020B0604020202020204" pitchFamily="34" charset="0"/>
              <a:buChar char="•"/>
            </a:pPr>
            <a:r>
              <a:rPr lang="zh-CN" altLang="en-US" dirty="0"/>
              <a:t>汇报次数：第四次</a:t>
            </a:r>
            <a:endParaRPr lang="en-US" altLang="zh-CN" dirty="0"/>
          </a:p>
        </p:txBody>
      </p:sp>
      <p:pic>
        <p:nvPicPr>
          <p:cNvPr id="7" name="图片 4" descr="4bdc8a5f2c7ebbd4bd040324b5bd268">
            <a:extLst>
              <a:ext uri="{FF2B5EF4-FFF2-40B4-BE49-F238E27FC236}">
                <a16:creationId xmlns:a16="http://schemas.microsoft.com/office/drawing/2014/main" id="{753DD578-5AE5-5749-950E-3428E147B8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123825"/>
            <a:ext cx="267335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4D2748A-85B6-C341-AE99-E41B43F1C06B}"/>
              </a:ext>
            </a:extLst>
          </p:cNvPr>
          <p:cNvSpPr>
            <a:spLocks noGrp="1"/>
          </p:cNvSpPr>
          <p:nvPr>
            <p:ph type="title"/>
          </p:nvPr>
        </p:nvSpPr>
        <p:spPr/>
        <p:txBody>
          <a:bodyPr/>
          <a:lstStyle/>
          <a:p>
            <a:r>
              <a:rPr kumimoji="1" lang="zh-CN" altLang="en-US" dirty="0"/>
              <a:t>技术架构</a:t>
            </a:r>
          </a:p>
        </p:txBody>
      </p:sp>
      <p:sp>
        <p:nvSpPr>
          <p:cNvPr id="4" name="页脚占位符 3">
            <a:extLst>
              <a:ext uri="{FF2B5EF4-FFF2-40B4-BE49-F238E27FC236}">
                <a16:creationId xmlns:a16="http://schemas.microsoft.com/office/drawing/2014/main" id="{1A5921ED-760A-704B-98C7-1548B8C5D792}"/>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22FC8D3A-D094-AD4E-BE64-76E74C21D2B3}"/>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grpSp>
        <p:nvGrpSpPr>
          <p:cNvPr id="8" name="组合 7">
            <a:extLst>
              <a:ext uri="{FF2B5EF4-FFF2-40B4-BE49-F238E27FC236}">
                <a16:creationId xmlns:a16="http://schemas.microsoft.com/office/drawing/2014/main" id="{330033CC-C352-5F45-8043-FDBAA2706144}"/>
              </a:ext>
            </a:extLst>
          </p:cNvPr>
          <p:cNvGrpSpPr/>
          <p:nvPr/>
        </p:nvGrpSpPr>
        <p:grpSpPr>
          <a:xfrm>
            <a:off x="1534947" y="1155969"/>
            <a:ext cx="8495948" cy="4931304"/>
            <a:chOff x="1534947" y="1155969"/>
            <a:chExt cx="8495948" cy="4931304"/>
          </a:xfrm>
        </p:grpSpPr>
        <p:sp>
          <p:nvSpPr>
            <p:cNvPr id="7" name="矩形 6">
              <a:extLst>
                <a:ext uri="{FF2B5EF4-FFF2-40B4-BE49-F238E27FC236}">
                  <a16:creationId xmlns:a16="http://schemas.microsoft.com/office/drawing/2014/main" id="{D501920C-0FF7-C54D-B81D-F2F29A13CFC8}"/>
                </a:ext>
              </a:extLst>
            </p:cNvPr>
            <p:cNvSpPr/>
            <p:nvPr/>
          </p:nvSpPr>
          <p:spPr>
            <a:xfrm>
              <a:off x="3461221" y="2549034"/>
              <a:ext cx="1464472" cy="45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panose="020B0503020204020204" pitchFamily="34" charset="-122"/>
                  <a:ea typeface="Microsoft YaHei" panose="020B0503020204020204" pitchFamily="34" charset="-122"/>
                </a:rPr>
                <a:t>数据适配器</a:t>
              </a:r>
            </a:p>
          </p:txBody>
        </p:sp>
        <p:sp>
          <p:nvSpPr>
            <p:cNvPr id="14" name="圆角矩形 6">
              <a:extLst>
                <a:ext uri="{FF2B5EF4-FFF2-40B4-BE49-F238E27FC236}">
                  <a16:creationId xmlns:a16="http://schemas.microsoft.com/office/drawing/2014/main" id="{A41A84D3-446D-3940-834E-AD415F505C56}"/>
                </a:ext>
              </a:extLst>
            </p:cNvPr>
            <p:cNvSpPr/>
            <p:nvPr/>
          </p:nvSpPr>
          <p:spPr bwMode="auto">
            <a:xfrm>
              <a:off x="2054045" y="5010565"/>
              <a:ext cx="3345731" cy="1073617"/>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32" name="流程图: 磁盘 36">
              <a:extLst>
                <a:ext uri="{FF2B5EF4-FFF2-40B4-BE49-F238E27FC236}">
                  <a16:creationId xmlns:a16="http://schemas.microsoft.com/office/drawing/2014/main" id="{98F11F27-9088-CC42-AC78-34CBA88C9649}"/>
                </a:ext>
              </a:extLst>
            </p:cNvPr>
            <p:cNvSpPr/>
            <p:nvPr/>
          </p:nvSpPr>
          <p:spPr>
            <a:xfrm>
              <a:off x="2207734" y="5430416"/>
              <a:ext cx="981596" cy="528069"/>
            </a:xfrm>
            <a:prstGeom prst="flowChartMagneticDisk">
              <a:avLst/>
            </a:prstGeom>
            <a:solidFill>
              <a:schemeClr val="accent1">
                <a:alpha val="4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err="1">
                  <a:solidFill>
                    <a:schemeClr val="tx1"/>
                  </a:solidFill>
                  <a:latin typeface="微软雅黑" panose="020B0503020204020204" pitchFamily="34" charset="-122"/>
                  <a:ea typeface="微软雅黑" panose="020B0503020204020204" pitchFamily="34" charset="-122"/>
                  <a:cs typeface="Microsoft YaHei" charset="-122"/>
                </a:rPr>
                <a:t>clickhouse</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33" name="流程图: 磁盘 36">
              <a:extLst>
                <a:ext uri="{FF2B5EF4-FFF2-40B4-BE49-F238E27FC236}">
                  <a16:creationId xmlns:a16="http://schemas.microsoft.com/office/drawing/2014/main" id="{49A372E3-36E7-9248-B8C5-01362D16E0A7}"/>
                </a:ext>
              </a:extLst>
            </p:cNvPr>
            <p:cNvSpPr/>
            <p:nvPr/>
          </p:nvSpPr>
          <p:spPr>
            <a:xfrm>
              <a:off x="4342688" y="5420846"/>
              <a:ext cx="981596" cy="538549"/>
            </a:xfrm>
            <a:prstGeom prst="flowChartMagneticDisk">
              <a:avLst/>
            </a:prstGeom>
            <a:solidFill>
              <a:srgbClr val="7030A0">
                <a:alpha val="40000"/>
              </a:srgbClr>
            </a:solidFill>
            <a:ln w="12700"/>
          </p:spPr>
          <p:style>
            <a:lnRef idx="3">
              <a:schemeClr val="lt1"/>
            </a:lnRef>
            <a:fillRef idx="1">
              <a:schemeClr val="accent1"/>
            </a:fillRef>
            <a:effectRef idx="1">
              <a:schemeClr val="accent1"/>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is-IS" altLang="zh-CN" sz="1100" dirty="0">
                  <a:solidFill>
                    <a:schemeClr val="tx1"/>
                  </a:solidFill>
                  <a:latin typeface="微软雅黑" panose="020B0503020204020204" pitchFamily="34" charset="-122"/>
                  <a:ea typeface="微软雅黑" panose="020B0503020204020204" pitchFamily="34" charset="-122"/>
                  <a:cs typeface="Microsoft YaHei" charset="-122"/>
                </a:rPr>
                <a:t>…</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1" name="流程图: 磁盘 36">
              <a:extLst>
                <a:ext uri="{FF2B5EF4-FFF2-40B4-BE49-F238E27FC236}">
                  <a16:creationId xmlns:a16="http://schemas.microsoft.com/office/drawing/2014/main" id="{4C51C39A-8D50-B941-9305-593DCDBDC130}"/>
                </a:ext>
              </a:extLst>
            </p:cNvPr>
            <p:cNvSpPr/>
            <p:nvPr/>
          </p:nvSpPr>
          <p:spPr>
            <a:xfrm>
              <a:off x="3275211" y="5419936"/>
              <a:ext cx="981596" cy="538549"/>
            </a:xfrm>
            <a:prstGeom prst="flowChartMagneticDisk">
              <a:avLst/>
            </a:prstGeom>
            <a:solidFill>
              <a:schemeClr val="accent4">
                <a:alpha val="4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err="1">
                  <a:solidFill>
                    <a:schemeClr val="tx1"/>
                  </a:solidFill>
                  <a:latin typeface="微软雅黑" panose="020B0503020204020204" pitchFamily="34" charset="-122"/>
                  <a:ea typeface="微软雅黑" panose="020B0503020204020204" pitchFamily="34" charset="-122"/>
                  <a:cs typeface="Microsoft YaHei" charset="-122"/>
                </a:rPr>
                <a:t>elasticsearch</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grpSp>
          <p:nvGrpSpPr>
            <p:cNvPr id="2" name="组合 1">
              <a:extLst>
                <a:ext uri="{FF2B5EF4-FFF2-40B4-BE49-F238E27FC236}">
                  <a16:creationId xmlns:a16="http://schemas.microsoft.com/office/drawing/2014/main" id="{B70F9AF4-80B7-D34C-A037-98693761C44A}"/>
                </a:ext>
              </a:extLst>
            </p:cNvPr>
            <p:cNvGrpSpPr/>
            <p:nvPr/>
          </p:nvGrpSpPr>
          <p:grpSpPr>
            <a:xfrm>
              <a:off x="2023515" y="1282533"/>
              <a:ext cx="7820214" cy="699470"/>
              <a:chOff x="1569516" y="1226265"/>
              <a:chExt cx="7820214" cy="947552"/>
            </a:xfrm>
          </p:grpSpPr>
          <p:sp>
            <p:nvSpPr>
              <p:cNvPr id="16" name="圆角矩形 8">
                <a:extLst>
                  <a:ext uri="{FF2B5EF4-FFF2-40B4-BE49-F238E27FC236}">
                    <a16:creationId xmlns:a16="http://schemas.microsoft.com/office/drawing/2014/main" id="{4032FCD4-6492-1D43-9E6C-BA427F6853DE}"/>
                  </a:ext>
                </a:extLst>
              </p:cNvPr>
              <p:cNvSpPr/>
              <p:nvPr/>
            </p:nvSpPr>
            <p:spPr bwMode="auto">
              <a:xfrm>
                <a:off x="1569516" y="1226265"/>
                <a:ext cx="7820214" cy="947552"/>
              </a:xfrm>
              <a:prstGeom prst="roundRect">
                <a:avLst>
                  <a:gd name="adj" fmla="val 5346"/>
                </a:avLst>
              </a:prstGeom>
              <a:solidFill>
                <a:schemeClr val="accent1">
                  <a:alpha val="40000"/>
                </a:schemeClr>
              </a:solidFill>
              <a:ln w="12700">
                <a:solidFill>
                  <a:schemeClr val="accent1"/>
                </a:solidFill>
                <a:headEnd/>
                <a:tailEnd/>
              </a:ln>
            </p:spPr>
            <p:style>
              <a:lnRef idx="3">
                <a:schemeClr val="lt1"/>
              </a:lnRef>
              <a:fillRef idx="1">
                <a:schemeClr val="accent1"/>
              </a:fillRef>
              <a:effectRef idx="1">
                <a:schemeClr val="accent1"/>
              </a:effectRef>
              <a:fontRef idx="minor">
                <a:schemeClr val="lt1"/>
              </a:fontRef>
            </p:style>
            <p:txBody>
              <a:bodyPr vert="horz" wrap="square" lIns="89843" tIns="44922" rIns="89843" bIns="44922" numCol="1" rtlCol="0" anchor="ctr" anchorCtr="0" compatLnSpc="1">
                <a:prstTxWarp prst="textNoShape">
                  <a:avLst/>
                </a:prstTxWarp>
              </a:bodyPr>
              <a:lstStyle/>
              <a:p>
                <a:endParaRPr kumimoji="1" lang="zh-CN" altLang="en-US" sz="14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3" name="圆角矩形 35">
                <a:extLst>
                  <a:ext uri="{FF2B5EF4-FFF2-40B4-BE49-F238E27FC236}">
                    <a16:creationId xmlns:a16="http://schemas.microsoft.com/office/drawing/2014/main" id="{B68BDB17-EF88-DE44-AB5B-B32190E08E42}"/>
                  </a:ext>
                </a:extLst>
              </p:cNvPr>
              <p:cNvSpPr/>
              <p:nvPr/>
            </p:nvSpPr>
            <p:spPr>
              <a:xfrm>
                <a:off x="2311109" y="129110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建筑能耗</a:t>
                </a:r>
              </a:p>
            </p:txBody>
          </p:sp>
          <p:sp>
            <p:nvSpPr>
              <p:cNvPr id="44" name="圆角矩形 36">
                <a:extLst>
                  <a:ext uri="{FF2B5EF4-FFF2-40B4-BE49-F238E27FC236}">
                    <a16:creationId xmlns:a16="http://schemas.microsoft.com/office/drawing/2014/main" id="{354B184B-FA77-8F42-A957-6A4978B5C275}"/>
                  </a:ext>
                </a:extLst>
              </p:cNvPr>
              <p:cNvSpPr/>
              <p:nvPr/>
            </p:nvSpPr>
            <p:spPr>
              <a:xfrm>
                <a:off x="2311109" y="1773740"/>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城市安防</a:t>
                </a:r>
              </a:p>
            </p:txBody>
          </p:sp>
          <p:sp>
            <p:nvSpPr>
              <p:cNvPr id="55" name="圆角矩形 35">
                <a:extLst>
                  <a:ext uri="{FF2B5EF4-FFF2-40B4-BE49-F238E27FC236}">
                    <a16:creationId xmlns:a16="http://schemas.microsoft.com/office/drawing/2014/main" id="{2BED9FA6-113D-B24F-AEB5-5FC19CE1F387}"/>
                  </a:ext>
                </a:extLst>
              </p:cNvPr>
              <p:cNvSpPr/>
              <p:nvPr/>
            </p:nvSpPr>
            <p:spPr>
              <a:xfrm>
                <a:off x="3923216" y="128980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建筑</a:t>
                </a:r>
              </a:p>
            </p:txBody>
          </p:sp>
          <p:sp>
            <p:nvSpPr>
              <p:cNvPr id="56" name="圆角矩形 36">
                <a:extLst>
                  <a:ext uri="{FF2B5EF4-FFF2-40B4-BE49-F238E27FC236}">
                    <a16:creationId xmlns:a16="http://schemas.microsoft.com/office/drawing/2014/main" id="{DC5CCFB0-14D1-6F42-B0D5-5CF76DC7A9B3}"/>
                  </a:ext>
                </a:extLst>
              </p:cNvPr>
              <p:cNvSpPr/>
              <p:nvPr/>
            </p:nvSpPr>
            <p:spPr>
              <a:xfrm>
                <a:off x="3925357" y="1773740"/>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水利</a:t>
                </a:r>
              </a:p>
            </p:txBody>
          </p:sp>
          <p:sp>
            <p:nvSpPr>
              <p:cNvPr id="57" name="圆角矩形 35">
                <a:extLst>
                  <a:ext uri="{FF2B5EF4-FFF2-40B4-BE49-F238E27FC236}">
                    <a16:creationId xmlns:a16="http://schemas.microsoft.com/office/drawing/2014/main" id="{62B3096B-3BB2-B147-BDFC-DCFE157348CA}"/>
                  </a:ext>
                </a:extLst>
              </p:cNvPr>
              <p:cNvSpPr/>
              <p:nvPr/>
            </p:nvSpPr>
            <p:spPr>
              <a:xfrm>
                <a:off x="5602001" y="1298737"/>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路网</a:t>
                </a:r>
              </a:p>
            </p:txBody>
          </p:sp>
          <p:sp>
            <p:nvSpPr>
              <p:cNvPr id="61" name="圆角矩形 36">
                <a:extLst>
                  <a:ext uri="{FF2B5EF4-FFF2-40B4-BE49-F238E27FC236}">
                    <a16:creationId xmlns:a16="http://schemas.microsoft.com/office/drawing/2014/main" id="{2D69E1E9-979F-6A41-9F51-82B63F6AE2A1}"/>
                  </a:ext>
                </a:extLst>
              </p:cNvPr>
              <p:cNvSpPr/>
              <p:nvPr/>
            </p:nvSpPr>
            <p:spPr>
              <a:xfrm>
                <a:off x="5602001" y="176867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生态</a:t>
                </a:r>
              </a:p>
            </p:txBody>
          </p:sp>
          <p:sp>
            <p:nvSpPr>
              <p:cNvPr id="63" name="圆角矩形 35">
                <a:extLst>
                  <a:ext uri="{FF2B5EF4-FFF2-40B4-BE49-F238E27FC236}">
                    <a16:creationId xmlns:a16="http://schemas.microsoft.com/office/drawing/2014/main" id="{DB685CC2-ACD1-9D48-8586-552217F5D78D}"/>
                  </a:ext>
                </a:extLst>
              </p:cNvPr>
              <p:cNvSpPr/>
              <p:nvPr/>
            </p:nvSpPr>
            <p:spPr>
              <a:xfrm>
                <a:off x="7278645" y="1294526"/>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交通</a:t>
                </a:r>
              </a:p>
            </p:txBody>
          </p:sp>
          <p:sp>
            <p:nvSpPr>
              <p:cNvPr id="64" name="圆角矩形 36">
                <a:extLst>
                  <a:ext uri="{FF2B5EF4-FFF2-40B4-BE49-F238E27FC236}">
                    <a16:creationId xmlns:a16="http://schemas.microsoft.com/office/drawing/2014/main" id="{8DEAD868-4E9F-7F4D-A00F-33C5A47455F1}"/>
                  </a:ext>
                </a:extLst>
              </p:cNvPr>
              <p:cNvSpPr/>
              <p:nvPr/>
            </p:nvSpPr>
            <p:spPr>
              <a:xfrm>
                <a:off x="7278645" y="1764468"/>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管网</a:t>
                </a:r>
              </a:p>
            </p:txBody>
          </p:sp>
        </p:grpSp>
        <p:grpSp>
          <p:nvGrpSpPr>
            <p:cNvPr id="76" name="组合 75">
              <a:extLst>
                <a:ext uri="{FF2B5EF4-FFF2-40B4-BE49-F238E27FC236}">
                  <a16:creationId xmlns:a16="http://schemas.microsoft.com/office/drawing/2014/main" id="{16076EBF-DF2E-454B-8132-24380337AF5E}"/>
                </a:ext>
              </a:extLst>
            </p:cNvPr>
            <p:cNvGrpSpPr/>
            <p:nvPr/>
          </p:nvGrpSpPr>
          <p:grpSpPr>
            <a:xfrm>
              <a:off x="5932839" y="3566369"/>
              <a:ext cx="3936090" cy="982955"/>
              <a:chOff x="5843713" y="3613906"/>
              <a:chExt cx="4316338" cy="982955"/>
            </a:xfrm>
          </p:grpSpPr>
          <p:sp>
            <p:nvSpPr>
              <p:cNvPr id="20" name="圆角矩形 12">
                <a:extLst>
                  <a:ext uri="{FF2B5EF4-FFF2-40B4-BE49-F238E27FC236}">
                    <a16:creationId xmlns:a16="http://schemas.microsoft.com/office/drawing/2014/main" id="{FF2BAED7-E904-3C4B-B062-C5FD284B3266}"/>
                  </a:ext>
                </a:extLst>
              </p:cNvPr>
              <p:cNvSpPr/>
              <p:nvPr/>
            </p:nvSpPr>
            <p:spPr>
              <a:xfrm>
                <a:off x="6238912" y="3730600"/>
                <a:ext cx="1486409" cy="419462"/>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flink</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59" name="矩形 58">
                <a:extLst>
                  <a:ext uri="{FF2B5EF4-FFF2-40B4-BE49-F238E27FC236}">
                    <a16:creationId xmlns:a16="http://schemas.microsoft.com/office/drawing/2014/main" id="{411B49D3-4EA0-9A46-B7DA-C0232EAF616C}"/>
                  </a:ext>
                </a:extLst>
              </p:cNvPr>
              <p:cNvSpPr/>
              <p:nvPr/>
            </p:nvSpPr>
            <p:spPr>
              <a:xfrm flipH="1">
                <a:off x="5843713" y="3613906"/>
                <a:ext cx="4316338" cy="982955"/>
              </a:xfrm>
              <a:prstGeom prst="rect">
                <a:avLst/>
              </a:prstGeom>
              <a:noFill/>
              <a:ln w="158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6" name="圆角矩形 12">
                <a:extLst>
                  <a:ext uri="{FF2B5EF4-FFF2-40B4-BE49-F238E27FC236}">
                    <a16:creationId xmlns:a16="http://schemas.microsoft.com/office/drawing/2014/main" id="{4EDF3186-744C-CB46-8AE4-60A9EF9C3EF8}"/>
                  </a:ext>
                </a:extLst>
              </p:cNvPr>
              <p:cNvSpPr/>
              <p:nvPr/>
            </p:nvSpPr>
            <p:spPr>
              <a:xfrm>
                <a:off x="8197196" y="3732609"/>
                <a:ext cx="1486409" cy="419462"/>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flink</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grpSp>
        <p:sp>
          <p:nvSpPr>
            <p:cNvPr id="77" name="圆角矩形 6">
              <a:extLst>
                <a:ext uri="{FF2B5EF4-FFF2-40B4-BE49-F238E27FC236}">
                  <a16:creationId xmlns:a16="http://schemas.microsoft.com/office/drawing/2014/main" id="{3036928A-590A-D547-AD94-87D5FEDECD88}"/>
                </a:ext>
              </a:extLst>
            </p:cNvPr>
            <p:cNvSpPr/>
            <p:nvPr/>
          </p:nvSpPr>
          <p:spPr bwMode="auto">
            <a:xfrm>
              <a:off x="6500375" y="5005492"/>
              <a:ext cx="1446280" cy="1073617"/>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78" name="文本框 77">
              <a:extLst>
                <a:ext uri="{FF2B5EF4-FFF2-40B4-BE49-F238E27FC236}">
                  <a16:creationId xmlns:a16="http://schemas.microsoft.com/office/drawing/2014/main" id="{873FF5E3-6E83-194C-9998-410EE94D0470}"/>
                </a:ext>
              </a:extLst>
            </p:cNvPr>
            <p:cNvSpPr txBox="1"/>
            <p:nvPr/>
          </p:nvSpPr>
          <p:spPr>
            <a:xfrm>
              <a:off x="2095521" y="4987372"/>
              <a:ext cx="1583913" cy="307777"/>
            </a:xfrm>
            <a:prstGeom prst="rect">
              <a:avLst/>
            </a:prstGeom>
            <a:noFill/>
          </p:spPr>
          <p:txBody>
            <a:bodyPr wrap="square" rtlCol="0">
              <a:spAutoFit/>
            </a:bodyPr>
            <a:lstStyle/>
            <a:p>
              <a:r>
                <a:rPr kumimoji="1" lang="zh-CN" altLang="en-US" sz="1400" dirty="0">
                  <a:latin typeface="+mj-ea"/>
                  <a:ea typeface="+mj-ea"/>
                </a:rPr>
                <a:t>检索存储引擎</a:t>
              </a:r>
            </a:p>
          </p:txBody>
        </p:sp>
        <p:sp>
          <p:nvSpPr>
            <p:cNvPr id="88" name="文本框 87">
              <a:extLst>
                <a:ext uri="{FF2B5EF4-FFF2-40B4-BE49-F238E27FC236}">
                  <a16:creationId xmlns:a16="http://schemas.microsoft.com/office/drawing/2014/main" id="{FA18E28D-8EA4-7240-8B3C-1BC877883B2F}"/>
                </a:ext>
              </a:extLst>
            </p:cNvPr>
            <p:cNvSpPr txBox="1"/>
            <p:nvPr/>
          </p:nvSpPr>
          <p:spPr>
            <a:xfrm>
              <a:off x="6536558" y="4987166"/>
              <a:ext cx="1583913" cy="307777"/>
            </a:xfrm>
            <a:prstGeom prst="rect">
              <a:avLst/>
            </a:prstGeom>
            <a:noFill/>
          </p:spPr>
          <p:txBody>
            <a:bodyPr wrap="square" rtlCol="0">
              <a:spAutoFit/>
            </a:bodyPr>
            <a:lstStyle/>
            <a:p>
              <a:r>
                <a:rPr kumimoji="1" lang="zh-CN" altLang="en-US" sz="1400" dirty="0">
                  <a:latin typeface="+mj-ea"/>
                  <a:ea typeface="+mj-ea"/>
                </a:rPr>
                <a:t>预警模型</a:t>
              </a:r>
            </a:p>
          </p:txBody>
        </p:sp>
        <p:sp>
          <p:nvSpPr>
            <p:cNvPr id="89" name="圆角矩形 12">
              <a:extLst>
                <a:ext uri="{FF2B5EF4-FFF2-40B4-BE49-F238E27FC236}">
                  <a16:creationId xmlns:a16="http://schemas.microsoft.com/office/drawing/2014/main" id="{996E56E0-2D35-2648-B9FC-79218C1DE4DA}"/>
                </a:ext>
              </a:extLst>
            </p:cNvPr>
            <p:cNvSpPr/>
            <p:nvPr/>
          </p:nvSpPr>
          <p:spPr>
            <a:xfrm>
              <a:off x="6644282" y="5286011"/>
              <a:ext cx="1125137" cy="261610"/>
            </a:xfrm>
            <a:prstGeom prst="round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a:solidFill>
                    <a:schemeClr val="tx1"/>
                  </a:solidFill>
                  <a:latin typeface="微软雅黑" panose="020B0503020204020204" pitchFamily="34" charset="-122"/>
                  <a:ea typeface="微软雅黑" panose="020B0503020204020204" pitchFamily="34" charset="-122"/>
                  <a:cs typeface="Microsoft YaHei" charset="-122"/>
                </a:rPr>
                <a:t>GRU</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100" name="文本框 99">
              <a:extLst>
                <a:ext uri="{FF2B5EF4-FFF2-40B4-BE49-F238E27FC236}">
                  <a16:creationId xmlns:a16="http://schemas.microsoft.com/office/drawing/2014/main" id="{3083515E-1518-D746-BF32-7A532BE0BC1C}"/>
                </a:ext>
              </a:extLst>
            </p:cNvPr>
            <p:cNvSpPr txBox="1"/>
            <p:nvPr/>
          </p:nvSpPr>
          <p:spPr>
            <a:xfrm>
              <a:off x="5580801" y="5117661"/>
              <a:ext cx="1583913" cy="261610"/>
            </a:xfrm>
            <a:prstGeom prst="rect">
              <a:avLst/>
            </a:prstGeom>
            <a:noFill/>
          </p:spPr>
          <p:txBody>
            <a:bodyPr wrap="square" rtlCol="0">
              <a:spAutoFit/>
            </a:bodyPr>
            <a:lstStyle/>
            <a:p>
              <a:r>
                <a:rPr kumimoji="1" lang="zh-CN" altLang="en-US" sz="1100" dirty="0">
                  <a:latin typeface="+mj-ea"/>
                  <a:ea typeface="+mj-ea"/>
                </a:rPr>
                <a:t>数据输入</a:t>
              </a:r>
            </a:p>
          </p:txBody>
        </p:sp>
        <p:grpSp>
          <p:nvGrpSpPr>
            <p:cNvPr id="13" name="组合 12">
              <a:extLst>
                <a:ext uri="{FF2B5EF4-FFF2-40B4-BE49-F238E27FC236}">
                  <a16:creationId xmlns:a16="http://schemas.microsoft.com/office/drawing/2014/main" id="{6ACEBA03-890A-FC4F-8F5E-0D8D64B172CF}"/>
                </a:ext>
              </a:extLst>
            </p:cNvPr>
            <p:cNvGrpSpPr/>
            <p:nvPr/>
          </p:nvGrpSpPr>
          <p:grpSpPr>
            <a:xfrm>
              <a:off x="5413865" y="5304980"/>
              <a:ext cx="1022273" cy="474642"/>
              <a:chOff x="4888503" y="5278158"/>
              <a:chExt cx="983564" cy="367344"/>
            </a:xfrm>
          </p:grpSpPr>
          <p:sp>
            <p:nvSpPr>
              <p:cNvPr id="102" name="下箭头 101">
                <a:extLst>
                  <a:ext uri="{FF2B5EF4-FFF2-40B4-BE49-F238E27FC236}">
                    <a16:creationId xmlns:a16="http://schemas.microsoft.com/office/drawing/2014/main" id="{C6FEA9C8-6F4C-8A4F-BD8A-E51FEAC95D18}"/>
                  </a:ext>
                </a:extLst>
              </p:cNvPr>
              <p:cNvSpPr/>
              <p:nvPr/>
            </p:nvSpPr>
            <p:spPr>
              <a:xfrm rot="5400000">
                <a:off x="5305244" y="5083835"/>
                <a:ext cx="144926" cy="978408"/>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下箭头 102">
                <a:extLst>
                  <a:ext uri="{FF2B5EF4-FFF2-40B4-BE49-F238E27FC236}">
                    <a16:creationId xmlns:a16="http://schemas.microsoft.com/office/drawing/2014/main" id="{B27DA71A-758B-C745-9B9C-C8F8CB56CABE}"/>
                  </a:ext>
                </a:extLst>
              </p:cNvPr>
              <p:cNvSpPr/>
              <p:nvPr/>
            </p:nvSpPr>
            <p:spPr>
              <a:xfrm rot="16200000">
                <a:off x="5310400" y="4861417"/>
                <a:ext cx="144926" cy="978408"/>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04" name="文本框 103">
              <a:extLst>
                <a:ext uri="{FF2B5EF4-FFF2-40B4-BE49-F238E27FC236}">
                  <a16:creationId xmlns:a16="http://schemas.microsoft.com/office/drawing/2014/main" id="{AB4B87DA-ABA8-2440-9F3C-CB36D633004B}"/>
                </a:ext>
              </a:extLst>
            </p:cNvPr>
            <p:cNvSpPr txBox="1"/>
            <p:nvPr/>
          </p:nvSpPr>
          <p:spPr>
            <a:xfrm>
              <a:off x="5580801" y="5732475"/>
              <a:ext cx="1583913" cy="261610"/>
            </a:xfrm>
            <a:prstGeom prst="rect">
              <a:avLst/>
            </a:prstGeom>
            <a:noFill/>
          </p:spPr>
          <p:txBody>
            <a:bodyPr wrap="square" rtlCol="0">
              <a:spAutoFit/>
            </a:bodyPr>
            <a:lstStyle/>
            <a:p>
              <a:r>
                <a:rPr kumimoji="1" lang="zh-CN" altLang="en-US" sz="1100" dirty="0">
                  <a:latin typeface="+mj-ea"/>
                  <a:ea typeface="+mj-ea"/>
                </a:rPr>
                <a:t>结果输出</a:t>
              </a:r>
            </a:p>
          </p:txBody>
        </p:sp>
        <p:sp>
          <p:nvSpPr>
            <p:cNvPr id="105" name="圆角矩形 12">
              <a:extLst>
                <a:ext uri="{FF2B5EF4-FFF2-40B4-BE49-F238E27FC236}">
                  <a16:creationId xmlns:a16="http://schemas.microsoft.com/office/drawing/2014/main" id="{525DFD12-940D-C24B-91CA-E9D77D900DBD}"/>
                </a:ext>
              </a:extLst>
            </p:cNvPr>
            <p:cNvSpPr/>
            <p:nvPr/>
          </p:nvSpPr>
          <p:spPr>
            <a:xfrm>
              <a:off x="6660946" y="5687770"/>
              <a:ext cx="1125137" cy="279976"/>
            </a:xfrm>
            <a:prstGeom prst="round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a:solidFill>
                    <a:schemeClr val="tx1"/>
                  </a:solidFill>
                  <a:latin typeface="微软雅黑" panose="020B0503020204020204" pitchFamily="34" charset="-122"/>
                  <a:ea typeface="微软雅黑" panose="020B0503020204020204" pitchFamily="34" charset="-122"/>
                  <a:cs typeface="Microsoft YaHei" charset="-122"/>
                </a:rPr>
                <a:t>LSTM</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6" name="文本框 5">
              <a:extLst>
                <a:ext uri="{FF2B5EF4-FFF2-40B4-BE49-F238E27FC236}">
                  <a16:creationId xmlns:a16="http://schemas.microsoft.com/office/drawing/2014/main" id="{E73EFAA6-0950-9748-98A4-C8181A985D6E}"/>
                </a:ext>
              </a:extLst>
            </p:cNvPr>
            <p:cNvSpPr txBox="1"/>
            <p:nvPr/>
          </p:nvSpPr>
          <p:spPr>
            <a:xfrm>
              <a:off x="1534947" y="1155969"/>
              <a:ext cx="364202" cy="954107"/>
            </a:xfrm>
            <a:prstGeom prst="rect">
              <a:avLst/>
            </a:prstGeom>
            <a:noFill/>
          </p:spPr>
          <p:txBody>
            <a:bodyPr wrap="none" rtlCol="0">
              <a:spAutoFit/>
            </a:bodyPr>
            <a:lstStyle/>
            <a:p>
              <a:r>
                <a:rPr kumimoji="1" lang="zh-CN" altLang="en-US" sz="1400" dirty="0"/>
                <a:t>基</a:t>
              </a:r>
              <a:endParaRPr kumimoji="1" lang="en-US" altLang="zh-CN" sz="1400" dirty="0"/>
            </a:p>
            <a:p>
              <a:r>
                <a:rPr kumimoji="1" lang="zh-CN" altLang="en-US" sz="1400" dirty="0"/>
                <a:t>础</a:t>
              </a:r>
              <a:endParaRPr kumimoji="1" lang="en-US" altLang="zh-CN" sz="1400" dirty="0"/>
            </a:p>
            <a:p>
              <a:r>
                <a:rPr kumimoji="1" lang="zh-CN" altLang="en-US" sz="1400" dirty="0"/>
                <a:t>数</a:t>
              </a:r>
              <a:endParaRPr kumimoji="1" lang="en-US" altLang="zh-CN" sz="1400" dirty="0"/>
            </a:p>
            <a:p>
              <a:r>
                <a:rPr kumimoji="1" lang="zh-CN" altLang="en-US" sz="1400" dirty="0"/>
                <a:t>据</a:t>
              </a:r>
            </a:p>
          </p:txBody>
        </p:sp>
        <p:sp>
          <p:nvSpPr>
            <p:cNvPr id="47" name="文本框 46">
              <a:extLst>
                <a:ext uri="{FF2B5EF4-FFF2-40B4-BE49-F238E27FC236}">
                  <a16:creationId xmlns:a16="http://schemas.microsoft.com/office/drawing/2014/main" id="{5123158A-78FA-4045-8DEE-2F33A3736D18}"/>
                </a:ext>
              </a:extLst>
            </p:cNvPr>
            <p:cNvSpPr txBox="1"/>
            <p:nvPr/>
          </p:nvSpPr>
          <p:spPr>
            <a:xfrm>
              <a:off x="1534947" y="2398555"/>
              <a:ext cx="364202" cy="954107"/>
            </a:xfrm>
            <a:prstGeom prst="rect">
              <a:avLst/>
            </a:prstGeom>
            <a:noFill/>
          </p:spPr>
          <p:txBody>
            <a:bodyPr wrap="none" rtlCol="0">
              <a:spAutoFit/>
            </a:bodyPr>
            <a:lstStyle/>
            <a:p>
              <a:r>
                <a:rPr kumimoji="1" lang="zh-CN" altLang="en-US" sz="1400" dirty="0"/>
                <a:t>适</a:t>
              </a:r>
              <a:endParaRPr kumimoji="1" lang="en-US" altLang="zh-CN" sz="1400" dirty="0"/>
            </a:p>
            <a:p>
              <a:r>
                <a:rPr kumimoji="1" lang="zh-CN" altLang="en-US" sz="1400" dirty="0"/>
                <a:t>配</a:t>
              </a:r>
              <a:endParaRPr kumimoji="1" lang="en-US" altLang="zh-CN" sz="1400" dirty="0"/>
            </a:p>
            <a:p>
              <a:r>
                <a:rPr kumimoji="1" lang="zh-CN" altLang="en-US" sz="1400" dirty="0"/>
                <a:t>缓</a:t>
              </a:r>
              <a:endParaRPr kumimoji="1" lang="en-US" altLang="zh-CN" sz="1400" dirty="0"/>
            </a:p>
            <a:p>
              <a:r>
                <a:rPr kumimoji="1" lang="zh-CN" altLang="en-US" sz="1400" dirty="0"/>
                <a:t>冲</a:t>
              </a:r>
            </a:p>
          </p:txBody>
        </p:sp>
        <p:sp>
          <p:nvSpPr>
            <p:cNvPr id="48" name="文本框 47">
              <a:extLst>
                <a:ext uri="{FF2B5EF4-FFF2-40B4-BE49-F238E27FC236}">
                  <a16:creationId xmlns:a16="http://schemas.microsoft.com/office/drawing/2014/main" id="{977AD112-7DF0-1149-A69D-0F15C7995C32}"/>
                </a:ext>
              </a:extLst>
            </p:cNvPr>
            <p:cNvSpPr txBox="1"/>
            <p:nvPr/>
          </p:nvSpPr>
          <p:spPr>
            <a:xfrm>
              <a:off x="1545487" y="3513249"/>
              <a:ext cx="364202" cy="954107"/>
            </a:xfrm>
            <a:prstGeom prst="rect">
              <a:avLst/>
            </a:prstGeom>
            <a:noFill/>
          </p:spPr>
          <p:txBody>
            <a:bodyPr wrap="none" rtlCol="0">
              <a:spAutoFit/>
            </a:bodyPr>
            <a:lstStyle/>
            <a:p>
              <a:r>
                <a:rPr kumimoji="1" lang="zh-CN" altLang="en-US" sz="1400" dirty="0"/>
                <a:t>计</a:t>
              </a:r>
              <a:endParaRPr kumimoji="1" lang="en-US" altLang="zh-CN" sz="1400" dirty="0"/>
            </a:p>
            <a:p>
              <a:r>
                <a:rPr kumimoji="1" lang="zh-CN" altLang="en-US" sz="1400" dirty="0"/>
                <a:t>算</a:t>
              </a:r>
              <a:endParaRPr kumimoji="1" lang="en-US" altLang="zh-CN" sz="1400" dirty="0"/>
            </a:p>
            <a:p>
              <a:r>
                <a:rPr kumimoji="1" lang="zh-CN" altLang="en-US" sz="1400" dirty="0"/>
                <a:t>存</a:t>
              </a:r>
              <a:endParaRPr kumimoji="1" lang="en-US" altLang="zh-CN" sz="1400" dirty="0"/>
            </a:p>
            <a:p>
              <a:r>
                <a:rPr kumimoji="1" lang="zh-CN" altLang="en-US" sz="1400" dirty="0"/>
                <a:t>储</a:t>
              </a:r>
            </a:p>
          </p:txBody>
        </p:sp>
        <p:sp>
          <p:nvSpPr>
            <p:cNvPr id="49" name="矩形 48">
              <a:extLst>
                <a:ext uri="{FF2B5EF4-FFF2-40B4-BE49-F238E27FC236}">
                  <a16:creationId xmlns:a16="http://schemas.microsoft.com/office/drawing/2014/main" id="{9B0DCC4F-3C72-EB4D-A68E-5FBF3CCA3739}"/>
                </a:ext>
              </a:extLst>
            </p:cNvPr>
            <p:cNvSpPr/>
            <p:nvPr/>
          </p:nvSpPr>
          <p:spPr>
            <a:xfrm flipH="1">
              <a:off x="2048716" y="2372534"/>
              <a:ext cx="7820211" cy="748165"/>
            </a:xfrm>
            <a:prstGeom prst="rect">
              <a:avLst/>
            </a:prstGeom>
            <a:noFill/>
            <a:ln w="158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8" name="圆柱形 54">
              <a:extLst>
                <a:ext uri="{FF2B5EF4-FFF2-40B4-BE49-F238E27FC236}">
                  <a16:creationId xmlns:a16="http://schemas.microsoft.com/office/drawing/2014/main" id="{BB352A32-F245-3444-BEDF-5F1461B3EA5B}"/>
                </a:ext>
              </a:extLst>
            </p:cNvPr>
            <p:cNvSpPr/>
            <p:nvPr/>
          </p:nvSpPr>
          <p:spPr>
            <a:xfrm rot="5400000">
              <a:off x="6474215" y="2036791"/>
              <a:ext cx="381718" cy="1464471"/>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cs typeface="Microsoft YaHei" charset="-122"/>
                </a:rPr>
                <a:t>Kafka</a:t>
              </a:r>
              <a:r>
                <a:rPr lang="zh-CN" altLang="en-US" sz="1200" dirty="0">
                  <a:solidFill>
                    <a:schemeClr val="tx1"/>
                  </a:solidFill>
                  <a:latin typeface="微软雅黑" panose="020B0503020204020204" pitchFamily="34" charset="-122"/>
                  <a:ea typeface="微软雅黑" panose="020B0503020204020204" pitchFamily="34" charset="-122"/>
                  <a:cs typeface="Microsoft YaHei" charset="-122"/>
                </a:rPr>
                <a:t>集群</a:t>
              </a:r>
            </a:p>
          </p:txBody>
        </p:sp>
        <p:sp>
          <p:nvSpPr>
            <p:cNvPr id="69" name="圆角矩形 6">
              <a:extLst>
                <a:ext uri="{FF2B5EF4-FFF2-40B4-BE49-F238E27FC236}">
                  <a16:creationId xmlns:a16="http://schemas.microsoft.com/office/drawing/2014/main" id="{A68D7C0F-91F2-8141-9632-81E8E443D1D8}"/>
                </a:ext>
              </a:extLst>
            </p:cNvPr>
            <p:cNvSpPr/>
            <p:nvPr/>
          </p:nvSpPr>
          <p:spPr bwMode="auto">
            <a:xfrm>
              <a:off x="8414480" y="5013656"/>
              <a:ext cx="1446280" cy="1073617"/>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70" name="文本框 69">
              <a:extLst>
                <a:ext uri="{FF2B5EF4-FFF2-40B4-BE49-F238E27FC236}">
                  <a16:creationId xmlns:a16="http://schemas.microsoft.com/office/drawing/2014/main" id="{6D9BE25D-DDB2-0B49-9FC8-40EDB7FC18C7}"/>
                </a:ext>
              </a:extLst>
            </p:cNvPr>
            <p:cNvSpPr txBox="1"/>
            <p:nvPr/>
          </p:nvSpPr>
          <p:spPr>
            <a:xfrm>
              <a:off x="8446982" y="4994994"/>
              <a:ext cx="1583913" cy="307777"/>
            </a:xfrm>
            <a:prstGeom prst="rect">
              <a:avLst/>
            </a:prstGeom>
            <a:noFill/>
          </p:spPr>
          <p:txBody>
            <a:bodyPr wrap="square" rtlCol="0">
              <a:spAutoFit/>
            </a:bodyPr>
            <a:lstStyle/>
            <a:p>
              <a:r>
                <a:rPr kumimoji="1" lang="zh-CN" altLang="en-US" sz="1400" dirty="0">
                  <a:latin typeface="+mj-ea"/>
                  <a:ea typeface="+mj-ea"/>
                </a:rPr>
                <a:t>预警展示</a:t>
              </a:r>
            </a:p>
          </p:txBody>
        </p:sp>
        <p:sp>
          <p:nvSpPr>
            <p:cNvPr id="71" name="圆角矩形 36">
              <a:extLst>
                <a:ext uri="{FF2B5EF4-FFF2-40B4-BE49-F238E27FC236}">
                  <a16:creationId xmlns:a16="http://schemas.microsoft.com/office/drawing/2014/main" id="{5B8D1608-ADD8-BD40-BEEF-D2DA17AF846F}"/>
                </a:ext>
              </a:extLst>
            </p:cNvPr>
            <p:cNvSpPr/>
            <p:nvPr/>
          </p:nvSpPr>
          <p:spPr>
            <a:xfrm>
              <a:off x="8507584" y="5328981"/>
              <a:ext cx="1218150" cy="550053"/>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报表展示</a:t>
              </a:r>
            </a:p>
          </p:txBody>
        </p:sp>
        <p:sp>
          <p:nvSpPr>
            <p:cNvPr id="72" name="圆角矩形 12">
              <a:extLst>
                <a:ext uri="{FF2B5EF4-FFF2-40B4-BE49-F238E27FC236}">
                  <a16:creationId xmlns:a16="http://schemas.microsoft.com/office/drawing/2014/main" id="{E2EFFC07-D0EA-D745-9DF4-5B5A49DE0AF6}"/>
                </a:ext>
              </a:extLst>
            </p:cNvPr>
            <p:cNvSpPr/>
            <p:nvPr/>
          </p:nvSpPr>
          <p:spPr>
            <a:xfrm>
              <a:off x="6293223" y="4242674"/>
              <a:ext cx="3141233" cy="261610"/>
            </a:xfrm>
            <a:prstGeom prst="round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kubernetes</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75" name="下箭头 74">
              <a:extLst>
                <a:ext uri="{FF2B5EF4-FFF2-40B4-BE49-F238E27FC236}">
                  <a16:creationId xmlns:a16="http://schemas.microsoft.com/office/drawing/2014/main" id="{4C44E8A1-D4EB-A24D-B14E-B41BA2D7FA7E}"/>
                </a:ext>
              </a:extLst>
            </p:cNvPr>
            <p:cNvSpPr/>
            <p:nvPr/>
          </p:nvSpPr>
          <p:spPr>
            <a:xfrm>
              <a:off x="4105688" y="3155402"/>
              <a:ext cx="187258" cy="356371"/>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下箭头 79">
              <a:extLst>
                <a:ext uri="{FF2B5EF4-FFF2-40B4-BE49-F238E27FC236}">
                  <a16:creationId xmlns:a16="http://schemas.microsoft.com/office/drawing/2014/main" id="{EF2FA0EC-31C9-3548-9109-22A82DE12B58}"/>
                </a:ext>
              </a:extLst>
            </p:cNvPr>
            <p:cNvSpPr/>
            <p:nvPr/>
          </p:nvSpPr>
          <p:spPr>
            <a:xfrm>
              <a:off x="6551830" y="3149909"/>
              <a:ext cx="187258" cy="356371"/>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下箭头 80">
              <a:extLst>
                <a:ext uri="{FF2B5EF4-FFF2-40B4-BE49-F238E27FC236}">
                  <a16:creationId xmlns:a16="http://schemas.microsoft.com/office/drawing/2014/main" id="{734888E0-0C33-6E4D-96CE-F1C2E51C7C0B}"/>
                </a:ext>
              </a:extLst>
            </p:cNvPr>
            <p:cNvSpPr/>
            <p:nvPr/>
          </p:nvSpPr>
          <p:spPr>
            <a:xfrm>
              <a:off x="4102087" y="1990487"/>
              <a:ext cx="187258" cy="356371"/>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下箭头 82">
              <a:extLst>
                <a:ext uri="{FF2B5EF4-FFF2-40B4-BE49-F238E27FC236}">
                  <a16:creationId xmlns:a16="http://schemas.microsoft.com/office/drawing/2014/main" id="{7881421C-6126-8041-8E97-0D660329198F}"/>
                </a:ext>
              </a:extLst>
            </p:cNvPr>
            <p:cNvSpPr/>
            <p:nvPr/>
          </p:nvSpPr>
          <p:spPr>
            <a:xfrm>
              <a:off x="6551830" y="1978321"/>
              <a:ext cx="187258" cy="356371"/>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文本框 83">
              <a:extLst>
                <a:ext uri="{FF2B5EF4-FFF2-40B4-BE49-F238E27FC236}">
                  <a16:creationId xmlns:a16="http://schemas.microsoft.com/office/drawing/2014/main" id="{DD1FADB2-FDC8-2B4B-B3D9-B2D5ACA963E6}"/>
                </a:ext>
              </a:extLst>
            </p:cNvPr>
            <p:cNvSpPr txBox="1"/>
            <p:nvPr/>
          </p:nvSpPr>
          <p:spPr>
            <a:xfrm>
              <a:off x="1571672" y="5036722"/>
              <a:ext cx="364202" cy="954107"/>
            </a:xfrm>
            <a:prstGeom prst="rect">
              <a:avLst/>
            </a:prstGeom>
            <a:noFill/>
          </p:spPr>
          <p:txBody>
            <a:bodyPr wrap="none" rtlCol="0">
              <a:spAutoFit/>
            </a:bodyPr>
            <a:lstStyle/>
            <a:p>
              <a:r>
                <a:rPr kumimoji="1" lang="zh-CN" altLang="en-US" sz="1400" dirty="0"/>
                <a:t>检</a:t>
              </a:r>
              <a:endParaRPr kumimoji="1" lang="en-US" altLang="zh-CN" sz="1400" dirty="0"/>
            </a:p>
            <a:p>
              <a:r>
                <a:rPr kumimoji="1" lang="zh-CN" altLang="en-US" sz="1400" dirty="0"/>
                <a:t>索</a:t>
              </a:r>
              <a:endParaRPr kumimoji="1" lang="en-US" altLang="zh-CN" sz="1400" dirty="0"/>
            </a:p>
            <a:p>
              <a:r>
                <a:rPr kumimoji="1" lang="zh-CN" altLang="en-US" sz="1400" dirty="0"/>
                <a:t>预</a:t>
              </a:r>
              <a:endParaRPr kumimoji="1" lang="en-US" altLang="zh-CN" sz="1400" dirty="0"/>
            </a:p>
            <a:p>
              <a:r>
                <a:rPr kumimoji="1" lang="zh-CN" altLang="en-US" sz="1400" dirty="0"/>
                <a:t>测</a:t>
              </a:r>
              <a:endParaRPr kumimoji="1" lang="en-US" altLang="zh-CN" sz="1400" dirty="0"/>
            </a:p>
          </p:txBody>
        </p:sp>
        <p:sp>
          <p:nvSpPr>
            <p:cNvPr id="86" name="下箭头 85">
              <a:extLst>
                <a:ext uri="{FF2B5EF4-FFF2-40B4-BE49-F238E27FC236}">
                  <a16:creationId xmlns:a16="http://schemas.microsoft.com/office/drawing/2014/main" id="{9A33A54B-E2F3-674C-9581-40705B9E9E8D}"/>
                </a:ext>
              </a:extLst>
            </p:cNvPr>
            <p:cNvSpPr/>
            <p:nvPr/>
          </p:nvSpPr>
          <p:spPr>
            <a:xfrm rot="16200000">
              <a:off x="8108674" y="5342010"/>
              <a:ext cx="187258" cy="411222"/>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下箭头 59">
              <a:extLst>
                <a:ext uri="{FF2B5EF4-FFF2-40B4-BE49-F238E27FC236}">
                  <a16:creationId xmlns:a16="http://schemas.microsoft.com/office/drawing/2014/main" id="{DF9A9A57-6F82-A649-9CD3-5773C15B9528}"/>
                </a:ext>
              </a:extLst>
            </p:cNvPr>
            <p:cNvSpPr/>
            <p:nvPr/>
          </p:nvSpPr>
          <p:spPr>
            <a:xfrm rot="16200000">
              <a:off x="5337476" y="2441753"/>
              <a:ext cx="187258" cy="647624"/>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圆角矩形 6">
              <a:extLst>
                <a:ext uri="{FF2B5EF4-FFF2-40B4-BE49-F238E27FC236}">
                  <a16:creationId xmlns:a16="http://schemas.microsoft.com/office/drawing/2014/main" id="{A7D715C4-EB79-4240-B299-F317C0281F88}"/>
                </a:ext>
              </a:extLst>
            </p:cNvPr>
            <p:cNvSpPr/>
            <p:nvPr/>
          </p:nvSpPr>
          <p:spPr bwMode="auto">
            <a:xfrm>
              <a:off x="2042140" y="3528117"/>
              <a:ext cx="3345731" cy="996731"/>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65" name="流程图: 磁盘 36">
              <a:extLst>
                <a:ext uri="{FF2B5EF4-FFF2-40B4-BE49-F238E27FC236}">
                  <a16:creationId xmlns:a16="http://schemas.microsoft.com/office/drawing/2014/main" id="{DE296DA8-F3A3-5941-BBD2-27FA16EFC956}"/>
                </a:ext>
              </a:extLst>
            </p:cNvPr>
            <p:cNvSpPr/>
            <p:nvPr/>
          </p:nvSpPr>
          <p:spPr>
            <a:xfrm>
              <a:off x="2195829" y="3947968"/>
              <a:ext cx="981596" cy="528069"/>
            </a:xfrm>
            <a:prstGeom prst="flowChartMagneticDisk">
              <a:avLst/>
            </a:prstGeom>
            <a:solidFill>
              <a:srgbClr val="00B050">
                <a:alpha val="40000"/>
              </a:srgbClr>
            </a:solidFill>
            <a:ln>
              <a:solidFill>
                <a:schemeClr val="bg1"/>
              </a:solid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a:solidFill>
                    <a:schemeClr val="tx1"/>
                  </a:solidFill>
                  <a:latin typeface="微软雅黑" panose="020B0503020204020204" pitchFamily="34" charset="-122"/>
                  <a:ea typeface="微软雅黑" panose="020B0503020204020204" pitchFamily="34" charset="-122"/>
                  <a:cs typeface="Microsoft YaHei" charset="-122"/>
                </a:rPr>
                <a:t>hive</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67" name="流程图: 磁盘 36">
              <a:extLst>
                <a:ext uri="{FF2B5EF4-FFF2-40B4-BE49-F238E27FC236}">
                  <a16:creationId xmlns:a16="http://schemas.microsoft.com/office/drawing/2014/main" id="{C094FD21-D9EC-4A41-8AE9-C63A978B7D4E}"/>
                </a:ext>
              </a:extLst>
            </p:cNvPr>
            <p:cNvSpPr/>
            <p:nvPr/>
          </p:nvSpPr>
          <p:spPr>
            <a:xfrm>
              <a:off x="4330783" y="3938398"/>
              <a:ext cx="981596" cy="538549"/>
            </a:xfrm>
            <a:prstGeom prst="flowChartMagneticDisk">
              <a:avLst/>
            </a:prstGeom>
            <a:solidFill>
              <a:srgbClr val="7030A0">
                <a:alpha val="40000"/>
              </a:srgbClr>
            </a:solidFill>
            <a:ln w="12700"/>
          </p:spPr>
          <p:style>
            <a:lnRef idx="3">
              <a:schemeClr val="lt1"/>
            </a:lnRef>
            <a:fillRef idx="1">
              <a:schemeClr val="accent1"/>
            </a:fillRef>
            <a:effectRef idx="1">
              <a:schemeClr val="accent1"/>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is-IS" altLang="zh-CN" sz="1100" dirty="0">
                  <a:solidFill>
                    <a:schemeClr val="tx1"/>
                  </a:solidFill>
                  <a:latin typeface="微软雅黑" panose="020B0503020204020204" pitchFamily="34" charset="-122"/>
                  <a:ea typeface="微软雅黑" panose="020B0503020204020204" pitchFamily="34" charset="-122"/>
                  <a:cs typeface="Microsoft YaHei" charset="-122"/>
                </a:rPr>
                <a:t>…</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79" name="流程图: 磁盘 36">
              <a:extLst>
                <a:ext uri="{FF2B5EF4-FFF2-40B4-BE49-F238E27FC236}">
                  <a16:creationId xmlns:a16="http://schemas.microsoft.com/office/drawing/2014/main" id="{E86C271A-C379-424F-B2CA-F7413CA419C5}"/>
                </a:ext>
              </a:extLst>
            </p:cNvPr>
            <p:cNvSpPr/>
            <p:nvPr/>
          </p:nvSpPr>
          <p:spPr>
            <a:xfrm>
              <a:off x="3263306" y="3937488"/>
              <a:ext cx="981596" cy="538549"/>
            </a:xfrm>
            <a:prstGeom prst="flowChartMagneticDisk">
              <a:avLst/>
            </a:prstGeom>
            <a:solidFill>
              <a:schemeClr val="accent1">
                <a:alpha val="4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err="1">
                  <a:solidFill>
                    <a:schemeClr val="tx1"/>
                  </a:solidFill>
                  <a:latin typeface="微软雅黑" panose="020B0503020204020204" pitchFamily="34" charset="-122"/>
                  <a:ea typeface="微软雅黑" panose="020B0503020204020204" pitchFamily="34" charset="-122"/>
                  <a:cs typeface="Microsoft YaHei" charset="-122"/>
                </a:rPr>
                <a:t>clickhouse</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82" name="文本框 81">
              <a:extLst>
                <a:ext uri="{FF2B5EF4-FFF2-40B4-BE49-F238E27FC236}">
                  <a16:creationId xmlns:a16="http://schemas.microsoft.com/office/drawing/2014/main" id="{B80E8D93-2A40-9546-8F05-3D68749FC598}"/>
                </a:ext>
              </a:extLst>
            </p:cNvPr>
            <p:cNvSpPr txBox="1"/>
            <p:nvPr/>
          </p:nvSpPr>
          <p:spPr>
            <a:xfrm>
              <a:off x="2083616" y="3504924"/>
              <a:ext cx="2293599" cy="307777"/>
            </a:xfrm>
            <a:prstGeom prst="rect">
              <a:avLst/>
            </a:prstGeom>
            <a:noFill/>
          </p:spPr>
          <p:txBody>
            <a:bodyPr wrap="square" rtlCol="0">
              <a:spAutoFit/>
            </a:bodyPr>
            <a:lstStyle/>
            <a:p>
              <a:r>
                <a:rPr kumimoji="1" lang="zh-CN" altLang="en-US" sz="1400" dirty="0">
                  <a:latin typeface="+mj-ea"/>
                  <a:ea typeface="+mj-ea"/>
                </a:rPr>
                <a:t>异构存储引擎（数据仓库）</a:t>
              </a:r>
            </a:p>
          </p:txBody>
        </p:sp>
        <p:sp>
          <p:nvSpPr>
            <p:cNvPr id="87" name="文本框 86">
              <a:extLst>
                <a:ext uri="{FF2B5EF4-FFF2-40B4-BE49-F238E27FC236}">
                  <a16:creationId xmlns:a16="http://schemas.microsoft.com/office/drawing/2014/main" id="{CF9E544D-8F41-9749-9C0D-5EAD59D21992}"/>
                </a:ext>
              </a:extLst>
            </p:cNvPr>
            <p:cNvSpPr txBox="1"/>
            <p:nvPr/>
          </p:nvSpPr>
          <p:spPr>
            <a:xfrm>
              <a:off x="6739088" y="3179504"/>
              <a:ext cx="1583913" cy="261610"/>
            </a:xfrm>
            <a:prstGeom prst="rect">
              <a:avLst/>
            </a:prstGeom>
            <a:noFill/>
          </p:spPr>
          <p:txBody>
            <a:bodyPr wrap="square" rtlCol="0">
              <a:spAutoFit/>
            </a:bodyPr>
            <a:lstStyle/>
            <a:p>
              <a:r>
                <a:rPr kumimoji="1" lang="zh-CN" altLang="en-US" sz="1100" dirty="0">
                  <a:latin typeface="+mj-ea"/>
                  <a:ea typeface="+mj-ea"/>
                </a:rPr>
                <a:t>实时计算</a:t>
              </a:r>
            </a:p>
          </p:txBody>
        </p:sp>
        <p:sp>
          <p:nvSpPr>
            <p:cNvPr id="90" name="下箭头 89">
              <a:extLst>
                <a:ext uri="{FF2B5EF4-FFF2-40B4-BE49-F238E27FC236}">
                  <a16:creationId xmlns:a16="http://schemas.microsoft.com/office/drawing/2014/main" id="{1011A488-EC3A-004C-BEF0-C5599C1FB08A}"/>
                </a:ext>
              </a:extLst>
            </p:cNvPr>
            <p:cNvSpPr/>
            <p:nvPr/>
          </p:nvSpPr>
          <p:spPr>
            <a:xfrm rot="5400000">
              <a:off x="5551087" y="3771868"/>
              <a:ext cx="187258" cy="367129"/>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文本框 90">
              <a:extLst>
                <a:ext uri="{FF2B5EF4-FFF2-40B4-BE49-F238E27FC236}">
                  <a16:creationId xmlns:a16="http://schemas.microsoft.com/office/drawing/2014/main" id="{B2AD5A89-B876-F042-9CDD-9B155D27C126}"/>
                </a:ext>
              </a:extLst>
            </p:cNvPr>
            <p:cNvSpPr txBox="1"/>
            <p:nvPr/>
          </p:nvSpPr>
          <p:spPr>
            <a:xfrm>
              <a:off x="5422002" y="3442305"/>
              <a:ext cx="1583913" cy="430887"/>
            </a:xfrm>
            <a:prstGeom prst="rect">
              <a:avLst/>
            </a:prstGeom>
            <a:noFill/>
          </p:spPr>
          <p:txBody>
            <a:bodyPr wrap="square" rtlCol="0">
              <a:spAutoFit/>
            </a:bodyPr>
            <a:lstStyle/>
            <a:p>
              <a:r>
                <a:rPr kumimoji="1" lang="zh-CN" altLang="en-US" sz="1100" dirty="0">
                  <a:latin typeface="+mj-ea"/>
                  <a:ea typeface="+mj-ea"/>
                </a:rPr>
                <a:t>实时</a:t>
              </a:r>
              <a:endParaRPr kumimoji="1" lang="en-US" altLang="zh-CN" sz="1100" dirty="0">
                <a:latin typeface="+mj-ea"/>
                <a:ea typeface="+mj-ea"/>
              </a:endParaRPr>
            </a:p>
            <a:p>
              <a:r>
                <a:rPr kumimoji="1" lang="zh-CN" altLang="en-US" sz="1100" dirty="0">
                  <a:latin typeface="+mj-ea"/>
                  <a:ea typeface="+mj-ea"/>
                </a:rPr>
                <a:t>数据</a:t>
              </a:r>
            </a:p>
          </p:txBody>
        </p:sp>
        <p:sp>
          <p:nvSpPr>
            <p:cNvPr id="92" name="文本框 91">
              <a:extLst>
                <a:ext uri="{FF2B5EF4-FFF2-40B4-BE49-F238E27FC236}">
                  <a16:creationId xmlns:a16="http://schemas.microsoft.com/office/drawing/2014/main" id="{0E8C1012-0AC7-2C45-85C8-5953367D80C9}"/>
                </a:ext>
              </a:extLst>
            </p:cNvPr>
            <p:cNvSpPr txBox="1"/>
            <p:nvPr/>
          </p:nvSpPr>
          <p:spPr>
            <a:xfrm>
              <a:off x="5054965" y="2395721"/>
              <a:ext cx="1583913" cy="261610"/>
            </a:xfrm>
            <a:prstGeom prst="rect">
              <a:avLst/>
            </a:prstGeom>
            <a:noFill/>
          </p:spPr>
          <p:txBody>
            <a:bodyPr wrap="square" rtlCol="0">
              <a:spAutoFit/>
            </a:bodyPr>
            <a:lstStyle/>
            <a:p>
              <a:r>
                <a:rPr kumimoji="1" lang="zh-CN" altLang="en-US" sz="1100" dirty="0">
                  <a:latin typeface="+mj-ea"/>
                  <a:ea typeface="+mj-ea"/>
                </a:rPr>
                <a:t>结构化</a:t>
              </a:r>
            </a:p>
          </p:txBody>
        </p:sp>
        <p:sp>
          <p:nvSpPr>
            <p:cNvPr id="93" name="文本框 92">
              <a:extLst>
                <a:ext uri="{FF2B5EF4-FFF2-40B4-BE49-F238E27FC236}">
                  <a16:creationId xmlns:a16="http://schemas.microsoft.com/office/drawing/2014/main" id="{7515EDFB-4EB8-C141-B7B5-796B8B2B8F20}"/>
                </a:ext>
              </a:extLst>
            </p:cNvPr>
            <p:cNvSpPr txBox="1"/>
            <p:nvPr/>
          </p:nvSpPr>
          <p:spPr>
            <a:xfrm>
              <a:off x="4217536" y="3179504"/>
              <a:ext cx="1583913" cy="261610"/>
            </a:xfrm>
            <a:prstGeom prst="rect">
              <a:avLst/>
            </a:prstGeom>
            <a:noFill/>
          </p:spPr>
          <p:txBody>
            <a:bodyPr wrap="square" rtlCol="0">
              <a:spAutoFit/>
            </a:bodyPr>
            <a:lstStyle/>
            <a:p>
              <a:r>
                <a:rPr kumimoji="1" lang="zh-CN" altLang="en-US" sz="1100" dirty="0">
                  <a:latin typeface="+mj-ea"/>
                  <a:ea typeface="+mj-ea"/>
                </a:rPr>
                <a:t>非</a:t>
              </a:r>
              <a:r>
                <a:rPr kumimoji="1" lang="en-US" altLang="zh-CN" sz="1100" dirty="0">
                  <a:latin typeface="+mj-ea"/>
                  <a:ea typeface="+mj-ea"/>
                </a:rPr>
                <a:t>/</a:t>
              </a:r>
              <a:r>
                <a:rPr kumimoji="1" lang="zh-CN" altLang="en-US" sz="1100" dirty="0">
                  <a:latin typeface="+mj-ea"/>
                  <a:ea typeface="+mj-ea"/>
                </a:rPr>
                <a:t>半结构化</a:t>
              </a:r>
            </a:p>
          </p:txBody>
        </p:sp>
        <p:sp>
          <p:nvSpPr>
            <p:cNvPr id="94" name="下箭头 93">
              <a:extLst>
                <a:ext uri="{FF2B5EF4-FFF2-40B4-BE49-F238E27FC236}">
                  <a16:creationId xmlns:a16="http://schemas.microsoft.com/office/drawing/2014/main" id="{3955E514-F099-284F-A9B5-DE18FA21A21E}"/>
                </a:ext>
              </a:extLst>
            </p:cNvPr>
            <p:cNvSpPr/>
            <p:nvPr/>
          </p:nvSpPr>
          <p:spPr>
            <a:xfrm rot="3416735">
              <a:off x="5541223" y="4464389"/>
              <a:ext cx="187258" cy="647624"/>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下箭头 94">
              <a:extLst>
                <a:ext uri="{FF2B5EF4-FFF2-40B4-BE49-F238E27FC236}">
                  <a16:creationId xmlns:a16="http://schemas.microsoft.com/office/drawing/2014/main" id="{A852C6DA-6E0B-DD4F-B891-27F3169DE5AF}"/>
                </a:ext>
              </a:extLst>
            </p:cNvPr>
            <p:cNvSpPr/>
            <p:nvPr/>
          </p:nvSpPr>
          <p:spPr>
            <a:xfrm rot="16200000">
              <a:off x="5572972" y="4005646"/>
              <a:ext cx="187258" cy="367129"/>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文本框 95">
              <a:extLst>
                <a:ext uri="{FF2B5EF4-FFF2-40B4-BE49-F238E27FC236}">
                  <a16:creationId xmlns:a16="http://schemas.microsoft.com/office/drawing/2014/main" id="{D11AFDB9-42AE-024F-9AAA-7277B914B58E}"/>
                </a:ext>
              </a:extLst>
            </p:cNvPr>
            <p:cNvSpPr txBox="1"/>
            <p:nvPr/>
          </p:nvSpPr>
          <p:spPr>
            <a:xfrm>
              <a:off x="4855033" y="4590643"/>
              <a:ext cx="1583913" cy="261610"/>
            </a:xfrm>
            <a:prstGeom prst="rect">
              <a:avLst/>
            </a:prstGeom>
            <a:noFill/>
          </p:spPr>
          <p:txBody>
            <a:bodyPr wrap="square" rtlCol="0">
              <a:spAutoFit/>
            </a:bodyPr>
            <a:lstStyle/>
            <a:p>
              <a:r>
                <a:rPr kumimoji="1" lang="zh-CN" altLang="en-US" sz="1100" dirty="0">
                  <a:latin typeface="+mj-ea"/>
                  <a:ea typeface="+mj-ea"/>
                </a:rPr>
                <a:t>结果数据</a:t>
              </a:r>
            </a:p>
          </p:txBody>
        </p:sp>
      </p:grpSp>
    </p:spTree>
    <p:extLst>
      <p:ext uri="{BB962C8B-B14F-4D97-AF65-F5344CB8AC3E}">
        <p14:creationId xmlns:p14="http://schemas.microsoft.com/office/powerpoint/2010/main" val="2596136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数据流程</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grpSp>
        <p:nvGrpSpPr>
          <p:cNvPr id="11" name="组合 10">
            <a:extLst>
              <a:ext uri="{FF2B5EF4-FFF2-40B4-BE49-F238E27FC236}">
                <a16:creationId xmlns:a16="http://schemas.microsoft.com/office/drawing/2014/main" id="{E4365C61-488F-3348-9283-390710B2FB70}"/>
              </a:ext>
            </a:extLst>
          </p:cNvPr>
          <p:cNvGrpSpPr/>
          <p:nvPr/>
        </p:nvGrpSpPr>
        <p:grpSpPr>
          <a:xfrm>
            <a:off x="1078631" y="1910769"/>
            <a:ext cx="9823300" cy="3356711"/>
            <a:chOff x="1078631" y="1910769"/>
            <a:chExt cx="9823300" cy="3356711"/>
          </a:xfrm>
        </p:grpSpPr>
        <p:sp>
          <p:nvSpPr>
            <p:cNvPr id="10" name="矩形 9">
              <a:extLst>
                <a:ext uri="{FF2B5EF4-FFF2-40B4-BE49-F238E27FC236}">
                  <a16:creationId xmlns:a16="http://schemas.microsoft.com/office/drawing/2014/main" id="{7C017F96-AA49-7E48-B288-082A00F6CEEC}"/>
                </a:ext>
              </a:extLst>
            </p:cNvPr>
            <p:cNvSpPr/>
            <p:nvPr/>
          </p:nvSpPr>
          <p:spPr>
            <a:xfrm>
              <a:off x="7900678" y="2557835"/>
              <a:ext cx="912495" cy="338917"/>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深度学习</a:t>
              </a:r>
            </a:p>
          </p:txBody>
        </p:sp>
        <p:grpSp>
          <p:nvGrpSpPr>
            <p:cNvPr id="44" name="组合 43">
              <a:extLst>
                <a:ext uri="{FF2B5EF4-FFF2-40B4-BE49-F238E27FC236}">
                  <a16:creationId xmlns:a16="http://schemas.microsoft.com/office/drawing/2014/main" id="{DEDAAD22-E554-A244-AFCE-2464E2236F79}"/>
                </a:ext>
              </a:extLst>
            </p:cNvPr>
            <p:cNvGrpSpPr/>
            <p:nvPr/>
          </p:nvGrpSpPr>
          <p:grpSpPr>
            <a:xfrm>
              <a:off x="3894944" y="3498729"/>
              <a:ext cx="1109922" cy="1759868"/>
              <a:chOff x="7267937" y="2657117"/>
              <a:chExt cx="1109922" cy="1759868"/>
            </a:xfrm>
          </p:grpSpPr>
          <p:sp>
            <p:nvSpPr>
              <p:cNvPr id="12" name="矩形 11">
                <a:extLst>
                  <a:ext uri="{FF2B5EF4-FFF2-40B4-BE49-F238E27FC236}">
                    <a16:creationId xmlns:a16="http://schemas.microsoft.com/office/drawing/2014/main" id="{608F8A95-0B71-1D4E-AE67-50DF556F4B50}"/>
                  </a:ext>
                </a:extLst>
              </p:cNvPr>
              <p:cNvSpPr/>
              <p:nvPr/>
            </p:nvSpPr>
            <p:spPr>
              <a:xfrm>
                <a:off x="7379761" y="3803357"/>
                <a:ext cx="912495" cy="441960"/>
              </a:xfrm>
              <a:prstGeom prst="rect">
                <a:avLst/>
              </a:prstGeom>
              <a:solidFill>
                <a:schemeClr val="accent5">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a:t>hive</a:t>
                </a:r>
                <a:endParaRPr lang="zh-CN" altLang="en-US" sz="1200" dirty="0"/>
              </a:p>
            </p:txBody>
          </p:sp>
          <p:sp>
            <p:nvSpPr>
              <p:cNvPr id="13" name="矩形 12">
                <a:extLst>
                  <a:ext uri="{FF2B5EF4-FFF2-40B4-BE49-F238E27FC236}">
                    <a16:creationId xmlns:a16="http://schemas.microsoft.com/office/drawing/2014/main" id="{6A4F7E21-FD3B-154B-814E-209F8ADB691A}"/>
                  </a:ext>
                </a:extLst>
              </p:cNvPr>
              <p:cNvSpPr/>
              <p:nvPr/>
            </p:nvSpPr>
            <p:spPr>
              <a:xfrm>
                <a:off x="7380487" y="3213071"/>
                <a:ext cx="912495" cy="441960"/>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clickhouse</a:t>
                </a:r>
                <a:endParaRPr lang="zh-CN" altLang="en-US" sz="1200" dirty="0"/>
              </a:p>
            </p:txBody>
          </p:sp>
          <p:sp>
            <p:nvSpPr>
              <p:cNvPr id="18" name="矩形 17">
                <a:extLst>
                  <a:ext uri="{FF2B5EF4-FFF2-40B4-BE49-F238E27FC236}">
                    <a16:creationId xmlns:a16="http://schemas.microsoft.com/office/drawing/2014/main" id="{8D42E6E5-D92D-3D4C-82A7-26C959F76EC8}"/>
                  </a:ext>
                </a:extLst>
              </p:cNvPr>
              <p:cNvSpPr/>
              <p:nvPr/>
            </p:nvSpPr>
            <p:spPr>
              <a:xfrm flipH="1">
                <a:off x="7267937" y="2657117"/>
                <a:ext cx="1109922" cy="1759868"/>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a:extLst>
                  <a:ext uri="{FF2B5EF4-FFF2-40B4-BE49-F238E27FC236}">
                    <a16:creationId xmlns:a16="http://schemas.microsoft.com/office/drawing/2014/main" id="{126E491F-A4E1-0C4A-B68C-EC6DE3192A9A}"/>
                  </a:ext>
                </a:extLst>
              </p:cNvPr>
              <p:cNvSpPr txBox="1"/>
              <p:nvPr/>
            </p:nvSpPr>
            <p:spPr>
              <a:xfrm>
                <a:off x="7425994" y="2756968"/>
                <a:ext cx="902811" cy="307777"/>
              </a:xfrm>
              <a:prstGeom prst="rect">
                <a:avLst/>
              </a:prstGeom>
              <a:noFill/>
            </p:spPr>
            <p:txBody>
              <a:bodyPr wrap="none" rtlCol="0">
                <a:spAutoFit/>
              </a:bodyPr>
              <a:lstStyle/>
              <a:p>
                <a:r>
                  <a:rPr lang="zh-CN" altLang="en-US" sz="1400" dirty="0"/>
                  <a:t>异构数仓</a:t>
                </a:r>
              </a:p>
            </p:txBody>
          </p:sp>
        </p:grpSp>
        <p:sp>
          <p:nvSpPr>
            <p:cNvPr id="25" name="文本框 24">
              <a:extLst>
                <a:ext uri="{FF2B5EF4-FFF2-40B4-BE49-F238E27FC236}">
                  <a16:creationId xmlns:a16="http://schemas.microsoft.com/office/drawing/2014/main" id="{5577B199-B33E-B540-8ECF-A024D04B10B8}"/>
                </a:ext>
              </a:extLst>
            </p:cNvPr>
            <p:cNvSpPr txBox="1"/>
            <p:nvPr/>
          </p:nvSpPr>
          <p:spPr>
            <a:xfrm>
              <a:off x="3230133" y="3362526"/>
              <a:ext cx="543739" cy="523220"/>
            </a:xfrm>
            <a:prstGeom prst="rect">
              <a:avLst/>
            </a:prstGeom>
            <a:noFill/>
          </p:spPr>
          <p:txBody>
            <a:bodyPr wrap="none" rtlCol="0">
              <a:spAutoFit/>
            </a:bodyPr>
            <a:lstStyle/>
            <a:p>
              <a:r>
                <a:rPr lang="zh-CN" altLang="en-US" sz="1400" dirty="0"/>
                <a:t>数据</a:t>
              </a:r>
              <a:endParaRPr lang="en-US" altLang="zh-CN" sz="1400" dirty="0"/>
            </a:p>
            <a:p>
              <a:r>
                <a:rPr lang="zh-CN" altLang="en-US" sz="1400" dirty="0"/>
                <a:t>引入</a:t>
              </a:r>
            </a:p>
          </p:txBody>
        </p:sp>
        <p:sp>
          <p:nvSpPr>
            <p:cNvPr id="26" name="文本框 25">
              <a:extLst>
                <a:ext uri="{FF2B5EF4-FFF2-40B4-BE49-F238E27FC236}">
                  <a16:creationId xmlns:a16="http://schemas.microsoft.com/office/drawing/2014/main" id="{9E788935-B269-454E-913D-4D45F448ED06}"/>
                </a:ext>
              </a:extLst>
            </p:cNvPr>
            <p:cNvSpPr txBox="1"/>
            <p:nvPr/>
          </p:nvSpPr>
          <p:spPr>
            <a:xfrm>
              <a:off x="8598731" y="3054177"/>
              <a:ext cx="543739" cy="523220"/>
            </a:xfrm>
            <a:prstGeom prst="rect">
              <a:avLst/>
            </a:prstGeom>
            <a:noFill/>
          </p:spPr>
          <p:txBody>
            <a:bodyPr wrap="none" rtlCol="0">
              <a:spAutoFit/>
            </a:bodyPr>
            <a:lstStyle/>
            <a:p>
              <a:r>
                <a:rPr lang="zh-CN" altLang="en-US" sz="1400" dirty="0"/>
                <a:t>数据</a:t>
              </a:r>
              <a:endParaRPr lang="en-US" altLang="zh-CN" sz="1400" dirty="0"/>
            </a:p>
            <a:p>
              <a:r>
                <a:rPr lang="zh-CN" altLang="en-US" sz="1400" dirty="0"/>
                <a:t>预测</a:t>
              </a:r>
            </a:p>
          </p:txBody>
        </p:sp>
        <p:grpSp>
          <p:nvGrpSpPr>
            <p:cNvPr id="35" name="组合 34">
              <a:extLst>
                <a:ext uri="{FF2B5EF4-FFF2-40B4-BE49-F238E27FC236}">
                  <a16:creationId xmlns:a16="http://schemas.microsoft.com/office/drawing/2014/main" id="{0EC06C91-06E0-8B42-A718-19D60D97C295}"/>
                </a:ext>
              </a:extLst>
            </p:cNvPr>
            <p:cNvGrpSpPr/>
            <p:nvPr/>
          </p:nvGrpSpPr>
          <p:grpSpPr>
            <a:xfrm>
              <a:off x="5780989" y="2072027"/>
              <a:ext cx="1164351" cy="1414560"/>
              <a:chOff x="5278722" y="3068079"/>
              <a:chExt cx="1380053" cy="1414560"/>
            </a:xfrm>
          </p:grpSpPr>
          <p:sp>
            <p:nvSpPr>
              <p:cNvPr id="9" name="矩形 8">
                <a:extLst>
                  <a:ext uri="{FF2B5EF4-FFF2-40B4-BE49-F238E27FC236}">
                    <a16:creationId xmlns:a16="http://schemas.microsoft.com/office/drawing/2014/main" id="{9B0D4C5A-D7E6-284F-9AC5-8E5708327AFE}"/>
                  </a:ext>
                </a:extLst>
              </p:cNvPr>
              <p:cNvSpPr/>
              <p:nvPr/>
            </p:nvSpPr>
            <p:spPr>
              <a:xfrm>
                <a:off x="5405599" y="3594188"/>
                <a:ext cx="1137712" cy="469957"/>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实时计算</a:t>
                </a:r>
                <a:endParaRPr lang="en-US" altLang="zh-CN" sz="1200" dirty="0"/>
              </a:p>
            </p:txBody>
          </p:sp>
          <p:sp>
            <p:nvSpPr>
              <p:cNvPr id="19" name="矩形 18">
                <a:extLst>
                  <a:ext uri="{FF2B5EF4-FFF2-40B4-BE49-F238E27FC236}">
                    <a16:creationId xmlns:a16="http://schemas.microsoft.com/office/drawing/2014/main" id="{974C3274-DB79-3F4E-B626-AB180EC7D293}"/>
                  </a:ext>
                </a:extLst>
              </p:cNvPr>
              <p:cNvSpPr/>
              <p:nvPr/>
            </p:nvSpPr>
            <p:spPr>
              <a:xfrm>
                <a:off x="5278722" y="3068079"/>
                <a:ext cx="1380053" cy="1414560"/>
              </a:xfrm>
              <a:prstGeom prst="rect">
                <a:avLst/>
              </a:prstGeom>
              <a:noFill/>
              <a:ln w="19050" cmpd="dbl">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7" name="文本框 26">
                <a:extLst>
                  <a:ext uri="{FF2B5EF4-FFF2-40B4-BE49-F238E27FC236}">
                    <a16:creationId xmlns:a16="http://schemas.microsoft.com/office/drawing/2014/main" id="{D156D650-5F48-FA42-B84D-0F5814426746}"/>
                  </a:ext>
                </a:extLst>
              </p:cNvPr>
              <p:cNvSpPr txBox="1"/>
              <p:nvPr/>
            </p:nvSpPr>
            <p:spPr>
              <a:xfrm>
                <a:off x="5433715" y="3152007"/>
                <a:ext cx="1029859" cy="307777"/>
              </a:xfrm>
              <a:prstGeom prst="rect">
                <a:avLst/>
              </a:prstGeom>
              <a:noFill/>
            </p:spPr>
            <p:txBody>
              <a:bodyPr wrap="none" rtlCol="0">
                <a:spAutoFit/>
              </a:bodyPr>
              <a:lstStyle/>
              <a:p>
                <a:r>
                  <a:rPr lang="en-US" altLang="zh-CN" sz="1400" dirty="0"/>
                  <a:t>ETL</a:t>
                </a:r>
                <a:r>
                  <a:rPr lang="zh-CN" altLang="en-US" sz="1400" dirty="0"/>
                  <a:t>引擎</a:t>
                </a:r>
              </a:p>
            </p:txBody>
          </p:sp>
        </p:grpSp>
        <p:grpSp>
          <p:nvGrpSpPr>
            <p:cNvPr id="17" name="组合 16">
              <a:extLst>
                <a:ext uri="{FF2B5EF4-FFF2-40B4-BE49-F238E27FC236}">
                  <a16:creationId xmlns:a16="http://schemas.microsoft.com/office/drawing/2014/main" id="{DD31FFD0-902E-2E4B-9642-A5DD300A6104}"/>
                </a:ext>
              </a:extLst>
            </p:cNvPr>
            <p:cNvGrpSpPr/>
            <p:nvPr/>
          </p:nvGrpSpPr>
          <p:grpSpPr>
            <a:xfrm>
              <a:off x="1078631" y="2064226"/>
              <a:ext cx="2066411" cy="3203254"/>
              <a:chOff x="561995" y="2241535"/>
              <a:chExt cx="2217901" cy="3203254"/>
            </a:xfrm>
          </p:grpSpPr>
          <p:sp>
            <p:nvSpPr>
              <p:cNvPr id="6" name="矩形 5">
                <a:extLst>
                  <a:ext uri="{FF2B5EF4-FFF2-40B4-BE49-F238E27FC236}">
                    <a16:creationId xmlns:a16="http://schemas.microsoft.com/office/drawing/2014/main" id="{9B226152-4A3C-CD41-817A-92E3B0B5BB69}"/>
                  </a:ext>
                </a:extLst>
              </p:cNvPr>
              <p:cNvSpPr/>
              <p:nvPr/>
            </p:nvSpPr>
            <p:spPr>
              <a:xfrm>
                <a:off x="561995" y="2241535"/>
                <a:ext cx="2217901" cy="3203254"/>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 name="流程图: 磁盘 5">
                <a:extLst>
                  <a:ext uri="{FF2B5EF4-FFF2-40B4-BE49-F238E27FC236}">
                    <a16:creationId xmlns:a16="http://schemas.microsoft.com/office/drawing/2014/main" id="{2D2F1AB8-BF85-B440-A4F8-C85C862588F5}"/>
                  </a:ext>
                </a:extLst>
              </p:cNvPr>
              <p:cNvSpPr/>
              <p:nvPr/>
            </p:nvSpPr>
            <p:spPr>
              <a:xfrm>
                <a:off x="1743294" y="2922803"/>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城市安防</a:t>
                </a:r>
                <a:endParaRPr lang="en-US" altLang="zh-CN" sz="1200" dirty="0"/>
              </a:p>
            </p:txBody>
          </p:sp>
          <p:sp>
            <p:nvSpPr>
              <p:cNvPr id="8" name="流程图: 磁盘 6">
                <a:extLst>
                  <a:ext uri="{FF2B5EF4-FFF2-40B4-BE49-F238E27FC236}">
                    <a16:creationId xmlns:a16="http://schemas.microsoft.com/office/drawing/2014/main" id="{597CADFD-3019-9049-8BE6-19C6FE65D935}"/>
                  </a:ext>
                </a:extLst>
              </p:cNvPr>
              <p:cNvSpPr/>
              <p:nvPr/>
            </p:nvSpPr>
            <p:spPr>
              <a:xfrm>
                <a:off x="1739815" y="3476964"/>
                <a:ext cx="907198"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水利</a:t>
                </a:r>
                <a:endParaRPr lang="en-US" altLang="zh-CN" sz="1200" dirty="0"/>
              </a:p>
            </p:txBody>
          </p:sp>
          <p:sp>
            <p:nvSpPr>
              <p:cNvPr id="15" name="文本框 14">
                <a:extLst>
                  <a:ext uri="{FF2B5EF4-FFF2-40B4-BE49-F238E27FC236}">
                    <a16:creationId xmlns:a16="http://schemas.microsoft.com/office/drawing/2014/main" id="{28FFF457-7B06-164B-9390-9634C1893C6C}"/>
                  </a:ext>
                </a:extLst>
              </p:cNvPr>
              <p:cNvSpPr txBox="1"/>
              <p:nvPr/>
            </p:nvSpPr>
            <p:spPr>
              <a:xfrm>
                <a:off x="1096642" y="2353635"/>
                <a:ext cx="1082348" cy="307777"/>
              </a:xfrm>
              <a:prstGeom prst="rect">
                <a:avLst/>
              </a:prstGeom>
              <a:noFill/>
            </p:spPr>
            <p:txBody>
              <a:bodyPr wrap="none" rtlCol="0">
                <a:spAutoFit/>
              </a:bodyPr>
              <a:lstStyle/>
              <a:p>
                <a:r>
                  <a:rPr lang="zh-CN" altLang="en-US" sz="1400" dirty="0"/>
                  <a:t>数据输入源</a:t>
                </a:r>
              </a:p>
            </p:txBody>
          </p:sp>
          <p:sp>
            <p:nvSpPr>
              <p:cNvPr id="28" name="流程图: 磁盘 5">
                <a:extLst>
                  <a:ext uri="{FF2B5EF4-FFF2-40B4-BE49-F238E27FC236}">
                    <a16:creationId xmlns:a16="http://schemas.microsoft.com/office/drawing/2014/main" id="{9472F6E7-26E4-F54A-A084-D2228DE13AF6}"/>
                  </a:ext>
                </a:extLst>
              </p:cNvPr>
              <p:cNvSpPr/>
              <p:nvPr/>
            </p:nvSpPr>
            <p:spPr>
              <a:xfrm>
                <a:off x="650868" y="2919542"/>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建筑能耗</a:t>
                </a:r>
                <a:endParaRPr lang="en-US" altLang="zh-CN" sz="1200" dirty="0"/>
              </a:p>
            </p:txBody>
          </p:sp>
          <p:sp>
            <p:nvSpPr>
              <p:cNvPr id="29" name="流程图: 磁盘 5">
                <a:extLst>
                  <a:ext uri="{FF2B5EF4-FFF2-40B4-BE49-F238E27FC236}">
                    <a16:creationId xmlns:a16="http://schemas.microsoft.com/office/drawing/2014/main" id="{C109B666-27AB-5049-9C86-EEA41E4BAAD3}"/>
                  </a:ext>
                </a:extLst>
              </p:cNvPr>
              <p:cNvSpPr/>
              <p:nvPr/>
            </p:nvSpPr>
            <p:spPr>
              <a:xfrm>
                <a:off x="648406" y="3458097"/>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气象</a:t>
                </a:r>
                <a:endParaRPr lang="en-US" altLang="zh-CN" sz="1200" dirty="0"/>
              </a:p>
            </p:txBody>
          </p:sp>
          <p:sp>
            <p:nvSpPr>
              <p:cNvPr id="30" name="流程图: 磁盘 5">
                <a:extLst>
                  <a:ext uri="{FF2B5EF4-FFF2-40B4-BE49-F238E27FC236}">
                    <a16:creationId xmlns:a16="http://schemas.microsoft.com/office/drawing/2014/main" id="{5C901BFA-877F-3347-BC85-5C40F9B8080D}"/>
                  </a:ext>
                </a:extLst>
              </p:cNvPr>
              <p:cNvSpPr/>
              <p:nvPr/>
            </p:nvSpPr>
            <p:spPr>
              <a:xfrm>
                <a:off x="648406" y="4005224"/>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路网</a:t>
                </a:r>
                <a:endParaRPr lang="en-US" altLang="zh-CN" sz="1200" dirty="0"/>
              </a:p>
            </p:txBody>
          </p:sp>
          <p:sp>
            <p:nvSpPr>
              <p:cNvPr id="31" name="流程图: 磁盘 6">
                <a:extLst>
                  <a:ext uri="{FF2B5EF4-FFF2-40B4-BE49-F238E27FC236}">
                    <a16:creationId xmlns:a16="http://schemas.microsoft.com/office/drawing/2014/main" id="{4D9BAE67-8AB6-1E43-A57C-8C2222A5BC57}"/>
                  </a:ext>
                </a:extLst>
              </p:cNvPr>
              <p:cNvSpPr/>
              <p:nvPr/>
            </p:nvSpPr>
            <p:spPr>
              <a:xfrm>
                <a:off x="1739815" y="4008599"/>
                <a:ext cx="907198"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生态环境</a:t>
                </a:r>
                <a:endParaRPr lang="en-US" altLang="zh-CN" sz="1200" dirty="0"/>
              </a:p>
            </p:txBody>
          </p:sp>
          <p:sp>
            <p:nvSpPr>
              <p:cNvPr id="32" name="流程图: 磁盘 5">
                <a:extLst>
                  <a:ext uri="{FF2B5EF4-FFF2-40B4-BE49-F238E27FC236}">
                    <a16:creationId xmlns:a16="http://schemas.microsoft.com/office/drawing/2014/main" id="{69478315-D41F-B44B-824D-5E70C75A6AF4}"/>
                  </a:ext>
                </a:extLst>
              </p:cNvPr>
              <p:cNvSpPr/>
              <p:nvPr/>
            </p:nvSpPr>
            <p:spPr>
              <a:xfrm>
                <a:off x="648406" y="4500632"/>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交通</a:t>
                </a:r>
                <a:endParaRPr lang="en-US" altLang="zh-CN" sz="1200" dirty="0"/>
              </a:p>
            </p:txBody>
          </p:sp>
          <p:sp>
            <p:nvSpPr>
              <p:cNvPr id="34" name="流程图: 磁盘 5">
                <a:extLst>
                  <a:ext uri="{FF2B5EF4-FFF2-40B4-BE49-F238E27FC236}">
                    <a16:creationId xmlns:a16="http://schemas.microsoft.com/office/drawing/2014/main" id="{35B4C2FC-33F2-7E46-9580-9DEC760B6081}"/>
                  </a:ext>
                </a:extLst>
              </p:cNvPr>
              <p:cNvSpPr/>
              <p:nvPr/>
            </p:nvSpPr>
            <p:spPr>
              <a:xfrm>
                <a:off x="1716319" y="4503893"/>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管网</a:t>
                </a:r>
                <a:endParaRPr lang="en-US" altLang="zh-CN" sz="1200" dirty="0"/>
              </a:p>
            </p:txBody>
          </p:sp>
        </p:grpSp>
        <p:grpSp>
          <p:nvGrpSpPr>
            <p:cNvPr id="20" name="组合 19">
              <a:extLst>
                <a:ext uri="{FF2B5EF4-FFF2-40B4-BE49-F238E27FC236}">
                  <a16:creationId xmlns:a16="http://schemas.microsoft.com/office/drawing/2014/main" id="{C184DDFD-B25E-6844-99E5-FD58D936EB4B}"/>
                </a:ext>
              </a:extLst>
            </p:cNvPr>
            <p:cNvGrpSpPr/>
            <p:nvPr/>
          </p:nvGrpSpPr>
          <p:grpSpPr>
            <a:xfrm>
              <a:off x="3916006" y="2069757"/>
              <a:ext cx="1109288" cy="1167826"/>
              <a:chOff x="3647298" y="2247066"/>
              <a:chExt cx="1241964" cy="1167826"/>
            </a:xfrm>
          </p:grpSpPr>
          <p:sp>
            <p:nvSpPr>
              <p:cNvPr id="36" name="矩形 35">
                <a:extLst>
                  <a:ext uri="{FF2B5EF4-FFF2-40B4-BE49-F238E27FC236}">
                    <a16:creationId xmlns:a16="http://schemas.microsoft.com/office/drawing/2014/main" id="{C43D6094-2A66-BD46-8978-EA2E244A28A1}"/>
                  </a:ext>
                </a:extLst>
              </p:cNvPr>
              <p:cNvSpPr/>
              <p:nvPr/>
            </p:nvSpPr>
            <p:spPr>
              <a:xfrm flipH="1">
                <a:off x="3647298" y="2247066"/>
                <a:ext cx="1241964" cy="1167826"/>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7" name="文本框 36">
                <a:extLst>
                  <a:ext uri="{FF2B5EF4-FFF2-40B4-BE49-F238E27FC236}">
                    <a16:creationId xmlns:a16="http://schemas.microsoft.com/office/drawing/2014/main" id="{F622BDF5-23C6-624E-BFCB-23EB8637BA3B}"/>
                  </a:ext>
                </a:extLst>
              </p:cNvPr>
              <p:cNvSpPr txBox="1"/>
              <p:nvPr/>
            </p:nvSpPr>
            <p:spPr>
              <a:xfrm>
                <a:off x="3696301" y="2349339"/>
                <a:ext cx="1101583" cy="307777"/>
              </a:xfrm>
              <a:prstGeom prst="rect">
                <a:avLst/>
              </a:prstGeom>
              <a:noFill/>
            </p:spPr>
            <p:txBody>
              <a:bodyPr wrap="none" rtlCol="0">
                <a:spAutoFit/>
              </a:bodyPr>
              <a:lstStyle/>
              <a:p>
                <a:r>
                  <a:rPr lang="zh-CN" altLang="en-US" sz="1400" dirty="0"/>
                  <a:t>数据缓冲区</a:t>
                </a:r>
              </a:p>
            </p:txBody>
          </p:sp>
          <p:sp>
            <p:nvSpPr>
              <p:cNvPr id="40" name="圆柱形 54">
                <a:extLst>
                  <a:ext uri="{FF2B5EF4-FFF2-40B4-BE49-F238E27FC236}">
                    <a16:creationId xmlns:a16="http://schemas.microsoft.com/office/drawing/2014/main" id="{7CF0CA24-C94A-044B-A4F4-1A4D207CB068}"/>
                  </a:ext>
                </a:extLst>
              </p:cNvPr>
              <p:cNvSpPr/>
              <p:nvPr/>
            </p:nvSpPr>
            <p:spPr>
              <a:xfrm rot="5400000">
                <a:off x="4030154" y="2478029"/>
                <a:ext cx="433874" cy="995529"/>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cs typeface="Microsoft YaHei" charset="-122"/>
                  </a:rPr>
                  <a:t>kafka</a:t>
                </a: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grpSp>
        <p:sp>
          <p:nvSpPr>
            <p:cNvPr id="46" name="文本框 45">
              <a:extLst>
                <a:ext uri="{FF2B5EF4-FFF2-40B4-BE49-F238E27FC236}">
                  <a16:creationId xmlns:a16="http://schemas.microsoft.com/office/drawing/2014/main" id="{B13E7A20-EECC-9E41-A04D-8D5FFC768563}"/>
                </a:ext>
              </a:extLst>
            </p:cNvPr>
            <p:cNvSpPr txBox="1"/>
            <p:nvPr/>
          </p:nvSpPr>
          <p:spPr>
            <a:xfrm>
              <a:off x="5091006" y="1910769"/>
              <a:ext cx="543739" cy="523220"/>
            </a:xfrm>
            <a:prstGeom prst="rect">
              <a:avLst/>
            </a:prstGeom>
            <a:noFill/>
          </p:spPr>
          <p:txBody>
            <a:bodyPr wrap="none" rtlCol="0">
              <a:spAutoFit/>
            </a:bodyPr>
            <a:lstStyle/>
            <a:p>
              <a:r>
                <a:rPr lang="zh-CN" altLang="en-US" sz="1400" dirty="0"/>
                <a:t>实时</a:t>
              </a:r>
              <a:endParaRPr lang="en-US" altLang="zh-CN" sz="1400" dirty="0"/>
            </a:p>
            <a:p>
              <a:r>
                <a:rPr lang="zh-CN" altLang="en-US" sz="1400" dirty="0"/>
                <a:t>数据</a:t>
              </a:r>
            </a:p>
          </p:txBody>
        </p:sp>
        <p:sp>
          <p:nvSpPr>
            <p:cNvPr id="48" name="下箭头 47">
              <a:extLst>
                <a:ext uri="{FF2B5EF4-FFF2-40B4-BE49-F238E27FC236}">
                  <a16:creationId xmlns:a16="http://schemas.microsoft.com/office/drawing/2014/main" id="{1E441C75-BC82-4A43-B5E4-F527DE4ADA24}"/>
                </a:ext>
              </a:extLst>
            </p:cNvPr>
            <p:cNvSpPr/>
            <p:nvPr/>
          </p:nvSpPr>
          <p:spPr>
            <a:xfrm rot="16200000">
              <a:off x="3396596" y="3978750"/>
              <a:ext cx="270510"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B71F2E6-F46C-6642-B216-5718244D0EE5}"/>
                </a:ext>
              </a:extLst>
            </p:cNvPr>
            <p:cNvSpPr/>
            <p:nvPr/>
          </p:nvSpPr>
          <p:spPr>
            <a:xfrm flipH="1">
              <a:off x="7732351" y="2121814"/>
              <a:ext cx="1223472" cy="914838"/>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1" name="文本框 50">
              <a:extLst>
                <a:ext uri="{FF2B5EF4-FFF2-40B4-BE49-F238E27FC236}">
                  <a16:creationId xmlns:a16="http://schemas.microsoft.com/office/drawing/2014/main" id="{BB034198-BF9B-7D4E-9936-A86D8FE118DB}"/>
                </a:ext>
              </a:extLst>
            </p:cNvPr>
            <p:cNvSpPr txBox="1"/>
            <p:nvPr/>
          </p:nvSpPr>
          <p:spPr>
            <a:xfrm>
              <a:off x="7900678" y="2164614"/>
              <a:ext cx="906017" cy="307777"/>
            </a:xfrm>
            <a:prstGeom prst="rect">
              <a:avLst/>
            </a:prstGeom>
            <a:noFill/>
          </p:spPr>
          <p:txBody>
            <a:bodyPr wrap="none" rtlCol="0">
              <a:spAutoFit/>
            </a:bodyPr>
            <a:lstStyle/>
            <a:p>
              <a:r>
                <a:rPr lang="zh-CN" altLang="en-US" sz="1400" dirty="0"/>
                <a:t>预测引擎</a:t>
              </a:r>
              <a:endParaRPr lang="en-US" altLang="zh-CN" sz="1400" dirty="0"/>
            </a:p>
          </p:txBody>
        </p:sp>
        <p:sp>
          <p:nvSpPr>
            <p:cNvPr id="53" name="下箭头 52">
              <a:extLst>
                <a:ext uri="{FF2B5EF4-FFF2-40B4-BE49-F238E27FC236}">
                  <a16:creationId xmlns:a16="http://schemas.microsoft.com/office/drawing/2014/main" id="{6FDA3401-0A8D-CC42-AA8F-6DA896F06A65}"/>
                </a:ext>
              </a:extLst>
            </p:cNvPr>
            <p:cNvSpPr/>
            <p:nvPr/>
          </p:nvSpPr>
          <p:spPr>
            <a:xfrm rot="5400000">
              <a:off x="5290990" y="2559293"/>
              <a:ext cx="226683"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a:extLst>
                <a:ext uri="{FF2B5EF4-FFF2-40B4-BE49-F238E27FC236}">
                  <a16:creationId xmlns:a16="http://schemas.microsoft.com/office/drawing/2014/main" id="{B2AEADAB-2CF3-F049-BB24-FBBF206DE065}"/>
                </a:ext>
              </a:extLst>
            </p:cNvPr>
            <p:cNvGrpSpPr/>
            <p:nvPr/>
          </p:nvGrpSpPr>
          <p:grpSpPr>
            <a:xfrm>
              <a:off x="9737580" y="3728970"/>
              <a:ext cx="1164351" cy="1414560"/>
              <a:chOff x="5278722" y="3068079"/>
              <a:chExt cx="1380053" cy="1414560"/>
            </a:xfrm>
          </p:grpSpPr>
          <p:sp>
            <p:nvSpPr>
              <p:cNvPr id="56" name="矩形 55">
                <a:extLst>
                  <a:ext uri="{FF2B5EF4-FFF2-40B4-BE49-F238E27FC236}">
                    <a16:creationId xmlns:a16="http://schemas.microsoft.com/office/drawing/2014/main" id="{A229C679-B295-2047-ACB6-AF5A0775B8EE}"/>
                  </a:ext>
                </a:extLst>
              </p:cNvPr>
              <p:cNvSpPr/>
              <p:nvPr/>
            </p:nvSpPr>
            <p:spPr>
              <a:xfrm>
                <a:off x="5433715" y="3720019"/>
                <a:ext cx="1137712" cy="469957"/>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报表</a:t>
                </a:r>
                <a:endParaRPr lang="en-US" altLang="zh-CN" sz="1200" dirty="0"/>
              </a:p>
            </p:txBody>
          </p:sp>
          <p:sp>
            <p:nvSpPr>
              <p:cNvPr id="57" name="矩形 56">
                <a:extLst>
                  <a:ext uri="{FF2B5EF4-FFF2-40B4-BE49-F238E27FC236}">
                    <a16:creationId xmlns:a16="http://schemas.microsoft.com/office/drawing/2014/main" id="{FF03998B-CC63-D244-9EAE-9316608929F8}"/>
                  </a:ext>
                </a:extLst>
              </p:cNvPr>
              <p:cNvSpPr/>
              <p:nvPr/>
            </p:nvSpPr>
            <p:spPr>
              <a:xfrm>
                <a:off x="5278722" y="3068079"/>
                <a:ext cx="1380053" cy="1414560"/>
              </a:xfrm>
              <a:prstGeom prst="rect">
                <a:avLst/>
              </a:prstGeom>
              <a:noFill/>
              <a:ln w="19050" cmpd="dbl">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8" name="文本框 57">
                <a:extLst>
                  <a:ext uri="{FF2B5EF4-FFF2-40B4-BE49-F238E27FC236}">
                    <a16:creationId xmlns:a16="http://schemas.microsoft.com/office/drawing/2014/main" id="{4613CCCB-2AC2-3344-B682-1FE6301DF141}"/>
                  </a:ext>
                </a:extLst>
              </p:cNvPr>
              <p:cNvSpPr txBox="1"/>
              <p:nvPr/>
            </p:nvSpPr>
            <p:spPr>
              <a:xfrm>
                <a:off x="5433716" y="3157937"/>
                <a:ext cx="1070062" cy="307777"/>
              </a:xfrm>
              <a:prstGeom prst="rect">
                <a:avLst/>
              </a:prstGeom>
              <a:noFill/>
            </p:spPr>
            <p:txBody>
              <a:bodyPr wrap="none" rtlCol="0">
                <a:spAutoFit/>
              </a:bodyPr>
              <a:lstStyle/>
              <a:p>
                <a:r>
                  <a:rPr lang="zh-CN" altLang="en-US" sz="1400" dirty="0"/>
                  <a:t>效果展示</a:t>
                </a:r>
              </a:p>
            </p:txBody>
          </p:sp>
        </p:grpSp>
        <p:sp>
          <p:nvSpPr>
            <p:cNvPr id="59" name="下箭头 58">
              <a:extLst>
                <a:ext uri="{FF2B5EF4-FFF2-40B4-BE49-F238E27FC236}">
                  <a16:creationId xmlns:a16="http://schemas.microsoft.com/office/drawing/2014/main" id="{DC1E4CB7-30F0-4342-82AD-CD25B4F3F508}"/>
                </a:ext>
              </a:extLst>
            </p:cNvPr>
            <p:cNvSpPr/>
            <p:nvPr/>
          </p:nvSpPr>
          <p:spPr>
            <a:xfrm rot="16200000">
              <a:off x="9250106" y="4304924"/>
              <a:ext cx="270510" cy="65829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0B5D71AF-E2BE-7646-BA1E-E40D99D75CF9}"/>
                </a:ext>
              </a:extLst>
            </p:cNvPr>
            <p:cNvSpPr txBox="1"/>
            <p:nvPr/>
          </p:nvSpPr>
          <p:spPr>
            <a:xfrm>
              <a:off x="9101886" y="3958608"/>
              <a:ext cx="543739" cy="523220"/>
            </a:xfrm>
            <a:prstGeom prst="rect">
              <a:avLst/>
            </a:prstGeom>
            <a:noFill/>
          </p:spPr>
          <p:txBody>
            <a:bodyPr wrap="none" rtlCol="0">
              <a:spAutoFit/>
            </a:bodyPr>
            <a:lstStyle/>
            <a:p>
              <a:r>
                <a:rPr lang="zh-CN" altLang="en-US" sz="1400" dirty="0"/>
                <a:t>展示</a:t>
              </a:r>
              <a:endParaRPr lang="en-US" altLang="zh-CN" sz="1400" dirty="0"/>
            </a:p>
            <a:p>
              <a:r>
                <a:rPr lang="zh-CN" altLang="en-US" sz="1400" dirty="0"/>
                <a:t>输出</a:t>
              </a:r>
            </a:p>
          </p:txBody>
        </p:sp>
        <p:grpSp>
          <p:nvGrpSpPr>
            <p:cNvPr id="61" name="组合 60">
              <a:extLst>
                <a:ext uri="{FF2B5EF4-FFF2-40B4-BE49-F238E27FC236}">
                  <a16:creationId xmlns:a16="http://schemas.microsoft.com/office/drawing/2014/main" id="{2FEAADC8-202D-F14E-BBF1-6BDB3B6BAC69}"/>
                </a:ext>
              </a:extLst>
            </p:cNvPr>
            <p:cNvGrpSpPr/>
            <p:nvPr/>
          </p:nvGrpSpPr>
          <p:grpSpPr>
            <a:xfrm>
              <a:off x="7724502" y="3585410"/>
              <a:ext cx="1266056" cy="1672357"/>
              <a:chOff x="7267934" y="2657116"/>
              <a:chExt cx="1266056" cy="1672357"/>
            </a:xfrm>
          </p:grpSpPr>
          <p:sp>
            <p:nvSpPr>
              <p:cNvPr id="62" name="矩形 61">
                <a:extLst>
                  <a:ext uri="{FF2B5EF4-FFF2-40B4-BE49-F238E27FC236}">
                    <a16:creationId xmlns:a16="http://schemas.microsoft.com/office/drawing/2014/main" id="{A4E4AA91-1B28-1642-B039-F1495ECB4705}"/>
                  </a:ext>
                </a:extLst>
              </p:cNvPr>
              <p:cNvSpPr/>
              <p:nvPr/>
            </p:nvSpPr>
            <p:spPr>
              <a:xfrm>
                <a:off x="7357693" y="3218977"/>
                <a:ext cx="1117787" cy="441960"/>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clickhouse</a:t>
                </a:r>
                <a:endParaRPr lang="zh-CN" altLang="en-US" sz="1200" dirty="0"/>
              </a:p>
            </p:txBody>
          </p:sp>
          <p:sp>
            <p:nvSpPr>
              <p:cNvPr id="63" name="矩形 62">
                <a:extLst>
                  <a:ext uri="{FF2B5EF4-FFF2-40B4-BE49-F238E27FC236}">
                    <a16:creationId xmlns:a16="http://schemas.microsoft.com/office/drawing/2014/main" id="{867EF9B3-7914-FC45-A16D-3C3EA92BD645}"/>
                  </a:ext>
                </a:extLst>
              </p:cNvPr>
              <p:cNvSpPr/>
              <p:nvPr/>
            </p:nvSpPr>
            <p:spPr>
              <a:xfrm>
                <a:off x="7357694" y="3795163"/>
                <a:ext cx="1117787" cy="441960"/>
              </a:xfrm>
              <a:prstGeom prst="rect">
                <a:avLst/>
              </a:prstGeom>
              <a:solidFill>
                <a:schemeClr val="accent4">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elasticsearch</a:t>
                </a:r>
                <a:endParaRPr lang="zh-CN" altLang="en-US" sz="1200" dirty="0"/>
              </a:p>
            </p:txBody>
          </p:sp>
          <p:sp>
            <p:nvSpPr>
              <p:cNvPr id="65" name="矩形 64">
                <a:extLst>
                  <a:ext uri="{FF2B5EF4-FFF2-40B4-BE49-F238E27FC236}">
                    <a16:creationId xmlns:a16="http://schemas.microsoft.com/office/drawing/2014/main" id="{04DCE804-A00D-374C-9F59-A47C7ADC7C35}"/>
                  </a:ext>
                </a:extLst>
              </p:cNvPr>
              <p:cNvSpPr/>
              <p:nvPr/>
            </p:nvSpPr>
            <p:spPr>
              <a:xfrm flipH="1">
                <a:off x="7267934" y="2657116"/>
                <a:ext cx="1266056" cy="1672357"/>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6" name="文本框 65">
                <a:extLst>
                  <a:ext uri="{FF2B5EF4-FFF2-40B4-BE49-F238E27FC236}">
                    <a16:creationId xmlns:a16="http://schemas.microsoft.com/office/drawing/2014/main" id="{6269E8CF-79C0-7A47-B182-0437650D565A}"/>
                  </a:ext>
                </a:extLst>
              </p:cNvPr>
              <p:cNvSpPr txBox="1"/>
              <p:nvPr/>
            </p:nvSpPr>
            <p:spPr>
              <a:xfrm>
                <a:off x="7438549" y="2756196"/>
                <a:ext cx="902811" cy="307777"/>
              </a:xfrm>
              <a:prstGeom prst="rect">
                <a:avLst/>
              </a:prstGeom>
              <a:noFill/>
            </p:spPr>
            <p:txBody>
              <a:bodyPr wrap="none" rtlCol="0">
                <a:spAutoFit/>
              </a:bodyPr>
              <a:lstStyle/>
              <a:p>
                <a:r>
                  <a:rPr lang="zh-CN" altLang="en-US" sz="1400" dirty="0"/>
                  <a:t>数据展示</a:t>
                </a:r>
              </a:p>
            </p:txBody>
          </p:sp>
        </p:grpSp>
        <p:sp>
          <p:nvSpPr>
            <p:cNvPr id="67" name="下箭头 66">
              <a:extLst>
                <a:ext uri="{FF2B5EF4-FFF2-40B4-BE49-F238E27FC236}">
                  <a16:creationId xmlns:a16="http://schemas.microsoft.com/office/drawing/2014/main" id="{36E278AC-1517-BB4E-8C71-7AE5837043CB}"/>
                </a:ext>
              </a:extLst>
            </p:cNvPr>
            <p:cNvSpPr/>
            <p:nvPr/>
          </p:nvSpPr>
          <p:spPr>
            <a:xfrm rot="3102360">
              <a:off x="5339170" y="3376540"/>
              <a:ext cx="226683" cy="743692"/>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下箭头 67">
              <a:extLst>
                <a:ext uri="{FF2B5EF4-FFF2-40B4-BE49-F238E27FC236}">
                  <a16:creationId xmlns:a16="http://schemas.microsoft.com/office/drawing/2014/main" id="{A245AECC-6246-244A-81E3-24D2A5D4E118}"/>
                </a:ext>
              </a:extLst>
            </p:cNvPr>
            <p:cNvSpPr/>
            <p:nvPr/>
          </p:nvSpPr>
          <p:spPr>
            <a:xfrm rot="16200000">
              <a:off x="5290991" y="2316210"/>
              <a:ext cx="226681"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下箭头 68">
              <a:extLst>
                <a:ext uri="{FF2B5EF4-FFF2-40B4-BE49-F238E27FC236}">
                  <a16:creationId xmlns:a16="http://schemas.microsoft.com/office/drawing/2014/main" id="{0E83338A-3463-A447-AE09-EB4D6BF67E2E}"/>
                </a:ext>
              </a:extLst>
            </p:cNvPr>
            <p:cNvSpPr/>
            <p:nvPr/>
          </p:nvSpPr>
          <p:spPr>
            <a:xfrm rot="16200000">
              <a:off x="3394814" y="2506349"/>
              <a:ext cx="270510"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下箭头 72">
              <a:extLst>
                <a:ext uri="{FF2B5EF4-FFF2-40B4-BE49-F238E27FC236}">
                  <a16:creationId xmlns:a16="http://schemas.microsoft.com/office/drawing/2014/main" id="{47AC57EB-96C5-1641-9FBA-822B66693997}"/>
                </a:ext>
              </a:extLst>
            </p:cNvPr>
            <p:cNvSpPr/>
            <p:nvPr/>
          </p:nvSpPr>
          <p:spPr>
            <a:xfrm rot="19094577">
              <a:off x="7229919" y="3434127"/>
              <a:ext cx="226683" cy="743692"/>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下箭头 75">
              <a:extLst>
                <a:ext uri="{FF2B5EF4-FFF2-40B4-BE49-F238E27FC236}">
                  <a16:creationId xmlns:a16="http://schemas.microsoft.com/office/drawing/2014/main" id="{9B27911E-9B8F-2B40-AABD-BB9302A0EABB}"/>
                </a:ext>
              </a:extLst>
            </p:cNvPr>
            <p:cNvSpPr/>
            <p:nvPr/>
          </p:nvSpPr>
          <p:spPr>
            <a:xfrm rot="10800000">
              <a:off x="7950141" y="3131186"/>
              <a:ext cx="226683" cy="272651"/>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下箭头 76">
              <a:extLst>
                <a:ext uri="{FF2B5EF4-FFF2-40B4-BE49-F238E27FC236}">
                  <a16:creationId xmlns:a16="http://schemas.microsoft.com/office/drawing/2014/main" id="{80FED955-D833-8448-BC2F-95A5523853D8}"/>
                </a:ext>
              </a:extLst>
            </p:cNvPr>
            <p:cNvSpPr/>
            <p:nvPr/>
          </p:nvSpPr>
          <p:spPr>
            <a:xfrm>
              <a:off x="8380447" y="3148765"/>
              <a:ext cx="226683" cy="272651"/>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084DF7D5-BE78-034F-ABC0-ACF755B4081F}"/>
                </a:ext>
              </a:extLst>
            </p:cNvPr>
            <p:cNvSpPr txBox="1"/>
            <p:nvPr/>
          </p:nvSpPr>
          <p:spPr>
            <a:xfrm>
              <a:off x="3189047" y="2511436"/>
              <a:ext cx="607859" cy="261610"/>
            </a:xfrm>
            <a:prstGeom prst="rect">
              <a:avLst/>
            </a:prstGeom>
            <a:noFill/>
          </p:spPr>
          <p:txBody>
            <a:bodyPr wrap="none" rtlCol="0">
              <a:spAutoFit/>
            </a:bodyPr>
            <a:lstStyle/>
            <a:p>
              <a:r>
                <a:rPr lang="zh-CN" altLang="en-US" sz="1100" dirty="0"/>
                <a:t>结构化</a:t>
              </a:r>
            </a:p>
          </p:txBody>
        </p:sp>
        <p:sp>
          <p:nvSpPr>
            <p:cNvPr id="70" name="文本框 69">
              <a:extLst>
                <a:ext uri="{FF2B5EF4-FFF2-40B4-BE49-F238E27FC236}">
                  <a16:creationId xmlns:a16="http://schemas.microsoft.com/office/drawing/2014/main" id="{C48730EF-9819-6344-B4D0-1C9F83C0A567}"/>
                </a:ext>
              </a:extLst>
            </p:cNvPr>
            <p:cNvSpPr txBox="1"/>
            <p:nvPr/>
          </p:nvSpPr>
          <p:spPr>
            <a:xfrm>
              <a:off x="3149127" y="4414207"/>
              <a:ext cx="748923" cy="430887"/>
            </a:xfrm>
            <a:prstGeom prst="rect">
              <a:avLst/>
            </a:prstGeom>
            <a:noFill/>
          </p:spPr>
          <p:txBody>
            <a:bodyPr wrap="none" rtlCol="0">
              <a:spAutoFit/>
            </a:bodyPr>
            <a:lstStyle/>
            <a:p>
              <a:r>
                <a:rPr lang="zh-CN" altLang="en-US" sz="1100" dirty="0"/>
                <a:t>半结构化</a:t>
              </a:r>
              <a:endParaRPr lang="en-US" altLang="zh-CN" sz="1100" dirty="0"/>
            </a:p>
            <a:p>
              <a:r>
                <a:rPr lang="zh-CN" altLang="en-US" sz="1100" dirty="0"/>
                <a:t>非结构化</a:t>
              </a:r>
            </a:p>
          </p:txBody>
        </p:sp>
      </p:grpSp>
    </p:spTree>
    <p:extLst>
      <p:ext uri="{BB962C8B-B14F-4D97-AF65-F5344CB8AC3E}">
        <p14:creationId xmlns:p14="http://schemas.microsoft.com/office/powerpoint/2010/main" val="968102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数仓架构</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grpSp>
        <p:nvGrpSpPr>
          <p:cNvPr id="53" name="组合 52">
            <a:extLst>
              <a:ext uri="{FF2B5EF4-FFF2-40B4-BE49-F238E27FC236}">
                <a16:creationId xmlns:a16="http://schemas.microsoft.com/office/drawing/2014/main" id="{B0912400-FAF3-954C-8E0D-08F48E823F3F}"/>
              </a:ext>
            </a:extLst>
          </p:cNvPr>
          <p:cNvGrpSpPr/>
          <p:nvPr/>
        </p:nvGrpSpPr>
        <p:grpSpPr>
          <a:xfrm>
            <a:off x="987829" y="1269827"/>
            <a:ext cx="10221943" cy="5121518"/>
            <a:chOff x="987829" y="1269827"/>
            <a:chExt cx="10221943" cy="5121518"/>
          </a:xfrm>
        </p:grpSpPr>
        <p:sp>
          <p:nvSpPr>
            <p:cNvPr id="54" name="文本框 53">
              <a:extLst>
                <a:ext uri="{FF2B5EF4-FFF2-40B4-BE49-F238E27FC236}">
                  <a16:creationId xmlns:a16="http://schemas.microsoft.com/office/drawing/2014/main" id="{B674478A-8C7E-3041-9CF6-F4B8EFB8559F}"/>
                </a:ext>
              </a:extLst>
            </p:cNvPr>
            <p:cNvSpPr txBox="1"/>
            <p:nvPr/>
          </p:nvSpPr>
          <p:spPr>
            <a:xfrm>
              <a:off x="987829" y="1278405"/>
              <a:ext cx="430887" cy="1022314"/>
            </a:xfrm>
            <a:prstGeom prst="rect">
              <a:avLst/>
            </a:prstGeom>
            <a:noFill/>
          </p:spPr>
          <p:txBody>
            <a:bodyPr vert="eaVert" wrap="square">
              <a:spAutoFit/>
            </a:bodyPr>
            <a:lstStyle/>
            <a:p>
              <a:pPr algn="ctr" eaLnBrk="1" fontAlgn="auto" hangingPunct="1">
                <a:spcBef>
                  <a:spcPts val="0"/>
                </a:spcBef>
                <a:spcAft>
                  <a:spcPts val="0"/>
                </a:spcAft>
                <a:defRPr/>
              </a:pPr>
              <a:r>
                <a:rPr lang="zh-CN" altLang="en-US" sz="1600" dirty="0">
                  <a:solidFill>
                    <a:schemeClr val="accent4"/>
                  </a:solidFill>
                  <a:latin typeface="微软雅黑" panose="020B0503020204020204" pitchFamily="34" charset="-122"/>
                  <a:ea typeface="微软雅黑" panose="020B0503020204020204" pitchFamily="34" charset="-122"/>
                </a:rPr>
                <a:t>应用层</a:t>
              </a:r>
            </a:p>
          </p:txBody>
        </p:sp>
        <p:sp>
          <p:nvSpPr>
            <p:cNvPr id="55" name="矩形 54">
              <a:extLst>
                <a:ext uri="{FF2B5EF4-FFF2-40B4-BE49-F238E27FC236}">
                  <a16:creationId xmlns:a16="http://schemas.microsoft.com/office/drawing/2014/main" id="{C64366C9-3D69-6144-9188-C35118027A60}"/>
                </a:ext>
              </a:extLst>
            </p:cNvPr>
            <p:cNvSpPr/>
            <p:nvPr/>
          </p:nvSpPr>
          <p:spPr>
            <a:xfrm>
              <a:off x="988048" y="1269827"/>
              <a:ext cx="10201640" cy="1022314"/>
            </a:xfrm>
            <a:prstGeom prst="rect">
              <a:avLst/>
            </a:prstGeom>
            <a:noFill/>
            <a:ln w="12700" cap="flat" cmpd="sng" algn="ctr">
              <a:solidFill>
                <a:srgbClr val="5C69C0">
                  <a:shade val="50000"/>
                </a:srgb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56" name="矩形 55">
              <a:extLst>
                <a:ext uri="{FF2B5EF4-FFF2-40B4-BE49-F238E27FC236}">
                  <a16:creationId xmlns:a16="http://schemas.microsoft.com/office/drawing/2014/main" id="{6B101095-86CF-6E49-A88E-A8E8FDB7C64D}"/>
                </a:ext>
              </a:extLst>
            </p:cNvPr>
            <p:cNvSpPr/>
            <p:nvPr/>
          </p:nvSpPr>
          <p:spPr>
            <a:xfrm>
              <a:off x="992018" y="2807682"/>
              <a:ext cx="10217754" cy="2599423"/>
            </a:xfrm>
            <a:prstGeom prst="rect">
              <a:avLst/>
            </a:prstGeom>
            <a:noFill/>
            <a:ln w="12700" cap="flat" cmpd="sng" algn="ctr">
              <a:solidFill>
                <a:srgbClr val="5C69C0">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57" name="文本框 56">
              <a:extLst>
                <a:ext uri="{FF2B5EF4-FFF2-40B4-BE49-F238E27FC236}">
                  <a16:creationId xmlns:a16="http://schemas.microsoft.com/office/drawing/2014/main" id="{17C1DED1-AA0B-264F-ACEC-614F48005638}"/>
                </a:ext>
              </a:extLst>
            </p:cNvPr>
            <p:cNvSpPr txBox="1"/>
            <p:nvPr/>
          </p:nvSpPr>
          <p:spPr>
            <a:xfrm>
              <a:off x="988047" y="2904215"/>
              <a:ext cx="430887" cy="2424536"/>
            </a:xfrm>
            <a:prstGeom prst="rect">
              <a:avLst/>
            </a:prstGeom>
            <a:noFill/>
          </p:spPr>
          <p:txBody>
            <a:bodyPr vert="eaVert" wrap="square">
              <a:spAutoFit/>
            </a:bodyPr>
            <a:lstStyle/>
            <a:p>
              <a:pPr algn="ctr" eaLnBrk="1" fontAlgn="auto" hangingPunct="1">
                <a:spcBef>
                  <a:spcPts val="0"/>
                </a:spcBef>
                <a:spcAft>
                  <a:spcPts val="0"/>
                </a:spcAft>
                <a:defRPr/>
              </a:pPr>
              <a:r>
                <a:rPr lang="zh-CN" altLang="en-US" sz="1600" dirty="0">
                  <a:solidFill>
                    <a:schemeClr val="accent4"/>
                  </a:solidFill>
                  <a:latin typeface="微软雅黑" panose="020B0503020204020204" pitchFamily="34" charset="-122"/>
                  <a:ea typeface="微软雅黑" panose="020B0503020204020204" pitchFamily="34" charset="-122"/>
                </a:rPr>
                <a:t>数仓层</a:t>
              </a:r>
            </a:p>
          </p:txBody>
        </p:sp>
        <p:sp>
          <p:nvSpPr>
            <p:cNvPr id="58" name="矩形 57">
              <a:extLst>
                <a:ext uri="{FF2B5EF4-FFF2-40B4-BE49-F238E27FC236}">
                  <a16:creationId xmlns:a16="http://schemas.microsoft.com/office/drawing/2014/main" id="{225A6E83-AC53-0046-AC0F-F04DD3304E96}"/>
                </a:ext>
              </a:extLst>
            </p:cNvPr>
            <p:cNvSpPr/>
            <p:nvPr/>
          </p:nvSpPr>
          <p:spPr>
            <a:xfrm>
              <a:off x="992017" y="5878066"/>
              <a:ext cx="10211139" cy="513279"/>
            </a:xfrm>
            <a:prstGeom prst="rect">
              <a:avLst/>
            </a:prstGeom>
            <a:noFill/>
            <a:ln w="12700" cap="flat" cmpd="sng" algn="ctr">
              <a:solidFill>
                <a:srgbClr val="5C69C0">
                  <a:shade val="50000"/>
                </a:srgb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59" name="文本框 58">
              <a:extLst>
                <a:ext uri="{FF2B5EF4-FFF2-40B4-BE49-F238E27FC236}">
                  <a16:creationId xmlns:a16="http://schemas.microsoft.com/office/drawing/2014/main" id="{0DF4E2BF-1367-EE4C-B311-FE390A187548}"/>
                </a:ext>
              </a:extLst>
            </p:cNvPr>
            <p:cNvSpPr txBox="1"/>
            <p:nvPr/>
          </p:nvSpPr>
          <p:spPr>
            <a:xfrm>
              <a:off x="992017" y="5963384"/>
              <a:ext cx="923330" cy="338554"/>
            </a:xfrm>
            <a:prstGeom prst="rect">
              <a:avLst/>
            </a:prstGeom>
            <a:noFill/>
          </p:spPr>
          <p:txBody>
            <a:bodyPr vert="horz" wrap="square">
              <a:spAutoFit/>
            </a:bodyPr>
            <a:lstStyle/>
            <a:p>
              <a:pPr algn="ctr" eaLnBrk="1" fontAlgn="auto" hangingPunct="1">
                <a:spcBef>
                  <a:spcPts val="0"/>
                </a:spcBef>
                <a:spcAft>
                  <a:spcPts val="0"/>
                </a:spcAft>
                <a:defRPr/>
              </a:pPr>
              <a:r>
                <a:rPr lang="zh-CN" altLang="en-US" sz="1600" dirty="0">
                  <a:solidFill>
                    <a:schemeClr val="accent4"/>
                  </a:solidFill>
                  <a:latin typeface="微软雅黑" panose="020B0503020204020204" pitchFamily="34" charset="-122"/>
                  <a:ea typeface="微软雅黑" panose="020B0503020204020204" pitchFamily="34" charset="-122"/>
                </a:rPr>
                <a:t>数 据 源</a:t>
              </a:r>
            </a:p>
          </p:txBody>
        </p:sp>
        <p:sp>
          <p:nvSpPr>
            <p:cNvPr id="60" name="矩形: 圆角 9">
              <a:extLst>
                <a:ext uri="{FF2B5EF4-FFF2-40B4-BE49-F238E27FC236}">
                  <a16:creationId xmlns:a16="http://schemas.microsoft.com/office/drawing/2014/main" id="{4ACC305E-4294-244D-AF51-86EEEE9F16E5}"/>
                </a:ext>
              </a:extLst>
            </p:cNvPr>
            <p:cNvSpPr/>
            <p:nvPr/>
          </p:nvSpPr>
          <p:spPr>
            <a:xfrm>
              <a:off x="2042089" y="5947757"/>
              <a:ext cx="1807048" cy="346270"/>
            </a:xfrm>
            <a:prstGeom prst="roundRect">
              <a:avLst/>
            </a:prstGeom>
            <a:solidFill>
              <a:srgbClr val="4AACC5"/>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kern="0" dirty="0">
                  <a:solidFill>
                    <a:srgbClr val="FFFFFF"/>
                  </a:solidFill>
                  <a:latin typeface="微软雅黑" panose="020B0503020204020204" pitchFamily="34" charset="-122"/>
                  <a:ea typeface="微软雅黑" panose="020B0503020204020204" pitchFamily="34" charset="-122"/>
                </a:rPr>
                <a:t>交通</a:t>
              </a:r>
              <a:endParaRPr kumimoji="0" lang="zh-CN" altLang="en-US" sz="140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61" name="组合 60">
              <a:extLst>
                <a:ext uri="{FF2B5EF4-FFF2-40B4-BE49-F238E27FC236}">
                  <a16:creationId xmlns:a16="http://schemas.microsoft.com/office/drawing/2014/main" id="{39321D25-83E1-D446-8F4B-0173002B84ED}"/>
                </a:ext>
              </a:extLst>
            </p:cNvPr>
            <p:cNvGrpSpPr/>
            <p:nvPr/>
          </p:nvGrpSpPr>
          <p:grpSpPr>
            <a:xfrm>
              <a:off x="3392685" y="5493773"/>
              <a:ext cx="4834200" cy="277368"/>
              <a:chOff x="2886056" y="5395795"/>
              <a:chExt cx="4834200" cy="392875"/>
            </a:xfrm>
          </p:grpSpPr>
          <p:sp>
            <p:nvSpPr>
              <p:cNvPr id="122" name="箭头: 右 11">
                <a:extLst>
                  <a:ext uri="{FF2B5EF4-FFF2-40B4-BE49-F238E27FC236}">
                    <a16:creationId xmlns:a16="http://schemas.microsoft.com/office/drawing/2014/main" id="{330D18AC-9013-0A4B-A3FC-FF8ED42735A6}"/>
                  </a:ext>
                </a:extLst>
              </p:cNvPr>
              <p:cNvSpPr/>
              <p:nvPr/>
            </p:nvSpPr>
            <p:spPr>
              <a:xfrm rot="16200000">
                <a:off x="2803778" y="5478073"/>
                <a:ext cx="383137"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23" name="箭头: 右 12">
                <a:extLst>
                  <a:ext uri="{FF2B5EF4-FFF2-40B4-BE49-F238E27FC236}">
                    <a16:creationId xmlns:a16="http://schemas.microsoft.com/office/drawing/2014/main" id="{6FB2FC98-9B6F-2C42-B04B-895E698C6E79}"/>
                  </a:ext>
                </a:extLst>
              </p:cNvPr>
              <p:cNvSpPr/>
              <p:nvPr/>
            </p:nvSpPr>
            <p:spPr>
              <a:xfrm rot="16200000">
                <a:off x="7419396" y="5487811"/>
                <a:ext cx="383137"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120" name="箭头: 右 14">
              <a:extLst>
                <a:ext uri="{FF2B5EF4-FFF2-40B4-BE49-F238E27FC236}">
                  <a16:creationId xmlns:a16="http://schemas.microsoft.com/office/drawing/2014/main" id="{840725B3-8916-0843-99B7-D48B9997A220}"/>
                </a:ext>
              </a:extLst>
            </p:cNvPr>
            <p:cNvSpPr/>
            <p:nvPr/>
          </p:nvSpPr>
          <p:spPr>
            <a:xfrm rot="16200000">
              <a:off x="4868201" y="2453430"/>
              <a:ext cx="316606"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63" name="组合 62">
              <a:extLst>
                <a:ext uri="{FF2B5EF4-FFF2-40B4-BE49-F238E27FC236}">
                  <a16:creationId xmlns:a16="http://schemas.microsoft.com/office/drawing/2014/main" id="{B077C0B1-48E2-F84E-BC5E-F3A090BD9909}"/>
                </a:ext>
              </a:extLst>
            </p:cNvPr>
            <p:cNvGrpSpPr/>
            <p:nvPr/>
          </p:nvGrpSpPr>
          <p:grpSpPr>
            <a:xfrm>
              <a:off x="2272869" y="1387841"/>
              <a:ext cx="4476118" cy="793199"/>
              <a:chOff x="-109650" y="1139526"/>
              <a:chExt cx="4476118" cy="1013962"/>
            </a:xfrm>
          </p:grpSpPr>
          <p:grpSp>
            <p:nvGrpSpPr>
              <p:cNvPr id="115" name="组合 114">
                <a:extLst>
                  <a:ext uri="{FF2B5EF4-FFF2-40B4-BE49-F238E27FC236}">
                    <a16:creationId xmlns:a16="http://schemas.microsoft.com/office/drawing/2014/main" id="{12E97826-771D-7944-935D-C8F5A7018AFF}"/>
                  </a:ext>
                </a:extLst>
              </p:cNvPr>
              <p:cNvGrpSpPr/>
              <p:nvPr/>
            </p:nvGrpSpPr>
            <p:grpSpPr>
              <a:xfrm>
                <a:off x="-109650" y="1139526"/>
                <a:ext cx="4476118" cy="1013962"/>
                <a:chOff x="441923" y="1520484"/>
                <a:chExt cx="3190203" cy="1013962"/>
              </a:xfrm>
            </p:grpSpPr>
            <p:sp>
              <p:nvSpPr>
                <p:cNvPr id="118" name="矩形 117">
                  <a:extLst>
                    <a:ext uri="{FF2B5EF4-FFF2-40B4-BE49-F238E27FC236}">
                      <a16:creationId xmlns:a16="http://schemas.microsoft.com/office/drawing/2014/main" id="{2FB8F17C-7828-BE40-BA0E-B230A90B0178}"/>
                    </a:ext>
                  </a:extLst>
                </p:cNvPr>
                <p:cNvSpPr/>
                <p:nvPr/>
              </p:nvSpPr>
              <p:spPr>
                <a:xfrm>
                  <a:off x="441923" y="1520484"/>
                  <a:ext cx="3190203" cy="1013962"/>
                </a:xfrm>
                <a:prstGeom prst="rect">
                  <a:avLst/>
                </a:prstGeom>
                <a:solidFill>
                  <a:srgbClr val="4AACC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19" name="文本框 118">
                  <a:extLst>
                    <a:ext uri="{FF2B5EF4-FFF2-40B4-BE49-F238E27FC236}">
                      <a16:creationId xmlns:a16="http://schemas.microsoft.com/office/drawing/2014/main" id="{34EAFD7A-965E-954E-8DFC-931ED50C99F9}"/>
                    </a:ext>
                  </a:extLst>
                </p:cNvPr>
                <p:cNvSpPr txBox="1"/>
                <p:nvPr/>
              </p:nvSpPr>
              <p:spPr>
                <a:xfrm>
                  <a:off x="503573" y="1527033"/>
                  <a:ext cx="1465173" cy="393437"/>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icrosoft YaHei" charset="0"/>
                    </a:rPr>
                    <a:t>预警展示</a:t>
                  </a:r>
                </a:p>
              </p:txBody>
            </p:sp>
          </p:grpSp>
          <p:sp>
            <p:nvSpPr>
              <p:cNvPr id="117" name="矩形: 圆角 19">
                <a:extLst>
                  <a:ext uri="{FF2B5EF4-FFF2-40B4-BE49-F238E27FC236}">
                    <a16:creationId xmlns:a16="http://schemas.microsoft.com/office/drawing/2014/main" id="{E756483A-2CB5-0C44-AE74-692AB0E73EDF}"/>
                  </a:ext>
                </a:extLst>
              </p:cNvPr>
              <p:cNvSpPr/>
              <p:nvPr/>
            </p:nvSpPr>
            <p:spPr>
              <a:xfrm>
                <a:off x="1506814" y="1545376"/>
                <a:ext cx="1309311" cy="405317"/>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微软雅黑" panose="020B0503020204020204" pitchFamily="34" charset="-122"/>
                    <a:ea typeface="微软雅黑" panose="020B0503020204020204" pitchFamily="34" charset="-122"/>
                  </a:rPr>
                  <a:t>空气质量预警</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64" name="矩形: 圆角 26">
              <a:extLst>
                <a:ext uri="{FF2B5EF4-FFF2-40B4-BE49-F238E27FC236}">
                  <a16:creationId xmlns:a16="http://schemas.microsoft.com/office/drawing/2014/main" id="{BB3BE712-B58C-5249-AB53-41F9E553934A}"/>
                </a:ext>
              </a:extLst>
            </p:cNvPr>
            <p:cNvSpPr/>
            <p:nvPr/>
          </p:nvSpPr>
          <p:spPr>
            <a:xfrm>
              <a:off x="4439019" y="5945503"/>
              <a:ext cx="1807048" cy="346270"/>
            </a:xfrm>
            <a:prstGeom prst="roundRect">
              <a:avLst/>
            </a:prstGeom>
            <a:solidFill>
              <a:srgbClr val="4AACC5"/>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路网</a:t>
              </a:r>
            </a:p>
          </p:txBody>
        </p:sp>
        <p:sp>
          <p:nvSpPr>
            <p:cNvPr id="65" name="矩形: 圆角 27">
              <a:extLst>
                <a:ext uri="{FF2B5EF4-FFF2-40B4-BE49-F238E27FC236}">
                  <a16:creationId xmlns:a16="http://schemas.microsoft.com/office/drawing/2014/main" id="{94F74BB5-1124-6847-B13F-6FD3CD768BB3}"/>
                </a:ext>
              </a:extLst>
            </p:cNvPr>
            <p:cNvSpPr/>
            <p:nvPr/>
          </p:nvSpPr>
          <p:spPr>
            <a:xfrm>
              <a:off x="6835949" y="5942391"/>
              <a:ext cx="1807048" cy="346270"/>
            </a:xfrm>
            <a:prstGeom prst="roundRect">
              <a:avLst/>
            </a:prstGeom>
            <a:solidFill>
              <a:srgbClr val="4AACC5"/>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kern="0" dirty="0">
                  <a:solidFill>
                    <a:srgbClr val="FFFFFF"/>
                  </a:solidFill>
                  <a:latin typeface="微软雅黑" panose="020B0503020204020204" pitchFamily="34" charset="-122"/>
                  <a:ea typeface="微软雅黑" panose="020B0503020204020204" pitchFamily="34" charset="-122"/>
                </a:rPr>
                <a:t>空气质量</a:t>
              </a:r>
              <a:endParaRPr kumimoji="0" lang="zh-CN" altLang="en-US" sz="140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66" name="矩形 65">
              <a:extLst>
                <a:ext uri="{FF2B5EF4-FFF2-40B4-BE49-F238E27FC236}">
                  <a16:creationId xmlns:a16="http://schemas.microsoft.com/office/drawing/2014/main" id="{BC76A764-9E91-5545-940A-F1DF2B84EB20}"/>
                </a:ext>
              </a:extLst>
            </p:cNvPr>
            <p:cNvSpPr/>
            <p:nvPr/>
          </p:nvSpPr>
          <p:spPr>
            <a:xfrm>
              <a:off x="1418716" y="4931494"/>
              <a:ext cx="9708923" cy="397257"/>
            </a:xfrm>
            <a:prstGeom prst="rect">
              <a:avLst/>
            </a:prstGeom>
            <a:solidFill>
              <a:srgbClr val="4AACC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维度层（</a:t>
              </a:r>
              <a:r>
                <a:rPr kumimoji="0" lang="en-US" altLang="zh-CN"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DIM</a:t>
              </a: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p:sp>
          <p:nvSpPr>
            <p:cNvPr id="68" name="文本框 67">
              <a:extLst>
                <a:ext uri="{FF2B5EF4-FFF2-40B4-BE49-F238E27FC236}">
                  <a16:creationId xmlns:a16="http://schemas.microsoft.com/office/drawing/2014/main" id="{B321BFD1-0B0F-7D4A-BE20-AE8FD56BBB70}"/>
                </a:ext>
              </a:extLst>
            </p:cNvPr>
            <p:cNvSpPr txBox="1"/>
            <p:nvPr/>
          </p:nvSpPr>
          <p:spPr>
            <a:xfrm>
              <a:off x="7849110" y="1389831"/>
              <a:ext cx="2055758" cy="307777"/>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icrosoft YaHei" charset="0"/>
                </a:rPr>
                <a:t>预警展示</a:t>
              </a:r>
            </a:p>
          </p:txBody>
        </p:sp>
        <p:sp>
          <p:nvSpPr>
            <p:cNvPr id="75" name="矩形: 圆角 44">
              <a:extLst>
                <a:ext uri="{FF2B5EF4-FFF2-40B4-BE49-F238E27FC236}">
                  <a16:creationId xmlns:a16="http://schemas.microsoft.com/office/drawing/2014/main" id="{A80FA99B-C737-774F-88E8-7E7B4CA8BE1E}"/>
                </a:ext>
              </a:extLst>
            </p:cNvPr>
            <p:cNvSpPr/>
            <p:nvPr/>
          </p:nvSpPr>
          <p:spPr>
            <a:xfrm>
              <a:off x="9232879" y="5919264"/>
              <a:ext cx="1807048" cy="346270"/>
            </a:xfrm>
            <a:prstGeom prst="roundRect">
              <a:avLst/>
            </a:prstGeom>
            <a:solidFill>
              <a:srgbClr val="4AACC5"/>
            </a:solidFill>
            <a:ln w="6350" cap="flat" cmpd="sng" algn="ctr">
              <a:noFill/>
              <a:prstDash val="solid"/>
              <a:miter lim="800000"/>
            </a:ln>
            <a:effectLst/>
          </p:spPr>
          <p:txBody>
            <a:bodyPr rtlCol="0" anchor="ctr"/>
            <a:lstStyle/>
            <a:p>
              <a:pPr lvl="0" algn="ctr">
                <a:defRPr/>
              </a:pPr>
              <a:r>
                <a:rPr lang="zh-CN" altLang="en-US" sz="1400" kern="0" dirty="0">
                  <a:solidFill>
                    <a:srgbClr val="FFFFFF"/>
                  </a:solidFill>
                  <a:latin typeface="微软雅黑" panose="020B0503020204020204" pitchFamily="34" charset="-122"/>
                  <a:ea typeface="微软雅黑" panose="020B0503020204020204" pitchFamily="34" charset="-122"/>
                </a:rPr>
                <a:t>天气</a:t>
              </a:r>
            </a:p>
          </p:txBody>
        </p:sp>
        <p:grpSp>
          <p:nvGrpSpPr>
            <p:cNvPr id="76" name="组合 75">
              <a:extLst>
                <a:ext uri="{FF2B5EF4-FFF2-40B4-BE49-F238E27FC236}">
                  <a16:creationId xmlns:a16="http://schemas.microsoft.com/office/drawing/2014/main" id="{52A053BC-A2AD-4645-8F7C-D0BC8013EDB9}"/>
                </a:ext>
              </a:extLst>
            </p:cNvPr>
            <p:cNvGrpSpPr/>
            <p:nvPr/>
          </p:nvGrpSpPr>
          <p:grpSpPr>
            <a:xfrm>
              <a:off x="1433743" y="2972194"/>
              <a:ext cx="2045781" cy="1843979"/>
              <a:chOff x="1442462" y="3115937"/>
              <a:chExt cx="2045781" cy="1843979"/>
            </a:xfrm>
          </p:grpSpPr>
          <p:sp>
            <p:nvSpPr>
              <p:cNvPr id="106" name="矩形 105">
                <a:extLst>
                  <a:ext uri="{FF2B5EF4-FFF2-40B4-BE49-F238E27FC236}">
                    <a16:creationId xmlns:a16="http://schemas.microsoft.com/office/drawing/2014/main" id="{D5FC174E-9860-2044-9556-F8B8CED26AF8}"/>
                  </a:ext>
                </a:extLst>
              </p:cNvPr>
              <p:cNvSpPr/>
              <p:nvPr/>
            </p:nvSpPr>
            <p:spPr>
              <a:xfrm>
                <a:off x="1442462" y="3115937"/>
                <a:ext cx="2045781" cy="1843979"/>
              </a:xfrm>
              <a:prstGeom prst="rect">
                <a:avLst/>
              </a:prstGeom>
              <a:solidFill>
                <a:srgbClr val="4AACC5"/>
              </a:solidFill>
              <a:ln w="12700" cap="flat" cmpd="sng" algn="ctr">
                <a:noFill/>
                <a:prstDash val="solid"/>
                <a:miter lim="800000"/>
              </a:ln>
              <a:effectLst/>
            </p:spPr>
            <p:txBody>
              <a:bodyPr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贴源层（</a:t>
                </a:r>
                <a:r>
                  <a:rPr kumimoji="0" lang="en-US" altLang="zh-CN"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SRC</a:t>
                </a: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p:sp>
            <p:nvSpPr>
              <p:cNvPr id="107" name="矩形: 圆角 45">
                <a:extLst>
                  <a:ext uri="{FF2B5EF4-FFF2-40B4-BE49-F238E27FC236}">
                    <a16:creationId xmlns:a16="http://schemas.microsoft.com/office/drawing/2014/main" id="{43D5287A-585E-844A-B12E-312B4977D985}"/>
                  </a:ext>
                </a:extLst>
              </p:cNvPr>
              <p:cNvSpPr/>
              <p:nvPr/>
            </p:nvSpPr>
            <p:spPr>
              <a:xfrm>
                <a:off x="1755614" y="3487573"/>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交通</a:t>
                </a:r>
              </a:p>
            </p:txBody>
          </p:sp>
          <p:sp>
            <p:nvSpPr>
              <p:cNvPr id="108" name="矩形: 圆角 46">
                <a:extLst>
                  <a:ext uri="{FF2B5EF4-FFF2-40B4-BE49-F238E27FC236}">
                    <a16:creationId xmlns:a16="http://schemas.microsoft.com/office/drawing/2014/main" id="{6B387112-BA6C-E24C-83DE-196FF30A1077}"/>
                  </a:ext>
                </a:extLst>
              </p:cNvPr>
              <p:cNvSpPr/>
              <p:nvPr/>
            </p:nvSpPr>
            <p:spPr>
              <a:xfrm>
                <a:off x="1763214" y="3851501"/>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微软雅黑" panose="020B0503020204020204" pitchFamily="34" charset="-122"/>
                    <a:ea typeface="微软雅黑" panose="020B0503020204020204" pitchFamily="34" charset="-122"/>
                  </a:rPr>
                  <a:t>路网</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09" name="矩形: 圆角 47">
                <a:extLst>
                  <a:ext uri="{FF2B5EF4-FFF2-40B4-BE49-F238E27FC236}">
                    <a16:creationId xmlns:a16="http://schemas.microsoft.com/office/drawing/2014/main" id="{D33C19AC-FFB8-0544-88FB-3B8EEEB75D8A}"/>
                  </a:ext>
                </a:extLst>
              </p:cNvPr>
              <p:cNvSpPr/>
              <p:nvPr/>
            </p:nvSpPr>
            <p:spPr>
              <a:xfrm>
                <a:off x="1763214" y="4215429"/>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微软雅黑" panose="020B0503020204020204" pitchFamily="34" charset="-122"/>
                    <a:ea typeface="微软雅黑" panose="020B0503020204020204" pitchFamily="34" charset="-122"/>
                  </a:rPr>
                  <a:t>空气质量</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10" name="矩形: 圆角 48">
                <a:extLst>
                  <a:ext uri="{FF2B5EF4-FFF2-40B4-BE49-F238E27FC236}">
                    <a16:creationId xmlns:a16="http://schemas.microsoft.com/office/drawing/2014/main" id="{7B6EABF1-C17C-5F42-A978-FD8AFBB05ABB}"/>
                  </a:ext>
                </a:extLst>
              </p:cNvPr>
              <p:cNvSpPr/>
              <p:nvPr/>
            </p:nvSpPr>
            <p:spPr>
              <a:xfrm>
                <a:off x="1763214" y="4579358"/>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天气</a:t>
                </a:r>
              </a:p>
            </p:txBody>
          </p:sp>
        </p:grpSp>
        <p:sp>
          <p:nvSpPr>
            <p:cNvPr id="97" name="矩形 96">
              <a:extLst>
                <a:ext uri="{FF2B5EF4-FFF2-40B4-BE49-F238E27FC236}">
                  <a16:creationId xmlns:a16="http://schemas.microsoft.com/office/drawing/2014/main" id="{AC8C61B0-D958-9142-8821-4A077A481A46}"/>
                </a:ext>
              </a:extLst>
            </p:cNvPr>
            <p:cNvSpPr/>
            <p:nvPr/>
          </p:nvSpPr>
          <p:spPr>
            <a:xfrm>
              <a:off x="4037058" y="2972193"/>
              <a:ext cx="2045781" cy="1843979"/>
            </a:xfrm>
            <a:prstGeom prst="rect">
              <a:avLst/>
            </a:prstGeom>
            <a:solidFill>
              <a:srgbClr val="4AACC5"/>
            </a:solidFill>
            <a:ln w="12700" cap="flat" cmpd="sng" algn="ctr">
              <a:noFill/>
              <a:prstDash val="solid"/>
              <a:miter lim="800000"/>
            </a:ln>
            <a:effectLst/>
          </p:spPr>
          <p:txBody>
            <a:bodyPr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数据操作层（</a:t>
              </a:r>
              <a:r>
                <a:rPr kumimoji="0" lang="en-US" altLang="zh-CN"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ODS</a:t>
              </a: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p:grpSp>
          <p:nvGrpSpPr>
            <p:cNvPr id="78" name="组合 77">
              <a:extLst>
                <a:ext uri="{FF2B5EF4-FFF2-40B4-BE49-F238E27FC236}">
                  <a16:creationId xmlns:a16="http://schemas.microsoft.com/office/drawing/2014/main" id="{58796ED9-FCC5-7545-83EB-113C719105F1}"/>
                </a:ext>
              </a:extLst>
            </p:cNvPr>
            <p:cNvGrpSpPr/>
            <p:nvPr/>
          </p:nvGrpSpPr>
          <p:grpSpPr>
            <a:xfrm>
              <a:off x="6640373" y="2980591"/>
              <a:ext cx="2301284" cy="1843979"/>
              <a:chOff x="5934320" y="3115936"/>
              <a:chExt cx="2301284" cy="1843979"/>
            </a:xfrm>
          </p:grpSpPr>
          <p:sp>
            <p:nvSpPr>
              <p:cNvPr id="89" name="矩形 88">
                <a:extLst>
                  <a:ext uri="{FF2B5EF4-FFF2-40B4-BE49-F238E27FC236}">
                    <a16:creationId xmlns:a16="http://schemas.microsoft.com/office/drawing/2014/main" id="{8DADC726-0EA5-6647-B997-C56E85E6E75B}"/>
                  </a:ext>
                </a:extLst>
              </p:cNvPr>
              <p:cNvSpPr/>
              <p:nvPr/>
            </p:nvSpPr>
            <p:spPr>
              <a:xfrm>
                <a:off x="5934320" y="3115936"/>
                <a:ext cx="2301284" cy="1843979"/>
              </a:xfrm>
              <a:prstGeom prst="rect">
                <a:avLst/>
              </a:prstGeom>
              <a:solidFill>
                <a:srgbClr val="4AACC5"/>
              </a:solidFill>
              <a:ln w="12700" cap="flat" cmpd="sng" algn="ctr">
                <a:noFill/>
                <a:prstDash val="solid"/>
                <a:miter lim="800000"/>
              </a:ln>
              <a:effectLst/>
            </p:spPr>
            <p:txBody>
              <a:bodyPr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数据仓库层（</a:t>
                </a:r>
                <a:r>
                  <a:rPr kumimoji="0" lang="en-US" altLang="zh-CN"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DW</a:t>
                </a: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p:sp>
            <p:nvSpPr>
              <p:cNvPr id="90" name="矩形: 圆角 64">
                <a:extLst>
                  <a:ext uri="{FF2B5EF4-FFF2-40B4-BE49-F238E27FC236}">
                    <a16:creationId xmlns:a16="http://schemas.microsoft.com/office/drawing/2014/main" id="{9582AE95-A9AF-8A4A-B2AF-C57FFFF64609}"/>
                  </a:ext>
                </a:extLst>
              </p:cNvPr>
              <p:cNvSpPr/>
              <p:nvPr/>
            </p:nvSpPr>
            <p:spPr>
              <a:xfrm>
                <a:off x="6129896" y="3481656"/>
                <a:ext cx="842303"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天气</a:t>
                </a:r>
              </a:p>
            </p:txBody>
          </p:sp>
          <p:sp>
            <p:nvSpPr>
              <p:cNvPr id="93" name="矩形: 圆角 67">
                <a:extLst>
                  <a:ext uri="{FF2B5EF4-FFF2-40B4-BE49-F238E27FC236}">
                    <a16:creationId xmlns:a16="http://schemas.microsoft.com/office/drawing/2014/main" id="{ABAC23E9-1546-D74E-9865-324807F03A91}"/>
                  </a:ext>
                </a:extLst>
              </p:cNvPr>
              <p:cNvSpPr/>
              <p:nvPr/>
            </p:nvSpPr>
            <p:spPr>
              <a:xfrm>
                <a:off x="6129896" y="4060426"/>
                <a:ext cx="842303"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车辆</a:t>
                </a:r>
              </a:p>
            </p:txBody>
          </p:sp>
          <p:sp>
            <p:nvSpPr>
              <p:cNvPr id="95" name="矩形: 圆角 69">
                <a:extLst>
                  <a:ext uri="{FF2B5EF4-FFF2-40B4-BE49-F238E27FC236}">
                    <a16:creationId xmlns:a16="http://schemas.microsoft.com/office/drawing/2014/main" id="{C1A2CB77-BF58-114B-9485-4824240A25BC}"/>
                  </a:ext>
                </a:extLst>
              </p:cNvPr>
              <p:cNvSpPr/>
              <p:nvPr/>
            </p:nvSpPr>
            <p:spPr>
              <a:xfrm>
                <a:off x="6129896" y="4639196"/>
                <a:ext cx="842303"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城市生活</a:t>
                </a:r>
              </a:p>
            </p:txBody>
          </p:sp>
        </p:grpSp>
        <p:grpSp>
          <p:nvGrpSpPr>
            <p:cNvPr id="79" name="组合 78">
              <a:extLst>
                <a:ext uri="{FF2B5EF4-FFF2-40B4-BE49-F238E27FC236}">
                  <a16:creationId xmlns:a16="http://schemas.microsoft.com/office/drawing/2014/main" id="{3B41DEC0-9860-F14A-AFD5-0ECB712F4A1F}"/>
                </a:ext>
              </a:extLst>
            </p:cNvPr>
            <p:cNvGrpSpPr/>
            <p:nvPr/>
          </p:nvGrpSpPr>
          <p:grpSpPr>
            <a:xfrm>
              <a:off x="9499191" y="2989007"/>
              <a:ext cx="1620200" cy="1843979"/>
              <a:chOff x="9516158" y="3138831"/>
              <a:chExt cx="1620200" cy="1843979"/>
            </a:xfrm>
          </p:grpSpPr>
          <p:sp>
            <p:nvSpPr>
              <p:cNvPr id="84" name="矩形 83">
                <a:extLst>
                  <a:ext uri="{FF2B5EF4-FFF2-40B4-BE49-F238E27FC236}">
                    <a16:creationId xmlns:a16="http://schemas.microsoft.com/office/drawing/2014/main" id="{83947FFB-5FB0-4341-915C-4AE4104AB475}"/>
                  </a:ext>
                </a:extLst>
              </p:cNvPr>
              <p:cNvSpPr/>
              <p:nvPr/>
            </p:nvSpPr>
            <p:spPr>
              <a:xfrm>
                <a:off x="9516158" y="3138831"/>
                <a:ext cx="1620200" cy="1843979"/>
              </a:xfrm>
              <a:prstGeom prst="rect">
                <a:avLst/>
              </a:prstGeom>
              <a:solidFill>
                <a:srgbClr val="4AACC5"/>
              </a:solidFill>
              <a:ln w="12700" cap="flat" cmpd="sng" algn="ctr">
                <a:noFill/>
                <a:prstDash val="solid"/>
                <a:miter lim="800000"/>
              </a:ln>
              <a:effectLst/>
            </p:spPr>
            <p:txBody>
              <a:bodyPr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数据集市层（</a:t>
                </a:r>
                <a:r>
                  <a:rPr kumimoji="0" lang="en-US" altLang="zh-CN"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DM</a:t>
                </a: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p:sp>
            <p:nvSpPr>
              <p:cNvPr id="85" name="矩形: 圆角 72">
                <a:extLst>
                  <a:ext uri="{FF2B5EF4-FFF2-40B4-BE49-F238E27FC236}">
                    <a16:creationId xmlns:a16="http://schemas.microsoft.com/office/drawing/2014/main" id="{78C56944-9191-E24E-A817-267E9A6593AA}"/>
                  </a:ext>
                </a:extLst>
              </p:cNvPr>
              <p:cNvSpPr/>
              <p:nvPr/>
            </p:nvSpPr>
            <p:spPr>
              <a:xfrm>
                <a:off x="9921835" y="3765817"/>
                <a:ext cx="842303" cy="381217"/>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空气质量指数</a:t>
                </a:r>
              </a:p>
            </p:txBody>
          </p:sp>
        </p:grpSp>
        <p:sp>
          <p:nvSpPr>
            <p:cNvPr id="80" name="箭头: 右 82">
              <a:extLst>
                <a:ext uri="{FF2B5EF4-FFF2-40B4-BE49-F238E27FC236}">
                  <a16:creationId xmlns:a16="http://schemas.microsoft.com/office/drawing/2014/main" id="{81B6B08C-4D5C-664C-98D4-FCFF75A57096}"/>
                </a:ext>
              </a:extLst>
            </p:cNvPr>
            <p:cNvSpPr/>
            <p:nvPr/>
          </p:nvSpPr>
          <p:spPr>
            <a:xfrm>
              <a:off x="3628723" y="3902580"/>
              <a:ext cx="270493"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1" name="箭头: 右 83">
              <a:extLst>
                <a:ext uri="{FF2B5EF4-FFF2-40B4-BE49-F238E27FC236}">
                  <a16:creationId xmlns:a16="http://schemas.microsoft.com/office/drawing/2014/main" id="{06E66F7A-F334-9B4F-8173-66DFE41B786F}"/>
                </a:ext>
              </a:extLst>
            </p:cNvPr>
            <p:cNvSpPr/>
            <p:nvPr/>
          </p:nvSpPr>
          <p:spPr>
            <a:xfrm>
              <a:off x="6254271" y="3906229"/>
              <a:ext cx="270493"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2" name="箭头: 右 84">
              <a:extLst>
                <a:ext uri="{FF2B5EF4-FFF2-40B4-BE49-F238E27FC236}">
                  <a16:creationId xmlns:a16="http://schemas.microsoft.com/office/drawing/2014/main" id="{874370E9-90F8-7043-83BC-B0E838FC5929}"/>
                </a:ext>
              </a:extLst>
            </p:cNvPr>
            <p:cNvSpPr/>
            <p:nvPr/>
          </p:nvSpPr>
          <p:spPr>
            <a:xfrm>
              <a:off x="9098240" y="3888444"/>
              <a:ext cx="270493"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125" name="箭头: 右 14">
            <a:extLst>
              <a:ext uri="{FF2B5EF4-FFF2-40B4-BE49-F238E27FC236}">
                <a16:creationId xmlns:a16="http://schemas.microsoft.com/office/drawing/2014/main" id="{84A13F57-7A86-7D49-BF4A-806E91C45084}"/>
              </a:ext>
            </a:extLst>
          </p:cNvPr>
          <p:cNvSpPr/>
          <p:nvPr/>
        </p:nvSpPr>
        <p:spPr>
          <a:xfrm rot="5400000">
            <a:off x="4084769" y="2461404"/>
            <a:ext cx="316606"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26" name="矩形: 圆角 45">
            <a:extLst>
              <a:ext uri="{FF2B5EF4-FFF2-40B4-BE49-F238E27FC236}">
                <a16:creationId xmlns:a16="http://schemas.microsoft.com/office/drawing/2014/main" id="{2081FE63-BFB5-9348-8980-F5987BFCA9AA}"/>
              </a:ext>
            </a:extLst>
          </p:cNvPr>
          <p:cNvSpPr/>
          <p:nvPr/>
        </p:nvSpPr>
        <p:spPr>
          <a:xfrm>
            <a:off x="4344763" y="3343830"/>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交通</a:t>
            </a:r>
          </a:p>
        </p:txBody>
      </p:sp>
      <p:sp>
        <p:nvSpPr>
          <p:cNvPr id="127" name="矩形: 圆角 46">
            <a:extLst>
              <a:ext uri="{FF2B5EF4-FFF2-40B4-BE49-F238E27FC236}">
                <a16:creationId xmlns:a16="http://schemas.microsoft.com/office/drawing/2014/main" id="{CB8C6156-D8E8-5B4D-9C23-5D10577FE4CA}"/>
              </a:ext>
            </a:extLst>
          </p:cNvPr>
          <p:cNvSpPr/>
          <p:nvPr/>
        </p:nvSpPr>
        <p:spPr>
          <a:xfrm>
            <a:off x="4352363" y="3707758"/>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微软雅黑" panose="020B0503020204020204" pitchFamily="34" charset="-122"/>
                <a:ea typeface="微软雅黑" panose="020B0503020204020204" pitchFamily="34" charset="-122"/>
              </a:rPr>
              <a:t>路网</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28" name="矩形: 圆角 47">
            <a:extLst>
              <a:ext uri="{FF2B5EF4-FFF2-40B4-BE49-F238E27FC236}">
                <a16:creationId xmlns:a16="http://schemas.microsoft.com/office/drawing/2014/main" id="{9C666125-DAAC-9840-A941-59BD0D1CAA46}"/>
              </a:ext>
            </a:extLst>
          </p:cNvPr>
          <p:cNvSpPr/>
          <p:nvPr/>
        </p:nvSpPr>
        <p:spPr>
          <a:xfrm>
            <a:off x="4352363" y="4071686"/>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微软雅黑" panose="020B0503020204020204" pitchFamily="34" charset="-122"/>
                <a:ea typeface="微软雅黑" panose="020B0503020204020204" pitchFamily="34" charset="-122"/>
              </a:rPr>
              <a:t>空气质量</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29" name="矩形: 圆角 48">
            <a:extLst>
              <a:ext uri="{FF2B5EF4-FFF2-40B4-BE49-F238E27FC236}">
                <a16:creationId xmlns:a16="http://schemas.microsoft.com/office/drawing/2014/main" id="{A0C251DC-7DE6-A340-A6C4-0CCE0B09A160}"/>
              </a:ext>
            </a:extLst>
          </p:cNvPr>
          <p:cNvSpPr/>
          <p:nvPr/>
        </p:nvSpPr>
        <p:spPr>
          <a:xfrm>
            <a:off x="4352363" y="4435615"/>
            <a:ext cx="1329792" cy="262492"/>
          </a:xfrm>
          <a:prstGeom prst="roundRect">
            <a:avLst/>
          </a:prstGeom>
          <a:solidFill>
            <a:srgbClr val="FFFFFF"/>
          </a:solidFill>
          <a:ln w="6350" cap="flat" cmpd="sng" algn="ctr">
            <a:noFill/>
            <a:prstDash val="solid"/>
            <a:miter lim="800000"/>
          </a:ln>
          <a:effectLst/>
        </p:spPr>
        <p:txBody>
          <a:bodyPr rtlCol="0" anchor="ctr"/>
          <a:lstStyle/>
          <a:p>
            <a:pPr algn="ctr">
              <a:defRPr/>
            </a:pPr>
            <a:r>
              <a:rPr lang="zh-CN" altLang="en-US" sz="1200" kern="0" dirty="0">
                <a:solidFill>
                  <a:srgbClr val="000000"/>
                </a:solidFill>
                <a:latin typeface="微软雅黑" panose="020B0503020204020204" pitchFamily="34" charset="-122"/>
                <a:ea typeface="微软雅黑" panose="020B0503020204020204" pitchFamily="34" charset="-122"/>
              </a:rPr>
              <a:t>天气</a:t>
            </a:r>
          </a:p>
        </p:txBody>
      </p:sp>
      <p:sp>
        <p:nvSpPr>
          <p:cNvPr id="130" name="矩形: 圆角 69">
            <a:extLst>
              <a:ext uri="{FF2B5EF4-FFF2-40B4-BE49-F238E27FC236}">
                <a16:creationId xmlns:a16="http://schemas.microsoft.com/office/drawing/2014/main" id="{0DF61348-66F6-A141-A944-C30B751CA85A}"/>
              </a:ext>
            </a:extLst>
          </p:cNvPr>
          <p:cNvSpPr/>
          <p:nvPr/>
        </p:nvSpPr>
        <p:spPr>
          <a:xfrm>
            <a:off x="7880455" y="3564190"/>
            <a:ext cx="842303"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出行</a:t>
            </a:r>
          </a:p>
        </p:txBody>
      </p:sp>
      <p:sp>
        <p:nvSpPr>
          <p:cNvPr id="131" name="矩形: 圆角 69">
            <a:extLst>
              <a:ext uri="{FF2B5EF4-FFF2-40B4-BE49-F238E27FC236}">
                <a16:creationId xmlns:a16="http://schemas.microsoft.com/office/drawing/2014/main" id="{66EDCE78-90DF-7E4A-ABAD-D1B261CDEF65}"/>
              </a:ext>
            </a:extLst>
          </p:cNvPr>
          <p:cNvSpPr/>
          <p:nvPr/>
        </p:nvSpPr>
        <p:spPr>
          <a:xfrm>
            <a:off x="7889581" y="4218801"/>
            <a:ext cx="842303"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路况</a:t>
            </a:r>
          </a:p>
        </p:txBody>
      </p:sp>
      <p:sp>
        <p:nvSpPr>
          <p:cNvPr id="132" name="矩形: 圆角 69">
            <a:extLst>
              <a:ext uri="{FF2B5EF4-FFF2-40B4-BE49-F238E27FC236}">
                <a16:creationId xmlns:a16="http://schemas.microsoft.com/office/drawing/2014/main" id="{941F9997-54A4-8A4A-9311-450A743A90A2}"/>
              </a:ext>
            </a:extLst>
          </p:cNvPr>
          <p:cNvSpPr/>
          <p:nvPr/>
        </p:nvSpPr>
        <p:spPr>
          <a:xfrm>
            <a:off x="9943788" y="4208160"/>
            <a:ext cx="842303" cy="381216"/>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交通拥堵指数</a:t>
            </a:r>
          </a:p>
        </p:txBody>
      </p:sp>
    </p:spTree>
    <p:extLst>
      <p:ext uri="{BB962C8B-B14F-4D97-AF65-F5344CB8AC3E}">
        <p14:creationId xmlns:p14="http://schemas.microsoft.com/office/powerpoint/2010/main" val="1100662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研究部分工作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实时</a:t>
            </a:r>
            <a:r>
              <a:rPr kumimoji="1" lang="zh-CN" altLang="en-US" dirty="0"/>
              <a:t>实时计算任务的虚拟化技术方案研究</a:t>
            </a:r>
            <a:endParaRPr lang="zh-CN" altLang="en-US" sz="2299" dirty="0"/>
          </a:p>
          <a:p>
            <a:r>
              <a:rPr kumimoji="1" lang="zh-CN" altLang="en-US" dirty="0">
                <a:solidFill>
                  <a:schemeClr val="tx2"/>
                </a:solidFill>
              </a:rPr>
              <a:t>海量数据存储快速检索的索引方案研究</a:t>
            </a:r>
            <a:endParaRPr kumimoji="1" lang="en-US" altLang="zh-CN" dirty="0">
              <a:solidFill>
                <a:schemeClr val="tx2"/>
              </a:solidFill>
            </a:endParaRPr>
          </a:p>
          <a:p>
            <a:r>
              <a:rPr kumimoji="1" lang="zh-CN" altLang="en-US" dirty="0">
                <a:solidFill>
                  <a:schemeClr val="tx2"/>
                </a:solidFill>
              </a:rPr>
              <a:t>基于深度学习的数据预警模型研究</a:t>
            </a:r>
            <a:r>
              <a:rPr kumimoji="1" lang="en-US" altLang="zh-CN" dirty="0">
                <a:solidFill>
                  <a:schemeClr val="tx2"/>
                </a:solidFill>
              </a:rPr>
              <a:t>	</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02</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592269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9ECF343-B993-E349-BA66-5AFEC91E507C}"/>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BC81752E-DBB5-CE4D-91EC-6ECF4A06F173}"/>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4" name="内容占位符 3">
            <a:extLst>
              <a:ext uri="{FF2B5EF4-FFF2-40B4-BE49-F238E27FC236}">
                <a16:creationId xmlns:a16="http://schemas.microsoft.com/office/drawing/2014/main" id="{91C9F3C9-2AE9-ED4F-8C2C-76B5BE441053}"/>
              </a:ext>
            </a:extLst>
          </p:cNvPr>
          <p:cNvSpPr>
            <a:spLocks noGrp="1"/>
          </p:cNvSpPr>
          <p:nvPr>
            <p:ph idx="1"/>
          </p:nvPr>
        </p:nvSpPr>
        <p:spPr/>
        <p:txBody>
          <a:bodyPr/>
          <a:lstStyle/>
          <a:p>
            <a:r>
              <a:rPr lang="en-US" altLang="zh-CN" b="1" dirty="0" err="1"/>
              <a:t>Flink</a:t>
            </a:r>
            <a:r>
              <a:rPr lang="en-US" altLang="zh-CN" b="1" dirty="0"/>
              <a:t> Session Cluster</a:t>
            </a:r>
            <a:endParaRPr lang="en-US" altLang="zh-CN" dirty="0"/>
          </a:p>
          <a:p>
            <a:r>
              <a:rPr lang="en-US" altLang="zh-CN" b="1" i="1" dirty="0" err="1"/>
              <a:t>Flink</a:t>
            </a:r>
            <a:r>
              <a:rPr lang="en-US" altLang="zh-CN" b="1" i="1" dirty="0"/>
              <a:t> Job Cluster</a:t>
            </a:r>
            <a:endParaRPr lang="en-US" altLang="zh-CN" dirty="0"/>
          </a:p>
          <a:p>
            <a:r>
              <a:rPr lang="en-US" altLang="zh-CN" b="1" dirty="0" err="1"/>
              <a:t>Flink</a:t>
            </a:r>
            <a:r>
              <a:rPr lang="en-US" altLang="zh-CN" b="1" dirty="0"/>
              <a:t> Application Cluster</a:t>
            </a:r>
          </a:p>
          <a:p>
            <a:endParaRPr lang="en-US" altLang="zh-CN" b="1" dirty="0"/>
          </a:p>
          <a:p>
            <a:r>
              <a:rPr lang="zh-CN" altLang="en-US" dirty="0"/>
              <a:t>三种运行模式主要区别在</a:t>
            </a:r>
            <a:r>
              <a:rPr lang="en-US" altLang="zh-CN" dirty="0"/>
              <a:t>3</a:t>
            </a:r>
            <a:r>
              <a:rPr lang="zh-CN" altLang="en-US" dirty="0"/>
              <a:t>个方面：</a:t>
            </a:r>
          </a:p>
          <a:p>
            <a:pPr lvl="1"/>
            <a:r>
              <a:rPr lang="zh-CN" altLang="en-US" dirty="0"/>
              <a:t>集群的生命周期</a:t>
            </a:r>
          </a:p>
          <a:p>
            <a:pPr lvl="1"/>
            <a:r>
              <a:rPr lang="zh-CN" altLang="en-US" dirty="0"/>
              <a:t>集群的资源隔离</a:t>
            </a:r>
          </a:p>
          <a:p>
            <a:pPr lvl="1"/>
            <a:r>
              <a:rPr lang="en-US" altLang="zh-CN" dirty="0"/>
              <a:t>main()</a:t>
            </a:r>
            <a:r>
              <a:rPr lang="zh-CN" altLang="en-US" dirty="0"/>
              <a:t>方法在</a:t>
            </a:r>
            <a:r>
              <a:rPr lang="en-US" altLang="zh-CN" dirty="0"/>
              <a:t>Client</a:t>
            </a:r>
            <a:r>
              <a:rPr lang="zh-CN" altLang="en-US" dirty="0"/>
              <a:t>侧执行还是在集群侧执行</a:t>
            </a:r>
          </a:p>
          <a:p>
            <a:endParaRPr lang="en-US" altLang="zh-CN" dirty="0"/>
          </a:p>
        </p:txBody>
      </p:sp>
      <p:sp>
        <p:nvSpPr>
          <p:cNvPr id="5" name="标题 4">
            <a:extLst>
              <a:ext uri="{FF2B5EF4-FFF2-40B4-BE49-F238E27FC236}">
                <a16:creationId xmlns:a16="http://schemas.microsoft.com/office/drawing/2014/main" id="{CEF8A48B-416D-A44C-B7A9-319E51A8D88F}"/>
              </a:ext>
            </a:extLst>
          </p:cNvPr>
          <p:cNvSpPr>
            <a:spLocks noGrp="1"/>
          </p:cNvSpPr>
          <p:nvPr>
            <p:ph type="title"/>
          </p:nvPr>
        </p:nvSpPr>
        <p:spPr/>
        <p:txBody>
          <a:bodyPr/>
          <a:lstStyle/>
          <a:p>
            <a:r>
              <a:rPr kumimoji="1" lang="en-US" altLang="zh-CN" dirty="0" err="1"/>
              <a:t>Flink</a:t>
            </a:r>
            <a:r>
              <a:rPr kumimoji="1" lang="zh-CN" altLang="en-US" dirty="0"/>
              <a:t> 集群运行模式</a:t>
            </a:r>
          </a:p>
        </p:txBody>
      </p:sp>
    </p:spTree>
    <p:extLst>
      <p:ext uri="{BB962C8B-B14F-4D97-AF65-F5344CB8AC3E}">
        <p14:creationId xmlns:p14="http://schemas.microsoft.com/office/powerpoint/2010/main" val="63367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591BE45-5659-424B-A0F7-D3D189AF1CB2}"/>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62AB052C-8218-DB43-BF73-5ED858DC4BD6}"/>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内容占位符 3">
            <a:extLst>
              <a:ext uri="{FF2B5EF4-FFF2-40B4-BE49-F238E27FC236}">
                <a16:creationId xmlns:a16="http://schemas.microsoft.com/office/drawing/2014/main" id="{03B9133F-662E-4D4A-87B9-C0D1C3A6237C}"/>
              </a:ext>
            </a:extLst>
          </p:cNvPr>
          <p:cNvSpPr>
            <a:spLocks noGrp="1"/>
          </p:cNvSpPr>
          <p:nvPr>
            <p:ph idx="1"/>
          </p:nvPr>
        </p:nvSpPr>
        <p:spPr/>
        <p:txBody>
          <a:bodyPr/>
          <a:lstStyle/>
          <a:p>
            <a:r>
              <a:rPr kumimoji="1" lang="zh-CN" altLang="en-US" dirty="0"/>
              <a:t>该模式就是先有一个已经在运行的</a:t>
            </a:r>
            <a:r>
              <a:rPr kumimoji="1" lang="en-US" altLang="zh-CN" dirty="0" err="1"/>
              <a:t>Flink</a:t>
            </a:r>
            <a:r>
              <a:rPr kumimoji="1" lang="zh-CN" altLang="en-US" dirty="0"/>
              <a:t>集群（至少有</a:t>
            </a:r>
            <a:r>
              <a:rPr kumimoji="1" lang="en-US" altLang="zh-CN" dirty="0" err="1"/>
              <a:t>JobManager</a:t>
            </a:r>
            <a:r>
              <a:rPr kumimoji="1" lang="zh-CN" altLang="en-US" dirty="0"/>
              <a:t>），然后我们把任务提交上去，所有的任务都运行在这一个集群上面，典型的场景就是</a:t>
            </a:r>
            <a:r>
              <a:rPr kumimoji="1" lang="en-US" altLang="zh-CN" dirty="0"/>
              <a:t>Standalone</a:t>
            </a:r>
            <a:r>
              <a:rPr kumimoji="1" lang="zh-CN" altLang="en-US" dirty="0"/>
              <a:t>模式静态部署的普通集群。此时：</a:t>
            </a:r>
          </a:p>
          <a:p>
            <a:pPr lvl="1"/>
            <a:endParaRPr kumimoji="1" lang="en-US" altLang="zh-CN" dirty="0"/>
          </a:p>
          <a:p>
            <a:pPr lvl="1"/>
            <a:r>
              <a:rPr kumimoji="1" lang="zh-CN" altLang="en-US" dirty="0"/>
              <a:t>集群生命周期：独立于任务，任务的开始、结束等不影响集群的生命周期。</a:t>
            </a:r>
          </a:p>
          <a:p>
            <a:pPr lvl="1"/>
            <a:endParaRPr kumimoji="1" lang="en-US" altLang="zh-CN" dirty="0"/>
          </a:p>
          <a:p>
            <a:pPr lvl="1"/>
            <a:r>
              <a:rPr kumimoji="1" lang="zh-CN" altLang="en-US" dirty="0"/>
              <a:t>集群的资源隔离：所有任务都运行在一个集群上面，所以隔离性差。</a:t>
            </a:r>
            <a:r>
              <a:rPr kumimoji="1" lang="en-US" altLang="zh-CN" dirty="0" err="1"/>
              <a:t>Flink</a:t>
            </a:r>
            <a:r>
              <a:rPr kumimoji="1" lang="zh-CN" altLang="en-US" dirty="0"/>
              <a:t>的</a:t>
            </a:r>
            <a:r>
              <a:rPr kumimoji="1" lang="en-US" altLang="zh-CN" dirty="0"/>
              <a:t>Slot</a:t>
            </a:r>
            <a:r>
              <a:rPr kumimoji="1" lang="zh-CN" altLang="en-US" dirty="0"/>
              <a:t>仅能隔离内存，并不能隔离</a:t>
            </a:r>
            <a:r>
              <a:rPr kumimoji="1" lang="en-US" altLang="zh-CN" dirty="0"/>
              <a:t>CPU</a:t>
            </a:r>
            <a:r>
              <a:rPr kumimoji="1" lang="zh-CN" altLang="en-US" dirty="0"/>
              <a:t>资源。而且一个任务如果把</a:t>
            </a:r>
            <a:r>
              <a:rPr kumimoji="1" lang="en-US" altLang="zh-CN" dirty="0" err="1"/>
              <a:t>TaskManager</a:t>
            </a:r>
            <a:r>
              <a:rPr kumimoji="1" lang="zh-CN" altLang="en-US" dirty="0"/>
              <a:t>搞挂了，那上面的其它任务也会受牵连。</a:t>
            </a:r>
          </a:p>
          <a:p>
            <a:pPr lvl="1"/>
            <a:endParaRPr kumimoji="1" lang="en-US" altLang="zh-CN" dirty="0"/>
          </a:p>
          <a:p>
            <a:pPr lvl="1"/>
            <a:r>
              <a:rPr kumimoji="1" lang="en-US" altLang="zh-CN" dirty="0"/>
              <a:t>main()</a:t>
            </a:r>
            <a:r>
              <a:rPr kumimoji="1" lang="zh-CN" altLang="en-US" dirty="0"/>
              <a:t>方法在</a:t>
            </a:r>
            <a:r>
              <a:rPr kumimoji="1" lang="en-US" altLang="zh-CN" dirty="0"/>
              <a:t>Client</a:t>
            </a:r>
            <a:r>
              <a:rPr kumimoji="1" lang="zh-CN" altLang="en-US" dirty="0"/>
              <a:t>侧执行。</a:t>
            </a:r>
          </a:p>
          <a:p>
            <a:endParaRPr kumimoji="1" lang="en-US" altLang="zh-CN" dirty="0"/>
          </a:p>
          <a:p>
            <a:endParaRPr kumimoji="1" lang="zh-CN" altLang="en-US" dirty="0"/>
          </a:p>
        </p:txBody>
      </p:sp>
      <p:sp>
        <p:nvSpPr>
          <p:cNvPr id="5" name="标题 4">
            <a:extLst>
              <a:ext uri="{FF2B5EF4-FFF2-40B4-BE49-F238E27FC236}">
                <a16:creationId xmlns:a16="http://schemas.microsoft.com/office/drawing/2014/main" id="{2E71159D-758A-3C47-8809-7E030177F86C}"/>
              </a:ext>
            </a:extLst>
          </p:cNvPr>
          <p:cNvSpPr>
            <a:spLocks noGrp="1"/>
          </p:cNvSpPr>
          <p:nvPr>
            <p:ph type="title"/>
          </p:nvPr>
        </p:nvSpPr>
        <p:spPr/>
        <p:txBody>
          <a:bodyPr>
            <a:normAutofit/>
          </a:bodyPr>
          <a:lstStyle/>
          <a:p>
            <a:r>
              <a:rPr kumimoji="1" lang="en-US" altLang="zh-CN" dirty="0" err="1"/>
              <a:t>Flink</a:t>
            </a:r>
            <a:r>
              <a:rPr kumimoji="1" lang="en-US" altLang="zh-CN" dirty="0"/>
              <a:t> Session Cluster</a:t>
            </a:r>
            <a:endParaRPr kumimoji="1" lang="zh-CN" altLang="en-US" dirty="0"/>
          </a:p>
        </p:txBody>
      </p:sp>
    </p:spTree>
    <p:extLst>
      <p:ext uri="{BB962C8B-B14F-4D97-AF65-F5344CB8AC3E}">
        <p14:creationId xmlns:p14="http://schemas.microsoft.com/office/powerpoint/2010/main" val="1221536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591BE45-5659-424B-A0F7-D3D189AF1CB2}"/>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62AB052C-8218-DB43-BF73-5ED858DC4BD6}"/>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内容占位符 3">
            <a:extLst>
              <a:ext uri="{FF2B5EF4-FFF2-40B4-BE49-F238E27FC236}">
                <a16:creationId xmlns:a16="http://schemas.microsoft.com/office/drawing/2014/main" id="{03B9133F-662E-4D4A-87B9-C0D1C3A6237C}"/>
              </a:ext>
            </a:extLst>
          </p:cNvPr>
          <p:cNvSpPr>
            <a:spLocks noGrp="1"/>
          </p:cNvSpPr>
          <p:nvPr>
            <p:ph idx="1"/>
          </p:nvPr>
        </p:nvSpPr>
        <p:spPr/>
        <p:txBody>
          <a:bodyPr/>
          <a:lstStyle/>
          <a:p>
            <a:r>
              <a:rPr lang="zh-CN" altLang="en-US" dirty="0"/>
              <a:t>模式就是每个</a:t>
            </a:r>
            <a:r>
              <a:rPr lang="en-US" altLang="zh-CN" dirty="0"/>
              <a:t>Job</a:t>
            </a:r>
            <a:r>
              <a:rPr lang="zh-CN" altLang="en-US" dirty="0"/>
              <a:t>动态创建一个属于自己专有的集群，此时：</a:t>
            </a:r>
          </a:p>
          <a:p>
            <a:endParaRPr lang="en-US" altLang="zh-CN" dirty="0"/>
          </a:p>
          <a:p>
            <a:pPr lvl="1"/>
            <a:r>
              <a:rPr lang="zh-CN" altLang="en-US" dirty="0"/>
              <a:t>集群生命周期：与任务生命周期同步，随任务运行而创建，随任务结束而消亡。</a:t>
            </a:r>
          </a:p>
          <a:p>
            <a:endParaRPr lang="en-US" altLang="zh-CN" dirty="0"/>
          </a:p>
          <a:p>
            <a:pPr lvl="1"/>
            <a:r>
              <a:rPr lang="zh-CN" altLang="en-US" dirty="0"/>
              <a:t>集群的资源隔离：任务独占集群，隔离性最好。</a:t>
            </a:r>
          </a:p>
          <a:p>
            <a:endParaRPr lang="en-US" altLang="zh-CN" dirty="0"/>
          </a:p>
          <a:p>
            <a:pPr lvl="1"/>
            <a:r>
              <a:rPr lang="en-US" altLang="zh-CN" dirty="0"/>
              <a:t>main()</a:t>
            </a:r>
            <a:r>
              <a:rPr lang="zh-CN" altLang="en-US" dirty="0"/>
              <a:t>方法在</a:t>
            </a:r>
            <a:r>
              <a:rPr lang="en-US" altLang="zh-CN" dirty="0"/>
              <a:t>Client</a:t>
            </a:r>
            <a:r>
              <a:rPr lang="zh-CN" altLang="en-US" dirty="0"/>
              <a:t>侧执行。</a:t>
            </a:r>
          </a:p>
          <a:p>
            <a:endParaRPr lang="en-US" altLang="zh-CN" dirty="0"/>
          </a:p>
          <a:p>
            <a:endParaRPr lang="en-US" altLang="zh-CN" dirty="0"/>
          </a:p>
        </p:txBody>
      </p:sp>
      <p:sp>
        <p:nvSpPr>
          <p:cNvPr id="5" name="标题 4">
            <a:extLst>
              <a:ext uri="{FF2B5EF4-FFF2-40B4-BE49-F238E27FC236}">
                <a16:creationId xmlns:a16="http://schemas.microsoft.com/office/drawing/2014/main" id="{2E71159D-758A-3C47-8809-7E030177F86C}"/>
              </a:ext>
            </a:extLst>
          </p:cNvPr>
          <p:cNvSpPr>
            <a:spLocks noGrp="1"/>
          </p:cNvSpPr>
          <p:nvPr>
            <p:ph type="title"/>
          </p:nvPr>
        </p:nvSpPr>
        <p:spPr/>
        <p:txBody>
          <a:bodyPr>
            <a:normAutofit/>
          </a:bodyPr>
          <a:lstStyle/>
          <a:p>
            <a:r>
              <a:rPr kumimoji="1" lang="en-US" altLang="zh-CN" dirty="0" err="1"/>
              <a:t>Flink</a:t>
            </a:r>
            <a:r>
              <a:rPr kumimoji="1" lang="en-US" altLang="zh-CN" dirty="0"/>
              <a:t> Job Cluster</a:t>
            </a:r>
            <a:endParaRPr kumimoji="1" lang="zh-CN" altLang="en-US" dirty="0"/>
          </a:p>
        </p:txBody>
      </p:sp>
    </p:spTree>
    <p:extLst>
      <p:ext uri="{BB962C8B-B14F-4D97-AF65-F5344CB8AC3E}">
        <p14:creationId xmlns:p14="http://schemas.microsoft.com/office/powerpoint/2010/main" val="1533007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591BE45-5659-424B-A0F7-D3D189AF1CB2}"/>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62AB052C-8218-DB43-BF73-5ED858DC4BD6}"/>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4" name="内容占位符 3">
            <a:extLst>
              <a:ext uri="{FF2B5EF4-FFF2-40B4-BE49-F238E27FC236}">
                <a16:creationId xmlns:a16="http://schemas.microsoft.com/office/drawing/2014/main" id="{03B9133F-662E-4D4A-87B9-C0D1C3A6237C}"/>
              </a:ext>
            </a:extLst>
          </p:cNvPr>
          <p:cNvSpPr>
            <a:spLocks noGrp="1"/>
          </p:cNvSpPr>
          <p:nvPr>
            <p:ph idx="1"/>
          </p:nvPr>
        </p:nvSpPr>
        <p:spPr/>
        <p:txBody>
          <a:bodyPr>
            <a:normAutofit/>
          </a:bodyPr>
          <a:lstStyle/>
          <a:p>
            <a:r>
              <a:rPr lang="zh-CN" altLang="en-US" dirty="0"/>
              <a:t>一个</a:t>
            </a:r>
            <a:r>
              <a:rPr lang="en-US" altLang="zh-CN" dirty="0"/>
              <a:t>Application</a:t>
            </a:r>
            <a:r>
              <a:rPr lang="zh-CN" altLang="en-US" dirty="0"/>
              <a:t>指包含一个或多个任务（</a:t>
            </a:r>
            <a:r>
              <a:rPr lang="en-US" altLang="zh-CN" dirty="0"/>
              <a:t>Job</a:t>
            </a:r>
            <a:r>
              <a:rPr lang="zh-CN" altLang="en-US" dirty="0"/>
              <a:t>）的程序，也就是包含多个</a:t>
            </a:r>
            <a:r>
              <a:rPr lang="en-US" altLang="zh-CN" dirty="0"/>
              <a:t>execute</a:t>
            </a:r>
            <a:r>
              <a:rPr lang="zh-CN" altLang="en-US" dirty="0"/>
              <a:t>或</a:t>
            </a:r>
            <a:r>
              <a:rPr lang="en-US" altLang="zh-CN" dirty="0" err="1"/>
              <a:t>executeAsync</a:t>
            </a:r>
            <a:r>
              <a:rPr lang="zh-CN" altLang="en-US" dirty="0"/>
              <a:t>。该模式下，一个</a:t>
            </a:r>
            <a:r>
              <a:rPr lang="en-US" altLang="zh-CN" dirty="0"/>
              <a:t>Application</a:t>
            </a:r>
            <a:r>
              <a:rPr lang="zh-CN" altLang="en-US" dirty="0"/>
              <a:t>动态创建一个属于自己专有的集群，</a:t>
            </a:r>
            <a:r>
              <a:rPr lang="en-US" altLang="zh-CN" dirty="0"/>
              <a:t>Application</a:t>
            </a:r>
            <a:r>
              <a:rPr lang="zh-CN" altLang="en-US" dirty="0"/>
              <a:t>内的所有任务共享该集群，很显然这是一种介于</a:t>
            </a:r>
            <a:r>
              <a:rPr lang="en-US" altLang="zh-CN" dirty="0"/>
              <a:t>Session Cluster</a:t>
            </a:r>
            <a:r>
              <a:rPr lang="zh-CN" altLang="en-US" dirty="0"/>
              <a:t>和</a:t>
            </a:r>
            <a:r>
              <a:rPr lang="en-US" altLang="zh-CN" dirty="0"/>
              <a:t>Job Cluster</a:t>
            </a:r>
            <a:r>
              <a:rPr lang="zh-CN" altLang="en-US" dirty="0"/>
              <a:t>之间的模式：不同</a:t>
            </a:r>
            <a:r>
              <a:rPr lang="en-US" altLang="zh-CN" dirty="0"/>
              <a:t>Application</a:t>
            </a:r>
            <a:r>
              <a:rPr lang="zh-CN" altLang="en-US" dirty="0"/>
              <a:t>之间是完全隔离的，类似</a:t>
            </a:r>
            <a:r>
              <a:rPr lang="en-US" altLang="zh-CN" dirty="0"/>
              <a:t>Job Cluster</a:t>
            </a:r>
            <a:r>
              <a:rPr lang="zh-CN" altLang="en-US" dirty="0"/>
              <a:t>；但一个</a:t>
            </a:r>
            <a:r>
              <a:rPr lang="en-US" altLang="zh-CN" dirty="0"/>
              <a:t>Application</a:t>
            </a:r>
            <a:r>
              <a:rPr lang="zh-CN" altLang="en-US" dirty="0"/>
              <a:t>内的任务是不隔离的，类似于</a:t>
            </a:r>
            <a:r>
              <a:rPr lang="en-US" altLang="zh-CN" dirty="0"/>
              <a:t>Session Cluster</a:t>
            </a:r>
            <a:r>
              <a:rPr lang="zh-CN" altLang="en-US" dirty="0"/>
              <a:t>。此时：</a:t>
            </a:r>
            <a:endParaRPr lang="en-US" altLang="zh-CN" dirty="0"/>
          </a:p>
          <a:p>
            <a:pPr lvl="1"/>
            <a:endParaRPr lang="en-US" altLang="zh-CN" dirty="0"/>
          </a:p>
          <a:p>
            <a:pPr lvl="1"/>
            <a:r>
              <a:rPr lang="zh-CN" altLang="en-US" dirty="0"/>
              <a:t>集群生命周期：与</a:t>
            </a:r>
            <a:r>
              <a:rPr lang="en-US" altLang="zh-CN" dirty="0"/>
              <a:t>Application</a:t>
            </a:r>
            <a:r>
              <a:rPr lang="zh-CN" altLang="en-US" dirty="0"/>
              <a:t>生命周期同步，随</a:t>
            </a:r>
            <a:r>
              <a:rPr lang="en-US" altLang="zh-CN" dirty="0"/>
              <a:t>Application</a:t>
            </a:r>
            <a:r>
              <a:rPr lang="zh-CN" altLang="en-US" dirty="0"/>
              <a:t>运行而创建，随</a:t>
            </a:r>
            <a:r>
              <a:rPr lang="en-US" altLang="zh-CN" dirty="0"/>
              <a:t>Application</a:t>
            </a:r>
            <a:r>
              <a:rPr lang="zh-CN" altLang="en-US" dirty="0"/>
              <a:t>结束而消亡。</a:t>
            </a:r>
          </a:p>
          <a:p>
            <a:endParaRPr lang="en-US" altLang="zh-CN" dirty="0"/>
          </a:p>
          <a:p>
            <a:pPr lvl="1"/>
            <a:r>
              <a:rPr lang="zh-CN" altLang="en-US" dirty="0"/>
              <a:t>集群的资源隔离：</a:t>
            </a:r>
            <a:r>
              <a:rPr lang="en-US" altLang="zh-CN" dirty="0"/>
              <a:t>Application</a:t>
            </a:r>
            <a:r>
              <a:rPr lang="zh-CN" altLang="en-US" dirty="0"/>
              <a:t>之间隔离，</a:t>
            </a:r>
            <a:r>
              <a:rPr lang="en-US" altLang="zh-CN" dirty="0"/>
              <a:t>Application</a:t>
            </a:r>
            <a:r>
              <a:rPr lang="zh-CN" altLang="en-US" dirty="0"/>
              <a:t>内的所有任务共享集群，隔离性一般。</a:t>
            </a:r>
          </a:p>
          <a:p>
            <a:endParaRPr lang="en-US" altLang="zh-CN" dirty="0"/>
          </a:p>
          <a:p>
            <a:pPr lvl="1"/>
            <a:r>
              <a:rPr lang="en-US" altLang="zh-CN" dirty="0"/>
              <a:t>main()</a:t>
            </a:r>
            <a:r>
              <a:rPr lang="zh-CN" altLang="en-US" dirty="0"/>
              <a:t>方法</a:t>
            </a:r>
            <a:r>
              <a:rPr lang="zh-CN" altLang="en-US" b="1" dirty="0"/>
              <a:t>在集群侧</a:t>
            </a:r>
            <a:r>
              <a:rPr lang="zh-CN" altLang="en-US" dirty="0"/>
              <a:t>执行。</a:t>
            </a:r>
          </a:p>
          <a:p>
            <a:endParaRPr lang="en-US" altLang="zh-CN" dirty="0"/>
          </a:p>
        </p:txBody>
      </p:sp>
      <p:sp>
        <p:nvSpPr>
          <p:cNvPr id="5" name="标题 4">
            <a:extLst>
              <a:ext uri="{FF2B5EF4-FFF2-40B4-BE49-F238E27FC236}">
                <a16:creationId xmlns:a16="http://schemas.microsoft.com/office/drawing/2014/main" id="{2E71159D-758A-3C47-8809-7E030177F86C}"/>
              </a:ext>
            </a:extLst>
          </p:cNvPr>
          <p:cNvSpPr>
            <a:spLocks noGrp="1"/>
          </p:cNvSpPr>
          <p:nvPr>
            <p:ph type="title"/>
          </p:nvPr>
        </p:nvSpPr>
        <p:spPr/>
        <p:txBody>
          <a:bodyPr>
            <a:normAutofit/>
          </a:bodyPr>
          <a:lstStyle/>
          <a:p>
            <a:r>
              <a:rPr kumimoji="1" lang="en-US" altLang="zh-CN" dirty="0" err="1"/>
              <a:t>Flink</a:t>
            </a:r>
            <a:r>
              <a:rPr kumimoji="1" lang="en-US" altLang="zh-CN" dirty="0"/>
              <a:t> Application Cluster</a:t>
            </a:r>
            <a:endParaRPr kumimoji="1" lang="zh-CN" altLang="en-US" dirty="0"/>
          </a:p>
        </p:txBody>
      </p:sp>
    </p:spTree>
    <p:extLst>
      <p:ext uri="{BB962C8B-B14F-4D97-AF65-F5344CB8AC3E}">
        <p14:creationId xmlns:p14="http://schemas.microsoft.com/office/powerpoint/2010/main" val="710187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A39C43D-75F4-504A-B07D-9A463F42B521}"/>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B5835D67-68AE-234E-A9B5-BE468284DF10}"/>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4" name="内容占位符 3">
            <a:extLst>
              <a:ext uri="{FF2B5EF4-FFF2-40B4-BE49-F238E27FC236}">
                <a16:creationId xmlns:a16="http://schemas.microsoft.com/office/drawing/2014/main" id="{D7782CDF-8050-6042-8021-0FC0E0AE7EC0}"/>
              </a:ext>
            </a:extLst>
          </p:cNvPr>
          <p:cNvSpPr>
            <a:spLocks noGrp="1"/>
          </p:cNvSpPr>
          <p:nvPr>
            <p:ph idx="1"/>
          </p:nvPr>
        </p:nvSpPr>
        <p:spPr/>
        <p:txBody>
          <a:bodyPr/>
          <a:lstStyle/>
          <a:p>
            <a:r>
              <a:rPr lang="zh-CN" altLang="en-US" dirty="0"/>
              <a:t>就资源隔离性而言，</a:t>
            </a:r>
            <a:r>
              <a:rPr lang="en-US" altLang="zh-CN" dirty="0" err="1"/>
              <a:t>Flink</a:t>
            </a:r>
            <a:r>
              <a:rPr lang="en-US" altLang="zh-CN" dirty="0"/>
              <a:t> Job Cluster</a:t>
            </a:r>
            <a:r>
              <a:rPr lang="zh-CN" altLang="en-US" dirty="0"/>
              <a:t>、</a:t>
            </a:r>
            <a:r>
              <a:rPr lang="en-US" altLang="zh-CN" dirty="0" err="1"/>
              <a:t>Flink</a:t>
            </a:r>
            <a:r>
              <a:rPr lang="en-US" altLang="zh-CN" dirty="0"/>
              <a:t> Application Cluster</a:t>
            </a:r>
            <a:r>
              <a:rPr lang="zh-CN" altLang="en-US" dirty="0"/>
              <a:t>、</a:t>
            </a:r>
            <a:r>
              <a:rPr lang="en-US" altLang="zh-CN" dirty="0" err="1"/>
              <a:t>Flink</a:t>
            </a:r>
            <a:r>
              <a:rPr lang="en-US" altLang="zh-CN" dirty="0"/>
              <a:t> Session Cluster</a:t>
            </a:r>
            <a:r>
              <a:rPr lang="zh-CN" altLang="en-US" dirty="0"/>
              <a:t>隔离性依次降低。</a:t>
            </a:r>
            <a:endParaRPr lang="en-US" altLang="zh-CN" dirty="0"/>
          </a:p>
          <a:p>
            <a:endParaRPr lang="zh-CN" altLang="en-US" dirty="0"/>
          </a:p>
          <a:p>
            <a:r>
              <a:rPr lang="en-US" altLang="zh-CN" dirty="0" err="1"/>
              <a:t>Flink</a:t>
            </a:r>
            <a:r>
              <a:rPr lang="en-US" altLang="zh-CN" dirty="0"/>
              <a:t> Application Cluster</a:t>
            </a:r>
            <a:r>
              <a:rPr lang="zh-CN" altLang="en-US" dirty="0"/>
              <a:t>的 </a:t>
            </a:r>
            <a:r>
              <a:rPr lang="en-US" altLang="zh-CN" dirty="0"/>
              <a:t>main()</a:t>
            </a:r>
            <a:r>
              <a:rPr lang="zh-CN" altLang="en-US" dirty="0"/>
              <a:t>方法是在集群侧的</a:t>
            </a:r>
            <a:r>
              <a:rPr lang="en-US" altLang="zh-CN" dirty="0" err="1"/>
              <a:t>JobManager</a:t>
            </a:r>
            <a:r>
              <a:rPr lang="zh-CN" altLang="en-US" dirty="0"/>
              <a:t>中执行的，其它两种模式是在</a:t>
            </a:r>
            <a:r>
              <a:rPr lang="en-US" altLang="zh-CN" dirty="0"/>
              <a:t>Client</a:t>
            </a:r>
            <a:r>
              <a:rPr lang="zh-CN" altLang="en-US" dirty="0"/>
              <a:t>端执行的。这个对于一些比较大型或复杂的应用来说区别还是挺大的，因为集群侧的资源一般是比较充足的，而且可以负载均衡。</a:t>
            </a:r>
            <a:endParaRPr lang="en-US" altLang="zh-CN" dirty="0"/>
          </a:p>
          <a:p>
            <a:r>
              <a:rPr lang="en-US" altLang="zh-CN" dirty="0"/>
              <a:t>Client</a:t>
            </a:r>
            <a:r>
              <a:rPr lang="zh-CN" altLang="en-US" dirty="0"/>
              <a:t>测去执行</a:t>
            </a:r>
            <a:r>
              <a:rPr lang="en-US" altLang="zh-CN" dirty="0"/>
              <a:t>main()</a:t>
            </a:r>
            <a:r>
              <a:rPr lang="zh-CN" altLang="en-US" dirty="0"/>
              <a:t>方法可能会是一个瓶颈，特别是有多个人共享这个</a:t>
            </a:r>
            <a:r>
              <a:rPr lang="en-US" altLang="zh-CN" dirty="0"/>
              <a:t>Client</a:t>
            </a:r>
            <a:r>
              <a:rPr lang="zh-CN" altLang="en-US" dirty="0"/>
              <a:t>的时候。</a:t>
            </a:r>
            <a:endParaRPr lang="en-US" altLang="zh-CN" dirty="0"/>
          </a:p>
          <a:p>
            <a:endParaRPr lang="zh-CN" altLang="en-US" dirty="0"/>
          </a:p>
          <a:p>
            <a:r>
              <a:rPr lang="zh-CN" altLang="en-US" dirty="0"/>
              <a:t>集群动态创建这个不是所有模式都支持的，一般只有依赖</a:t>
            </a:r>
            <a:r>
              <a:rPr lang="en-US" altLang="zh-CN" dirty="0"/>
              <a:t>Kubernetes</a:t>
            </a:r>
            <a:r>
              <a:rPr lang="zh-CN" altLang="en-US" dirty="0"/>
              <a:t>、</a:t>
            </a:r>
            <a:r>
              <a:rPr lang="en-US" altLang="zh-CN" dirty="0"/>
              <a:t>YARN</a:t>
            </a:r>
            <a:r>
              <a:rPr lang="zh-CN" altLang="en-US" dirty="0"/>
              <a:t>之类的模式才可以。动态创建的好处就是动态扩展会比较好，特别是横向的扩展。但弊端是每次提交任务都要先创建一个集群，对于那些执行时间短、频次高的任务可能就不是特别合适。</a:t>
            </a:r>
          </a:p>
          <a:p>
            <a:endParaRPr kumimoji="1" lang="zh-CN" altLang="en-US" dirty="0"/>
          </a:p>
        </p:txBody>
      </p:sp>
      <p:sp>
        <p:nvSpPr>
          <p:cNvPr id="5" name="标题 4">
            <a:extLst>
              <a:ext uri="{FF2B5EF4-FFF2-40B4-BE49-F238E27FC236}">
                <a16:creationId xmlns:a16="http://schemas.microsoft.com/office/drawing/2014/main" id="{604B3182-AAB4-1244-87BB-D53F24EA10D8}"/>
              </a:ext>
            </a:extLst>
          </p:cNvPr>
          <p:cNvSpPr>
            <a:spLocks noGrp="1"/>
          </p:cNvSpPr>
          <p:nvPr>
            <p:ph type="title"/>
          </p:nvPr>
        </p:nvSpPr>
        <p:spPr/>
        <p:txBody>
          <a:bodyPr/>
          <a:lstStyle/>
          <a:p>
            <a:r>
              <a:rPr kumimoji="1" lang="zh-CN" altLang="en-US" dirty="0"/>
              <a:t>三种模式对比</a:t>
            </a:r>
          </a:p>
        </p:txBody>
      </p:sp>
    </p:spTree>
    <p:extLst>
      <p:ext uri="{BB962C8B-B14F-4D97-AF65-F5344CB8AC3E}">
        <p14:creationId xmlns:p14="http://schemas.microsoft.com/office/powerpoint/2010/main" val="2575739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F4C4971-C9CF-9647-9BE2-4B2E99B1BF1B}"/>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02A3E9DC-0C6B-D147-A92B-E5EC78D17B43}"/>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4" name="内容占位符 3">
            <a:extLst>
              <a:ext uri="{FF2B5EF4-FFF2-40B4-BE49-F238E27FC236}">
                <a16:creationId xmlns:a16="http://schemas.microsoft.com/office/drawing/2014/main" id="{4660EC41-3274-6B44-BF95-70DD73F95A36}"/>
              </a:ext>
            </a:extLst>
          </p:cNvPr>
          <p:cNvSpPr>
            <a:spLocks noGrp="1"/>
          </p:cNvSpPr>
          <p:nvPr>
            <p:ph idx="1"/>
          </p:nvPr>
        </p:nvSpPr>
        <p:spPr/>
        <p:txBody>
          <a:bodyPr/>
          <a:lstStyle/>
          <a:p>
            <a:endParaRPr kumimoji="1" lang="zh-CN" altLang="en-US" dirty="0"/>
          </a:p>
        </p:txBody>
      </p:sp>
      <p:sp>
        <p:nvSpPr>
          <p:cNvPr id="5" name="标题 4">
            <a:extLst>
              <a:ext uri="{FF2B5EF4-FFF2-40B4-BE49-F238E27FC236}">
                <a16:creationId xmlns:a16="http://schemas.microsoft.com/office/drawing/2014/main" id="{704C0150-348C-7044-8AE1-40C08AD96F7F}"/>
              </a:ext>
            </a:extLst>
          </p:cNvPr>
          <p:cNvSpPr>
            <a:spLocks noGrp="1"/>
          </p:cNvSpPr>
          <p:nvPr>
            <p:ph type="title"/>
          </p:nvPr>
        </p:nvSpPr>
        <p:spPr/>
        <p:txBody>
          <a:bodyPr/>
          <a:lstStyle/>
          <a:p>
            <a:r>
              <a:rPr kumimoji="1" lang="zh-CN" altLang="en-US" dirty="0"/>
              <a:t>常见集群管理框架对三种模式的支持</a:t>
            </a:r>
          </a:p>
        </p:txBody>
      </p:sp>
      <p:graphicFrame>
        <p:nvGraphicFramePr>
          <p:cNvPr id="6" name="内容占位符 5">
            <a:extLst>
              <a:ext uri="{FF2B5EF4-FFF2-40B4-BE49-F238E27FC236}">
                <a16:creationId xmlns:a16="http://schemas.microsoft.com/office/drawing/2014/main" id="{38E2B27D-8EB2-AB46-ACAC-1DD4E55742C4}"/>
              </a:ext>
            </a:extLst>
          </p:cNvPr>
          <p:cNvGraphicFramePr>
            <a:graphicFrameLocks/>
          </p:cNvGraphicFramePr>
          <p:nvPr>
            <p:extLst>
              <p:ext uri="{D42A27DB-BD31-4B8C-83A1-F6EECF244321}">
                <p14:modId xmlns:p14="http://schemas.microsoft.com/office/powerpoint/2010/main" val="539366339"/>
              </p:ext>
            </p:extLst>
          </p:nvPr>
        </p:nvGraphicFramePr>
        <p:xfrm>
          <a:off x="669925" y="2500517"/>
          <a:ext cx="10736264" cy="2399890"/>
        </p:xfrm>
        <a:graphic>
          <a:graphicData uri="http://schemas.openxmlformats.org/drawingml/2006/table">
            <a:tbl>
              <a:tblPr/>
              <a:tblGrid>
                <a:gridCol w="2684066">
                  <a:extLst>
                    <a:ext uri="{9D8B030D-6E8A-4147-A177-3AD203B41FA5}">
                      <a16:colId xmlns:a16="http://schemas.microsoft.com/office/drawing/2014/main" val="1359516831"/>
                    </a:ext>
                  </a:extLst>
                </a:gridCol>
                <a:gridCol w="2684066">
                  <a:extLst>
                    <a:ext uri="{9D8B030D-6E8A-4147-A177-3AD203B41FA5}">
                      <a16:colId xmlns:a16="http://schemas.microsoft.com/office/drawing/2014/main" val="2159800865"/>
                    </a:ext>
                  </a:extLst>
                </a:gridCol>
                <a:gridCol w="2684066">
                  <a:extLst>
                    <a:ext uri="{9D8B030D-6E8A-4147-A177-3AD203B41FA5}">
                      <a16:colId xmlns:a16="http://schemas.microsoft.com/office/drawing/2014/main" val="958471782"/>
                    </a:ext>
                  </a:extLst>
                </a:gridCol>
                <a:gridCol w="2684066">
                  <a:extLst>
                    <a:ext uri="{9D8B030D-6E8A-4147-A177-3AD203B41FA5}">
                      <a16:colId xmlns:a16="http://schemas.microsoft.com/office/drawing/2014/main" val="4174099118"/>
                    </a:ext>
                  </a:extLst>
                </a:gridCol>
              </a:tblGrid>
              <a:tr h="422225">
                <a:tc>
                  <a:txBody>
                    <a:bodyPr/>
                    <a:lstStyle/>
                    <a:p>
                      <a:r>
                        <a:rPr lang="en-US" altLang="zh-CN" sz="1800">
                          <a:effectLst/>
                        </a:rPr>
                        <a:t>-</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DEDEDE"/>
                    </a:solidFill>
                  </a:tcPr>
                </a:tc>
                <a:tc>
                  <a:txBody>
                    <a:bodyPr/>
                    <a:lstStyle/>
                    <a:p>
                      <a:r>
                        <a:rPr lang="en-US" sz="1800">
                          <a:effectLst/>
                        </a:rPr>
                        <a:t>Session Cluster</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DEDEDE"/>
                    </a:solidFill>
                  </a:tcPr>
                </a:tc>
                <a:tc>
                  <a:txBody>
                    <a:bodyPr/>
                    <a:lstStyle/>
                    <a:p>
                      <a:r>
                        <a:rPr lang="en-US" sz="1800">
                          <a:effectLst/>
                        </a:rPr>
                        <a:t>Job Cluster</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DEDEDE"/>
                    </a:solidFill>
                  </a:tcPr>
                </a:tc>
                <a:tc>
                  <a:txBody>
                    <a:bodyPr/>
                    <a:lstStyle/>
                    <a:p>
                      <a:r>
                        <a:rPr lang="en-US" sz="1800">
                          <a:effectLst/>
                        </a:rPr>
                        <a:t>Application Cluster</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DEDEDE"/>
                    </a:solidFill>
                  </a:tcPr>
                </a:tc>
                <a:extLst>
                  <a:ext uri="{0D108BD9-81ED-4DB2-BD59-A6C34878D82A}">
                    <a16:rowId xmlns:a16="http://schemas.microsoft.com/office/drawing/2014/main" val="92266444"/>
                  </a:ext>
                </a:extLst>
              </a:tr>
              <a:tr h="693655">
                <a:tc>
                  <a:txBody>
                    <a:bodyPr/>
                    <a:lstStyle/>
                    <a:p>
                      <a:r>
                        <a:rPr lang="en-US" sz="1800" dirty="0">
                          <a:effectLst/>
                        </a:rPr>
                        <a:t>Standalone（</a:t>
                      </a:r>
                      <a:r>
                        <a:rPr lang="zh-CN" altLang="en-US" sz="1800" dirty="0">
                          <a:effectLst/>
                        </a:rPr>
                        <a:t>包括</a:t>
                      </a:r>
                      <a:r>
                        <a:rPr lang="en-US" sz="1800" dirty="0">
                          <a:effectLst/>
                        </a:rPr>
                        <a:t>on </a:t>
                      </a:r>
                      <a:r>
                        <a:rPr lang="en-US" sz="1800" dirty="0" err="1">
                          <a:effectLst/>
                        </a:rPr>
                        <a:t>Docker，</a:t>
                      </a:r>
                      <a:r>
                        <a:rPr lang="en-US" sz="1800" dirty="0" err="1">
                          <a:solidFill>
                            <a:srgbClr val="C00000"/>
                          </a:solidFill>
                          <a:effectLst/>
                        </a:rPr>
                        <a:t>on</a:t>
                      </a:r>
                      <a:r>
                        <a:rPr lang="en-US" sz="1800" dirty="0">
                          <a:solidFill>
                            <a:srgbClr val="C00000"/>
                          </a:solidFill>
                          <a:effectLst/>
                        </a:rPr>
                        <a:t> K8s</a:t>
                      </a:r>
                      <a:r>
                        <a:rPr lang="en-US" sz="1800" dirty="0">
                          <a:effectLst/>
                        </a:rPr>
                        <a:t>)</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dirty="0">
                          <a:effectLst/>
                        </a:rPr>
                        <a:t>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a:effectLst/>
                        </a:rPr>
                        <a:t>不支持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a:effectLst/>
                        </a:rPr>
                        <a:t>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03720966"/>
                  </a:ext>
                </a:extLst>
              </a:tr>
              <a:tr h="422225">
                <a:tc>
                  <a:txBody>
                    <a:bodyPr/>
                    <a:lstStyle/>
                    <a:p>
                      <a:r>
                        <a:rPr lang="en-US" sz="1800" dirty="0">
                          <a:solidFill>
                            <a:srgbClr val="C00000"/>
                          </a:solidFill>
                          <a:effectLst/>
                        </a:rPr>
                        <a:t>Native Kubernetes</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dirty="0">
                          <a:effectLst/>
                        </a:rPr>
                        <a:t>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a:effectLst/>
                        </a:rPr>
                        <a:t>不支持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dirty="0">
                          <a:effectLst/>
                        </a:rPr>
                        <a:t>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1563215093"/>
                  </a:ext>
                </a:extLst>
              </a:tr>
              <a:tr h="422225">
                <a:tc>
                  <a:txBody>
                    <a:bodyPr/>
                    <a:lstStyle/>
                    <a:p>
                      <a:r>
                        <a:rPr lang="en-US" sz="1800">
                          <a:effectLst/>
                        </a:rPr>
                        <a:t>YARN</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a:effectLst/>
                        </a:rPr>
                        <a:t>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a:effectLst/>
                        </a:rPr>
                        <a:t>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a:effectLst/>
                        </a:rPr>
                        <a:t>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1127636482"/>
                  </a:ext>
                </a:extLst>
              </a:tr>
              <a:tr h="422225">
                <a:tc>
                  <a:txBody>
                    <a:bodyPr/>
                    <a:lstStyle/>
                    <a:p>
                      <a:r>
                        <a:rPr lang="en-US" sz="1800" dirty="0">
                          <a:effectLst/>
                        </a:rPr>
                        <a:t>Mesos</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a:effectLst/>
                        </a:rPr>
                        <a:t>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a:effectLst/>
                        </a:rPr>
                        <a:t>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dirty="0">
                          <a:effectLst/>
                        </a:rPr>
                        <a:t>不支持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1847630113"/>
                  </a:ext>
                </a:extLst>
              </a:tr>
            </a:tbl>
          </a:graphicData>
        </a:graphic>
      </p:graphicFrame>
    </p:spTree>
    <p:extLst>
      <p:ext uri="{BB962C8B-B14F-4D97-AF65-F5344CB8AC3E}">
        <p14:creationId xmlns:p14="http://schemas.microsoft.com/office/powerpoint/2010/main" val="1348162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2</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190380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6B98A9E-38CB-0D42-A65C-CC9CA0B0FA94}"/>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C75D0ADD-AE2B-3F47-B8C0-3D4F430C508F}"/>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4" name="内容占位符 3">
            <a:extLst>
              <a:ext uri="{FF2B5EF4-FFF2-40B4-BE49-F238E27FC236}">
                <a16:creationId xmlns:a16="http://schemas.microsoft.com/office/drawing/2014/main" id="{D066164B-71D1-4B40-89D7-B2C10FA9AE8E}"/>
              </a:ext>
            </a:extLst>
          </p:cNvPr>
          <p:cNvSpPr>
            <a:spLocks noGrp="1"/>
          </p:cNvSpPr>
          <p:nvPr>
            <p:ph idx="1"/>
          </p:nvPr>
        </p:nvSpPr>
        <p:spPr/>
        <p:txBody>
          <a:bodyPr/>
          <a:lstStyle/>
          <a:p>
            <a:endParaRPr kumimoji="1" lang="en-US" altLang="zh-CN" dirty="0"/>
          </a:p>
          <a:p>
            <a:endParaRPr kumimoji="1" lang="en-US" altLang="zh-CN" dirty="0"/>
          </a:p>
          <a:p>
            <a:endParaRPr kumimoji="1" lang="en-US" altLang="zh-CN" dirty="0"/>
          </a:p>
          <a:p>
            <a:endParaRPr kumimoji="1" lang="en-US" altLang="zh-CN" dirty="0"/>
          </a:p>
          <a:p>
            <a:r>
              <a:rPr kumimoji="1" lang="en-US" altLang="zh-CN" dirty="0"/>
              <a:t>K8S</a:t>
            </a:r>
            <a:r>
              <a:rPr kumimoji="1" lang="zh-CN" altLang="en-US" dirty="0"/>
              <a:t>逻辑图</a:t>
            </a:r>
          </a:p>
        </p:txBody>
      </p:sp>
      <p:sp>
        <p:nvSpPr>
          <p:cNvPr id="5" name="标题 4">
            <a:extLst>
              <a:ext uri="{FF2B5EF4-FFF2-40B4-BE49-F238E27FC236}">
                <a16:creationId xmlns:a16="http://schemas.microsoft.com/office/drawing/2014/main" id="{F4351A2A-19CA-4344-8D33-D308047E4E8E}"/>
              </a:ext>
            </a:extLst>
          </p:cNvPr>
          <p:cNvSpPr>
            <a:spLocks noGrp="1"/>
          </p:cNvSpPr>
          <p:nvPr>
            <p:ph type="title"/>
          </p:nvPr>
        </p:nvSpPr>
        <p:spPr/>
        <p:txBody>
          <a:bodyPr/>
          <a:lstStyle/>
          <a:p>
            <a:r>
              <a:rPr kumimoji="1" lang="en-US" altLang="zh-CN" dirty="0"/>
              <a:t>K8S</a:t>
            </a:r>
            <a:r>
              <a:rPr kumimoji="1" lang="zh-CN" altLang="en-US" dirty="0"/>
              <a:t>研究</a:t>
            </a:r>
          </a:p>
        </p:txBody>
      </p:sp>
      <p:pic>
        <p:nvPicPr>
          <p:cNvPr id="2049" name="Picture 1">
            <a:extLst>
              <a:ext uri="{FF2B5EF4-FFF2-40B4-BE49-F238E27FC236}">
                <a16:creationId xmlns:a16="http://schemas.microsoft.com/office/drawing/2014/main" id="{A18D5798-DA11-774B-96E0-FD02EE04A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178" y="1111255"/>
            <a:ext cx="7417794" cy="5408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324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研究部分工作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solidFill>
                  <a:schemeClr val="tx2"/>
                </a:solidFill>
              </a:rPr>
              <a:t>实时</a:t>
            </a:r>
            <a:r>
              <a:rPr kumimoji="1" lang="zh-CN" altLang="en-US" dirty="0">
                <a:solidFill>
                  <a:schemeClr val="tx2"/>
                </a:solidFill>
              </a:rPr>
              <a:t>实时计算任务的虚拟化技术方案研究</a:t>
            </a:r>
            <a:endParaRPr lang="zh-CN" altLang="en-US" sz="2299" dirty="0">
              <a:solidFill>
                <a:schemeClr val="tx2"/>
              </a:solidFill>
            </a:endParaRPr>
          </a:p>
          <a:p>
            <a:r>
              <a:rPr kumimoji="1" lang="zh-CN" altLang="en-US" dirty="0"/>
              <a:t>海量数据存储快速检索的索引方案研究</a:t>
            </a:r>
            <a:endParaRPr kumimoji="1" lang="en-US" altLang="zh-CN" dirty="0"/>
          </a:p>
          <a:p>
            <a:r>
              <a:rPr kumimoji="1" lang="zh-CN" altLang="en-US" dirty="0">
                <a:solidFill>
                  <a:schemeClr val="tx2"/>
                </a:solidFill>
              </a:rPr>
              <a:t>基于深度学习的数据预警模型研究</a:t>
            </a:r>
            <a:r>
              <a:rPr kumimoji="1" lang="en-US" altLang="zh-CN" dirty="0">
                <a:solidFill>
                  <a:schemeClr val="tx2"/>
                </a:solidFill>
              </a:rPr>
              <a:t>	</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02</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674972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57D8568-DBAE-CE49-8B19-87EAAFC09E5B}"/>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FCCB6A79-1F6D-1F4E-BB00-9F071E422FE7}"/>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a:p>
        </p:txBody>
      </p:sp>
      <p:sp>
        <p:nvSpPr>
          <p:cNvPr id="4" name="内容占位符 3">
            <a:extLst>
              <a:ext uri="{FF2B5EF4-FFF2-40B4-BE49-F238E27FC236}">
                <a16:creationId xmlns:a16="http://schemas.microsoft.com/office/drawing/2014/main" id="{0C4B4F9C-79D8-9D4B-B89B-7BBF69ED2F20}"/>
              </a:ext>
            </a:extLst>
          </p:cNvPr>
          <p:cNvSpPr>
            <a:spLocks noGrp="1"/>
          </p:cNvSpPr>
          <p:nvPr>
            <p:ph idx="1"/>
          </p:nvPr>
        </p:nvSpPr>
        <p:spPr/>
        <p:txBody>
          <a:bodyPr/>
          <a:lstStyle/>
          <a:p>
            <a:r>
              <a:rPr lang="en-US" altLang="zh-CN" dirty="0" err="1"/>
              <a:t>MergeTree</a:t>
            </a:r>
            <a:r>
              <a:rPr lang="zh-CN" altLang="en-US" dirty="0"/>
              <a:t>（合并树）系列表引擎是 </a:t>
            </a:r>
            <a:r>
              <a:rPr lang="en-US" altLang="zh-CN" dirty="0" err="1"/>
              <a:t>ClickHouse</a:t>
            </a:r>
            <a:r>
              <a:rPr lang="en-US" altLang="zh-CN" dirty="0"/>
              <a:t> </a:t>
            </a:r>
            <a:r>
              <a:rPr lang="zh-CN" altLang="en-US" dirty="0"/>
              <a:t>提供的最具特色的存储引擎。</a:t>
            </a:r>
            <a:endParaRPr lang="en-US" altLang="zh-CN" dirty="0"/>
          </a:p>
          <a:p>
            <a:r>
              <a:rPr lang="en-US" altLang="zh-CN" dirty="0" err="1"/>
              <a:t>MergeTree</a:t>
            </a:r>
            <a:r>
              <a:rPr lang="en-US" altLang="zh-CN" dirty="0"/>
              <a:t> </a:t>
            </a:r>
            <a:r>
              <a:rPr lang="zh-CN" altLang="en-US" dirty="0"/>
              <a:t>引擎支持数据按主键、数据分区、数据副本以及数据采样等特性。</a:t>
            </a:r>
            <a:endParaRPr lang="en-US" altLang="zh-CN" dirty="0"/>
          </a:p>
          <a:p>
            <a:r>
              <a:rPr lang="zh-CN" altLang="en-US" dirty="0"/>
              <a:t>官方提供了包括 </a:t>
            </a:r>
            <a:r>
              <a:rPr lang="en-US" altLang="zh-CN" dirty="0" err="1"/>
              <a:t>MergeTree</a:t>
            </a:r>
            <a:r>
              <a:rPr lang="zh-CN" altLang="en-US" dirty="0"/>
              <a:t>、</a:t>
            </a:r>
            <a:r>
              <a:rPr lang="en-US" altLang="zh-CN" dirty="0" err="1"/>
              <a:t>ReplacingMergeTree</a:t>
            </a:r>
            <a:r>
              <a:rPr lang="zh-CN" altLang="en-US" dirty="0"/>
              <a:t>、</a:t>
            </a:r>
            <a:r>
              <a:rPr lang="en-US" altLang="zh-CN" dirty="0" err="1"/>
              <a:t>SummingMergeTree</a:t>
            </a:r>
            <a:r>
              <a:rPr lang="zh-CN" altLang="en-US" dirty="0"/>
              <a:t>、</a:t>
            </a:r>
            <a:r>
              <a:rPr lang="en-US" altLang="zh-CN" dirty="0" err="1"/>
              <a:t>AggregatingMergeTree</a:t>
            </a:r>
            <a:r>
              <a:rPr lang="zh-CN" altLang="en-US" dirty="0"/>
              <a:t>、</a:t>
            </a:r>
            <a:r>
              <a:rPr lang="en-US" altLang="zh-CN" dirty="0" err="1"/>
              <a:t>CollapsingMergeTree</a:t>
            </a:r>
            <a:r>
              <a:rPr lang="zh-CN" altLang="en-US" dirty="0"/>
              <a:t>、</a:t>
            </a:r>
            <a:r>
              <a:rPr lang="en-US" altLang="zh-CN" dirty="0" err="1"/>
              <a:t>VersionedCollapsingMergeTree</a:t>
            </a:r>
            <a:r>
              <a:rPr lang="zh-CN" altLang="en-US" dirty="0"/>
              <a:t>、</a:t>
            </a:r>
            <a:r>
              <a:rPr lang="en-US" altLang="zh-CN" dirty="0" err="1"/>
              <a:t>GraphiteMergeTree</a:t>
            </a:r>
            <a:r>
              <a:rPr lang="en-US" altLang="zh-CN" dirty="0"/>
              <a:t> </a:t>
            </a:r>
            <a:r>
              <a:rPr lang="zh-CN" altLang="en-US" dirty="0"/>
              <a:t>等 </a:t>
            </a:r>
            <a:r>
              <a:rPr lang="en-US" altLang="zh-CN" dirty="0"/>
              <a:t>7 </a:t>
            </a:r>
            <a:r>
              <a:rPr lang="zh-CN" altLang="en-US" dirty="0"/>
              <a:t>种不同类型的 </a:t>
            </a:r>
            <a:r>
              <a:rPr lang="en-US" altLang="zh-CN" dirty="0" err="1"/>
              <a:t>MergeTree</a:t>
            </a:r>
            <a:r>
              <a:rPr lang="en-US" altLang="zh-CN" dirty="0"/>
              <a:t> </a:t>
            </a:r>
            <a:r>
              <a:rPr lang="zh-CN" altLang="en-US" dirty="0"/>
              <a:t>引擎的实现，以及与其相对应的支持数据副本的 </a:t>
            </a:r>
            <a:r>
              <a:rPr lang="en-US" altLang="zh-CN" dirty="0" err="1"/>
              <a:t>MergeTree</a:t>
            </a:r>
            <a:r>
              <a:rPr lang="en-US" altLang="zh-CN" dirty="0"/>
              <a:t> </a:t>
            </a:r>
            <a:r>
              <a:rPr lang="zh-CN" altLang="en-US" dirty="0"/>
              <a:t>引擎（</a:t>
            </a:r>
            <a:r>
              <a:rPr lang="en-US" altLang="zh-CN" dirty="0"/>
              <a:t>Replicated*</a:t>
            </a:r>
            <a:r>
              <a:rPr lang="zh-CN" altLang="en-US" dirty="0"/>
              <a:t>）。</a:t>
            </a:r>
            <a:endParaRPr kumimoji="1" lang="zh-CN" altLang="en-US" dirty="0"/>
          </a:p>
        </p:txBody>
      </p:sp>
      <p:sp>
        <p:nvSpPr>
          <p:cNvPr id="5" name="标题 4">
            <a:extLst>
              <a:ext uri="{FF2B5EF4-FFF2-40B4-BE49-F238E27FC236}">
                <a16:creationId xmlns:a16="http://schemas.microsoft.com/office/drawing/2014/main" id="{9CD44D16-1B21-B14B-B80A-E75FC0CEDC50}"/>
              </a:ext>
            </a:extLst>
          </p:cNvPr>
          <p:cNvSpPr>
            <a:spLocks noGrp="1"/>
          </p:cNvSpPr>
          <p:nvPr>
            <p:ph type="title"/>
          </p:nvPr>
        </p:nvSpPr>
        <p:spPr/>
        <p:txBody>
          <a:bodyPr/>
          <a:lstStyle/>
          <a:p>
            <a:r>
              <a:rPr kumimoji="1" lang="en-US" altLang="zh-CN" dirty="0" err="1"/>
              <a:t>Clickhouse</a:t>
            </a:r>
            <a:r>
              <a:rPr kumimoji="1" lang="zh-CN" altLang="en-US" dirty="0"/>
              <a:t> </a:t>
            </a:r>
            <a:r>
              <a:rPr kumimoji="1" lang="en-US" altLang="zh-CN" dirty="0" err="1"/>
              <a:t>MergeTree</a:t>
            </a:r>
            <a:r>
              <a:rPr kumimoji="1" lang="zh-CN" altLang="en-US" dirty="0"/>
              <a:t> 解读</a:t>
            </a:r>
          </a:p>
        </p:txBody>
      </p:sp>
      <p:pic>
        <p:nvPicPr>
          <p:cNvPr id="1026" name="Picture 2">
            <a:extLst>
              <a:ext uri="{FF2B5EF4-FFF2-40B4-BE49-F238E27FC236}">
                <a16:creationId xmlns:a16="http://schemas.microsoft.com/office/drawing/2014/main" id="{03937F3E-5F82-DA49-A7F2-7FF43B666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4" y="3213827"/>
            <a:ext cx="10724019" cy="3009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0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52C4F05-D36D-B545-87A1-DB35AB1C0CCA}"/>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E69ED071-52AA-BD48-8573-DEF963BC82CD}"/>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a:p>
        </p:txBody>
      </p:sp>
      <p:sp>
        <p:nvSpPr>
          <p:cNvPr id="4" name="内容占位符 3">
            <a:extLst>
              <a:ext uri="{FF2B5EF4-FFF2-40B4-BE49-F238E27FC236}">
                <a16:creationId xmlns:a16="http://schemas.microsoft.com/office/drawing/2014/main" id="{AFA3F108-B724-E44A-8E0E-803B38A8E727}"/>
              </a:ext>
            </a:extLst>
          </p:cNvPr>
          <p:cNvSpPr>
            <a:spLocks noGrp="1"/>
          </p:cNvSpPr>
          <p:nvPr>
            <p:ph idx="1"/>
          </p:nvPr>
        </p:nvSpPr>
        <p:spPr>
          <a:xfrm>
            <a:off x="669925" y="1191269"/>
            <a:ext cx="5051254" cy="5019675"/>
          </a:xfrm>
        </p:spPr>
        <p:txBody>
          <a:bodyPr/>
          <a:lstStyle/>
          <a:p>
            <a:r>
              <a:rPr kumimoji="1" lang="zh-CN" altLang="en-US" dirty="0"/>
              <a:t>其他六种引擎均为实现</a:t>
            </a:r>
            <a:r>
              <a:rPr kumimoji="1" lang="en-US" altLang="zh-CN" dirty="0" err="1"/>
              <a:t>MergeTree</a:t>
            </a:r>
            <a:r>
              <a:rPr kumimoji="1" lang="zh-CN" altLang="en-US" dirty="0"/>
              <a:t>的变种引擎</a:t>
            </a:r>
          </a:p>
        </p:txBody>
      </p:sp>
      <p:sp>
        <p:nvSpPr>
          <p:cNvPr id="5" name="标题 4">
            <a:extLst>
              <a:ext uri="{FF2B5EF4-FFF2-40B4-BE49-F238E27FC236}">
                <a16:creationId xmlns:a16="http://schemas.microsoft.com/office/drawing/2014/main" id="{06951EC0-2168-CA44-BABF-8D362DB21CE1}"/>
              </a:ext>
            </a:extLst>
          </p:cNvPr>
          <p:cNvSpPr>
            <a:spLocks noGrp="1"/>
          </p:cNvSpPr>
          <p:nvPr>
            <p:ph type="title"/>
          </p:nvPr>
        </p:nvSpPr>
        <p:spPr/>
        <p:txBody>
          <a:bodyPr/>
          <a:lstStyle/>
          <a:p>
            <a:r>
              <a:rPr kumimoji="1" lang="zh-CN" altLang="en-US" dirty="0"/>
              <a:t>各</a:t>
            </a:r>
            <a:r>
              <a:rPr kumimoji="1" lang="en-US" altLang="zh-CN" dirty="0" err="1"/>
              <a:t>MergeTree</a:t>
            </a:r>
            <a:r>
              <a:rPr kumimoji="1" lang="zh-CN" altLang="en-US" dirty="0"/>
              <a:t>关系</a:t>
            </a:r>
          </a:p>
        </p:txBody>
      </p:sp>
      <p:pic>
        <p:nvPicPr>
          <p:cNvPr id="6" name="图片 5">
            <a:extLst>
              <a:ext uri="{FF2B5EF4-FFF2-40B4-BE49-F238E27FC236}">
                <a16:creationId xmlns:a16="http://schemas.microsoft.com/office/drawing/2014/main" id="{28C7DF02-5923-634F-B644-50A5E8E795AE}"/>
              </a:ext>
            </a:extLst>
          </p:cNvPr>
          <p:cNvPicPr>
            <a:picLocks noChangeAspect="1"/>
          </p:cNvPicPr>
          <p:nvPr/>
        </p:nvPicPr>
        <p:blipFill>
          <a:blip r:embed="rId2"/>
          <a:stretch>
            <a:fillRect/>
          </a:stretch>
        </p:blipFill>
        <p:spPr>
          <a:xfrm>
            <a:off x="375559" y="2525799"/>
            <a:ext cx="5718544" cy="3140932"/>
          </a:xfrm>
          <a:prstGeom prst="rect">
            <a:avLst/>
          </a:prstGeom>
        </p:spPr>
      </p:pic>
      <p:pic>
        <p:nvPicPr>
          <p:cNvPr id="7" name="图片 6">
            <a:extLst>
              <a:ext uri="{FF2B5EF4-FFF2-40B4-BE49-F238E27FC236}">
                <a16:creationId xmlns:a16="http://schemas.microsoft.com/office/drawing/2014/main" id="{4A714540-2C62-B34B-89ED-22C3FE4E217B}"/>
              </a:ext>
            </a:extLst>
          </p:cNvPr>
          <p:cNvPicPr>
            <a:picLocks noChangeAspect="1"/>
          </p:cNvPicPr>
          <p:nvPr/>
        </p:nvPicPr>
        <p:blipFill>
          <a:blip r:embed="rId3"/>
          <a:stretch>
            <a:fillRect/>
          </a:stretch>
        </p:blipFill>
        <p:spPr>
          <a:xfrm>
            <a:off x="5857524" y="2792177"/>
            <a:ext cx="5506149" cy="2608176"/>
          </a:xfrm>
          <a:prstGeom prst="rect">
            <a:avLst/>
          </a:prstGeom>
        </p:spPr>
      </p:pic>
      <p:sp>
        <p:nvSpPr>
          <p:cNvPr id="8" name="内容占位符 3">
            <a:extLst>
              <a:ext uri="{FF2B5EF4-FFF2-40B4-BE49-F238E27FC236}">
                <a16:creationId xmlns:a16="http://schemas.microsoft.com/office/drawing/2014/main" id="{2BD01CA0-981D-064D-95A3-32A51D9C1DE8}"/>
              </a:ext>
            </a:extLst>
          </p:cNvPr>
          <p:cNvSpPr txBox="1">
            <a:spLocks/>
          </p:cNvSpPr>
          <p:nvPr/>
        </p:nvSpPr>
        <p:spPr>
          <a:xfrm>
            <a:off x="5872784" y="1191268"/>
            <a:ext cx="5286033" cy="5019675"/>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ReplicatedMergeTree</a:t>
            </a:r>
            <a:r>
              <a:rPr lang="zh-CN" altLang="en-US" dirty="0"/>
              <a:t>在</a:t>
            </a:r>
            <a:r>
              <a:rPr lang="en-US" altLang="zh-CN" dirty="0" err="1"/>
              <a:t>MergeTree</a:t>
            </a:r>
            <a:r>
              <a:rPr lang="zh-CN" altLang="en-US" dirty="0"/>
              <a:t>能力的基础之上增加了分布式协同 的能力，其借助</a:t>
            </a:r>
            <a:r>
              <a:rPr lang="en-US" altLang="zh-CN" dirty="0" err="1"/>
              <a:t>ZooKeeper</a:t>
            </a:r>
            <a:r>
              <a:rPr lang="zh-CN" altLang="en-US" dirty="0"/>
              <a:t>的消息日志广播功能，实现了副本实例之间 的数据同步功能</a:t>
            </a:r>
            <a:endParaRPr kumimoji="1" lang="zh-CN" altLang="en-US" dirty="0"/>
          </a:p>
        </p:txBody>
      </p:sp>
    </p:spTree>
    <p:extLst>
      <p:ext uri="{BB962C8B-B14F-4D97-AF65-F5344CB8AC3E}">
        <p14:creationId xmlns:p14="http://schemas.microsoft.com/office/powerpoint/2010/main" val="1419473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F173155-4E26-EE4B-9AC3-E3910A438F3D}"/>
              </a:ext>
            </a:extLst>
          </p:cNvPr>
          <p:cNvSpPr>
            <a:spLocks noGrp="1"/>
          </p:cNvSpPr>
          <p:nvPr>
            <p:ph type="ftr" sz="quarter" idx="11"/>
          </p:nvPr>
        </p:nvSpPr>
        <p:spPr/>
        <p:txBody>
          <a:bodyPr/>
          <a:lstStyle/>
          <a:p>
            <a:r>
              <a:rPr lang="zh-CN" altLang="en-US" dirty="0"/>
              <a:t>第十一组</a:t>
            </a:r>
          </a:p>
        </p:txBody>
      </p:sp>
      <p:sp>
        <p:nvSpPr>
          <p:cNvPr id="3" name="灯片编号占位符 2">
            <a:extLst>
              <a:ext uri="{FF2B5EF4-FFF2-40B4-BE49-F238E27FC236}">
                <a16:creationId xmlns:a16="http://schemas.microsoft.com/office/drawing/2014/main" id="{B55EEAED-35AC-C44B-84A3-1F22C24B8AEC}"/>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sp>
        <p:nvSpPr>
          <p:cNvPr id="4" name="内容占位符 3">
            <a:extLst>
              <a:ext uri="{FF2B5EF4-FFF2-40B4-BE49-F238E27FC236}">
                <a16:creationId xmlns:a16="http://schemas.microsoft.com/office/drawing/2014/main" id="{95E5356B-77FE-D74B-8C7D-DCA6BE2B12A0}"/>
              </a:ext>
            </a:extLst>
          </p:cNvPr>
          <p:cNvSpPr>
            <a:spLocks noGrp="1"/>
          </p:cNvSpPr>
          <p:nvPr>
            <p:ph idx="1"/>
          </p:nvPr>
        </p:nvSpPr>
        <p:spPr/>
        <p:txBody>
          <a:bodyPr/>
          <a:lstStyle/>
          <a:p>
            <a:r>
              <a:rPr lang="zh-CN" altLang="en-US" dirty="0"/>
              <a:t>在</a:t>
            </a:r>
            <a:r>
              <a:rPr lang="en-US" altLang="zh-CN" dirty="0" err="1"/>
              <a:t>ClickHouse</a:t>
            </a:r>
            <a:r>
              <a:rPr lang="zh-CN" altLang="en-US" dirty="0"/>
              <a:t>底层的实现方法中，</a:t>
            </a:r>
            <a:r>
              <a:rPr lang="en-US" altLang="zh-CN" dirty="0"/>
              <a:t>7</a:t>
            </a:r>
            <a:r>
              <a:rPr lang="zh-CN" altLang="en-US" dirty="0"/>
              <a:t>种表引擎的区别主要体现在</a:t>
            </a:r>
            <a:r>
              <a:rPr lang="en-US" altLang="zh-CN" dirty="0"/>
              <a:t>Merge</a:t>
            </a:r>
            <a:r>
              <a:rPr lang="zh-CN" altLang="en-US" dirty="0"/>
              <a:t>合并的逻辑部分。</a:t>
            </a:r>
            <a:endParaRPr lang="en-US" altLang="zh-CN" dirty="0"/>
          </a:p>
          <a:p>
            <a:r>
              <a:rPr lang="zh-CN" altLang="en-US" dirty="0"/>
              <a:t>在具体的实现逻辑部分，</a:t>
            </a:r>
            <a:r>
              <a:rPr lang="en-US" altLang="zh-CN" dirty="0"/>
              <a:t>7</a:t>
            </a:r>
            <a:r>
              <a:rPr lang="zh-CN" altLang="en-US" dirty="0"/>
              <a:t>种</a:t>
            </a:r>
            <a:r>
              <a:rPr lang="en-US" altLang="zh-CN" dirty="0" err="1"/>
              <a:t>MergeTree</a:t>
            </a:r>
            <a:r>
              <a:rPr lang="zh-CN" altLang="en-US" dirty="0"/>
              <a:t>共用一个主 体，在触发</a:t>
            </a:r>
            <a:r>
              <a:rPr lang="en-US" altLang="zh-CN" dirty="0"/>
              <a:t>Merge</a:t>
            </a:r>
            <a:r>
              <a:rPr lang="zh-CN" altLang="en-US" dirty="0"/>
              <a:t>动作时，它们调用了各自独有的合并逻辑。</a:t>
            </a:r>
            <a:endParaRPr lang="en-US" altLang="zh-CN" dirty="0"/>
          </a:p>
          <a:p>
            <a:endParaRPr kumimoji="1" lang="en-US" altLang="zh-CN" dirty="0"/>
          </a:p>
          <a:p>
            <a:pPr marL="457177" lvl="1" indent="0">
              <a:buNone/>
            </a:pPr>
            <a:endParaRPr lang="en-US" altLang="zh-CN" dirty="0"/>
          </a:p>
          <a:p>
            <a:pPr marL="457177" lvl="1" indent="0">
              <a:buNone/>
            </a:pPr>
            <a:r>
              <a:rPr lang="zh-CN" altLang="en-US" dirty="0"/>
              <a:t>从继承关系的角度来看，</a:t>
            </a:r>
            <a:endParaRPr lang="en-US" altLang="zh-CN" dirty="0"/>
          </a:p>
          <a:p>
            <a:pPr marL="457177" lvl="1" indent="0">
              <a:buNone/>
            </a:pPr>
            <a:r>
              <a:rPr lang="en-US" altLang="zh-CN" dirty="0"/>
              <a:t>7</a:t>
            </a:r>
            <a:r>
              <a:rPr lang="zh-CN" altLang="en-US" dirty="0"/>
              <a:t>种</a:t>
            </a:r>
            <a:r>
              <a:rPr lang="en-US" altLang="zh-CN" dirty="0" err="1"/>
              <a:t>MergeTree</a:t>
            </a:r>
            <a:r>
              <a:rPr lang="zh-CN" altLang="en-US" dirty="0"/>
              <a:t>的主要区别</a:t>
            </a:r>
            <a:endParaRPr lang="en-US" altLang="zh-CN" dirty="0"/>
          </a:p>
          <a:p>
            <a:pPr marL="457177" lvl="1" indent="0">
              <a:buNone/>
            </a:pPr>
            <a:r>
              <a:rPr lang="zh-CN" altLang="en-US" dirty="0"/>
              <a:t>在于 </a:t>
            </a:r>
            <a:r>
              <a:rPr lang="en-US" altLang="zh-CN" dirty="0"/>
              <a:t>Merge</a:t>
            </a:r>
            <a:r>
              <a:rPr lang="zh-CN" altLang="en-US" dirty="0"/>
              <a:t>逻辑部分，所以</a:t>
            </a:r>
            <a:endParaRPr lang="en-US" altLang="zh-CN" dirty="0"/>
          </a:p>
          <a:p>
            <a:pPr marL="457177" lvl="1" indent="0">
              <a:buNone/>
            </a:pPr>
            <a:r>
              <a:rPr lang="zh-CN" altLang="en-US" dirty="0"/>
              <a:t>特殊功能只会在</a:t>
            </a:r>
            <a:r>
              <a:rPr lang="en-US" altLang="zh-CN" dirty="0"/>
              <a:t>Merge</a:t>
            </a:r>
            <a:r>
              <a:rPr lang="zh-CN" altLang="en-US" dirty="0"/>
              <a:t>合并</a:t>
            </a:r>
            <a:endParaRPr lang="en-US" altLang="zh-CN" dirty="0"/>
          </a:p>
          <a:p>
            <a:pPr marL="457177" lvl="1" indent="0">
              <a:buNone/>
            </a:pPr>
            <a:r>
              <a:rPr lang="zh-CN" altLang="en-US" dirty="0"/>
              <a:t>时才会触发。</a:t>
            </a:r>
            <a:endParaRPr kumimoji="1" lang="zh-CN" altLang="en-US" dirty="0"/>
          </a:p>
        </p:txBody>
      </p:sp>
      <p:sp>
        <p:nvSpPr>
          <p:cNvPr id="5" name="标题 4">
            <a:extLst>
              <a:ext uri="{FF2B5EF4-FFF2-40B4-BE49-F238E27FC236}">
                <a16:creationId xmlns:a16="http://schemas.microsoft.com/office/drawing/2014/main" id="{85BFBC46-A330-504A-9212-59655F5CF100}"/>
              </a:ext>
            </a:extLst>
          </p:cNvPr>
          <p:cNvSpPr>
            <a:spLocks noGrp="1"/>
          </p:cNvSpPr>
          <p:nvPr>
            <p:ph type="title"/>
          </p:nvPr>
        </p:nvSpPr>
        <p:spPr/>
        <p:txBody>
          <a:bodyPr/>
          <a:lstStyle/>
          <a:p>
            <a:r>
              <a:rPr kumimoji="1" lang="zh-CN" altLang="en-US" dirty="0"/>
              <a:t>各</a:t>
            </a:r>
            <a:r>
              <a:rPr kumimoji="1" lang="en-US" altLang="zh-CN" dirty="0" err="1"/>
              <a:t>MergeTree</a:t>
            </a:r>
            <a:r>
              <a:rPr kumimoji="1" lang="zh-CN" altLang="en-US" dirty="0"/>
              <a:t>引擎逻辑部分</a:t>
            </a:r>
          </a:p>
        </p:txBody>
      </p:sp>
      <p:pic>
        <p:nvPicPr>
          <p:cNvPr id="6" name="图片 5">
            <a:extLst>
              <a:ext uri="{FF2B5EF4-FFF2-40B4-BE49-F238E27FC236}">
                <a16:creationId xmlns:a16="http://schemas.microsoft.com/office/drawing/2014/main" id="{DFA853A1-DF62-104E-898C-BC91D910D0B1}"/>
              </a:ext>
            </a:extLst>
          </p:cNvPr>
          <p:cNvPicPr>
            <a:picLocks noChangeAspect="1"/>
          </p:cNvPicPr>
          <p:nvPr/>
        </p:nvPicPr>
        <p:blipFill>
          <a:blip r:embed="rId2"/>
          <a:stretch>
            <a:fillRect/>
          </a:stretch>
        </p:blipFill>
        <p:spPr>
          <a:xfrm>
            <a:off x="4547084" y="2187145"/>
            <a:ext cx="6973403" cy="3677293"/>
          </a:xfrm>
          <a:prstGeom prst="rect">
            <a:avLst/>
          </a:prstGeom>
        </p:spPr>
      </p:pic>
    </p:spTree>
    <p:extLst>
      <p:ext uri="{BB962C8B-B14F-4D97-AF65-F5344CB8AC3E}">
        <p14:creationId xmlns:p14="http://schemas.microsoft.com/office/powerpoint/2010/main" val="1237315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2EB941C-0149-784F-9B41-89536BB3DF4F}"/>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E5CBBFE5-C521-844A-90DC-CD73BA234938}"/>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sp>
        <p:nvSpPr>
          <p:cNvPr id="4" name="内容占位符 3">
            <a:extLst>
              <a:ext uri="{FF2B5EF4-FFF2-40B4-BE49-F238E27FC236}">
                <a16:creationId xmlns:a16="http://schemas.microsoft.com/office/drawing/2014/main" id="{D960D2DD-5770-C34F-BBB6-73081D909EAC}"/>
              </a:ext>
            </a:extLst>
          </p:cNvPr>
          <p:cNvSpPr>
            <a:spLocks noGrp="1"/>
          </p:cNvSpPr>
          <p:nvPr>
            <p:ph idx="1"/>
          </p:nvPr>
        </p:nvSpPr>
        <p:spPr/>
        <p:txBody>
          <a:bodyPr>
            <a:normAutofit lnSpcReduction="10000"/>
          </a:bodyPr>
          <a:lstStyle/>
          <a:p>
            <a:r>
              <a:rPr kumimoji="1" lang="en-US" altLang="zh-CN" dirty="0" err="1">
                <a:latin typeface="Microsoft YaHei" panose="020B0503020204020204" pitchFamily="34" charset="-122"/>
                <a:ea typeface="Microsoft YaHei" panose="020B0503020204020204" pitchFamily="34" charset="-122"/>
              </a:rPr>
              <a:t>ReplacingMergeTree</a:t>
            </a:r>
            <a:endParaRPr kumimoji="1" lang="en-US" altLang="zh-CN"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该引擎与</a:t>
            </a:r>
            <a:r>
              <a:rPr kumimoji="1" lang="en-US" altLang="zh-CN" dirty="0" err="1">
                <a:latin typeface="Microsoft YaHei" panose="020B0503020204020204" pitchFamily="34" charset="-122"/>
                <a:ea typeface="Microsoft YaHei" panose="020B0503020204020204" pitchFamily="34" charset="-122"/>
              </a:rPr>
              <a:t>MergeTree</a:t>
            </a:r>
            <a:r>
              <a:rPr kumimoji="1" lang="en-US" altLang="zh-CN"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的不同之处在于它会删除排序键值相同的重复项。数据的去重只会在数据合并期间进行。合并前还是可以被查到，所以只适合后台清除重复数据</a:t>
            </a:r>
          </a:p>
          <a:p>
            <a:r>
              <a:rPr kumimoji="1" lang="en-US" altLang="zh-CN" dirty="0" err="1">
                <a:latin typeface="Microsoft YaHei" panose="020B0503020204020204" pitchFamily="34" charset="-122"/>
                <a:ea typeface="Microsoft YaHei" panose="020B0503020204020204" pitchFamily="34" charset="-122"/>
              </a:rPr>
              <a:t>CollapsingMergeTree</a:t>
            </a:r>
            <a:endParaRPr kumimoji="1" lang="en-US" altLang="zh-CN"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该引擎要求在建表语句中指定一个标记列</a:t>
            </a:r>
            <a:r>
              <a:rPr kumimoji="1" lang="en-US" altLang="zh-CN" dirty="0">
                <a:latin typeface="Microsoft YaHei" panose="020B0503020204020204" pitchFamily="34" charset="-122"/>
                <a:ea typeface="Microsoft YaHei" panose="020B0503020204020204" pitchFamily="34" charset="-122"/>
              </a:rPr>
              <a:t>Sign</a:t>
            </a:r>
            <a:r>
              <a:rPr kumimoji="1" lang="zh-CN" altLang="en-US" dirty="0">
                <a:latin typeface="Microsoft YaHei" panose="020B0503020204020204" pitchFamily="34" charset="-122"/>
                <a:ea typeface="Microsoft YaHei" panose="020B0503020204020204" pitchFamily="34" charset="-122"/>
              </a:rPr>
              <a:t>，按照</a:t>
            </a:r>
            <a:r>
              <a:rPr kumimoji="1" lang="en-US" altLang="zh-CN" dirty="0">
                <a:latin typeface="Microsoft YaHei" panose="020B0503020204020204" pitchFamily="34" charset="-122"/>
                <a:ea typeface="Microsoft YaHei" panose="020B0503020204020204" pitchFamily="34" charset="-122"/>
              </a:rPr>
              <a:t>Sign</a:t>
            </a:r>
            <a:r>
              <a:rPr kumimoji="1" lang="zh-CN" altLang="en-US" dirty="0">
                <a:latin typeface="Microsoft YaHei" panose="020B0503020204020204" pitchFamily="34" charset="-122"/>
                <a:ea typeface="Microsoft YaHei" panose="020B0503020204020204" pitchFamily="34" charset="-122"/>
              </a:rPr>
              <a:t>的值将行分为两类：</a:t>
            </a:r>
            <a:r>
              <a:rPr kumimoji="1" lang="en-US" altLang="zh-CN" dirty="0">
                <a:latin typeface="Microsoft YaHei" panose="020B0503020204020204" pitchFamily="34" charset="-122"/>
                <a:ea typeface="Microsoft YaHei" panose="020B0503020204020204" pitchFamily="34" charset="-122"/>
              </a:rPr>
              <a:t>Sign=1</a:t>
            </a:r>
            <a:r>
              <a:rPr kumimoji="1" lang="zh-CN" altLang="en-US" dirty="0">
                <a:latin typeface="Microsoft YaHei" panose="020B0503020204020204" pitchFamily="34" charset="-122"/>
                <a:ea typeface="Microsoft YaHei" panose="020B0503020204020204" pitchFamily="34" charset="-122"/>
              </a:rPr>
              <a:t>的行称之为状态行，</a:t>
            </a:r>
            <a:r>
              <a:rPr kumimoji="1" lang="en-US" altLang="zh-CN" dirty="0">
                <a:latin typeface="Microsoft YaHei" panose="020B0503020204020204" pitchFamily="34" charset="-122"/>
                <a:ea typeface="Microsoft YaHei" panose="020B0503020204020204" pitchFamily="34" charset="-122"/>
              </a:rPr>
              <a:t>Sign=-1</a:t>
            </a:r>
            <a:r>
              <a:rPr kumimoji="1" lang="zh-CN" altLang="en-US" dirty="0">
                <a:latin typeface="Microsoft YaHei" panose="020B0503020204020204" pitchFamily="34" charset="-122"/>
                <a:ea typeface="Microsoft YaHei" panose="020B0503020204020204" pitchFamily="34" charset="-122"/>
              </a:rPr>
              <a:t>的行称之为取消行。再主键相同的情况下，每次需要新增状态时，写入一行状态行；需要删除状态时，则写入一行取消行。没有成对的行会被保留。 多线程情况下</a:t>
            </a:r>
            <a:r>
              <a:rPr kumimoji="1" lang="en-US" altLang="zh-CN" dirty="0">
                <a:latin typeface="Microsoft YaHei" panose="020B0503020204020204" pitchFamily="34" charset="-122"/>
                <a:ea typeface="Microsoft YaHei" panose="020B0503020204020204" pitchFamily="34" charset="-122"/>
              </a:rPr>
              <a:t>-1</a:t>
            </a:r>
            <a:r>
              <a:rPr kumimoji="1" lang="zh-CN" altLang="en-US" dirty="0">
                <a:latin typeface="Microsoft YaHei" panose="020B0503020204020204" pitchFamily="34" charset="-122"/>
                <a:ea typeface="Microsoft YaHei" panose="020B0503020204020204" pitchFamily="34" charset="-122"/>
              </a:rPr>
              <a:t>和</a:t>
            </a:r>
            <a:r>
              <a:rPr kumimoji="1" lang="en-US" altLang="zh-CN" dirty="0">
                <a:latin typeface="Microsoft YaHei" panose="020B0503020204020204" pitchFamily="34" charset="-122"/>
                <a:ea typeface="Microsoft YaHei" panose="020B0503020204020204" pitchFamily="34" charset="-122"/>
              </a:rPr>
              <a:t>1</a:t>
            </a:r>
            <a:r>
              <a:rPr kumimoji="1" lang="zh-CN" altLang="en-US" dirty="0">
                <a:latin typeface="Microsoft YaHei" panose="020B0503020204020204" pitchFamily="34" charset="-122"/>
                <a:ea typeface="Microsoft YaHei" panose="020B0503020204020204" pitchFamily="34" charset="-122"/>
              </a:rPr>
              <a:t>可能存在乱序，导致无法被删除</a:t>
            </a:r>
          </a:p>
          <a:p>
            <a:r>
              <a:rPr kumimoji="1" lang="en-US" altLang="zh-CN" dirty="0" err="1">
                <a:latin typeface="Microsoft YaHei" panose="020B0503020204020204" pitchFamily="34" charset="-122"/>
                <a:ea typeface="Microsoft YaHei" panose="020B0503020204020204" pitchFamily="34" charset="-122"/>
              </a:rPr>
              <a:t>VersionedCollapsingMergeTree</a:t>
            </a:r>
            <a:endParaRPr kumimoji="1" lang="en-US" altLang="zh-CN"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为了解决</a:t>
            </a:r>
            <a:r>
              <a:rPr kumimoji="1" lang="en-US" altLang="zh-CN" dirty="0" err="1">
                <a:latin typeface="Microsoft YaHei" panose="020B0503020204020204" pitchFamily="34" charset="-122"/>
                <a:ea typeface="Microsoft YaHei" panose="020B0503020204020204" pitchFamily="34" charset="-122"/>
              </a:rPr>
              <a:t>CollapsingMergeTree</a:t>
            </a:r>
            <a:r>
              <a:rPr kumimoji="1" lang="zh-CN" altLang="en-US" dirty="0">
                <a:latin typeface="Microsoft YaHei" panose="020B0503020204020204" pitchFamily="34" charset="-122"/>
                <a:ea typeface="Microsoft YaHei" panose="020B0503020204020204" pitchFamily="34" charset="-122"/>
              </a:rPr>
              <a:t>乱序写入情况下无法正常折叠问题，</a:t>
            </a:r>
            <a:r>
              <a:rPr kumimoji="1" lang="en-US" altLang="zh-CN" dirty="0" err="1">
                <a:latin typeface="Microsoft YaHei" panose="020B0503020204020204" pitchFamily="34" charset="-122"/>
                <a:ea typeface="Microsoft YaHei" panose="020B0503020204020204" pitchFamily="34" charset="-122"/>
              </a:rPr>
              <a:t>VersionedCollapsingMergeTree</a:t>
            </a:r>
            <a:r>
              <a:rPr kumimoji="1" lang="zh-CN" altLang="en-US" dirty="0">
                <a:latin typeface="Microsoft YaHei" panose="020B0503020204020204" pitchFamily="34" charset="-122"/>
                <a:ea typeface="Microsoft YaHei" panose="020B0503020204020204" pitchFamily="34" charset="-122"/>
              </a:rPr>
              <a:t>表引擎在建表语句中新增了一列</a:t>
            </a:r>
            <a:r>
              <a:rPr kumimoji="1" lang="en-US" altLang="zh-CN" dirty="0">
                <a:latin typeface="Microsoft YaHei" panose="020B0503020204020204" pitchFamily="34" charset="-122"/>
                <a:ea typeface="Microsoft YaHei" panose="020B0503020204020204" pitchFamily="34" charset="-122"/>
              </a:rPr>
              <a:t>Version</a:t>
            </a:r>
            <a:r>
              <a:rPr kumimoji="1" lang="zh-CN" altLang="en-US" dirty="0">
                <a:latin typeface="Microsoft YaHei" panose="020B0503020204020204" pitchFamily="34" charset="-122"/>
                <a:ea typeface="Microsoft YaHei" panose="020B0503020204020204" pitchFamily="34" charset="-122"/>
              </a:rPr>
              <a:t>，用于在乱序情况下记录状态行与取消行的对应关系。主键相同，且</a:t>
            </a:r>
            <a:r>
              <a:rPr kumimoji="1" lang="en-US" altLang="zh-CN" dirty="0">
                <a:latin typeface="Microsoft YaHei" panose="020B0503020204020204" pitchFamily="34" charset="-122"/>
                <a:ea typeface="Microsoft YaHei" panose="020B0503020204020204" pitchFamily="34" charset="-122"/>
              </a:rPr>
              <a:t>Version</a:t>
            </a:r>
            <a:r>
              <a:rPr kumimoji="1" lang="zh-CN" altLang="en-US" dirty="0">
                <a:latin typeface="Microsoft YaHei" panose="020B0503020204020204" pitchFamily="34" charset="-122"/>
                <a:ea typeface="Microsoft YaHei" panose="020B0503020204020204" pitchFamily="34" charset="-122"/>
              </a:rPr>
              <a:t>相同、</a:t>
            </a:r>
            <a:r>
              <a:rPr kumimoji="1" lang="en-US" altLang="zh-CN" dirty="0">
                <a:latin typeface="Microsoft YaHei" panose="020B0503020204020204" pitchFamily="34" charset="-122"/>
                <a:ea typeface="Microsoft YaHei" panose="020B0503020204020204" pitchFamily="34" charset="-122"/>
              </a:rPr>
              <a:t>Sign</a:t>
            </a:r>
            <a:r>
              <a:rPr kumimoji="1" lang="zh-CN" altLang="en-US" dirty="0">
                <a:latin typeface="Microsoft YaHei" panose="020B0503020204020204" pitchFamily="34" charset="-122"/>
                <a:ea typeface="Microsoft YaHei" panose="020B0503020204020204" pitchFamily="34" charset="-122"/>
              </a:rPr>
              <a:t>相反的行，在</a:t>
            </a:r>
            <a:r>
              <a:rPr kumimoji="1" lang="en-US" altLang="zh-CN" dirty="0">
                <a:latin typeface="Microsoft YaHei" panose="020B0503020204020204" pitchFamily="34" charset="-122"/>
                <a:ea typeface="Microsoft YaHei" panose="020B0503020204020204" pitchFamily="34" charset="-122"/>
              </a:rPr>
              <a:t>Compaction</a:t>
            </a:r>
            <a:r>
              <a:rPr kumimoji="1" lang="zh-CN" altLang="en-US" dirty="0">
                <a:latin typeface="Microsoft YaHei" panose="020B0503020204020204" pitchFamily="34" charset="-122"/>
                <a:ea typeface="Microsoft YaHei" panose="020B0503020204020204" pitchFamily="34" charset="-122"/>
              </a:rPr>
              <a:t>时会被删除。</a:t>
            </a:r>
          </a:p>
          <a:p>
            <a:r>
              <a:rPr kumimoji="1" lang="en-US" altLang="zh-CN" dirty="0" err="1">
                <a:latin typeface="Microsoft YaHei" panose="020B0503020204020204" pitchFamily="34" charset="-122"/>
                <a:ea typeface="Microsoft YaHei" panose="020B0503020204020204" pitchFamily="34" charset="-122"/>
              </a:rPr>
              <a:t>SummingMergeTree</a:t>
            </a:r>
            <a:endParaRPr kumimoji="1" lang="en-US" altLang="zh-CN"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当合并 </a:t>
            </a:r>
            <a:r>
              <a:rPr kumimoji="1" lang="en-US" altLang="zh-CN" dirty="0" err="1">
                <a:latin typeface="Microsoft YaHei" panose="020B0503020204020204" pitchFamily="34" charset="-122"/>
                <a:ea typeface="Microsoft YaHei" panose="020B0503020204020204" pitchFamily="34" charset="-122"/>
              </a:rPr>
              <a:t>SummingMergeTree</a:t>
            </a:r>
            <a:r>
              <a:rPr kumimoji="1" lang="en-US" altLang="zh-CN"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表的数据片段时，</a:t>
            </a:r>
            <a:r>
              <a:rPr kumimoji="1" lang="en-US" altLang="zh-CN" dirty="0" err="1">
                <a:latin typeface="Microsoft YaHei" panose="020B0503020204020204" pitchFamily="34" charset="-122"/>
                <a:ea typeface="Microsoft YaHei" panose="020B0503020204020204" pitchFamily="34" charset="-122"/>
              </a:rPr>
              <a:t>ClickHouse</a:t>
            </a:r>
            <a:r>
              <a:rPr kumimoji="1" lang="en-US" altLang="zh-CN"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会把所有具有相同主键的行合并为一行，并根据指定的字段进行累加。可以与</a:t>
            </a:r>
            <a:r>
              <a:rPr kumimoji="1" lang="en-US" altLang="zh-CN" dirty="0" err="1">
                <a:latin typeface="Microsoft YaHei" panose="020B0503020204020204" pitchFamily="34" charset="-122"/>
                <a:ea typeface="Microsoft YaHei" panose="020B0503020204020204" pitchFamily="34" charset="-122"/>
              </a:rPr>
              <a:t>MergeTree</a:t>
            </a:r>
            <a:r>
              <a:rPr kumimoji="1" lang="zh-CN" altLang="en-US" dirty="0">
                <a:latin typeface="Microsoft YaHei" panose="020B0503020204020204" pitchFamily="34" charset="-122"/>
                <a:ea typeface="Microsoft YaHei" panose="020B0503020204020204" pitchFamily="34" charset="-122"/>
              </a:rPr>
              <a:t>一起使用。</a:t>
            </a:r>
          </a:p>
          <a:p>
            <a:r>
              <a:rPr kumimoji="1" lang="en-US" altLang="zh-CN" dirty="0" err="1">
                <a:latin typeface="Microsoft YaHei" panose="020B0503020204020204" pitchFamily="34" charset="-122"/>
                <a:ea typeface="Microsoft YaHei" panose="020B0503020204020204" pitchFamily="34" charset="-122"/>
              </a:rPr>
              <a:t>AggregatingMergeTree</a:t>
            </a:r>
            <a:endParaRPr kumimoji="1" lang="en-US" altLang="zh-CN" dirty="0">
              <a:latin typeface="Microsoft YaHei" panose="020B0503020204020204" pitchFamily="34" charset="-122"/>
              <a:ea typeface="Microsoft YaHei" panose="020B0503020204020204" pitchFamily="34" charset="-122"/>
            </a:endParaRPr>
          </a:p>
          <a:p>
            <a:pPr lvl="1"/>
            <a:r>
              <a:rPr kumimoji="1" lang="en-US" altLang="zh-CN" dirty="0" err="1">
                <a:latin typeface="Microsoft YaHei" panose="020B0503020204020204" pitchFamily="34" charset="-122"/>
                <a:ea typeface="Microsoft YaHei" panose="020B0503020204020204" pitchFamily="34" charset="-122"/>
              </a:rPr>
              <a:t>SummingMergeTree</a:t>
            </a:r>
            <a:r>
              <a:rPr kumimoji="1" lang="zh-CN" altLang="en-US" dirty="0">
                <a:latin typeface="Microsoft YaHei" panose="020B0503020204020204" pitchFamily="34" charset="-122"/>
                <a:ea typeface="Microsoft YaHei" panose="020B0503020204020204" pitchFamily="34" charset="-122"/>
              </a:rPr>
              <a:t>只能累加，这个能进行各种聚合，需要指定聚合函数</a:t>
            </a:r>
          </a:p>
          <a:p>
            <a:pPr marL="0" indent="0">
              <a:buNone/>
            </a:pPr>
            <a:endParaRPr kumimoji="1" lang="zh-CN" altLang="en-US" dirty="0">
              <a:latin typeface="Microsoft YaHei" panose="020B0503020204020204" pitchFamily="34" charset="-122"/>
              <a:ea typeface="Microsoft YaHei" panose="020B0503020204020204" pitchFamily="34" charset="-122"/>
            </a:endParaRPr>
          </a:p>
          <a:p>
            <a:endParaRPr kumimoji="1" lang="zh-CN" altLang="en-US" dirty="0">
              <a:latin typeface="Microsoft YaHei" panose="020B0503020204020204" pitchFamily="34" charset="-122"/>
              <a:ea typeface="Microsoft YaHei" panose="020B0503020204020204" pitchFamily="34" charset="-122"/>
            </a:endParaRPr>
          </a:p>
        </p:txBody>
      </p:sp>
      <p:sp>
        <p:nvSpPr>
          <p:cNvPr id="5" name="标题 4">
            <a:extLst>
              <a:ext uri="{FF2B5EF4-FFF2-40B4-BE49-F238E27FC236}">
                <a16:creationId xmlns:a16="http://schemas.microsoft.com/office/drawing/2014/main" id="{08F9CA0F-D002-1341-AC4D-A738CD06081B}"/>
              </a:ext>
            </a:extLst>
          </p:cNvPr>
          <p:cNvSpPr>
            <a:spLocks noGrp="1"/>
          </p:cNvSpPr>
          <p:nvPr>
            <p:ph type="title"/>
          </p:nvPr>
        </p:nvSpPr>
        <p:spPr/>
        <p:txBody>
          <a:bodyPr/>
          <a:lstStyle/>
          <a:p>
            <a:r>
              <a:rPr kumimoji="1" lang="zh-CN" altLang="en-US" dirty="0"/>
              <a:t>各</a:t>
            </a:r>
            <a:r>
              <a:rPr kumimoji="1" lang="en-US" altLang="zh-CN" dirty="0" err="1"/>
              <a:t>MergeTree</a:t>
            </a:r>
            <a:r>
              <a:rPr kumimoji="1" lang="zh-CN" altLang="en-US" dirty="0"/>
              <a:t>引擎介绍</a:t>
            </a:r>
          </a:p>
        </p:txBody>
      </p:sp>
    </p:spTree>
    <p:extLst>
      <p:ext uri="{BB962C8B-B14F-4D97-AF65-F5344CB8AC3E}">
        <p14:creationId xmlns:p14="http://schemas.microsoft.com/office/powerpoint/2010/main" val="793754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1CE2315-648D-0D45-B435-8BB01E55F224}"/>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C3FC4C43-B7C5-F942-A475-C93525D079A2}"/>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sp>
        <p:nvSpPr>
          <p:cNvPr id="4" name="内容占位符 3">
            <a:extLst>
              <a:ext uri="{FF2B5EF4-FFF2-40B4-BE49-F238E27FC236}">
                <a16:creationId xmlns:a16="http://schemas.microsoft.com/office/drawing/2014/main" id="{7E199C7C-7579-E44E-9A79-D47C3ACBF6CD}"/>
              </a:ext>
            </a:extLst>
          </p:cNvPr>
          <p:cNvSpPr>
            <a:spLocks noGrp="1"/>
          </p:cNvSpPr>
          <p:nvPr>
            <p:ph idx="1"/>
          </p:nvPr>
        </p:nvSpPr>
        <p:spPr/>
        <p:txBody>
          <a:bodyPr/>
          <a:lstStyle/>
          <a:p>
            <a:r>
              <a:rPr lang="en-US" altLang="zh-CN" dirty="0" err="1"/>
              <a:t>MergeTree</a:t>
            </a:r>
            <a:r>
              <a:rPr lang="zh-CN" altLang="en-US" dirty="0"/>
              <a:t>的核心思想和</a:t>
            </a:r>
            <a:r>
              <a:rPr lang="en-US" altLang="zh-CN" dirty="0"/>
              <a:t>LSM-Tree</a:t>
            </a:r>
            <a:r>
              <a:rPr lang="zh-CN" altLang="en-US" dirty="0"/>
              <a:t>相同。</a:t>
            </a:r>
            <a:endParaRPr lang="en-US" altLang="zh-CN" dirty="0"/>
          </a:p>
          <a:p>
            <a:r>
              <a:rPr lang="en-US" altLang="zh-CN" dirty="0" err="1"/>
              <a:t>MergeTree</a:t>
            </a:r>
            <a:r>
              <a:rPr lang="zh-CN" altLang="en-US" dirty="0"/>
              <a:t>存储结构需要对用户写入的数据做排序然后进行有序存储，数据有序存储带来两大核心优势：</a:t>
            </a:r>
            <a:endParaRPr lang="en-US" altLang="zh-CN" dirty="0"/>
          </a:p>
          <a:p>
            <a:pPr lvl="1"/>
            <a:r>
              <a:rPr lang="zh-CN" altLang="en-US" dirty="0"/>
              <a:t>列存文件在按块做压缩时，排序键中的列值是连续或者重复的，使得列存块的数据压缩可以获得极致的压缩比。</a:t>
            </a:r>
            <a:endParaRPr lang="en-US" altLang="zh-CN" dirty="0"/>
          </a:p>
          <a:p>
            <a:pPr lvl="1"/>
            <a:r>
              <a:rPr lang="zh-CN" altLang="en-US" dirty="0"/>
              <a:t>存储有序性本身就是一种可以加速查询的索引结构，根据排序键中列的等值条件或者</a:t>
            </a:r>
            <a:r>
              <a:rPr lang="en-US" altLang="zh-CN" dirty="0"/>
              <a:t>range</a:t>
            </a:r>
            <a:r>
              <a:rPr lang="zh-CN" altLang="en-US" dirty="0"/>
              <a:t>条件我们可以快速找到目标行所在的近似位置区间</a:t>
            </a:r>
            <a:r>
              <a:rPr lang="en-US" altLang="zh-CN" dirty="0"/>
              <a:t>(</a:t>
            </a:r>
            <a:r>
              <a:rPr lang="zh-CN" altLang="en-US" dirty="0"/>
              <a:t>下文会展开详细介绍</a:t>
            </a:r>
            <a:r>
              <a:rPr lang="en-US" altLang="zh-CN" dirty="0"/>
              <a:t>)</a:t>
            </a:r>
            <a:r>
              <a:rPr lang="zh-CN" altLang="en-US" dirty="0"/>
              <a:t>，而且这种索引结构是不会产生额外存储开销的。</a:t>
            </a:r>
            <a:endParaRPr kumimoji="1" lang="zh-CN" altLang="en-US" dirty="0"/>
          </a:p>
        </p:txBody>
      </p:sp>
      <p:sp>
        <p:nvSpPr>
          <p:cNvPr id="5" name="标题 4">
            <a:extLst>
              <a:ext uri="{FF2B5EF4-FFF2-40B4-BE49-F238E27FC236}">
                <a16:creationId xmlns:a16="http://schemas.microsoft.com/office/drawing/2014/main" id="{889ED823-333F-AF43-A1A4-CCEB7661C806}"/>
              </a:ext>
            </a:extLst>
          </p:cNvPr>
          <p:cNvSpPr>
            <a:spLocks noGrp="1"/>
          </p:cNvSpPr>
          <p:nvPr>
            <p:ph type="title"/>
          </p:nvPr>
        </p:nvSpPr>
        <p:spPr/>
        <p:txBody>
          <a:bodyPr/>
          <a:lstStyle/>
          <a:p>
            <a:r>
              <a:rPr kumimoji="1" lang="en-US" altLang="zh-CN" dirty="0" err="1"/>
              <a:t>MergeTree</a:t>
            </a:r>
            <a:r>
              <a:rPr kumimoji="1" lang="zh-CN" altLang="en-US" dirty="0"/>
              <a:t>引擎的核心</a:t>
            </a:r>
          </a:p>
        </p:txBody>
      </p:sp>
    </p:spTree>
    <p:extLst>
      <p:ext uri="{BB962C8B-B14F-4D97-AF65-F5344CB8AC3E}">
        <p14:creationId xmlns:p14="http://schemas.microsoft.com/office/powerpoint/2010/main" val="566475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0E317C0-CD9B-0143-9C8C-1D5785F3CC2B}"/>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83D7E427-86A1-4647-8A26-FE1951FB7009}"/>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a:p>
        </p:txBody>
      </p:sp>
      <p:sp>
        <p:nvSpPr>
          <p:cNvPr id="4" name="内容占位符 3">
            <a:extLst>
              <a:ext uri="{FF2B5EF4-FFF2-40B4-BE49-F238E27FC236}">
                <a16:creationId xmlns:a16="http://schemas.microsoft.com/office/drawing/2014/main" id="{8C6CEC11-7346-7345-A440-9F891526C4D3}"/>
              </a:ext>
            </a:extLst>
          </p:cNvPr>
          <p:cNvSpPr>
            <a:spLocks noGrp="1"/>
          </p:cNvSpPr>
          <p:nvPr>
            <p:ph idx="1"/>
          </p:nvPr>
        </p:nvSpPr>
        <p:spPr/>
        <p:txBody>
          <a:bodyPr>
            <a:normAutofit fontScale="92500" lnSpcReduction="20000"/>
          </a:bodyPr>
          <a:lstStyle/>
          <a:p>
            <a:r>
              <a:rPr lang="en-US" altLang="zh-CN" dirty="0"/>
              <a:t>partition(</a:t>
            </a:r>
            <a:r>
              <a:rPr lang="zh-CN" altLang="en-US" dirty="0"/>
              <a:t>分区目录</a:t>
            </a:r>
            <a:r>
              <a:rPr lang="en-US" altLang="zh-CN" dirty="0"/>
              <a:t>)</a:t>
            </a:r>
            <a:endParaRPr lang="zh-CN" altLang="en-US" dirty="0"/>
          </a:p>
          <a:p>
            <a:r>
              <a:rPr lang="zh-CN" altLang="en-US" dirty="0"/>
              <a:t>基础文件</a:t>
            </a:r>
            <a:endParaRPr lang="en-US" altLang="zh-CN" dirty="0"/>
          </a:p>
          <a:p>
            <a:pPr lvl="1"/>
            <a:r>
              <a:rPr lang="en-US" altLang="zh-CN" sz="1500" dirty="0" err="1"/>
              <a:t>checksums.txt</a:t>
            </a:r>
            <a:r>
              <a:rPr lang="zh-CN" altLang="en-US" sz="1500" dirty="0"/>
              <a:t>：校验文件，二进制存储</a:t>
            </a:r>
          </a:p>
          <a:p>
            <a:pPr lvl="1"/>
            <a:r>
              <a:rPr lang="en-US" altLang="zh-CN" sz="1500" dirty="0" err="1"/>
              <a:t>columns.txt</a:t>
            </a:r>
            <a:r>
              <a:rPr lang="zh-CN" altLang="en-US" sz="1500" dirty="0"/>
              <a:t>：列信息文件，明文存储</a:t>
            </a:r>
          </a:p>
          <a:p>
            <a:pPr lvl="1"/>
            <a:r>
              <a:rPr lang="en-US" altLang="zh-CN" sz="1500" dirty="0" err="1"/>
              <a:t>count.txt</a:t>
            </a:r>
            <a:r>
              <a:rPr lang="zh-CN" altLang="en-US" sz="1500" dirty="0"/>
              <a:t>：计数文件，明文存储，当前分区下总行数</a:t>
            </a:r>
          </a:p>
          <a:p>
            <a:pPr lvl="1"/>
            <a:r>
              <a:rPr lang="en-US" altLang="zh-CN" sz="1500" dirty="0" err="1"/>
              <a:t>primary.idx</a:t>
            </a:r>
            <a:r>
              <a:rPr lang="zh-CN" altLang="en-US" sz="1500" dirty="0"/>
              <a:t>：一级索引文件，二进制存储，存放稀疏索引</a:t>
            </a:r>
            <a:endParaRPr lang="en-US" altLang="zh-CN" sz="1500" dirty="0"/>
          </a:p>
          <a:p>
            <a:pPr lvl="2"/>
            <a:r>
              <a:rPr lang="zh-CN" altLang="en-US" sz="1300" dirty="0"/>
              <a:t>只能声明一次</a:t>
            </a:r>
            <a:r>
              <a:rPr lang="en-US" altLang="zh-CN" sz="1300" dirty="0"/>
              <a:t>(primary</a:t>
            </a:r>
            <a:r>
              <a:rPr lang="zh-CN" altLang="en-US" sz="1300" dirty="0"/>
              <a:t>  </a:t>
            </a:r>
            <a:r>
              <a:rPr lang="en-US" altLang="zh-CN" sz="1300" dirty="0"/>
              <a:t>key</a:t>
            </a:r>
            <a:r>
              <a:rPr lang="zh-CN" altLang="en-US" sz="1300" dirty="0"/>
              <a:t> 或 </a:t>
            </a:r>
            <a:r>
              <a:rPr lang="en-US" altLang="zh-CN" sz="1300" dirty="0"/>
              <a:t>order</a:t>
            </a:r>
            <a:r>
              <a:rPr lang="zh-CN" altLang="en-US" sz="1300" dirty="0"/>
              <a:t> </a:t>
            </a:r>
            <a:r>
              <a:rPr lang="en-US" altLang="zh-CN" sz="1300" dirty="0"/>
              <a:t>by</a:t>
            </a:r>
            <a:r>
              <a:rPr lang="zh-CN" altLang="en-US" sz="1300" dirty="0"/>
              <a:t> 声明</a:t>
            </a:r>
            <a:r>
              <a:rPr lang="en-US" altLang="zh-CN" sz="1300" dirty="0"/>
              <a:t>)</a:t>
            </a:r>
            <a:endParaRPr lang="zh-CN" altLang="en-US" sz="1300" dirty="0"/>
          </a:p>
          <a:p>
            <a:pPr lvl="1"/>
            <a:r>
              <a:rPr lang="en-US" altLang="zh-CN" sz="1500" dirty="0"/>
              <a:t>[Column].bin</a:t>
            </a:r>
            <a:r>
              <a:rPr lang="zh-CN" altLang="en-US" sz="1500" dirty="0"/>
              <a:t>：数据文件，使用压缩格式存储某一列的数据</a:t>
            </a:r>
            <a:endParaRPr lang="en-US" altLang="zh-CN" sz="1500" dirty="0"/>
          </a:p>
          <a:p>
            <a:pPr lvl="2"/>
            <a:r>
              <a:rPr lang="zh-CN" altLang="en-US" sz="1300" dirty="0"/>
              <a:t>默认</a:t>
            </a:r>
            <a:r>
              <a:rPr lang="en-US" altLang="zh-CN" sz="1300" dirty="0"/>
              <a:t>LZ4</a:t>
            </a:r>
            <a:r>
              <a:rPr lang="zh-CN" altLang="en-US" sz="1300" dirty="0"/>
              <a:t>格式，每列独立文件</a:t>
            </a:r>
            <a:endParaRPr lang="en-US" altLang="zh-CN" sz="1300" dirty="0"/>
          </a:p>
          <a:p>
            <a:pPr lvl="1"/>
            <a:r>
              <a:rPr lang="en-US" altLang="zh-CN" sz="1500" dirty="0"/>
              <a:t>[Column].</a:t>
            </a:r>
            <a:r>
              <a:rPr lang="en-US" altLang="zh-CN" sz="1500" dirty="0" err="1"/>
              <a:t>mrk</a:t>
            </a:r>
            <a:r>
              <a:rPr lang="zh-CN" altLang="en-US" sz="1500" dirty="0"/>
              <a:t>：列字段标记文件，二进制存储</a:t>
            </a:r>
            <a:endParaRPr lang="en-US" altLang="zh-CN" sz="1500" dirty="0"/>
          </a:p>
          <a:p>
            <a:pPr lvl="2"/>
            <a:r>
              <a:rPr lang="zh-CN" altLang="en-US" sz="1300" dirty="0"/>
              <a:t>保存</a:t>
            </a:r>
            <a:r>
              <a:rPr lang="en-US" altLang="zh-CN" sz="1300" dirty="0"/>
              <a:t>bin</a:t>
            </a:r>
            <a:r>
              <a:rPr lang="zh-CN" altLang="en-US" sz="1300" dirty="0"/>
              <a:t>文件的偏移量，存储</a:t>
            </a:r>
            <a:r>
              <a:rPr lang="en-US" altLang="zh-CN" sz="1300" dirty="0" err="1"/>
              <a:t>idx</a:t>
            </a:r>
            <a:r>
              <a:rPr lang="zh-CN" altLang="en-US" sz="1300" dirty="0"/>
              <a:t>与</a:t>
            </a:r>
            <a:r>
              <a:rPr lang="en-US" altLang="zh-CN" sz="1300" dirty="0"/>
              <a:t>bin</a:t>
            </a:r>
            <a:r>
              <a:rPr lang="zh-CN" altLang="en-US" sz="1300" dirty="0"/>
              <a:t>映射关系，与</a:t>
            </a:r>
            <a:r>
              <a:rPr lang="en-US" altLang="zh-CN" sz="1300" dirty="0"/>
              <a:t>bin</a:t>
            </a:r>
            <a:r>
              <a:rPr lang="zh-CN" altLang="en-US" sz="1300" dirty="0"/>
              <a:t>文件一一对应</a:t>
            </a:r>
            <a:endParaRPr lang="en-US" altLang="zh-CN" sz="1300" dirty="0"/>
          </a:p>
          <a:p>
            <a:pPr lvl="1"/>
            <a:r>
              <a:rPr lang="en-US" altLang="zh-CN" sz="1500" dirty="0"/>
              <a:t>[Column].mrk2</a:t>
            </a:r>
          </a:p>
          <a:p>
            <a:pPr lvl="2"/>
            <a:r>
              <a:rPr lang="zh-CN" altLang="en-US" sz="1300" dirty="0"/>
              <a:t>如果使用了自适应大小的索引间隔，则标记文件会以</a:t>
            </a:r>
            <a:r>
              <a:rPr lang="en-US" altLang="zh-CN" sz="1300" dirty="0"/>
              <a:t>.mrk2</a:t>
            </a:r>
            <a:r>
              <a:rPr lang="zh-CN" altLang="en-US" sz="1300" dirty="0"/>
              <a:t>命名。</a:t>
            </a:r>
          </a:p>
          <a:p>
            <a:r>
              <a:rPr lang="zh-CN" altLang="en-US" dirty="0"/>
              <a:t>分区</a:t>
            </a:r>
            <a:endParaRPr lang="en-US" altLang="zh-CN" dirty="0"/>
          </a:p>
          <a:p>
            <a:pPr lvl="1"/>
            <a:r>
              <a:rPr lang="en-US" altLang="zh-CN" sz="1500" dirty="0" err="1"/>
              <a:t>partition.dat</a:t>
            </a:r>
            <a:r>
              <a:rPr lang="zh-CN" altLang="en-US" sz="1500" dirty="0"/>
              <a:t>与</a:t>
            </a:r>
            <a:r>
              <a:rPr lang="en-US" altLang="zh-CN" sz="1500" dirty="0"/>
              <a:t>minmax_[Column].</a:t>
            </a:r>
            <a:r>
              <a:rPr lang="en-US" altLang="zh-CN" sz="1500" dirty="0" err="1"/>
              <a:t>idx</a:t>
            </a:r>
            <a:r>
              <a:rPr lang="zh-CN" altLang="en-US" sz="1500" dirty="0"/>
              <a:t>：</a:t>
            </a:r>
            <a:endParaRPr lang="en-US" altLang="zh-CN" sz="1500" dirty="0"/>
          </a:p>
          <a:p>
            <a:pPr lvl="2"/>
            <a:r>
              <a:rPr lang="zh-CN" altLang="en-US" sz="1300" dirty="0"/>
              <a:t>如果使用了分区键</a:t>
            </a:r>
            <a:r>
              <a:rPr lang="en-US" altLang="zh-CN" sz="1300" dirty="0"/>
              <a:t>(PARTITION BY column)</a:t>
            </a:r>
            <a:r>
              <a:rPr lang="zh-CN" altLang="en-US" sz="1300" dirty="0"/>
              <a:t>，会额外生成</a:t>
            </a:r>
            <a:r>
              <a:rPr lang="en-US" altLang="zh-CN" sz="1300" dirty="0" err="1"/>
              <a:t>partition.dat</a:t>
            </a:r>
            <a:endParaRPr lang="en-US" altLang="zh-CN" sz="1300" dirty="0"/>
          </a:p>
          <a:p>
            <a:pPr lvl="2"/>
            <a:r>
              <a:rPr lang="zh-CN" altLang="en-US" sz="1300" dirty="0"/>
              <a:t>与</a:t>
            </a:r>
            <a:r>
              <a:rPr lang="en-US" altLang="zh-CN" sz="1300" dirty="0"/>
              <a:t>minmax</a:t>
            </a:r>
            <a:r>
              <a:rPr lang="zh-CN" altLang="en-US" sz="1300" dirty="0"/>
              <a:t>索引文件，二进制格式存储。</a:t>
            </a:r>
            <a:endParaRPr lang="en-US" altLang="zh-CN" sz="1300" dirty="0"/>
          </a:p>
          <a:p>
            <a:pPr lvl="2"/>
            <a:r>
              <a:rPr lang="en-US" altLang="zh-CN" sz="1300" dirty="0" err="1"/>
              <a:t>dat</a:t>
            </a:r>
            <a:r>
              <a:rPr lang="zh-CN" altLang="en-US" sz="1300" dirty="0"/>
              <a:t>文件存储分区表达式值，</a:t>
            </a:r>
            <a:r>
              <a:rPr lang="en-US" altLang="zh-CN" sz="1300" dirty="0" err="1"/>
              <a:t>idx</a:t>
            </a:r>
            <a:r>
              <a:rPr lang="zh-CN" altLang="en-US" sz="1300" dirty="0"/>
              <a:t>存储实际数据最大最小值</a:t>
            </a:r>
          </a:p>
          <a:p>
            <a:r>
              <a:rPr lang="zh-CN" altLang="en-US" dirty="0"/>
              <a:t>二级索引</a:t>
            </a:r>
            <a:endParaRPr lang="en-US" altLang="zh-CN" dirty="0"/>
          </a:p>
          <a:p>
            <a:pPr lvl="1"/>
            <a:r>
              <a:rPr lang="en-US" altLang="zh-CN" sz="1500" dirty="0" err="1"/>
              <a:t>skp_idx</a:t>
            </a:r>
            <a:r>
              <a:rPr lang="en-US" altLang="zh-CN" sz="1500" dirty="0"/>
              <a:t>_[Column].</a:t>
            </a:r>
            <a:r>
              <a:rPr lang="en-US" altLang="zh-CN" sz="1500" dirty="0" err="1"/>
              <a:t>idx</a:t>
            </a:r>
            <a:r>
              <a:rPr lang="zh-CN" altLang="en-US" sz="1500" dirty="0"/>
              <a:t>与</a:t>
            </a:r>
            <a:r>
              <a:rPr lang="en-US" altLang="zh-CN" sz="1500" dirty="0" err="1"/>
              <a:t>skp_idx</a:t>
            </a:r>
            <a:r>
              <a:rPr lang="en-US" altLang="zh-CN" sz="1500" dirty="0"/>
              <a:t>_[Column].</a:t>
            </a:r>
            <a:r>
              <a:rPr lang="en-US" altLang="zh-CN" sz="1500" dirty="0" err="1"/>
              <a:t>mrk</a:t>
            </a:r>
            <a:r>
              <a:rPr lang="zh-CN" altLang="en-US" sz="1500" dirty="0"/>
              <a:t>：</a:t>
            </a:r>
            <a:endParaRPr lang="en-US" altLang="zh-CN" sz="1500" dirty="0"/>
          </a:p>
          <a:p>
            <a:pPr lvl="2"/>
            <a:r>
              <a:rPr lang="zh-CN" altLang="en-US" sz="1300" dirty="0"/>
              <a:t>如果在建表语句中声明了二级索引，则会额外生成相应的二级索引与标记文件</a:t>
            </a:r>
            <a:endParaRPr lang="en-US" altLang="zh-CN" sz="1300" dirty="0"/>
          </a:p>
          <a:p>
            <a:pPr lvl="2"/>
            <a:r>
              <a:rPr lang="zh-CN" altLang="en-US" sz="1300" dirty="0"/>
              <a:t>二进制格式存储。跳数索引，加快扫描</a:t>
            </a:r>
          </a:p>
          <a:p>
            <a:endParaRPr kumimoji="1" lang="zh-CN" altLang="en-US" dirty="0"/>
          </a:p>
        </p:txBody>
      </p:sp>
      <p:sp>
        <p:nvSpPr>
          <p:cNvPr id="5" name="标题 4">
            <a:extLst>
              <a:ext uri="{FF2B5EF4-FFF2-40B4-BE49-F238E27FC236}">
                <a16:creationId xmlns:a16="http://schemas.microsoft.com/office/drawing/2014/main" id="{A01BF10E-BAE7-9542-A533-CA8D5FAF54DA}"/>
              </a:ext>
            </a:extLst>
          </p:cNvPr>
          <p:cNvSpPr>
            <a:spLocks noGrp="1"/>
          </p:cNvSpPr>
          <p:nvPr>
            <p:ph type="title"/>
          </p:nvPr>
        </p:nvSpPr>
        <p:spPr/>
        <p:txBody>
          <a:bodyPr/>
          <a:lstStyle/>
          <a:p>
            <a:r>
              <a:rPr kumimoji="1" lang="en-US" altLang="zh-CN" dirty="0" err="1"/>
              <a:t>MergeTree</a:t>
            </a:r>
            <a:r>
              <a:rPr kumimoji="1" lang="zh-CN" altLang="en-US" dirty="0"/>
              <a:t>物理存储</a:t>
            </a:r>
          </a:p>
        </p:txBody>
      </p:sp>
      <p:pic>
        <p:nvPicPr>
          <p:cNvPr id="6" name="图片 5">
            <a:extLst>
              <a:ext uri="{FF2B5EF4-FFF2-40B4-BE49-F238E27FC236}">
                <a16:creationId xmlns:a16="http://schemas.microsoft.com/office/drawing/2014/main" id="{5D13F77C-00BA-2A46-A0F5-119E4991BA54}"/>
              </a:ext>
            </a:extLst>
          </p:cNvPr>
          <p:cNvPicPr>
            <a:picLocks noChangeAspect="1"/>
          </p:cNvPicPr>
          <p:nvPr/>
        </p:nvPicPr>
        <p:blipFill>
          <a:blip r:embed="rId2"/>
          <a:stretch>
            <a:fillRect/>
          </a:stretch>
        </p:blipFill>
        <p:spPr>
          <a:xfrm>
            <a:off x="7206181" y="1133733"/>
            <a:ext cx="4199899" cy="5039879"/>
          </a:xfrm>
          <a:prstGeom prst="rect">
            <a:avLst/>
          </a:prstGeom>
        </p:spPr>
      </p:pic>
    </p:spTree>
    <p:extLst>
      <p:ext uri="{BB962C8B-B14F-4D97-AF65-F5344CB8AC3E}">
        <p14:creationId xmlns:p14="http://schemas.microsoft.com/office/powerpoint/2010/main" val="2398934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研究部分工作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solidFill>
                  <a:schemeClr val="tx2"/>
                </a:solidFill>
              </a:rPr>
              <a:t>实时</a:t>
            </a:r>
            <a:r>
              <a:rPr kumimoji="1" lang="zh-CN" altLang="en-US" dirty="0">
                <a:solidFill>
                  <a:schemeClr val="tx2"/>
                </a:solidFill>
              </a:rPr>
              <a:t>实时计算任务的虚拟化技术方案研究</a:t>
            </a:r>
            <a:endParaRPr lang="zh-CN" altLang="en-US" sz="2299" dirty="0">
              <a:solidFill>
                <a:schemeClr val="tx2"/>
              </a:solidFill>
            </a:endParaRPr>
          </a:p>
          <a:p>
            <a:r>
              <a:rPr kumimoji="1" lang="zh-CN" altLang="en-US" dirty="0">
                <a:solidFill>
                  <a:schemeClr val="tx2"/>
                </a:solidFill>
              </a:rPr>
              <a:t>海量数据存储快速检索的索引方案研究</a:t>
            </a:r>
            <a:endParaRPr kumimoji="1" lang="en-US" altLang="zh-CN" dirty="0">
              <a:solidFill>
                <a:schemeClr val="tx2"/>
              </a:solidFill>
            </a:endParaRPr>
          </a:p>
          <a:p>
            <a:r>
              <a:rPr kumimoji="1" lang="zh-CN" altLang="en-US" dirty="0"/>
              <a:t>基于深度学习的数据预警模型研究</a:t>
            </a:r>
            <a:r>
              <a:rPr kumimoji="1" lang="en-US" altLang="zh-CN" dirty="0"/>
              <a:t>	</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02</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413956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基于深度学习的数据预测模型学习</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a:p>
        </p:txBody>
      </p:sp>
      <p:sp>
        <p:nvSpPr>
          <p:cNvPr id="6" name="椭圆 5">
            <a:extLst>
              <a:ext uri="{FF2B5EF4-FFF2-40B4-BE49-F238E27FC236}">
                <a16:creationId xmlns:a16="http://schemas.microsoft.com/office/drawing/2014/main" id="{B8CD96D0-F1AB-5745-AC1E-CE68A79E7B73}"/>
              </a:ext>
            </a:extLst>
          </p:cNvPr>
          <p:cNvSpPr/>
          <p:nvPr/>
        </p:nvSpPr>
        <p:spPr>
          <a:xfrm>
            <a:off x="688976" y="2808434"/>
            <a:ext cx="2487465" cy="2487465"/>
          </a:xfrm>
          <a:prstGeom prst="ellipse">
            <a:avLst/>
          </a:prstGeom>
          <a:solidFill>
            <a:schemeClr val="tx1">
              <a:lumMod val="95000"/>
              <a:lumOff val="5000"/>
              <a:alpha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95000"/>
                  <a:lumOff val="5000"/>
                </a:schemeClr>
              </a:solidFill>
            </a:endParaRPr>
          </a:p>
        </p:txBody>
      </p:sp>
      <p:sp>
        <p:nvSpPr>
          <p:cNvPr id="7" name="任意多边形 56">
            <a:extLst>
              <a:ext uri="{FF2B5EF4-FFF2-40B4-BE49-F238E27FC236}">
                <a16:creationId xmlns:a16="http://schemas.microsoft.com/office/drawing/2014/main" id="{7E78A3EA-E220-0443-BF98-938E46A05C4B}"/>
              </a:ext>
            </a:extLst>
          </p:cNvPr>
          <p:cNvSpPr/>
          <p:nvPr/>
        </p:nvSpPr>
        <p:spPr>
          <a:xfrm rot="19660275">
            <a:off x="536576" y="3278333"/>
            <a:ext cx="789977" cy="519164"/>
          </a:xfrm>
          <a:custGeom>
            <a:avLst/>
            <a:gdLst>
              <a:gd name="connsiteX0" fmla="*/ 789977 w 789977"/>
              <a:gd name="connsiteY0" fmla="*/ 0 h 519164"/>
              <a:gd name="connsiteX1" fmla="*/ 780575 w 789977"/>
              <a:gd name="connsiteY1" fmla="*/ 93263 h 519164"/>
              <a:gd name="connsiteX2" fmla="*/ 258012 w 789977"/>
              <a:gd name="connsiteY2" fmla="*/ 519164 h 519164"/>
              <a:gd name="connsiteX3" fmla="*/ 50389 w 789977"/>
              <a:gd name="connsiteY3" fmla="*/ 477247 h 519164"/>
              <a:gd name="connsiteX4" fmla="*/ 0 w 789977"/>
              <a:gd name="connsiteY4" fmla="*/ 449897 h 519164"/>
              <a:gd name="connsiteX5" fmla="*/ 8621 w 789977"/>
              <a:gd name="connsiteY5" fmla="*/ 438367 h 519164"/>
              <a:gd name="connsiteX6" fmla="*/ 717690 w 789977"/>
              <a:gd name="connsiteY6" fmla="*/ 11032 h 5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977" h="519164">
                <a:moveTo>
                  <a:pt x="789977" y="0"/>
                </a:moveTo>
                <a:lnTo>
                  <a:pt x="780575" y="93263"/>
                </a:lnTo>
                <a:cubicBezTo>
                  <a:pt x="730838" y="336324"/>
                  <a:pt x="515777" y="519164"/>
                  <a:pt x="258012" y="519164"/>
                </a:cubicBezTo>
                <a:cubicBezTo>
                  <a:pt x="184365" y="519164"/>
                  <a:pt x="114204" y="504238"/>
                  <a:pt x="50389" y="477247"/>
                </a:cubicBezTo>
                <a:lnTo>
                  <a:pt x="0" y="449897"/>
                </a:lnTo>
                <a:lnTo>
                  <a:pt x="8621" y="438367"/>
                </a:lnTo>
                <a:cubicBezTo>
                  <a:pt x="186047" y="223377"/>
                  <a:pt x="434316" y="69019"/>
                  <a:pt x="717690" y="11032"/>
                </a:cubicBezTo>
                <a:close/>
              </a:path>
            </a:pathLst>
          </a:cu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1200" b="1">
              <a:solidFill>
                <a:srgbClr val="FFFFFF"/>
              </a:solidFill>
            </a:endParaRPr>
          </a:p>
        </p:txBody>
      </p:sp>
      <p:sp>
        <p:nvSpPr>
          <p:cNvPr id="8" name="椭圆 7">
            <a:extLst>
              <a:ext uri="{FF2B5EF4-FFF2-40B4-BE49-F238E27FC236}">
                <a16:creationId xmlns:a16="http://schemas.microsoft.com/office/drawing/2014/main" id="{352F5048-A403-484C-86A1-38310B4107A6}"/>
              </a:ext>
            </a:extLst>
          </p:cNvPr>
          <p:cNvSpPr/>
          <p:nvPr/>
        </p:nvSpPr>
        <p:spPr>
          <a:xfrm>
            <a:off x="3462843" y="2808434"/>
            <a:ext cx="2487465" cy="2487465"/>
          </a:xfrm>
          <a:prstGeom prst="ellipse">
            <a:avLst/>
          </a:prstGeom>
          <a:solidFill>
            <a:schemeClr val="tx1">
              <a:lumMod val="95000"/>
              <a:lumOff val="5000"/>
              <a:alpha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95000"/>
                  <a:lumOff val="5000"/>
                </a:schemeClr>
              </a:solidFill>
            </a:endParaRPr>
          </a:p>
        </p:txBody>
      </p:sp>
      <p:sp>
        <p:nvSpPr>
          <p:cNvPr id="9" name="任意多边形 58">
            <a:extLst>
              <a:ext uri="{FF2B5EF4-FFF2-40B4-BE49-F238E27FC236}">
                <a16:creationId xmlns:a16="http://schemas.microsoft.com/office/drawing/2014/main" id="{9CA1C6A9-3757-7443-AF47-4578E00AA7F2}"/>
              </a:ext>
            </a:extLst>
          </p:cNvPr>
          <p:cNvSpPr/>
          <p:nvPr/>
        </p:nvSpPr>
        <p:spPr>
          <a:xfrm rot="19660275">
            <a:off x="3310443" y="3278333"/>
            <a:ext cx="789977" cy="519164"/>
          </a:xfrm>
          <a:custGeom>
            <a:avLst/>
            <a:gdLst>
              <a:gd name="connsiteX0" fmla="*/ 789977 w 789977"/>
              <a:gd name="connsiteY0" fmla="*/ 0 h 519164"/>
              <a:gd name="connsiteX1" fmla="*/ 780575 w 789977"/>
              <a:gd name="connsiteY1" fmla="*/ 93263 h 519164"/>
              <a:gd name="connsiteX2" fmla="*/ 258012 w 789977"/>
              <a:gd name="connsiteY2" fmla="*/ 519164 h 519164"/>
              <a:gd name="connsiteX3" fmla="*/ 50389 w 789977"/>
              <a:gd name="connsiteY3" fmla="*/ 477247 h 519164"/>
              <a:gd name="connsiteX4" fmla="*/ 0 w 789977"/>
              <a:gd name="connsiteY4" fmla="*/ 449897 h 519164"/>
              <a:gd name="connsiteX5" fmla="*/ 8621 w 789977"/>
              <a:gd name="connsiteY5" fmla="*/ 438367 h 519164"/>
              <a:gd name="connsiteX6" fmla="*/ 717690 w 789977"/>
              <a:gd name="connsiteY6" fmla="*/ 11032 h 5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977" h="519164">
                <a:moveTo>
                  <a:pt x="789977" y="0"/>
                </a:moveTo>
                <a:lnTo>
                  <a:pt x="780575" y="93263"/>
                </a:lnTo>
                <a:cubicBezTo>
                  <a:pt x="730838" y="336324"/>
                  <a:pt x="515777" y="519164"/>
                  <a:pt x="258012" y="519164"/>
                </a:cubicBezTo>
                <a:cubicBezTo>
                  <a:pt x="184365" y="519164"/>
                  <a:pt x="114204" y="504238"/>
                  <a:pt x="50389" y="477247"/>
                </a:cubicBezTo>
                <a:lnTo>
                  <a:pt x="0" y="449897"/>
                </a:lnTo>
                <a:lnTo>
                  <a:pt x="8621" y="438367"/>
                </a:lnTo>
                <a:cubicBezTo>
                  <a:pt x="186047" y="223377"/>
                  <a:pt x="434316" y="69019"/>
                  <a:pt x="717690" y="11032"/>
                </a:cubicBezTo>
                <a:close/>
              </a:path>
            </a:pathLst>
          </a:cu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1000" b="1">
              <a:solidFill>
                <a:srgbClr val="FFFFFF"/>
              </a:solidFill>
            </a:endParaRPr>
          </a:p>
        </p:txBody>
      </p:sp>
      <p:sp>
        <p:nvSpPr>
          <p:cNvPr id="10" name="椭圆 9">
            <a:extLst>
              <a:ext uri="{FF2B5EF4-FFF2-40B4-BE49-F238E27FC236}">
                <a16:creationId xmlns:a16="http://schemas.microsoft.com/office/drawing/2014/main" id="{7490AB6A-E151-0441-96CF-673C38331643}"/>
              </a:ext>
            </a:extLst>
          </p:cNvPr>
          <p:cNvSpPr/>
          <p:nvPr/>
        </p:nvSpPr>
        <p:spPr>
          <a:xfrm>
            <a:off x="6231101" y="2808434"/>
            <a:ext cx="2487465" cy="2487465"/>
          </a:xfrm>
          <a:prstGeom prst="ellipse">
            <a:avLst/>
          </a:prstGeom>
          <a:solidFill>
            <a:schemeClr val="tx1">
              <a:lumMod val="95000"/>
              <a:lumOff val="5000"/>
              <a:alpha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95000"/>
                  <a:lumOff val="5000"/>
                </a:schemeClr>
              </a:solidFill>
            </a:endParaRPr>
          </a:p>
        </p:txBody>
      </p:sp>
      <p:sp>
        <p:nvSpPr>
          <p:cNvPr id="11" name="任意多边形 60">
            <a:extLst>
              <a:ext uri="{FF2B5EF4-FFF2-40B4-BE49-F238E27FC236}">
                <a16:creationId xmlns:a16="http://schemas.microsoft.com/office/drawing/2014/main" id="{671DA0A2-3D23-DE47-A9C8-56A7792F1AE2}"/>
              </a:ext>
            </a:extLst>
          </p:cNvPr>
          <p:cNvSpPr/>
          <p:nvPr/>
        </p:nvSpPr>
        <p:spPr>
          <a:xfrm rot="19660275">
            <a:off x="6078701" y="3278333"/>
            <a:ext cx="789977" cy="519164"/>
          </a:xfrm>
          <a:custGeom>
            <a:avLst/>
            <a:gdLst>
              <a:gd name="connsiteX0" fmla="*/ 789977 w 789977"/>
              <a:gd name="connsiteY0" fmla="*/ 0 h 519164"/>
              <a:gd name="connsiteX1" fmla="*/ 780575 w 789977"/>
              <a:gd name="connsiteY1" fmla="*/ 93263 h 519164"/>
              <a:gd name="connsiteX2" fmla="*/ 258012 w 789977"/>
              <a:gd name="connsiteY2" fmla="*/ 519164 h 519164"/>
              <a:gd name="connsiteX3" fmla="*/ 50389 w 789977"/>
              <a:gd name="connsiteY3" fmla="*/ 477247 h 519164"/>
              <a:gd name="connsiteX4" fmla="*/ 0 w 789977"/>
              <a:gd name="connsiteY4" fmla="*/ 449897 h 519164"/>
              <a:gd name="connsiteX5" fmla="*/ 8621 w 789977"/>
              <a:gd name="connsiteY5" fmla="*/ 438367 h 519164"/>
              <a:gd name="connsiteX6" fmla="*/ 717690 w 789977"/>
              <a:gd name="connsiteY6" fmla="*/ 11032 h 5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977" h="519164">
                <a:moveTo>
                  <a:pt x="789977" y="0"/>
                </a:moveTo>
                <a:lnTo>
                  <a:pt x="780575" y="93263"/>
                </a:lnTo>
                <a:cubicBezTo>
                  <a:pt x="730838" y="336324"/>
                  <a:pt x="515777" y="519164"/>
                  <a:pt x="258012" y="519164"/>
                </a:cubicBezTo>
                <a:cubicBezTo>
                  <a:pt x="184365" y="519164"/>
                  <a:pt x="114204" y="504238"/>
                  <a:pt x="50389" y="477247"/>
                </a:cubicBezTo>
                <a:lnTo>
                  <a:pt x="0" y="449897"/>
                </a:lnTo>
                <a:lnTo>
                  <a:pt x="8621" y="438367"/>
                </a:lnTo>
                <a:cubicBezTo>
                  <a:pt x="186047" y="223377"/>
                  <a:pt x="434316" y="69019"/>
                  <a:pt x="717690" y="11032"/>
                </a:cubicBezTo>
                <a:close/>
              </a:path>
            </a:pathLst>
          </a:custGeom>
          <a:gradFill>
            <a:gsLst>
              <a:gs pos="0">
                <a:schemeClr val="accent3">
                  <a:lumMod val="60000"/>
                  <a:lumOff val="40000"/>
                </a:schemeClr>
              </a:gs>
              <a:gs pos="60000">
                <a:schemeClr val="accent3"/>
              </a:gs>
            </a:gsLst>
            <a:lin ang="2700000" scaled="0"/>
          </a:gra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1000" b="1">
              <a:solidFill>
                <a:srgbClr val="FFFFFF"/>
              </a:solidFill>
            </a:endParaRPr>
          </a:p>
        </p:txBody>
      </p:sp>
      <p:sp>
        <p:nvSpPr>
          <p:cNvPr id="12" name="椭圆 11">
            <a:extLst>
              <a:ext uri="{FF2B5EF4-FFF2-40B4-BE49-F238E27FC236}">
                <a16:creationId xmlns:a16="http://schemas.microsoft.com/office/drawing/2014/main" id="{42D6B368-9BCE-AB42-9A50-133B115B3E3E}"/>
              </a:ext>
            </a:extLst>
          </p:cNvPr>
          <p:cNvSpPr/>
          <p:nvPr/>
        </p:nvSpPr>
        <p:spPr>
          <a:xfrm>
            <a:off x="9010577" y="2808434"/>
            <a:ext cx="2487465" cy="2487465"/>
          </a:xfrm>
          <a:prstGeom prst="ellipse">
            <a:avLst/>
          </a:prstGeom>
          <a:solidFill>
            <a:schemeClr val="tx1">
              <a:lumMod val="95000"/>
              <a:lumOff val="5000"/>
              <a:alpha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95000"/>
                  <a:lumOff val="5000"/>
                </a:schemeClr>
              </a:solidFill>
            </a:endParaRPr>
          </a:p>
        </p:txBody>
      </p:sp>
      <p:sp>
        <p:nvSpPr>
          <p:cNvPr id="13" name="任意多边形 68">
            <a:extLst>
              <a:ext uri="{FF2B5EF4-FFF2-40B4-BE49-F238E27FC236}">
                <a16:creationId xmlns:a16="http://schemas.microsoft.com/office/drawing/2014/main" id="{D336169C-D65E-6F42-A438-382DFF22C0F9}"/>
              </a:ext>
            </a:extLst>
          </p:cNvPr>
          <p:cNvSpPr/>
          <p:nvPr/>
        </p:nvSpPr>
        <p:spPr>
          <a:xfrm rot="19660275">
            <a:off x="8858177" y="3278333"/>
            <a:ext cx="789977" cy="519164"/>
          </a:xfrm>
          <a:custGeom>
            <a:avLst/>
            <a:gdLst>
              <a:gd name="connsiteX0" fmla="*/ 789977 w 789977"/>
              <a:gd name="connsiteY0" fmla="*/ 0 h 519164"/>
              <a:gd name="connsiteX1" fmla="*/ 780575 w 789977"/>
              <a:gd name="connsiteY1" fmla="*/ 93263 h 519164"/>
              <a:gd name="connsiteX2" fmla="*/ 258012 w 789977"/>
              <a:gd name="connsiteY2" fmla="*/ 519164 h 519164"/>
              <a:gd name="connsiteX3" fmla="*/ 50389 w 789977"/>
              <a:gd name="connsiteY3" fmla="*/ 477247 h 519164"/>
              <a:gd name="connsiteX4" fmla="*/ 0 w 789977"/>
              <a:gd name="connsiteY4" fmla="*/ 449897 h 519164"/>
              <a:gd name="connsiteX5" fmla="*/ 8621 w 789977"/>
              <a:gd name="connsiteY5" fmla="*/ 438367 h 519164"/>
              <a:gd name="connsiteX6" fmla="*/ 717690 w 789977"/>
              <a:gd name="connsiteY6" fmla="*/ 11032 h 5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977" h="519164">
                <a:moveTo>
                  <a:pt x="789977" y="0"/>
                </a:moveTo>
                <a:lnTo>
                  <a:pt x="780575" y="93263"/>
                </a:lnTo>
                <a:cubicBezTo>
                  <a:pt x="730838" y="336324"/>
                  <a:pt x="515777" y="519164"/>
                  <a:pt x="258012" y="519164"/>
                </a:cubicBezTo>
                <a:cubicBezTo>
                  <a:pt x="184365" y="519164"/>
                  <a:pt x="114204" y="504238"/>
                  <a:pt x="50389" y="477247"/>
                </a:cubicBezTo>
                <a:lnTo>
                  <a:pt x="0" y="449897"/>
                </a:lnTo>
                <a:lnTo>
                  <a:pt x="8621" y="438367"/>
                </a:lnTo>
                <a:cubicBezTo>
                  <a:pt x="186047" y="223377"/>
                  <a:pt x="434316" y="69019"/>
                  <a:pt x="717690" y="11032"/>
                </a:cubicBezTo>
                <a:close/>
              </a:path>
            </a:pathLst>
          </a:custGeom>
          <a:gradFill>
            <a:gsLst>
              <a:gs pos="0">
                <a:schemeClr val="accent6">
                  <a:lumMod val="60000"/>
                  <a:lumOff val="40000"/>
                </a:schemeClr>
              </a:gs>
              <a:gs pos="60000">
                <a:schemeClr val="accent6"/>
              </a:gs>
            </a:gsLst>
            <a:lin ang="2700000" scaled="0"/>
          </a:gradFill>
          <a:ln w="57150" cap="rnd">
            <a:noFill/>
            <a:prstDash val="solid"/>
            <a:round/>
          </a:ln>
          <a:effectLst>
            <a:outerShdw blurRad="76200" dist="50800" dir="5400000" algn="c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1000" b="1">
              <a:solidFill>
                <a:srgbClr val="FFFFFF"/>
              </a:solidFill>
            </a:endParaRPr>
          </a:p>
        </p:txBody>
      </p:sp>
      <p:sp>
        <p:nvSpPr>
          <p:cNvPr id="14" name="文本框 13">
            <a:extLst>
              <a:ext uri="{FF2B5EF4-FFF2-40B4-BE49-F238E27FC236}">
                <a16:creationId xmlns:a16="http://schemas.microsoft.com/office/drawing/2014/main" id="{EFA1F77F-CD56-494C-8609-A3FA29F120E4}"/>
              </a:ext>
            </a:extLst>
          </p:cNvPr>
          <p:cNvSpPr txBox="1"/>
          <p:nvPr/>
        </p:nvSpPr>
        <p:spPr>
          <a:xfrm>
            <a:off x="1101902" y="3227937"/>
            <a:ext cx="1628454" cy="375552"/>
          </a:xfrm>
          <a:prstGeom prst="rect">
            <a:avLst/>
          </a:prstGeom>
          <a:noFill/>
        </p:spPr>
        <p:txBody>
          <a:bodyPr wrap="square" rtlCol="0">
            <a:spAutoFit/>
          </a:bodyPr>
          <a:lstStyle>
            <a:defPPr>
              <a:defRPr lang="zh-CN"/>
            </a:defPPr>
            <a:lvl1pPr algn="ctr">
              <a:lnSpc>
                <a:spcPct val="150000"/>
              </a:lnSpc>
              <a:defRPr kumimoji="0" sz="1400" b="1" i="0" u="none" strike="noStrike" cap="none" spc="0" normalizeH="0" baseline="0">
                <a:ln>
                  <a:noFill/>
                </a:ln>
                <a:effectLst/>
                <a:uLnTx/>
                <a:uFillTx/>
              </a:defRPr>
            </a:lvl1pPr>
          </a:lstStyle>
          <a:p>
            <a:r>
              <a:rPr kumimoji="1" lang="zh-CN" altLang="en-US" dirty="0"/>
              <a:t>异常数据排除</a:t>
            </a:r>
            <a:endParaRPr lang="en-US" altLang="zh-CN" dirty="0"/>
          </a:p>
        </p:txBody>
      </p:sp>
      <p:sp>
        <p:nvSpPr>
          <p:cNvPr id="15" name="文本框 14">
            <a:extLst>
              <a:ext uri="{FF2B5EF4-FFF2-40B4-BE49-F238E27FC236}">
                <a16:creationId xmlns:a16="http://schemas.microsoft.com/office/drawing/2014/main" id="{D56EA6CC-BD3A-6140-86C5-FAC5B438435D}"/>
              </a:ext>
            </a:extLst>
          </p:cNvPr>
          <p:cNvSpPr txBox="1"/>
          <p:nvPr/>
        </p:nvSpPr>
        <p:spPr>
          <a:xfrm>
            <a:off x="3892348" y="3227937"/>
            <a:ext cx="1628454" cy="375552"/>
          </a:xfrm>
          <a:prstGeom prst="rect">
            <a:avLst/>
          </a:prstGeom>
          <a:noFill/>
        </p:spPr>
        <p:txBody>
          <a:bodyPr wrap="square" rtlCol="0">
            <a:spAutoFit/>
          </a:bodyPr>
          <a:lstStyle>
            <a:defPPr>
              <a:defRPr lang="zh-CN"/>
            </a:defPPr>
            <a:lvl1pPr algn="ctr">
              <a:lnSpc>
                <a:spcPct val="150000"/>
              </a:lnSpc>
              <a:defRPr kumimoji="0" sz="1400" b="1" i="0" u="none" strike="noStrike" cap="none" spc="0" normalizeH="0" baseline="0">
                <a:ln>
                  <a:noFill/>
                </a:ln>
                <a:effectLst/>
                <a:uLnTx/>
                <a:uFillTx/>
              </a:defRPr>
            </a:lvl1pPr>
          </a:lstStyle>
          <a:p>
            <a:r>
              <a:rPr kumimoji="1" lang="zh-CN" altLang="en-US" dirty="0"/>
              <a:t>数据清洗整理</a:t>
            </a:r>
            <a:endParaRPr lang="en-US" altLang="zh-CN" dirty="0"/>
          </a:p>
        </p:txBody>
      </p:sp>
      <p:sp>
        <p:nvSpPr>
          <p:cNvPr id="16" name="文本框 15">
            <a:extLst>
              <a:ext uri="{FF2B5EF4-FFF2-40B4-BE49-F238E27FC236}">
                <a16:creationId xmlns:a16="http://schemas.microsoft.com/office/drawing/2014/main" id="{BE36E88C-9ED0-9346-BB7F-68198CFE4276}"/>
              </a:ext>
            </a:extLst>
          </p:cNvPr>
          <p:cNvSpPr txBox="1"/>
          <p:nvPr/>
        </p:nvSpPr>
        <p:spPr>
          <a:xfrm>
            <a:off x="6660605" y="3246685"/>
            <a:ext cx="1628454" cy="375552"/>
          </a:xfrm>
          <a:prstGeom prst="rect">
            <a:avLst/>
          </a:prstGeom>
          <a:noFill/>
        </p:spPr>
        <p:txBody>
          <a:bodyPr wrap="square" rtlCol="0">
            <a:spAutoFit/>
          </a:bodyPr>
          <a:lstStyle>
            <a:defPPr>
              <a:defRPr lang="zh-CN"/>
            </a:defPPr>
            <a:lvl1pPr algn="ctr">
              <a:lnSpc>
                <a:spcPct val="150000"/>
              </a:lnSpc>
              <a:defRPr kumimoji="0" sz="1400" b="1" i="0" u="none" strike="noStrike" cap="none" spc="0" normalizeH="0" baseline="0">
                <a:ln>
                  <a:noFill/>
                </a:ln>
                <a:effectLst/>
                <a:uLnTx/>
                <a:uFillTx/>
              </a:defRPr>
            </a:lvl1pPr>
          </a:lstStyle>
          <a:p>
            <a:r>
              <a:rPr kumimoji="1" lang="zh-CN" altLang="en-US" dirty="0"/>
              <a:t>数据打标</a:t>
            </a:r>
            <a:endParaRPr lang="en-US" altLang="zh-CN" dirty="0"/>
          </a:p>
        </p:txBody>
      </p:sp>
      <p:sp>
        <p:nvSpPr>
          <p:cNvPr id="17" name="文本框 16">
            <a:extLst>
              <a:ext uri="{FF2B5EF4-FFF2-40B4-BE49-F238E27FC236}">
                <a16:creationId xmlns:a16="http://schemas.microsoft.com/office/drawing/2014/main" id="{E2551EBB-0AF1-B14E-A129-7944F2D154C0}"/>
              </a:ext>
            </a:extLst>
          </p:cNvPr>
          <p:cNvSpPr txBox="1"/>
          <p:nvPr/>
        </p:nvSpPr>
        <p:spPr>
          <a:xfrm>
            <a:off x="9461644" y="3246685"/>
            <a:ext cx="1628454" cy="375552"/>
          </a:xfrm>
          <a:prstGeom prst="rect">
            <a:avLst/>
          </a:prstGeom>
          <a:noFill/>
        </p:spPr>
        <p:txBody>
          <a:bodyPr wrap="square" rtlCol="0">
            <a:spAutoFit/>
          </a:bodyPr>
          <a:lstStyle>
            <a:defPPr>
              <a:defRPr lang="zh-CN"/>
            </a:defPPr>
            <a:lvl1pPr algn="ctr">
              <a:lnSpc>
                <a:spcPct val="150000"/>
              </a:lnSpc>
              <a:defRPr kumimoji="0" sz="1400" b="1" i="0" u="none" strike="noStrike" cap="none" spc="0" normalizeH="0" baseline="0">
                <a:ln>
                  <a:noFill/>
                </a:ln>
                <a:effectLst/>
                <a:uLnTx/>
                <a:uFillTx/>
              </a:defRPr>
            </a:lvl1pPr>
          </a:lstStyle>
          <a:p>
            <a:r>
              <a:rPr kumimoji="1" lang="zh-CN" altLang="en-US" dirty="0"/>
              <a:t>数据集分类</a:t>
            </a:r>
            <a:endParaRPr lang="en-US" altLang="zh-CN" dirty="0"/>
          </a:p>
        </p:txBody>
      </p:sp>
      <p:sp>
        <p:nvSpPr>
          <p:cNvPr id="18" name="文本框 17">
            <a:extLst>
              <a:ext uri="{FF2B5EF4-FFF2-40B4-BE49-F238E27FC236}">
                <a16:creationId xmlns:a16="http://schemas.microsoft.com/office/drawing/2014/main" id="{B19ED065-0EFD-7E4E-BBBB-6D3F47684B32}"/>
              </a:ext>
            </a:extLst>
          </p:cNvPr>
          <p:cNvSpPr txBox="1"/>
          <p:nvPr/>
        </p:nvSpPr>
        <p:spPr>
          <a:xfrm>
            <a:off x="1128360" y="3602222"/>
            <a:ext cx="1833576" cy="1412759"/>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r>
              <a:rPr kumimoji="1" lang="zh-CN" altLang="en-US" sz="1200" dirty="0"/>
              <a:t>利用边缘计算排除因为芯片感应器或周围环境，电压等因素造成的明显不符合要求的数据。</a:t>
            </a:r>
            <a:endParaRPr kumimoji="1" lang="en-US" altLang="zh-CN" sz="1200" dirty="0"/>
          </a:p>
          <a:p>
            <a:pPr algn="ctr"/>
            <a:r>
              <a:rPr lang="en-US" dirty="0"/>
              <a:t>.</a:t>
            </a:r>
          </a:p>
        </p:txBody>
      </p:sp>
      <p:sp>
        <p:nvSpPr>
          <p:cNvPr id="19" name="文本框 18">
            <a:extLst>
              <a:ext uri="{FF2B5EF4-FFF2-40B4-BE49-F238E27FC236}">
                <a16:creationId xmlns:a16="http://schemas.microsoft.com/office/drawing/2014/main" id="{52EDD58F-F73C-E341-BA34-3CFF6281A023}"/>
              </a:ext>
            </a:extLst>
          </p:cNvPr>
          <p:cNvSpPr txBox="1"/>
          <p:nvPr/>
        </p:nvSpPr>
        <p:spPr>
          <a:xfrm>
            <a:off x="3816176" y="3570611"/>
            <a:ext cx="1875614" cy="1444370"/>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r>
              <a:rPr kumimoji="1" lang="zh-CN" altLang="en-US" sz="1200" dirty="0"/>
              <a:t>利用本地大数据计算，清理重复，错误，缺失字段值的数据，并将非格式化数据进行格式化，有利于下一步模型的学习。</a:t>
            </a:r>
            <a:endParaRPr kumimoji="1" lang="en-US" altLang="zh-CN" sz="1200" dirty="0"/>
          </a:p>
        </p:txBody>
      </p:sp>
      <p:sp>
        <p:nvSpPr>
          <p:cNvPr id="20" name="文本框 19">
            <a:extLst>
              <a:ext uri="{FF2B5EF4-FFF2-40B4-BE49-F238E27FC236}">
                <a16:creationId xmlns:a16="http://schemas.microsoft.com/office/drawing/2014/main" id="{373DCE08-88D9-D447-9863-66A24BD96237}"/>
              </a:ext>
            </a:extLst>
          </p:cNvPr>
          <p:cNvSpPr txBox="1"/>
          <p:nvPr/>
        </p:nvSpPr>
        <p:spPr>
          <a:xfrm>
            <a:off x="6660605" y="3598384"/>
            <a:ext cx="1746183" cy="1443087"/>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pPr algn="ctr"/>
            <a:r>
              <a:rPr kumimoji="1" lang="zh-CN" altLang="en-US" sz="1200" dirty="0"/>
              <a:t>可视化数据的曲线，依据数据类型标记处出需要预测的各种情况：例如汽车拥堵，天气状况，空气质量</a:t>
            </a:r>
            <a:endParaRPr lang="en-US" sz="1200" dirty="0"/>
          </a:p>
        </p:txBody>
      </p:sp>
      <p:sp>
        <p:nvSpPr>
          <p:cNvPr id="21" name="文本框 20">
            <a:extLst>
              <a:ext uri="{FF2B5EF4-FFF2-40B4-BE49-F238E27FC236}">
                <a16:creationId xmlns:a16="http://schemas.microsoft.com/office/drawing/2014/main" id="{B834FC8C-18CF-BF40-AC54-00F08038477D}"/>
              </a:ext>
            </a:extLst>
          </p:cNvPr>
          <p:cNvSpPr txBox="1"/>
          <p:nvPr/>
        </p:nvSpPr>
        <p:spPr>
          <a:xfrm>
            <a:off x="9381217" y="3622237"/>
            <a:ext cx="1746183" cy="789512"/>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pPr algn="ctr"/>
            <a:r>
              <a:rPr kumimoji="1" lang="zh-CN" altLang="en-US" dirty="0"/>
              <a:t>分为训练集和测试集，为后续模型训练和验证提供样本</a:t>
            </a:r>
            <a:endParaRPr lang="en-US" dirty="0"/>
          </a:p>
        </p:txBody>
      </p:sp>
      <p:sp>
        <p:nvSpPr>
          <p:cNvPr id="24" name="矩形 23">
            <a:extLst>
              <a:ext uri="{FF2B5EF4-FFF2-40B4-BE49-F238E27FC236}">
                <a16:creationId xmlns:a16="http://schemas.microsoft.com/office/drawing/2014/main" id="{10FB2593-160B-1042-9A83-9D4612702E39}"/>
              </a:ext>
            </a:extLst>
          </p:cNvPr>
          <p:cNvSpPr/>
          <p:nvPr/>
        </p:nvSpPr>
        <p:spPr>
          <a:xfrm>
            <a:off x="753873" y="1329438"/>
            <a:ext cx="2422568" cy="461665"/>
          </a:xfrm>
          <a:prstGeom prst="rect">
            <a:avLst/>
          </a:prstGeom>
        </p:spPr>
        <p:txBody>
          <a:bodyPr wrap="square">
            <a:spAutoFit/>
          </a:bodyPr>
          <a:lstStyle/>
          <a:p>
            <a:r>
              <a:rPr kumimoji="1" lang="zh-CN" altLang="en-US" sz="2400" b="1" dirty="0"/>
              <a:t>训练数据准备：</a:t>
            </a:r>
            <a:endParaRPr kumimoji="1" lang="en-US" altLang="zh-CN" sz="2400" b="1" dirty="0"/>
          </a:p>
        </p:txBody>
      </p:sp>
    </p:spTree>
    <p:extLst>
      <p:ext uri="{BB962C8B-B14F-4D97-AF65-F5344CB8AC3E}">
        <p14:creationId xmlns:p14="http://schemas.microsoft.com/office/powerpoint/2010/main" val="107313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4226251-1151-074B-B2E0-F1F1021F4D59}"/>
              </a:ext>
            </a:extLst>
          </p:cNvPr>
          <p:cNvSpPr>
            <a:spLocks noGrp="1"/>
          </p:cNvSpPr>
          <p:nvPr>
            <p:ph idx="1"/>
          </p:nvPr>
        </p:nvSpPr>
        <p:spPr>
          <a:xfrm>
            <a:off x="669924" y="1191269"/>
            <a:ext cx="10729596" cy="5019675"/>
          </a:xfrm>
        </p:spPr>
        <p:txBody>
          <a:bodyPr/>
          <a:lstStyle/>
          <a:p>
            <a:r>
              <a:rPr kumimoji="1" lang="zh-CN" altLang="en-US" dirty="0"/>
              <a:t>题目</a:t>
            </a:r>
            <a:endParaRPr kumimoji="1" lang="en-US" altLang="zh-CN" dirty="0"/>
          </a:p>
          <a:p>
            <a:pPr lvl="1"/>
            <a:r>
              <a:rPr lang="zh-CN" altLang="en-US" dirty="0"/>
              <a:t>基于大数据的城市运行海量实时监测数据存储及快速查询检索技术研究</a:t>
            </a:r>
            <a:endParaRPr lang="en-US" altLang="zh-CN" dirty="0"/>
          </a:p>
          <a:p>
            <a:pPr lvl="1"/>
            <a:endParaRPr kumimoji="1" lang="en-US" altLang="zh-CN" dirty="0"/>
          </a:p>
          <a:p>
            <a:pPr lvl="1"/>
            <a:endParaRPr kumimoji="1" lang="en-US" altLang="zh-CN" dirty="0"/>
          </a:p>
          <a:p>
            <a:r>
              <a:rPr kumimoji="1" lang="zh-CN" altLang="en-US" dirty="0"/>
              <a:t>简介</a:t>
            </a:r>
            <a:endParaRPr kumimoji="1" lang="en-US" altLang="zh-CN" dirty="0"/>
          </a:p>
          <a:p>
            <a:pPr lvl="1"/>
            <a:r>
              <a:rPr kumimoji="1" lang="zh-CN" altLang="en-US" dirty="0"/>
              <a:t>实现数据增强基于大数据技术，研究城市运行产生的建筑能耗、气象、路网、交通、管网、城市安防、水利、生态环境等场景的海量物联监测数据存储及快速检索，实现城市运营物联感知数据的预警提醒及可视化展示。</a:t>
            </a:r>
          </a:p>
          <a:p>
            <a:endParaRPr kumimoji="1" lang="zh-CN" altLang="en-US" dirty="0"/>
          </a:p>
          <a:p>
            <a:endParaRPr kumimoji="1" lang="zh-CN" altLang="en-US" dirty="0"/>
          </a:p>
        </p:txBody>
      </p:sp>
      <p:sp>
        <p:nvSpPr>
          <p:cNvPr id="3" name="标题 2">
            <a:extLst>
              <a:ext uri="{FF2B5EF4-FFF2-40B4-BE49-F238E27FC236}">
                <a16:creationId xmlns:a16="http://schemas.microsoft.com/office/drawing/2014/main" id="{565FE895-0EC4-3D4B-98ED-C94AB57E84E2}"/>
              </a:ext>
            </a:extLst>
          </p:cNvPr>
          <p:cNvSpPr>
            <a:spLocks noGrp="1"/>
          </p:cNvSpPr>
          <p:nvPr>
            <p:ph type="title"/>
          </p:nvPr>
        </p:nvSpPr>
        <p:spPr/>
        <p:txBody>
          <a:bodyPr/>
          <a:lstStyle/>
          <a:p>
            <a:r>
              <a:rPr kumimoji="1" lang="zh-CN" altLang="en-US" dirty="0"/>
              <a:t>课题介绍</a:t>
            </a:r>
          </a:p>
        </p:txBody>
      </p:sp>
      <p:sp>
        <p:nvSpPr>
          <p:cNvPr id="4" name="页脚占位符 3">
            <a:extLst>
              <a:ext uri="{FF2B5EF4-FFF2-40B4-BE49-F238E27FC236}">
                <a16:creationId xmlns:a16="http://schemas.microsoft.com/office/drawing/2014/main" id="{27776057-839D-CB40-8F6B-A9796D398752}"/>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E9C1D2B8-4B3E-8045-84DB-72BC298ABA6F}"/>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spTree>
    <p:extLst>
      <p:ext uri="{BB962C8B-B14F-4D97-AF65-F5344CB8AC3E}">
        <p14:creationId xmlns:p14="http://schemas.microsoft.com/office/powerpoint/2010/main" val="28670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基于深度学习的数据预测模型学习</a:t>
            </a:r>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a:p>
        </p:txBody>
      </p:sp>
      <p:sp>
        <p:nvSpPr>
          <p:cNvPr id="12" name="矩形 11">
            <a:extLst>
              <a:ext uri="{FF2B5EF4-FFF2-40B4-BE49-F238E27FC236}">
                <a16:creationId xmlns:a16="http://schemas.microsoft.com/office/drawing/2014/main" id="{6580B4C1-9466-2949-B846-BA0776AA53E5}"/>
              </a:ext>
            </a:extLst>
          </p:cNvPr>
          <p:cNvSpPr/>
          <p:nvPr/>
        </p:nvSpPr>
        <p:spPr>
          <a:xfrm>
            <a:off x="669924" y="1174817"/>
            <a:ext cx="1800493" cy="369332"/>
          </a:xfrm>
          <a:prstGeom prst="rect">
            <a:avLst/>
          </a:prstGeom>
        </p:spPr>
        <p:txBody>
          <a:bodyPr wrap="none">
            <a:spAutoFit/>
          </a:bodyPr>
          <a:lstStyle/>
          <a:p>
            <a:r>
              <a:rPr kumimoji="1" lang="zh-CN" altLang="en-US" b="1" dirty="0"/>
              <a:t>模型评估和训练</a:t>
            </a:r>
            <a:endParaRPr kumimoji="1" lang="en-US" altLang="zh-CN" b="1" dirty="0"/>
          </a:p>
        </p:txBody>
      </p:sp>
      <p:sp>
        <p:nvSpPr>
          <p:cNvPr id="6" name="平行四边形 5">
            <a:extLst>
              <a:ext uri="{FF2B5EF4-FFF2-40B4-BE49-F238E27FC236}">
                <a16:creationId xmlns:a16="http://schemas.microsoft.com/office/drawing/2014/main" id="{8799173A-67CB-4D40-8EFA-86E94F118302}"/>
              </a:ext>
            </a:extLst>
          </p:cNvPr>
          <p:cNvSpPr/>
          <p:nvPr/>
        </p:nvSpPr>
        <p:spPr>
          <a:xfrm>
            <a:off x="1085530" y="3870016"/>
            <a:ext cx="2524114" cy="1221575"/>
          </a:xfrm>
          <a:prstGeom prst="parallelogram">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r>
              <a:rPr lang="zh-CN" altLang="en-US" sz="1200" dirty="0">
                <a:solidFill>
                  <a:schemeClr val="tx1"/>
                </a:solidFill>
              </a:rPr>
              <a:t>通过一些指标，来评估模型的有效性，包括测试集设置的合理性</a:t>
            </a:r>
            <a:endParaRPr lang="en-US" altLang="zh-CN" sz="1200" dirty="0">
              <a:solidFill>
                <a:schemeClr val="tx1"/>
              </a:solidFill>
            </a:endParaRPr>
          </a:p>
        </p:txBody>
      </p:sp>
      <p:sp>
        <p:nvSpPr>
          <p:cNvPr id="8" name="平行四边形 7">
            <a:extLst>
              <a:ext uri="{FF2B5EF4-FFF2-40B4-BE49-F238E27FC236}">
                <a16:creationId xmlns:a16="http://schemas.microsoft.com/office/drawing/2014/main" id="{37FDC839-DD08-FE4E-9F17-48BD0A9756C1}"/>
              </a:ext>
            </a:extLst>
          </p:cNvPr>
          <p:cNvSpPr/>
          <p:nvPr/>
        </p:nvSpPr>
        <p:spPr>
          <a:xfrm>
            <a:off x="4833942" y="3870016"/>
            <a:ext cx="2524114" cy="1221575"/>
          </a:xfrm>
          <a:prstGeom prst="parallelogram">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r>
              <a:rPr lang="zh-CN" altLang="en-US" sz="1200" dirty="0">
                <a:solidFill>
                  <a:schemeClr val="tx1"/>
                </a:solidFill>
              </a:rPr>
              <a:t>包括训练的步长，学习比率，初始化参数等</a:t>
            </a:r>
            <a:endParaRPr lang="en-US" altLang="zh-CN" sz="1200" dirty="0">
              <a:solidFill>
                <a:schemeClr val="tx1"/>
              </a:solidFill>
            </a:endParaRPr>
          </a:p>
        </p:txBody>
      </p:sp>
      <p:sp>
        <p:nvSpPr>
          <p:cNvPr id="9" name="平行四边形 8">
            <a:extLst>
              <a:ext uri="{FF2B5EF4-FFF2-40B4-BE49-F238E27FC236}">
                <a16:creationId xmlns:a16="http://schemas.microsoft.com/office/drawing/2014/main" id="{F1D8083A-D5A6-B441-80C3-FD06146DE610}"/>
              </a:ext>
            </a:extLst>
          </p:cNvPr>
          <p:cNvSpPr/>
          <p:nvPr/>
        </p:nvSpPr>
        <p:spPr>
          <a:xfrm>
            <a:off x="8582356" y="3870016"/>
            <a:ext cx="2524114" cy="1221575"/>
          </a:xfrm>
          <a:prstGeom prst="parallelogram">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r>
              <a:rPr lang="zh-CN" altLang="en-US" sz="1200" dirty="0">
                <a:solidFill>
                  <a:schemeClr val="tx1"/>
                </a:solidFill>
              </a:rPr>
              <a:t>模型生成后，在生产环境预测结果，并再依据结果再次循环训练修正模型</a:t>
            </a:r>
            <a:endParaRPr lang="en-US" altLang="zh-CN" sz="1200" dirty="0">
              <a:solidFill>
                <a:schemeClr val="tx1"/>
              </a:solidFill>
            </a:endParaRPr>
          </a:p>
        </p:txBody>
      </p:sp>
      <p:sp>
        <p:nvSpPr>
          <p:cNvPr id="10" name="平行四边形 9">
            <a:extLst>
              <a:ext uri="{FF2B5EF4-FFF2-40B4-BE49-F238E27FC236}">
                <a16:creationId xmlns:a16="http://schemas.microsoft.com/office/drawing/2014/main" id="{6DFE07ED-8F32-1746-B4A5-5A2BEDFA0296}"/>
              </a:ext>
            </a:extLst>
          </p:cNvPr>
          <p:cNvSpPr/>
          <p:nvPr/>
        </p:nvSpPr>
        <p:spPr>
          <a:xfrm>
            <a:off x="1085530" y="3207241"/>
            <a:ext cx="1717735" cy="653256"/>
          </a:xfrm>
          <a:prstGeom prst="parallelogram">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3765"/>
            <a:r>
              <a:rPr lang="zh-CN" altLang="en-US" sz="2400" b="1" i="1" dirty="0">
                <a:solidFill>
                  <a:schemeClr val="accent1"/>
                </a:solidFill>
              </a:rPr>
              <a:t>模型评估</a:t>
            </a:r>
          </a:p>
        </p:txBody>
      </p:sp>
      <p:sp>
        <p:nvSpPr>
          <p:cNvPr id="11" name="右箭头 10">
            <a:extLst>
              <a:ext uri="{FF2B5EF4-FFF2-40B4-BE49-F238E27FC236}">
                <a16:creationId xmlns:a16="http://schemas.microsoft.com/office/drawing/2014/main" id="{B4A45CD1-0F09-7B40-98DF-4189313F9EAB}"/>
              </a:ext>
            </a:extLst>
          </p:cNvPr>
          <p:cNvSpPr/>
          <p:nvPr/>
        </p:nvSpPr>
        <p:spPr>
          <a:xfrm>
            <a:off x="3990279" y="3306164"/>
            <a:ext cx="463027" cy="455412"/>
          </a:xfrm>
          <a:prstGeom prst="rightArrow">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3765"/>
            <a:endParaRPr lang="zh-CN" altLang="en-US" b="1">
              <a:solidFill>
                <a:schemeClr val="bg1"/>
              </a:solidFill>
            </a:endParaRPr>
          </a:p>
        </p:txBody>
      </p:sp>
      <p:sp>
        <p:nvSpPr>
          <p:cNvPr id="13" name="平行四边形 12">
            <a:extLst>
              <a:ext uri="{FF2B5EF4-FFF2-40B4-BE49-F238E27FC236}">
                <a16:creationId xmlns:a16="http://schemas.microsoft.com/office/drawing/2014/main" id="{DBF977F6-13D5-AE4C-A363-3C6DB6F41C70}"/>
              </a:ext>
            </a:extLst>
          </p:cNvPr>
          <p:cNvSpPr/>
          <p:nvPr/>
        </p:nvSpPr>
        <p:spPr>
          <a:xfrm>
            <a:off x="4833942" y="3207241"/>
            <a:ext cx="1717735" cy="653256"/>
          </a:xfrm>
          <a:prstGeom prst="parallelogram">
            <a:avLst/>
          </a:prstGeom>
          <a:solidFill>
            <a:schemeClr val="tx1">
              <a:lumMod val="50000"/>
              <a:lumOff val="50000"/>
              <a:alpha val="2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3765"/>
            <a:r>
              <a:rPr lang="zh-CN" altLang="en-US" sz="2400" b="1" i="1" dirty="0">
                <a:solidFill>
                  <a:schemeClr val="tx1"/>
                </a:solidFill>
              </a:rPr>
              <a:t>参数调优</a:t>
            </a:r>
          </a:p>
        </p:txBody>
      </p:sp>
      <p:sp>
        <p:nvSpPr>
          <p:cNvPr id="14" name="右箭头 13">
            <a:extLst>
              <a:ext uri="{FF2B5EF4-FFF2-40B4-BE49-F238E27FC236}">
                <a16:creationId xmlns:a16="http://schemas.microsoft.com/office/drawing/2014/main" id="{41B56B30-DFE3-F54C-9FD0-3910544F341F}"/>
              </a:ext>
            </a:extLst>
          </p:cNvPr>
          <p:cNvSpPr/>
          <p:nvPr/>
        </p:nvSpPr>
        <p:spPr>
          <a:xfrm>
            <a:off x="7738691" y="3306164"/>
            <a:ext cx="463027" cy="455412"/>
          </a:xfrm>
          <a:prstGeom prst="rightArrow">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3765"/>
            <a:endParaRPr lang="zh-CN" altLang="en-US" b="1">
              <a:solidFill>
                <a:schemeClr val="bg1"/>
              </a:solidFill>
            </a:endParaRPr>
          </a:p>
        </p:txBody>
      </p:sp>
      <p:sp>
        <p:nvSpPr>
          <p:cNvPr id="15" name="平行四边形 14">
            <a:extLst>
              <a:ext uri="{FF2B5EF4-FFF2-40B4-BE49-F238E27FC236}">
                <a16:creationId xmlns:a16="http://schemas.microsoft.com/office/drawing/2014/main" id="{57FA2C04-728C-F44C-9E9F-609E2E427F5B}"/>
              </a:ext>
            </a:extLst>
          </p:cNvPr>
          <p:cNvSpPr/>
          <p:nvPr/>
        </p:nvSpPr>
        <p:spPr>
          <a:xfrm>
            <a:off x="8582356" y="3207241"/>
            <a:ext cx="1717735" cy="653256"/>
          </a:xfrm>
          <a:prstGeom prst="parallelogram">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3765"/>
            <a:r>
              <a:rPr lang="zh-CN" altLang="en-US" sz="2400" b="1" i="1" dirty="0">
                <a:solidFill>
                  <a:schemeClr val="accent1"/>
                </a:solidFill>
              </a:rPr>
              <a:t>应用预测</a:t>
            </a:r>
          </a:p>
        </p:txBody>
      </p:sp>
    </p:spTree>
    <p:extLst>
      <p:ext uri="{BB962C8B-B14F-4D97-AF65-F5344CB8AC3E}">
        <p14:creationId xmlns:p14="http://schemas.microsoft.com/office/powerpoint/2010/main" val="4271781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a:xfrm>
            <a:off x="669924" y="1643270"/>
            <a:ext cx="10736156" cy="4567674"/>
          </a:xfrm>
        </p:spPr>
        <p:txBody>
          <a:bodyPr>
            <a:normAutofit/>
          </a:bodyPr>
          <a:lstStyle/>
          <a:p>
            <a:r>
              <a:rPr kumimoji="1" lang="zh-CN" altLang="en-US" dirty="0"/>
              <a:t>优点：通过引入三个门输入门，遗忘门和输出门来控制信息的流动，有效减少梯度衰减的问题，并能更好的捕捉时间序列中产生的数据关系。</a:t>
            </a:r>
            <a:endParaRPr kumimoji="1" lang="en-US" altLang="zh-CN" dirty="0"/>
          </a:p>
          <a:p>
            <a:endParaRPr kumimoji="1" lang="en-US" altLang="zh-CN" dirty="0"/>
          </a:p>
          <a:p>
            <a:r>
              <a:rPr kumimoji="1" lang="zh-CN" altLang="en-US" dirty="0"/>
              <a:t>缺点：参数较多，计算量较大，收敛速度慢，不利于时间较长的数据模型的训练</a:t>
            </a:r>
            <a:endParaRPr kumimoji="1" lang="en-US" altLang="zh-CN" dirty="0"/>
          </a:p>
          <a:p>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基于深度学习的数据预测模型</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a:p>
        </p:txBody>
      </p:sp>
      <p:sp>
        <p:nvSpPr>
          <p:cNvPr id="6" name="矩形 5">
            <a:extLst>
              <a:ext uri="{FF2B5EF4-FFF2-40B4-BE49-F238E27FC236}">
                <a16:creationId xmlns:a16="http://schemas.microsoft.com/office/drawing/2014/main" id="{70EE9257-8473-2F4D-8F5E-4EEBCA31EEFC}"/>
              </a:ext>
            </a:extLst>
          </p:cNvPr>
          <p:cNvSpPr/>
          <p:nvPr/>
        </p:nvSpPr>
        <p:spPr>
          <a:xfrm>
            <a:off x="669924" y="1174817"/>
            <a:ext cx="2198038" cy="369332"/>
          </a:xfrm>
          <a:prstGeom prst="rect">
            <a:avLst/>
          </a:prstGeom>
        </p:spPr>
        <p:txBody>
          <a:bodyPr wrap="none">
            <a:spAutoFit/>
          </a:bodyPr>
          <a:lstStyle/>
          <a:p>
            <a:r>
              <a:rPr kumimoji="1" lang="en-US" altLang="zh-CN" b="1" dirty="0"/>
              <a:t>LSTM</a:t>
            </a:r>
            <a:r>
              <a:rPr kumimoji="1" lang="zh-CN" altLang="en-US" b="1" dirty="0"/>
              <a:t>的优点和不足</a:t>
            </a:r>
            <a:endParaRPr kumimoji="1" lang="en-US" altLang="zh-CN" b="1" dirty="0"/>
          </a:p>
        </p:txBody>
      </p:sp>
      <p:pic>
        <p:nvPicPr>
          <p:cNvPr id="7" name="图片 6">
            <a:extLst>
              <a:ext uri="{FF2B5EF4-FFF2-40B4-BE49-F238E27FC236}">
                <a16:creationId xmlns:a16="http://schemas.microsoft.com/office/drawing/2014/main" id="{1EBDE9CF-92A3-2942-9CF1-8CD2AD9B399D}"/>
              </a:ext>
            </a:extLst>
          </p:cNvPr>
          <p:cNvPicPr>
            <a:picLocks noChangeAspect="1"/>
          </p:cNvPicPr>
          <p:nvPr/>
        </p:nvPicPr>
        <p:blipFill>
          <a:blip r:embed="rId3"/>
          <a:stretch>
            <a:fillRect/>
          </a:stretch>
        </p:blipFill>
        <p:spPr>
          <a:xfrm>
            <a:off x="2740024" y="3186706"/>
            <a:ext cx="5932602" cy="3425238"/>
          </a:xfrm>
          <a:prstGeom prst="rect">
            <a:avLst/>
          </a:prstGeom>
        </p:spPr>
      </p:pic>
      <p:sp>
        <p:nvSpPr>
          <p:cNvPr id="8" name="矩形 7">
            <a:extLst>
              <a:ext uri="{FF2B5EF4-FFF2-40B4-BE49-F238E27FC236}">
                <a16:creationId xmlns:a16="http://schemas.microsoft.com/office/drawing/2014/main" id="{F1FE1B43-7CE2-4A4C-A171-E0EE8A9C1E54}"/>
              </a:ext>
            </a:extLst>
          </p:cNvPr>
          <p:cNvSpPr/>
          <p:nvPr/>
        </p:nvSpPr>
        <p:spPr>
          <a:xfrm>
            <a:off x="1298453" y="4388753"/>
            <a:ext cx="813043" cy="369332"/>
          </a:xfrm>
          <a:prstGeom prst="rect">
            <a:avLst/>
          </a:prstGeom>
        </p:spPr>
        <p:txBody>
          <a:bodyPr wrap="none">
            <a:spAutoFit/>
          </a:bodyPr>
          <a:lstStyle/>
          <a:p>
            <a:r>
              <a:rPr kumimoji="1" lang="en-US" altLang="zh-CN" b="1" dirty="0"/>
              <a:t>LSTM</a:t>
            </a:r>
          </a:p>
        </p:txBody>
      </p:sp>
    </p:spTree>
    <p:extLst>
      <p:ext uri="{BB962C8B-B14F-4D97-AF65-F5344CB8AC3E}">
        <p14:creationId xmlns:p14="http://schemas.microsoft.com/office/powerpoint/2010/main" val="270554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基于深度学习的数据预测模型学习</a:t>
            </a:r>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32</a:t>
            </a:fld>
            <a:endParaRPr lang="zh-CN" altLang="en-US"/>
          </a:p>
        </p:txBody>
      </p:sp>
      <p:sp>
        <p:nvSpPr>
          <p:cNvPr id="4" name="AutoShape 4" descr="长短期记忆中输入门、遗忘门和输出门的计算">
            <a:extLst>
              <a:ext uri="{FF2B5EF4-FFF2-40B4-BE49-F238E27FC236}">
                <a16:creationId xmlns:a16="http://schemas.microsoft.com/office/drawing/2014/main" id="{D25AF7C0-0FB7-9A43-989B-269B767E89B6}"/>
              </a:ext>
            </a:extLst>
          </p:cNvPr>
          <p:cNvSpPr>
            <a:spLocks noChangeAspect="1" noChangeArrowheads="1"/>
          </p:cNvSpPr>
          <p:nvPr/>
        </p:nvSpPr>
        <p:spPr bwMode="auto">
          <a:xfrm>
            <a:off x="5943599" y="3276599"/>
            <a:ext cx="3902765" cy="390276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a:extLst>
              <a:ext uri="{FF2B5EF4-FFF2-40B4-BE49-F238E27FC236}">
                <a16:creationId xmlns:a16="http://schemas.microsoft.com/office/drawing/2014/main" id="{F4F99F77-0F75-154E-9B93-9256029DB043}"/>
              </a:ext>
            </a:extLst>
          </p:cNvPr>
          <p:cNvPicPr>
            <a:picLocks noChangeAspect="1"/>
          </p:cNvPicPr>
          <p:nvPr/>
        </p:nvPicPr>
        <p:blipFill>
          <a:blip r:embed="rId3"/>
          <a:stretch>
            <a:fillRect/>
          </a:stretch>
        </p:blipFill>
        <p:spPr>
          <a:xfrm>
            <a:off x="3154019" y="2446736"/>
            <a:ext cx="6241003" cy="3425238"/>
          </a:xfrm>
          <a:prstGeom prst="rect">
            <a:avLst/>
          </a:prstGeom>
        </p:spPr>
      </p:pic>
      <p:sp>
        <p:nvSpPr>
          <p:cNvPr id="13" name="矩形 12">
            <a:extLst>
              <a:ext uri="{FF2B5EF4-FFF2-40B4-BE49-F238E27FC236}">
                <a16:creationId xmlns:a16="http://schemas.microsoft.com/office/drawing/2014/main" id="{F06C7D9F-1E10-FE4A-80D0-CFADA5BED0F1}"/>
              </a:ext>
            </a:extLst>
          </p:cNvPr>
          <p:cNvSpPr/>
          <p:nvPr/>
        </p:nvSpPr>
        <p:spPr>
          <a:xfrm>
            <a:off x="1237099" y="3717938"/>
            <a:ext cx="697627" cy="369332"/>
          </a:xfrm>
          <a:prstGeom prst="rect">
            <a:avLst/>
          </a:prstGeom>
        </p:spPr>
        <p:txBody>
          <a:bodyPr wrap="none">
            <a:spAutoFit/>
          </a:bodyPr>
          <a:lstStyle/>
          <a:p>
            <a:r>
              <a:rPr kumimoji="1" lang="en-US" altLang="zh-CN" b="1" dirty="0"/>
              <a:t>GRU</a:t>
            </a:r>
          </a:p>
        </p:txBody>
      </p:sp>
      <p:sp>
        <p:nvSpPr>
          <p:cNvPr id="11" name="矩形 10">
            <a:extLst>
              <a:ext uri="{FF2B5EF4-FFF2-40B4-BE49-F238E27FC236}">
                <a16:creationId xmlns:a16="http://schemas.microsoft.com/office/drawing/2014/main" id="{C40CE4F8-5C4A-AD4A-82B4-F79518C66A18}"/>
              </a:ext>
            </a:extLst>
          </p:cNvPr>
          <p:cNvSpPr/>
          <p:nvPr/>
        </p:nvSpPr>
        <p:spPr>
          <a:xfrm>
            <a:off x="669924" y="1122646"/>
            <a:ext cx="10850562" cy="923330"/>
          </a:xfrm>
          <a:prstGeom prst="rect">
            <a:avLst/>
          </a:prstGeom>
        </p:spPr>
        <p:txBody>
          <a:bodyPr wrap="square">
            <a:spAutoFit/>
          </a:bodyPr>
          <a:lstStyle/>
          <a:p>
            <a:r>
              <a:rPr kumimoji="1" lang="en-US" altLang="zh-CN" dirty="0"/>
              <a:t>GRU</a:t>
            </a:r>
            <a:r>
              <a:rPr kumimoji="1" lang="zh-CN" altLang="en-US" dirty="0"/>
              <a:t>是</a:t>
            </a:r>
            <a:r>
              <a:rPr kumimoji="1" lang="en-US" altLang="zh-CN" dirty="0"/>
              <a:t>LSTM</a:t>
            </a:r>
            <a:r>
              <a:rPr kumimoji="1" lang="zh-CN" altLang="en-US" dirty="0"/>
              <a:t>的简化版：大幅降低计算量</a:t>
            </a:r>
            <a:endParaRPr kumimoji="1" lang="en-US" altLang="zh-CN" dirty="0"/>
          </a:p>
          <a:p>
            <a:r>
              <a:rPr kumimoji="1" lang="en-US" altLang="zh-CN" dirty="0"/>
              <a:t>1.</a:t>
            </a:r>
            <a:r>
              <a:rPr kumimoji="1" lang="zh-CN" altLang="en-US" dirty="0"/>
              <a:t> 将</a:t>
            </a:r>
            <a:r>
              <a:rPr kumimoji="1" lang="en-US" altLang="zh-CN" dirty="0"/>
              <a:t>3</a:t>
            </a:r>
            <a:r>
              <a:rPr kumimoji="1" lang="zh-CN" altLang="en-US" dirty="0"/>
              <a:t>个门（输入门，遗忘门，输出门），优化为重置门和更新门两个门。</a:t>
            </a:r>
            <a:endParaRPr kumimoji="1" lang="en-US" altLang="zh-CN" dirty="0"/>
          </a:p>
          <a:p>
            <a:r>
              <a:rPr kumimoji="1" lang="en-US" altLang="zh-CN" dirty="0"/>
              <a:t>2.</a:t>
            </a:r>
            <a:r>
              <a:rPr kumimoji="1" lang="zh-CN" altLang="en-US" dirty="0"/>
              <a:t> 将输出参数细胞记忆和隐藏状态，优化为只有隐藏状态。</a:t>
            </a:r>
            <a:endParaRPr kumimoji="1" lang="en-US" altLang="zh-CN" dirty="0"/>
          </a:p>
        </p:txBody>
      </p:sp>
    </p:spTree>
    <p:extLst>
      <p:ext uri="{BB962C8B-B14F-4D97-AF65-F5344CB8AC3E}">
        <p14:creationId xmlns:p14="http://schemas.microsoft.com/office/powerpoint/2010/main" val="2411508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a:xfrm>
            <a:off x="669924" y="1643270"/>
            <a:ext cx="10736156" cy="4567674"/>
          </a:xfrm>
        </p:spPr>
        <p:txBody>
          <a:bodyPr>
            <a:normAutofit/>
          </a:bodyPr>
          <a:lstStyle/>
          <a:p>
            <a:endParaRPr kumimoji="1" lang="en-US" altLang="zh-CN" dirty="0"/>
          </a:p>
          <a:p>
            <a:pPr marL="0" indent="0">
              <a:buNone/>
            </a:pPr>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基于深度学习的数据预测模型</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33</a:t>
            </a:fld>
            <a:endParaRPr lang="zh-CN" altLang="en-US"/>
          </a:p>
        </p:txBody>
      </p:sp>
      <p:sp>
        <p:nvSpPr>
          <p:cNvPr id="6" name="矩形 5">
            <a:extLst>
              <a:ext uri="{FF2B5EF4-FFF2-40B4-BE49-F238E27FC236}">
                <a16:creationId xmlns:a16="http://schemas.microsoft.com/office/drawing/2014/main" id="{70EE9257-8473-2F4D-8F5E-4EEBCA31EEFC}"/>
              </a:ext>
            </a:extLst>
          </p:cNvPr>
          <p:cNvSpPr/>
          <p:nvPr/>
        </p:nvSpPr>
        <p:spPr>
          <a:xfrm>
            <a:off x="669924" y="1174817"/>
            <a:ext cx="12008416" cy="369332"/>
          </a:xfrm>
          <a:prstGeom prst="rect">
            <a:avLst/>
          </a:prstGeom>
        </p:spPr>
        <p:txBody>
          <a:bodyPr wrap="none">
            <a:spAutoFit/>
          </a:bodyPr>
          <a:lstStyle/>
          <a:p>
            <a:r>
              <a:rPr kumimoji="1" lang="en-US" altLang="zh-CN" b="1" dirty="0"/>
              <a:t>GRU—</a:t>
            </a:r>
            <a:r>
              <a:rPr kumimoji="1" lang="zh-CN" altLang="en-US" b="1" dirty="0"/>
              <a:t>重置门 ：</a:t>
            </a:r>
            <a:r>
              <a:rPr kumimoji="1" lang="zh-CN" altLang="en-US" dirty="0"/>
              <a:t>通过</a:t>
            </a:r>
            <a:r>
              <a:rPr kumimoji="1" lang="en-US" altLang="zh-CN" dirty="0"/>
              <a:t>Rt</a:t>
            </a:r>
            <a:r>
              <a:rPr kumimoji="1" lang="zh-CN" altLang="en-US" dirty="0"/>
              <a:t>来控制</a:t>
            </a:r>
            <a:r>
              <a:rPr kumimoji="1" lang="en-US" altLang="zh-CN" dirty="0"/>
              <a:t>[0,1],</a:t>
            </a:r>
            <a:r>
              <a:rPr kumimoji="1" lang="zh-CN" altLang="en-US" dirty="0"/>
              <a:t>来控制隐藏的上一时间段的消息数量，</a:t>
            </a:r>
            <a:r>
              <a:rPr lang="zh-CN" altLang="en-US" dirty="0"/>
              <a:t>有助于捕捉时间序列里短期的依赖关系</a:t>
            </a:r>
            <a:endParaRPr kumimoji="1" lang="en-US" altLang="zh-CN" b="1" dirty="0"/>
          </a:p>
        </p:txBody>
      </p:sp>
      <p:pic>
        <p:nvPicPr>
          <p:cNvPr id="10" name="图片 9" descr="图示&#10;&#10;描述已自动生成">
            <a:extLst>
              <a:ext uri="{FF2B5EF4-FFF2-40B4-BE49-F238E27FC236}">
                <a16:creationId xmlns:a16="http://schemas.microsoft.com/office/drawing/2014/main" id="{3CA0CD11-F9BD-B44D-AB1A-F37317A6C6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126" y="1544149"/>
            <a:ext cx="9616699" cy="5297003"/>
          </a:xfrm>
          <a:prstGeom prst="rect">
            <a:avLst/>
          </a:prstGeom>
        </p:spPr>
      </p:pic>
    </p:spTree>
    <p:extLst>
      <p:ext uri="{BB962C8B-B14F-4D97-AF65-F5344CB8AC3E}">
        <p14:creationId xmlns:p14="http://schemas.microsoft.com/office/powerpoint/2010/main" val="2620403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a:xfrm>
            <a:off x="669924" y="1643270"/>
            <a:ext cx="10736156" cy="4567674"/>
          </a:xfrm>
        </p:spPr>
        <p:txBody>
          <a:bodyPr>
            <a:normAutofit/>
          </a:bodyPr>
          <a:lstStyle/>
          <a:p>
            <a:endParaRPr kumimoji="1" lang="en-US" altLang="zh-CN" dirty="0"/>
          </a:p>
          <a:p>
            <a:pPr marL="0" indent="0">
              <a:buNone/>
            </a:pPr>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基于深度学习的数据预测模型</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34</a:t>
            </a:fld>
            <a:endParaRPr lang="zh-CN" altLang="en-US"/>
          </a:p>
        </p:txBody>
      </p:sp>
      <p:sp>
        <p:nvSpPr>
          <p:cNvPr id="6" name="矩形 5">
            <a:extLst>
              <a:ext uri="{FF2B5EF4-FFF2-40B4-BE49-F238E27FC236}">
                <a16:creationId xmlns:a16="http://schemas.microsoft.com/office/drawing/2014/main" id="{70EE9257-8473-2F4D-8F5E-4EEBCA31EEFC}"/>
              </a:ext>
            </a:extLst>
          </p:cNvPr>
          <p:cNvSpPr/>
          <p:nvPr/>
        </p:nvSpPr>
        <p:spPr>
          <a:xfrm>
            <a:off x="669924" y="1174817"/>
            <a:ext cx="6006773" cy="369332"/>
          </a:xfrm>
          <a:prstGeom prst="rect">
            <a:avLst/>
          </a:prstGeom>
        </p:spPr>
        <p:txBody>
          <a:bodyPr wrap="none">
            <a:spAutoFit/>
          </a:bodyPr>
          <a:lstStyle/>
          <a:p>
            <a:r>
              <a:rPr kumimoji="1" lang="en-US" altLang="zh-CN" b="1" dirty="0"/>
              <a:t>GRU—</a:t>
            </a:r>
            <a:r>
              <a:rPr kumimoji="1" lang="zh-CN" altLang="en-US" b="1" dirty="0"/>
              <a:t>更新门：</a:t>
            </a:r>
            <a:r>
              <a:rPr lang="zh-CN" altLang="en-US" dirty="0"/>
              <a:t>有助于捕捉时间序列里长期的依赖关系。</a:t>
            </a:r>
            <a:endParaRPr kumimoji="1" lang="en-US" altLang="zh-CN" b="1" dirty="0"/>
          </a:p>
        </p:txBody>
      </p:sp>
      <p:pic>
        <p:nvPicPr>
          <p:cNvPr id="8" name="图片 7" descr="图示&#10;&#10;描述已自动生成">
            <a:extLst>
              <a:ext uri="{FF2B5EF4-FFF2-40B4-BE49-F238E27FC236}">
                <a16:creationId xmlns:a16="http://schemas.microsoft.com/office/drawing/2014/main" id="{9807E1D9-7CED-7247-9110-799923856D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0402" y="1544148"/>
            <a:ext cx="9647285" cy="5313851"/>
          </a:xfrm>
          <a:prstGeom prst="rect">
            <a:avLst/>
          </a:prstGeom>
        </p:spPr>
      </p:pic>
    </p:spTree>
    <p:extLst>
      <p:ext uri="{BB962C8B-B14F-4D97-AF65-F5344CB8AC3E}">
        <p14:creationId xmlns:p14="http://schemas.microsoft.com/office/powerpoint/2010/main" val="2156814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a:xfrm>
            <a:off x="669924" y="1643270"/>
            <a:ext cx="10736156" cy="4567674"/>
          </a:xfrm>
        </p:spPr>
        <p:txBody>
          <a:bodyPr>
            <a:normAutofit/>
          </a:bodyPr>
          <a:lstStyle/>
          <a:p>
            <a:endParaRPr kumimoji="1" lang="en-US" altLang="zh-CN" dirty="0"/>
          </a:p>
          <a:p>
            <a:pPr marL="0" indent="0">
              <a:buNone/>
            </a:pPr>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基于深度学习的数据预测模型</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35</a:t>
            </a:fld>
            <a:endParaRPr lang="zh-CN" altLang="en-US"/>
          </a:p>
        </p:txBody>
      </p:sp>
      <p:sp>
        <p:nvSpPr>
          <p:cNvPr id="6" name="矩形 5">
            <a:extLst>
              <a:ext uri="{FF2B5EF4-FFF2-40B4-BE49-F238E27FC236}">
                <a16:creationId xmlns:a16="http://schemas.microsoft.com/office/drawing/2014/main" id="{70EE9257-8473-2F4D-8F5E-4EEBCA31EEFC}"/>
              </a:ext>
            </a:extLst>
          </p:cNvPr>
          <p:cNvSpPr/>
          <p:nvPr/>
        </p:nvSpPr>
        <p:spPr>
          <a:xfrm>
            <a:off x="669924" y="1174817"/>
            <a:ext cx="697627" cy="369332"/>
          </a:xfrm>
          <a:prstGeom prst="rect">
            <a:avLst/>
          </a:prstGeom>
        </p:spPr>
        <p:txBody>
          <a:bodyPr wrap="none">
            <a:spAutoFit/>
          </a:bodyPr>
          <a:lstStyle/>
          <a:p>
            <a:r>
              <a:rPr kumimoji="1" lang="en-US" altLang="zh-CN" b="1" dirty="0"/>
              <a:t>GRU</a:t>
            </a:r>
          </a:p>
        </p:txBody>
      </p:sp>
      <p:pic>
        <p:nvPicPr>
          <p:cNvPr id="7" name="图片 6">
            <a:extLst>
              <a:ext uri="{FF2B5EF4-FFF2-40B4-BE49-F238E27FC236}">
                <a16:creationId xmlns:a16="http://schemas.microsoft.com/office/drawing/2014/main" id="{89560E13-985D-C042-A14E-B1B9FD59A4D6}"/>
              </a:ext>
            </a:extLst>
          </p:cNvPr>
          <p:cNvPicPr>
            <a:picLocks noChangeAspect="1"/>
          </p:cNvPicPr>
          <p:nvPr/>
        </p:nvPicPr>
        <p:blipFill>
          <a:blip r:embed="rId3"/>
          <a:stretch>
            <a:fillRect/>
          </a:stretch>
        </p:blipFill>
        <p:spPr>
          <a:xfrm>
            <a:off x="1939775" y="1174817"/>
            <a:ext cx="8310860" cy="5642235"/>
          </a:xfrm>
          <a:prstGeom prst="rect">
            <a:avLst/>
          </a:prstGeom>
        </p:spPr>
      </p:pic>
    </p:spTree>
    <p:extLst>
      <p:ext uri="{BB962C8B-B14F-4D97-AF65-F5344CB8AC3E}">
        <p14:creationId xmlns:p14="http://schemas.microsoft.com/office/powerpoint/2010/main" val="4250900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36</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文档部分工作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专利文档整改</a:t>
            </a:r>
            <a:r>
              <a:rPr kumimoji="1" lang="en-US" altLang="zh-CN" dirty="0">
                <a:solidFill>
                  <a:schemeClr val="tx2"/>
                </a:solidFill>
              </a:rPr>
              <a:t>	</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03</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871336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80E4830-A1CB-7C41-AE93-59C2C56021BA}"/>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CF51D75E-9026-424C-BCFF-B8BDA36F6985}"/>
              </a:ext>
            </a:extLst>
          </p:cNvPr>
          <p:cNvSpPr>
            <a:spLocks noGrp="1"/>
          </p:cNvSpPr>
          <p:nvPr>
            <p:ph type="sldNum" sz="quarter" idx="12"/>
          </p:nvPr>
        </p:nvSpPr>
        <p:spPr/>
        <p:txBody>
          <a:bodyPr/>
          <a:lstStyle/>
          <a:p>
            <a:fld id="{5DD3DB80-B894-403A-B48E-6FDC1A72010E}" type="slidenum">
              <a:rPr lang="zh-CN" altLang="en-US" smtClean="0"/>
              <a:pPr/>
              <a:t>37</a:t>
            </a:fld>
            <a:endParaRPr lang="zh-CN" altLang="en-US"/>
          </a:p>
        </p:txBody>
      </p:sp>
      <p:sp>
        <p:nvSpPr>
          <p:cNvPr id="4" name="内容占位符 3">
            <a:extLst>
              <a:ext uri="{FF2B5EF4-FFF2-40B4-BE49-F238E27FC236}">
                <a16:creationId xmlns:a16="http://schemas.microsoft.com/office/drawing/2014/main" id="{2F6E548B-3425-C646-92C1-7D1A9B666340}"/>
              </a:ext>
            </a:extLst>
          </p:cNvPr>
          <p:cNvSpPr>
            <a:spLocks noGrp="1"/>
          </p:cNvSpPr>
          <p:nvPr>
            <p:ph idx="1"/>
          </p:nvPr>
        </p:nvSpPr>
        <p:spPr/>
        <p:txBody>
          <a:bodyPr/>
          <a:lstStyle/>
          <a:p>
            <a:r>
              <a:rPr kumimoji="1" lang="zh-CN" altLang="en-US" dirty="0"/>
              <a:t>针对上次汇报结果，重新编写了一般专利文档，编写为结构化方式</a:t>
            </a:r>
            <a:endParaRPr kumimoji="1" lang="en-US" altLang="zh-CN" dirty="0"/>
          </a:p>
          <a:p>
            <a:endParaRPr kumimoji="1" lang="en-US" altLang="zh-CN" dirty="0"/>
          </a:p>
          <a:p>
            <a:pPr marL="0" indent="0">
              <a:buNone/>
            </a:pPr>
            <a:endParaRPr kumimoji="1" lang="en-US" altLang="zh-CN" dirty="0">
              <a:hlinkClick r:id="rId2"/>
            </a:endParaRPr>
          </a:p>
          <a:p>
            <a:endParaRPr kumimoji="1" lang="en-US" altLang="zh-CN" dirty="0">
              <a:hlinkClick r:id="rId2"/>
            </a:endParaRPr>
          </a:p>
          <a:p>
            <a:endParaRPr kumimoji="1" lang="en-US" altLang="zh-CN" dirty="0">
              <a:hlinkClick r:id="rId2"/>
            </a:endParaRPr>
          </a:p>
          <a:p>
            <a:r>
              <a:rPr kumimoji="1" lang="zh-CN" altLang="en-US" dirty="0">
                <a:hlinkClick r:id="rId2"/>
              </a:rPr>
              <a:t>专利文档</a:t>
            </a:r>
            <a:endParaRPr kumimoji="1" lang="zh-CN" altLang="en-US" dirty="0"/>
          </a:p>
        </p:txBody>
      </p:sp>
      <p:sp>
        <p:nvSpPr>
          <p:cNvPr id="5" name="标题 4">
            <a:extLst>
              <a:ext uri="{FF2B5EF4-FFF2-40B4-BE49-F238E27FC236}">
                <a16:creationId xmlns:a16="http://schemas.microsoft.com/office/drawing/2014/main" id="{2E609E8E-D476-DC48-B106-920013D5407A}"/>
              </a:ext>
            </a:extLst>
          </p:cNvPr>
          <p:cNvSpPr>
            <a:spLocks noGrp="1"/>
          </p:cNvSpPr>
          <p:nvPr>
            <p:ph type="title"/>
          </p:nvPr>
        </p:nvSpPr>
        <p:spPr/>
        <p:txBody>
          <a:bodyPr/>
          <a:lstStyle/>
          <a:p>
            <a:r>
              <a:rPr kumimoji="1" lang="zh-CN" altLang="en-US" dirty="0"/>
              <a:t>专利文档</a:t>
            </a:r>
          </a:p>
        </p:txBody>
      </p:sp>
      <p:pic>
        <p:nvPicPr>
          <p:cNvPr id="8" name="图片 7">
            <a:extLst>
              <a:ext uri="{FF2B5EF4-FFF2-40B4-BE49-F238E27FC236}">
                <a16:creationId xmlns:a16="http://schemas.microsoft.com/office/drawing/2014/main" id="{474E8256-36A6-3940-A5A0-C9749E869833}"/>
              </a:ext>
            </a:extLst>
          </p:cNvPr>
          <p:cNvPicPr>
            <a:picLocks noChangeAspect="1"/>
          </p:cNvPicPr>
          <p:nvPr/>
        </p:nvPicPr>
        <p:blipFill>
          <a:blip r:embed="rId3"/>
          <a:stretch>
            <a:fillRect/>
          </a:stretch>
        </p:blipFill>
        <p:spPr>
          <a:xfrm>
            <a:off x="793938" y="2071033"/>
            <a:ext cx="4491943" cy="609766"/>
          </a:xfrm>
          <a:prstGeom prst="rect">
            <a:avLst/>
          </a:prstGeom>
        </p:spPr>
      </p:pic>
      <p:sp>
        <p:nvSpPr>
          <p:cNvPr id="42" name="Rectangle 44">
            <a:extLst>
              <a:ext uri="{FF2B5EF4-FFF2-40B4-BE49-F238E27FC236}">
                <a16:creationId xmlns:a16="http://schemas.microsoft.com/office/drawing/2014/main" id="{F99C67E6-9AC4-2548-ADDC-71155811914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3" name="Rectangle 54">
            <a:extLst>
              <a:ext uri="{FF2B5EF4-FFF2-40B4-BE49-F238E27FC236}">
                <a16:creationId xmlns:a16="http://schemas.microsoft.com/office/drawing/2014/main" id="{D89B3B24-9711-AD4C-B2A2-47B9DD17BFA2}"/>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1" name="组合 60">
            <a:extLst>
              <a:ext uri="{FF2B5EF4-FFF2-40B4-BE49-F238E27FC236}">
                <a16:creationId xmlns:a16="http://schemas.microsoft.com/office/drawing/2014/main" id="{611F1955-0D67-4F43-9FCF-F6393CBF7986}"/>
              </a:ext>
            </a:extLst>
          </p:cNvPr>
          <p:cNvGrpSpPr/>
          <p:nvPr/>
        </p:nvGrpSpPr>
        <p:grpSpPr>
          <a:xfrm>
            <a:off x="5712577" y="2185416"/>
            <a:ext cx="4203700" cy="2851150"/>
            <a:chOff x="611188" y="1327150"/>
            <a:chExt cx="4203700" cy="2851150"/>
          </a:xfrm>
        </p:grpSpPr>
        <p:sp>
          <p:nvSpPr>
            <p:cNvPr id="62" name="矩形 1">
              <a:extLst>
                <a:ext uri="{FF2B5EF4-FFF2-40B4-BE49-F238E27FC236}">
                  <a16:creationId xmlns:a16="http://schemas.microsoft.com/office/drawing/2014/main" id="{E110CA4F-3DB4-774F-9464-EB046FF11B7B}"/>
                </a:ext>
              </a:extLst>
            </p:cNvPr>
            <p:cNvSpPr>
              <a:spLocks noChangeArrowheads="1"/>
            </p:cNvSpPr>
            <p:nvPr/>
          </p:nvSpPr>
          <p:spPr bwMode="auto">
            <a:xfrm>
              <a:off x="611188" y="1327150"/>
              <a:ext cx="1541462"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数据源模块</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矩形 2">
              <a:extLst>
                <a:ext uri="{FF2B5EF4-FFF2-40B4-BE49-F238E27FC236}">
                  <a16:creationId xmlns:a16="http://schemas.microsoft.com/office/drawing/2014/main" id="{BC5799DD-657B-1640-A2B8-1D04C85D7AED}"/>
                </a:ext>
              </a:extLst>
            </p:cNvPr>
            <p:cNvSpPr>
              <a:spLocks noChangeArrowheads="1"/>
            </p:cNvSpPr>
            <p:nvPr/>
          </p:nvSpPr>
          <p:spPr bwMode="auto">
            <a:xfrm>
              <a:off x="623888" y="1958975"/>
              <a:ext cx="1519237" cy="3333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数据分类模块</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4" name="矩形 3">
              <a:extLst>
                <a:ext uri="{FF2B5EF4-FFF2-40B4-BE49-F238E27FC236}">
                  <a16:creationId xmlns:a16="http://schemas.microsoft.com/office/drawing/2014/main" id="{CA23FA8D-02EF-1746-B9ED-1C0F23578F4C}"/>
                </a:ext>
              </a:extLst>
            </p:cNvPr>
            <p:cNvSpPr>
              <a:spLocks noChangeArrowheads="1"/>
            </p:cNvSpPr>
            <p:nvPr/>
          </p:nvSpPr>
          <p:spPr bwMode="auto">
            <a:xfrm>
              <a:off x="635000" y="2544763"/>
              <a:ext cx="1531938" cy="32385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第一存储模块</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5" name="矩形 4">
              <a:extLst>
                <a:ext uri="{FF2B5EF4-FFF2-40B4-BE49-F238E27FC236}">
                  <a16:creationId xmlns:a16="http://schemas.microsoft.com/office/drawing/2014/main" id="{3BD1A497-BADF-9241-BCC0-5A3582320CE4}"/>
                </a:ext>
              </a:extLst>
            </p:cNvPr>
            <p:cNvSpPr>
              <a:spLocks noChangeArrowheads="1"/>
            </p:cNvSpPr>
            <p:nvPr/>
          </p:nvSpPr>
          <p:spPr bwMode="auto">
            <a:xfrm>
              <a:off x="617538" y="3136900"/>
              <a:ext cx="1558925" cy="3714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第二存储模块</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6" name="矩形 5">
              <a:extLst>
                <a:ext uri="{FF2B5EF4-FFF2-40B4-BE49-F238E27FC236}">
                  <a16:creationId xmlns:a16="http://schemas.microsoft.com/office/drawing/2014/main" id="{BF7BC9C3-DCA3-554A-BBAD-2EB877CAA8D8}"/>
                </a:ext>
              </a:extLst>
            </p:cNvPr>
            <p:cNvSpPr>
              <a:spLocks noChangeArrowheads="1"/>
            </p:cNvSpPr>
            <p:nvPr/>
          </p:nvSpPr>
          <p:spPr bwMode="auto">
            <a:xfrm>
              <a:off x="2693988" y="1689100"/>
              <a:ext cx="2120900" cy="167005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计算模块</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7" name="矩形 6">
              <a:extLst>
                <a:ext uri="{FF2B5EF4-FFF2-40B4-BE49-F238E27FC236}">
                  <a16:creationId xmlns:a16="http://schemas.microsoft.com/office/drawing/2014/main" id="{3A94E17D-C265-4F4D-9DA9-FA4BA20E73B1}"/>
                </a:ext>
              </a:extLst>
            </p:cNvPr>
            <p:cNvSpPr>
              <a:spLocks noChangeArrowheads="1"/>
            </p:cNvSpPr>
            <p:nvPr/>
          </p:nvSpPr>
          <p:spPr bwMode="auto">
            <a:xfrm>
              <a:off x="3243263" y="2030413"/>
              <a:ext cx="1189037" cy="287337"/>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第一计算单元</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8" name="矩形 7">
              <a:extLst>
                <a:ext uri="{FF2B5EF4-FFF2-40B4-BE49-F238E27FC236}">
                  <a16:creationId xmlns:a16="http://schemas.microsoft.com/office/drawing/2014/main" id="{3AA6F79A-39EE-A548-96CD-74C3D72AE143}"/>
                </a:ext>
              </a:extLst>
            </p:cNvPr>
            <p:cNvSpPr>
              <a:spLocks noChangeArrowheads="1"/>
            </p:cNvSpPr>
            <p:nvPr/>
          </p:nvSpPr>
          <p:spPr bwMode="auto">
            <a:xfrm>
              <a:off x="3232150" y="2674938"/>
              <a:ext cx="1177925" cy="280987"/>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第二计算单元</a:t>
              </a:r>
              <a:endParaRPr kumimoji="0" lang="zh-CN" altLang="zh-CN" sz="1800" b="0" i="0" u="none" strike="noStrike" cap="none" normalizeH="0" baseline="0">
                <a:ln>
                  <a:noFill/>
                </a:ln>
                <a:solidFill>
                  <a:schemeClr val="tx1"/>
                </a:solidFill>
                <a:effectLst/>
                <a:latin typeface="Arial" panose="020B0604020202020204" pitchFamily="34" charset="0"/>
              </a:endParaRPr>
            </a:p>
          </p:txBody>
        </p:sp>
        <p:cxnSp>
          <p:nvCxnSpPr>
            <p:cNvPr id="69" name="直接连接符 11">
              <a:extLst>
                <a:ext uri="{FF2B5EF4-FFF2-40B4-BE49-F238E27FC236}">
                  <a16:creationId xmlns:a16="http://schemas.microsoft.com/office/drawing/2014/main" id="{10ABF515-6E41-9545-B641-BE39BB9993FE}"/>
                </a:ext>
              </a:extLst>
            </p:cNvPr>
            <p:cNvCxnSpPr>
              <a:cxnSpLocks noChangeShapeType="1"/>
            </p:cNvCxnSpPr>
            <p:nvPr/>
          </p:nvCxnSpPr>
          <p:spPr>
            <a:xfrm>
              <a:off x="1358900" y="1698943"/>
              <a:ext cx="1270" cy="252095"/>
            </a:xfrm>
            <a:prstGeom prst="line">
              <a:avLst/>
            </a:prstGeom>
            <a:noFill/>
            <a:ln w="6350" cap="flat" cmpd="sng" algn="ctr">
              <a:solidFill>
                <a:srgbClr val="000000"/>
              </a:solidFill>
              <a:prstDash val="solid"/>
              <a:miter lim="800000"/>
            </a:ln>
          </p:spPr>
        </p:cxnSp>
        <p:cxnSp>
          <p:nvCxnSpPr>
            <p:cNvPr id="70" name="直接连接符 12">
              <a:extLst>
                <a:ext uri="{FF2B5EF4-FFF2-40B4-BE49-F238E27FC236}">
                  <a16:creationId xmlns:a16="http://schemas.microsoft.com/office/drawing/2014/main" id="{762C7495-0D36-F14A-AF5D-3441585A4A63}"/>
                </a:ext>
              </a:extLst>
            </p:cNvPr>
            <p:cNvCxnSpPr>
              <a:cxnSpLocks noChangeShapeType="1"/>
            </p:cNvCxnSpPr>
            <p:nvPr/>
          </p:nvCxnSpPr>
          <p:spPr>
            <a:xfrm flipH="1">
              <a:off x="1377950" y="2283778"/>
              <a:ext cx="1905" cy="252730"/>
            </a:xfrm>
            <a:prstGeom prst="line">
              <a:avLst/>
            </a:prstGeom>
            <a:noFill/>
            <a:ln w="6350" cap="flat" cmpd="sng" algn="ctr">
              <a:solidFill>
                <a:srgbClr val="000000"/>
              </a:solidFill>
              <a:prstDash val="solid"/>
              <a:miter lim="800000"/>
            </a:ln>
          </p:spPr>
        </p:cxnSp>
        <p:cxnSp>
          <p:nvCxnSpPr>
            <p:cNvPr id="71" name="直接连接符 13">
              <a:extLst>
                <a:ext uri="{FF2B5EF4-FFF2-40B4-BE49-F238E27FC236}">
                  <a16:creationId xmlns:a16="http://schemas.microsoft.com/office/drawing/2014/main" id="{E7321EDA-AD59-4D4E-A718-D839B817A94E}"/>
                </a:ext>
              </a:extLst>
            </p:cNvPr>
            <p:cNvCxnSpPr>
              <a:cxnSpLocks noChangeShapeType="1"/>
            </p:cNvCxnSpPr>
            <p:nvPr/>
          </p:nvCxnSpPr>
          <p:spPr>
            <a:xfrm>
              <a:off x="2143760" y="2698433"/>
              <a:ext cx="508000" cy="6985"/>
            </a:xfrm>
            <a:prstGeom prst="line">
              <a:avLst/>
            </a:prstGeom>
            <a:noFill/>
            <a:ln w="6350" cap="flat" cmpd="sng" algn="ctr">
              <a:solidFill>
                <a:srgbClr val="000000"/>
              </a:solidFill>
              <a:prstDash val="solid"/>
              <a:miter lim="800000"/>
            </a:ln>
          </p:spPr>
        </p:cxnSp>
        <p:cxnSp>
          <p:nvCxnSpPr>
            <p:cNvPr id="72" name="直接连接符 14">
              <a:extLst>
                <a:ext uri="{FF2B5EF4-FFF2-40B4-BE49-F238E27FC236}">
                  <a16:creationId xmlns:a16="http://schemas.microsoft.com/office/drawing/2014/main" id="{E4A706FF-EECB-6A44-B235-0D82A0B34354}"/>
                </a:ext>
              </a:extLst>
            </p:cNvPr>
            <p:cNvCxnSpPr>
              <a:cxnSpLocks noChangeShapeType="1"/>
            </p:cNvCxnSpPr>
            <p:nvPr/>
          </p:nvCxnSpPr>
          <p:spPr>
            <a:xfrm>
              <a:off x="2119630" y="2118043"/>
              <a:ext cx="550545" cy="398145"/>
            </a:xfrm>
            <a:prstGeom prst="line">
              <a:avLst/>
            </a:prstGeom>
            <a:noFill/>
            <a:ln w="6350" cap="flat" cmpd="sng" algn="ctr">
              <a:solidFill>
                <a:srgbClr val="000000"/>
              </a:solidFill>
              <a:prstDash val="solid"/>
              <a:miter lim="800000"/>
            </a:ln>
          </p:spPr>
        </p:cxnSp>
        <p:cxnSp>
          <p:nvCxnSpPr>
            <p:cNvPr id="73" name="直接连接符 15">
              <a:extLst>
                <a:ext uri="{FF2B5EF4-FFF2-40B4-BE49-F238E27FC236}">
                  <a16:creationId xmlns:a16="http://schemas.microsoft.com/office/drawing/2014/main" id="{2CAA6BB9-0074-8240-AFE3-560F57CDADC9}"/>
                </a:ext>
              </a:extLst>
            </p:cNvPr>
            <p:cNvCxnSpPr>
              <a:cxnSpLocks noChangeShapeType="1"/>
            </p:cNvCxnSpPr>
            <p:nvPr/>
          </p:nvCxnSpPr>
          <p:spPr>
            <a:xfrm flipV="1">
              <a:off x="2152650" y="2916238"/>
              <a:ext cx="511175" cy="398145"/>
            </a:xfrm>
            <a:prstGeom prst="line">
              <a:avLst/>
            </a:prstGeom>
            <a:noFill/>
            <a:ln w="6350" cap="flat" cmpd="sng" algn="ctr">
              <a:solidFill>
                <a:srgbClr val="000000"/>
              </a:solidFill>
              <a:prstDash val="solid"/>
              <a:miter lim="800000"/>
            </a:ln>
          </p:spPr>
        </p:cxnSp>
        <p:sp>
          <p:nvSpPr>
            <p:cNvPr id="74" name="矩形 16">
              <a:extLst>
                <a:ext uri="{FF2B5EF4-FFF2-40B4-BE49-F238E27FC236}">
                  <a16:creationId xmlns:a16="http://schemas.microsoft.com/office/drawing/2014/main" id="{9D310CFC-2601-7340-9B21-A90A065BC6E5}"/>
                </a:ext>
              </a:extLst>
            </p:cNvPr>
            <p:cNvSpPr>
              <a:spLocks noChangeArrowheads="1"/>
            </p:cNvSpPr>
            <p:nvPr/>
          </p:nvSpPr>
          <p:spPr bwMode="auto">
            <a:xfrm>
              <a:off x="612775" y="3767138"/>
              <a:ext cx="1582738" cy="4095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预警模块</a:t>
              </a:r>
              <a:endParaRPr kumimoji="0" lang="zh-CN" altLang="zh-CN" sz="1800" b="0" i="0" u="none" strike="noStrike" cap="none" normalizeH="0" baseline="0">
                <a:ln>
                  <a:noFill/>
                </a:ln>
                <a:solidFill>
                  <a:schemeClr val="tx1"/>
                </a:solidFill>
                <a:effectLst/>
                <a:latin typeface="Arial" panose="020B0604020202020204" pitchFamily="34" charset="0"/>
              </a:endParaRPr>
            </a:p>
          </p:txBody>
        </p:sp>
        <p:cxnSp>
          <p:nvCxnSpPr>
            <p:cNvPr id="75" name="直接连接符 17">
              <a:extLst>
                <a:ext uri="{FF2B5EF4-FFF2-40B4-BE49-F238E27FC236}">
                  <a16:creationId xmlns:a16="http://schemas.microsoft.com/office/drawing/2014/main" id="{87A929AA-F630-6943-AF75-8A9ED8CEB03D}"/>
                </a:ext>
              </a:extLst>
            </p:cNvPr>
            <p:cNvCxnSpPr>
              <a:cxnSpLocks noChangeShapeType="1"/>
            </p:cNvCxnSpPr>
            <p:nvPr/>
          </p:nvCxnSpPr>
          <p:spPr>
            <a:xfrm>
              <a:off x="1379855" y="3513138"/>
              <a:ext cx="635" cy="245745"/>
            </a:xfrm>
            <a:prstGeom prst="line">
              <a:avLst/>
            </a:prstGeom>
            <a:noFill/>
            <a:ln w="6350" cap="flat" cmpd="sng" algn="ctr">
              <a:solidFill>
                <a:srgbClr val="000000"/>
              </a:solidFill>
              <a:prstDash val="solid"/>
              <a:miter lim="800000"/>
            </a:ln>
          </p:spPr>
        </p:cxnSp>
        <p:cxnSp>
          <p:nvCxnSpPr>
            <p:cNvPr id="76" name="直接连接符 18">
              <a:extLst>
                <a:ext uri="{FF2B5EF4-FFF2-40B4-BE49-F238E27FC236}">
                  <a16:creationId xmlns:a16="http://schemas.microsoft.com/office/drawing/2014/main" id="{968BB3E5-7DA0-9147-9B61-0678F2876E2D}"/>
                </a:ext>
              </a:extLst>
            </p:cNvPr>
            <p:cNvCxnSpPr>
              <a:cxnSpLocks noChangeShapeType="1"/>
            </p:cNvCxnSpPr>
            <p:nvPr/>
          </p:nvCxnSpPr>
          <p:spPr>
            <a:xfrm flipV="1">
              <a:off x="2171700" y="3958273"/>
              <a:ext cx="539115" cy="5715"/>
            </a:xfrm>
            <a:prstGeom prst="line">
              <a:avLst/>
            </a:prstGeom>
            <a:noFill/>
            <a:ln w="6350" cap="flat" cmpd="sng" algn="ctr">
              <a:solidFill>
                <a:srgbClr val="000000"/>
              </a:solidFill>
              <a:prstDash val="solid"/>
              <a:miter lim="800000"/>
            </a:ln>
          </p:spPr>
        </p:cxnSp>
        <p:sp>
          <p:nvSpPr>
            <p:cNvPr id="77" name="矩形 19">
              <a:extLst>
                <a:ext uri="{FF2B5EF4-FFF2-40B4-BE49-F238E27FC236}">
                  <a16:creationId xmlns:a16="http://schemas.microsoft.com/office/drawing/2014/main" id="{BF8D29FF-C81F-C04B-9403-AA0A03E42A60}"/>
                </a:ext>
              </a:extLst>
            </p:cNvPr>
            <p:cNvSpPr>
              <a:spLocks noChangeArrowheads="1"/>
            </p:cNvSpPr>
            <p:nvPr/>
          </p:nvSpPr>
          <p:spPr bwMode="auto">
            <a:xfrm>
              <a:off x="2733675" y="3756025"/>
              <a:ext cx="1641475" cy="4222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展示模块</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67703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38</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其他工作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云计算相关文档整理</a:t>
            </a:r>
            <a:endParaRPr kumimoji="1" lang="en-US" altLang="zh-CN" dirty="0">
              <a:solidFill>
                <a:schemeClr val="tx2"/>
              </a:solidFill>
            </a:endParaRP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04</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438372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147A7AA-6DF2-F047-9D47-62ADA20A0207}"/>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D71BA67F-53E2-7044-ADDA-3E0C4A142DF0}"/>
              </a:ext>
            </a:extLst>
          </p:cNvPr>
          <p:cNvSpPr>
            <a:spLocks noGrp="1"/>
          </p:cNvSpPr>
          <p:nvPr>
            <p:ph type="sldNum" sz="quarter" idx="12"/>
          </p:nvPr>
        </p:nvSpPr>
        <p:spPr/>
        <p:txBody>
          <a:bodyPr/>
          <a:lstStyle/>
          <a:p>
            <a:fld id="{5DD3DB80-B894-403A-B48E-6FDC1A72010E}" type="slidenum">
              <a:rPr lang="zh-CN" altLang="en-US" smtClean="0"/>
              <a:pPr/>
              <a:t>39</a:t>
            </a:fld>
            <a:endParaRPr lang="zh-CN" altLang="en-US"/>
          </a:p>
        </p:txBody>
      </p:sp>
      <p:pic>
        <p:nvPicPr>
          <p:cNvPr id="6" name="内容占位符 5">
            <a:extLst>
              <a:ext uri="{FF2B5EF4-FFF2-40B4-BE49-F238E27FC236}">
                <a16:creationId xmlns:a16="http://schemas.microsoft.com/office/drawing/2014/main" id="{5B117108-7E6D-8247-9773-E95321C5ABEC}"/>
              </a:ext>
            </a:extLst>
          </p:cNvPr>
          <p:cNvPicPr>
            <a:picLocks noGrp="1" noChangeAspect="1"/>
          </p:cNvPicPr>
          <p:nvPr>
            <p:ph idx="1"/>
          </p:nvPr>
        </p:nvPicPr>
        <p:blipFill>
          <a:blip r:embed="rId2"/>
          <a:stretch>
            <a:fillRect/>
          </a:stretch>
        </p:blipFill>
        <p:spPr>
          <a:xfrm>
            <a:off x="1435657" y="2237023"/>
            <a:ext cx="8015610" cy="2383953"/>
          </a:xfrm>
          <a:prstGeom prst="rect">
            <a:avLst/>
          </a:prstGeom>
        </p:spPr>
      </p:pic>
      <p:sp>
        <p:nvSpPr>
          <p:cNvPr id="5" name="标题 4">
            <a:extLst>
              <a:ext uri="{FF2B5EF4-FFF2-40B4-BE49-F238E27FC236}">
                <a16:creationId xmlns:a16="http://schemas.microsoft.com/office/drawing/2014/main" id="{4B3F699A-5C89-5644-BBEE-551E672A94F9}"/>
              </a:ext>
            </a:extLst>
          </p:cNvPr>
          <p:cNvSpPr>
            <a:spLocks noGrp="1"/>
          </p:cNvSpPr>
          <p:nvPr>
            <p:ph type="title"/>
          </p:nvPr>
        </p:nvSpPr>
        <p:spPr/>
        <p:txBody>
          <a:bodyPr/>
          <a:lstStyle/>
          <a:p>
            <a:r>
              <a:rPr kumimoji="1" lang="zh-CN" altLang="en-US" dirty="0"/>
              <a:t>云计算与交通相关文档</a:t>
            </a:r>
          </a:p>
        </p:txBody>
      </p:sp>
    </p:spTree>
    <p:extLst>
      <p:ext uri="{BB962C8B-B14F-4D97-AF65-F5344CB8AC3E}">
        <p14:creationId xmlns:p14="http://schemas.microsoft.com/office/powerpoint/2010/main" val="52418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缺角矩形 58">
            <a:extLst>
              <a:ext uri="{FF2B5EF4-FFF2-40B4-BE49-F238E27FC236}">
                <a16:creationId xmlns:a16="http://schemas.microsoft.com/office/drawing/2014/main" id="{46B12E7E-F3BB-0742-B775-DB0CB90DFF0F}"/>
              </a:ext>
            </a:extLst>
          </p:cNvPr>
          <p:cNvSpPr/>
          <p:nvPr/>
        </p:nvSpPr>
        <p:spPr>
          <a:xfrm>
            <a:off x="317353" y="2983549"/>
            <a:ext cx="2716935" cy="2838327"/>
          </a:xfrm>
          <a:prstGeom prst="plaque">
            <a:avLst>
              <a:gd name="adj" fmla="val 8400"/>
            </a:avLst>
          </a:prstGeom>
          <a:solidFill>
            <a:schemeClr val="accent5">
              <a:alpha val="10000"/>
            </a:schemeClr>
          </a:solidFill>
          <a:ln w="12700" cap="rnd">
            <a:gradFill>
              <a:gsLst>
                <a:gs pos="0">
                  <a:schemeClr val="accent5"/>
                </a:gs>
                <a:gs pos="100000">
                  <a:schemeClr val="accent5">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团队介绍</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dirty="0"/>
              <a:t>第十一组</a:t>
            </a:r>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grpSp>
        <p:nvGrpSpPr>
          <p:cNvPr id="28" name="组合 27">
            <a:extLst>
              <a:ext uri="{FF2B5EF4-FFF2-40B4-BE49-F238E27FC236}">
                <a16:creationId xmlns:a16="http://schemas.microsoft.com/office/drawing/2014/main" id="{C50BE2A5-1C3B-1A4B-8A5F-DDBE0EAE2F14}"/>
              </a:ext>
            </a:extLst>
          </p:cNvPr>
          <p:cNvGrpSpPr>
            <a:grpSpLocks noChangeAspect="1"/>
          </p:cNvGrpSpPr>
          <p:nvPr/>
        </p:nvGrpSpPr>
        <p:grpSpPr>
          <a:xfrm>
            <a:off x="607911" y="2164438"/>
            <a:ext cx="11213965" cy="3828725"/>
            <a:chOff x="1008066" y="1128748"/>
            <a:chExt cx="14149771" cy="4831083"/>
          </a:xfrm>
        </p:grpSpPr>
        <p:sp>
          <p:nvSpPr>
            <p:cNvPr id="30" name="椭圆 29">
              <a:extLst>
                <a:ext uri="{FF2B5EF4-FFF2-40B4-BE49-F238E27FC236}">
                  <a16:creationId xmlns:a16="http://schemas.microsoft.com/office/drawing/2014/main" id="{7E54CA47-BCD1-CC44-8597-53323D9E8573}"/>
                </a:ext>
              </a:extLst>
            </p:cNvPr>
            <p:cNvSpPr/>
            <p:nvPr/>
          </p:nvSpPr>
          <p:spPr>
            <a:xfrm>
              <a:off x="1359496" y="1157197"/>
              <a:ext cx="2125285" cy="2124000"/>
            </a:xfrm>
            <a:prstGeom prst="ellipse">
              <a:avLst/>
            </a:prstGeom>
            <a:blipFill>
              <a:blip r:embed="rId3">
                <a:alphaModFix/>
              </a:blip>
              <a:stretch>
                <a:fillRect/>
              </a:stretch>
            </a:blipFill>
            <a:ln w="76200" cap="flat" cmpd="sng" algn="ctr">
              <a:noFill/>
              <a:prstDash val="solid"/>
              <a:miter lim="800000"/>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文本框 31">
              <a:extLst>
                <a:ext uri="{FF2B5EF4-FFF2-40B4-BE49-F238E27FC236}">
                  <a16:creationId xmlns:a16="http://schemas.microsoft.com/office/drawing/2014/main" id="{E4806CA2-950E-D240-B89C-06BD8E34FE7F}"/>
                </a:ext>
              </a:extLst>
            </p:cNvPr>
            <p:cNvSpPr txBox="1"/>
            <p:nvPr/>
          </p:nvSpPr>
          <p:spPr>
            <a:xfrm>
              <a:off x="1008066" y="3818332"/>
              <a:ext cx="2690298" cy="17004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整体课题方向的制定</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技术方案的选型</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输出结果的确认</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accent4">
                      <a:lumMod val="50000"/>
                    </a:schemeClr>
                  </a:solidFill>
                  <a:latin typeface="Microsoft YaHei Light" panose="020B0503020204020204" pitchFamily="34" charset="-122"/>
                  <a:ea typeface="Microsoft YaHei Light" panose="020B0503020204020204" pitchFamily="34" charset="-122"/>
                </a:rPr>
                <a:t>存储引擎研究</a:t>
              </a:r>
              <a:endParaRPr lang="en-US" altLang="zh-CN" sz="1400" dirty="0">
                <a:solidFill>
                  <a:schemeClr val="accent4">
                    <a:lumMod val="50000"/>
                  </a:schemeClr>
                </a:solidFill>
              </a:endParaRPr>
            </a:p>
          </p:txBody>
        </p:sp>
        <p:cxnSp>
          <p:nvCxnSpPr>
            <p:cNvPr id="33" name="直接连接符 19">
              <a:extLst>
                <a:ext uri="{FF2B5EF4-FFF2-40B4-BE49-F238E27FC236}">
                  <a16:creationId xmlns:a16="http://schemas.microsoft.com/office/drawing/2014/main" id="{673236DA-2B87-7345-B8E3-6BAC1F8FC80D}"/>
                </a:ext>
              </a:extLst>
            </p:cNvPr>
            <p:cNvCxnSpPr>
              <a:cxnSpLocks/>
            </p:cNvCxnSpPr>
            <p:nvPr/>
          </p:nvCxnSpPr>
          <p:spPr>
            <a:xfrm>
              <a:off x="1218242" y="3873347"/>
              <a:ext cx="240779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E5E7CC50-7EDC-A344-B247-C4AA4F8624E4}"/>
                </a:ext>
              </a:extLst>
            </p:cNvPr>
            <p:cNvSpPr txBox="1"/>
            <p:nvPr/>
          </p:nvSpPr>
          <p:spPr>
            <a:xfrm>
              <a:off x="1076989" y="3280276"/>
              <a:ext cx="2690298" cy="427187"/>
            </a:xfrm>
            <a:prstGeom prst="rect">
              <a:avLst/>
            </a:prstGeom>
            <a:noFill/>
          </p:spPr>
          <p:txBody>
            <a:bodyPr wrap="square" rtlCol="0" anchor="b">
              <a:spAutoFit/>
            </a:bodyPr>
            <a:lstStyle/>
            <a:p>
              <a:pPr algn="ctr"/>
              <a:r>
                <a:rPr lang="zh-CN" altLang="en-US" sz="1600" b="1" dirty="0"/>
                <a:t>姜楠</a:t>
              </a:r>
            </a:p>
          </p:txBody>
        </p:sp>
        <p:sp>
          <p:nvSpPr>
            <p:cNvPr id="35" name="缺角矩形 34">
              <a:extLst>
                <a:ext uri="{FF2B5EF4-FFF2-40B4-BE49-F238E27FC236}">
                  <a16:creationId xmlns:a16="http://schemas.microsoft.com/office/drawing/2014/main" id="{53632084-9A83-3F4E-A072-569A9B3A3C00}"/>
                </a:ext>
              </a:extLst>
            </p:cNvPr>
            <p:cNvSpPr/>
            <p:nvPr/>
          </p:nvSpPr>
          <p:spPr>
            <a:xfrm>
              <a:off x="4381887" y="2190750"/>
              <a:ext cx="3428226" cy="3581400"/>
            </a:xfrm>
            <a:prstGeom prst="plaque">
              <a:avLst>
                <a:gd name="adj" fmla="val 8400"/>
              </a:avLst>
            </a:prstGeom>
            <a:solidFill>
              <a:schemeClr val="accent4">
                <a:alpha val="10000"/>
              </a:schemeClr>
            </a:solidFill>
            <a:ln w="12700" cap="rnd">
              <a:gradFill>
                <a:gsLst>
                  <a:gs pos="0">
                    <a:schemeClr val="accent4"/>
                  </a:gs>
                  <a:gs pos="100000">
                    <a:schemeClr val="accent4">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36" name="椭圆 35">
              <a:extLst>
                <a:ext uri="{FF2B5EF4-FFF2-40B4-BE49-F238E27FC236}">
                  <a16:creationId xmlns:a16="http://schemas.microsoft.com/office/drawing/2014/main" id="{18D83A9F-1D20-5C4B-A859-AE7684FC9101}"/>
                </a:ext>
              </a:extLst>
            </p:cNvPr>
            <p:cNvSpPr/>
            <p:nvPr/>
          </p:nvSpPr>
          <p:spPr>
            <a:xfrm>
              <a:off x="5033358" y="1157197"/>
              <a:ext cx="2125285" cy="2124000"/>
            </a:xfrm>
            <a:prstGeom prst="ellipse">
              <a:avLst/>
            </a:prstGeom>
            <a:blipFill>
              <a:blip r:embed="rId4"/>
              <a:stretch>
                <a:fillRect/>
              </a:stretch>
            </a:blipFill>
            <a:ln w="76200" cap="flat" cmpd="sng" algn="ctr">
              <a:noFill/>
              <a:prstDash val="solid"/>
              <a:miter lim="800000"/>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缺角矩形 36">
              <a:extLst>
                <a:ext uri="{FF2B5EF4-FFF2-40B4-BE49-F238E27FC236}">
                  <a16:creationId xmlns:a16="http://schemas.microsoft.com/office/drawing/2014/main" id="{B48C8CC3-C7B6-5E49-84B7-B82FB2D13CD0}"/>
                </a:ext>
              </a:extLst>
            </p:cNvPr>
            <p:cNvSpPr/>
            <p:nvPr/>
          </p:nvSpPr>
          <p:spPr>
            <a:xfrm>
              <a:off x="5430946" y="5528882"/>
              <a:ext cx="1330110" cy="424243"/>
            </a:xfrm>
            <a:prstGeom prst="plaque">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1400" b="1" dirty="0" err="1">
                  <a:solidFill>
                    <a:srgbClr val="FFFFFF"/>
                  </a:solidFill>
                </a:rPr>
                <a:t>组员</a:t>
              </a:r>
              <a:endParaRPr lang="en-GB" sz="1400" b="1" dirty="0">
                <a:solidFill>
                  <a:srgbClr val="FFFFFF"/>
                </a:solidFill>
              </a:endParaRPr>
            </a:p>
          </p:txBody>
        </p:sp>
        <p:sp>
          <p:nvSpPr>
            <p:cNvPr id="38" name="文本框 37">
              <a:extLst>
                <a:ext uri="{FF2B5EF4-FFF2-40B4-BE49-F238E27FC236}">
                  <a16:creationId xmlns:a16="http://schemas.microsoft.com/office/drawing/2014/main" id="{9254DEFA-24CE-3144-B2B3-5A83029D2AD0}"/>
                </a:ext>
              </a:extLst>
            </p:cNvPr>
            <p:cNvSpPr txBox="1"/>
            <p:nvPr/>
          </p:nvSpPr>
          <p:spPr>
            <a:xfrm>
              <a:off x="4750851" y="4054322"/>
              <a:ext cx="2690298" cy="8858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lang="en-US" altLang="zh-CN" sz="1400" dirty="0">
                  <a:solidFill>
                    <a:schemeClr val="accent4">
                      <a:lumMod val="50000"/>
                    </a:schemeClr>
                  </a:solidFill>
                  <a:latin typeface="Microsoft YaHei Light" panose="020B0503020204020204" pitchFamily="34" charset="-122"/>
                  <a:ea typeface="Microsoft YaHei Light" panose="020B0503020204020204" pitchFamily="34" charset="-122"/>
                </a:rPr>
                <a:t>GRU</a:t>
              </a:r>
              <a:r>
                <a:rPr lang="zh-CN" altLang="en-US" sz="1400" dirty="0">
                  <a:solidFill>
                    <a:schemeClr val="accent4">
                      <a:lumMod val="50000"/>
                    </a:schemeClr>
                  </a:solidFill>
                  <a:latin typeface="Microsoft YaHei Light" panose="020B0503020204020204" pitchFamily="34" charset="-122"/>
                  <a:ea typeface="Microsoft YaHei Light" panose="020B0503020204020204" pitchFamily="34" charset="-122"/>
                </a:rPr>
                <a:t>预警模型研究</a:t>
              </a:r>
              <a:endParaRPr lang="en-US" altLang="zh-CN" sz="1400" dirty="0">
                <a:solidFill>
                  <a:schemeClr val="accent4">
                    <a:lumMod val="50000"/>
                  </a:schemeClr>
                </a:solidFill>
                <a:latin typeface="Microsoft YaHei Light" panose="020B0503020204020204" pitchFamily="34" charset="-122"/>
                <a:ea typeface="Microsoft YaHei Light" panose="020B0503020204020204" pitchFamily="34" charset="-122"/>
              </a:endParaRPr>
            </a:p>
          </p:txBody>
        </p:sp>
        <p:cxnSp>
          <p:nvCxnSpPr>
            <p:cNvPr id="39" name="直接连接符 27">
              <a:extLst>
                <a:ext uri="{FF2B5EF4-FFF2-40B4-BE49-F238E27FC236}">
                  <a16:creationId xmlns:a16="http://schemas.microsoft.com/office/drawing/2014/main" id="{96586270-DF92-164E-8911-6359F9D4BB53}"/>
                </a:ext>
              </a:extLst>
            </p:cNvPr>
            <p:cNvCxnSpPr>
              <a:cxnSpLocks/>
            </p:cNvCxnSpPr>
            <p:nvPr/>
          </p:nvCxnSpPr>
          <p:spPr>
            <a:xfrm>
              <a:off x="4892104" y="3873347"/>
              <a:ext cx="2407792"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BB0A385C-F17B-3243-9E91-A637091D7874}"/>
                </a:ext>
              </a:extLst>
            </p:cNvPr>
            <p:cNvSpPr txBox="1"/>
            <p:nvPr/>
          </p:nvSpPr>
          <p:spPr>
            <a:xfrm>
              <a:off x="4750851" y="3280276"/>
              <a:ext cx="2690298" cy="427187"/>
            </a:xfrm>
            <a:prstGeom prst="rect">
              <a:avLst/>
            </a:prstGeom>
            <a:noFill/>
          </p:spPr>
          <p:txBody>
            <a:bodyPr wrap="square" rtlCol="0" anchor="b">
              <a:spAutoFit/>
            </a:bodyPr>
            <a:lstStyle/>
            <a:p>
              <a:pPr algn="ctr"/>
              <a:r>
                <a:rPr lang="zh-CN" altLang="en-US" sz="1600" b="1" dirty="0"/>
                <a:t>周恒</a:t>
              </a:r>
            </a:p>
          </p:txBody>
        </p:sp>
        <p:sp>
          <p:nvSpPr>
            <p:cNvPr id="41" name="缺角矩形 40">
              <a:extLst>
                <a:ext uri="{FF2B5EF4-FFF2-40B4-BE49-F238E27FC236}">
                  <a16:creationId xmlns:a16="http://schemas.microsoft.com/office/drawing/2014/main" id="{75A95F26-5A38-3448-8D1C-BB683D62F5D7}"/>
                </a:ext>
              </a:extLst>
            </p:cNvPr>
            <p:cNvSpPr/>
            <p:nvPr/>
          </p:nvSpPr>
          <p:spPr>
            <a:xfrm>
              <a:off x="8055749" y="2190750"/>
              <a:ext cx="3428226" cy="3581400"/>
            </a:xfrm>
            <a:prstGeom prst="plaque">
              <a:avLst>
                <a:gd name="adj" fmla="val 8400"/>
              </a:avLst>
            </a:prstGeom>
            <a:solidFill>
              <a:schemeClr val="accent5">
                <a:alpha val="10000"/>
              </a:schemeClr>
            </a:solidFill>
            <a:ln w="12700" cap="rnd">
              <a:gradFill>
                <a:gsLst>
                  <a:gs pos="0">
                    <a:schemeClr val="accent5"/>
                  </a:gs>
                  <a:gs pos="100000">
                    <a:schemeClr val="accent5">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42" name="椭圆 41">
              <a:extLst>
                <a:ext uri="{FF2B5EF4-FFF2-40B4-BE49-F238E27FC236}">
                  <a16:creationId xmlns:a16="http://schemas.microsoft.com/office/drawing/2014/main" id="{7E5A78C0-2409-2C41-AC31-1E43CBF37601}"/>
                </a:ext>
              </a:extLst>
            </p:cNvPr>
            <p:cNvSpPr/>
            <p:nvPr/>
          </p:nvSpPr>
          <p:spPr>
            <a:xfrm>
              <a:off x="8707220" y="1157197"/>
              <a:ext cx="2125285" cy="2124000"/>
            </a:xfrm>
            <a:prstGeom prst="ellipse">
              <a:avLst/>
            </a:prstGeom>
            <a:blipFill>
              <a:blip r:embed="rId5"/>
              <a:stretch>
                <a:fillRect/>
              </a:stretch>
            </a:blipFill>
            <a:ln w="76200" cap="flat" cmpd="sng" algn="ctr">
              <a:noFill/>
              <a:prstDash val="solid"/>
              <a:miter lim="800000"/>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缺角矩形 42">
              <a:extLst>
                <a:ext uri="{FF2B5EF4-FFF2-40B4-BE49-F238E27FC236}">
                  <a16:creationId xmlns:a16="http://schemas.microsoft.com/office/drawing/2014/main" id="{B55D86B8-FACC-CA4B-AF42-CDBC27E475D9}"/>
                </a:ext>
              </a:extLst>
            </p:cNvPr>
            <p:cNvSpPr/>
            <p:nvPr/>
          </p:nvSpPr>
          <p:spPr>
            <a:xfrm>
              <a:off x="9104808" y="5528882"/>
              <a:ext cx="1330110" cy="424243"/>
            </a:xfrm>
            <a:prstGeom prst="plaque">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762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1400" b="1" dirty="0" err="1">
                  <a:solidFill>
                    <a:srgbClr val="FFFFFF"/>
                  </a:solidFill>
                </a:rPr>
                <a:t>组员</a:t>
              </a:r>
              <a:endParaRPr lang="en-GB" sz="1400" b="1" dirty="0">
                <a:solidFill>
                  <a:srgbClr val="FFFFFF"/>
                </a:solidFill>
              </a:endParaRPr>
            </a:p>
          </p:txBody>
        </p:sp>
        <p:sp>
          <p:nvSpPr>
            <p:cNvPr id="44" name="文本框 43">
              <a:extLst>
                <a:ext uri="{FF2B5EF4-FFF2-40B4-BE49-F238E27FC236}">
                  <a16:creationId xmlns:a16="http://schemas.microsoft.com/office/drawing/2014/main" id="{617879C0-B721-C146-86E1-E1C2E2D028B5}"/>
                </a:ext>
              </a:extLst>
            </p:cNvPr>
            <p:cNvSpPr txBox="1"/>
            <p:nvPr/>
          </p:nvSpPr>
          <p:spPr>
            <a:xfrm>
              <a:off x="8424713" y="4054322"/>
              <a:ext cx="2690298" cy="8858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accent4">
                      <a:lumMod val="50000"/>
                    </a:schemeClr>
                  </a:solidFill>
                  <a:latin typeface="Microsoft YaHei Light" panose="020B0503020204020204" pitchFamily="34" charset="-122"/>
                  <a:ea typeface="Microsoft YaHei Light" panose="020B0503020204020204" pitchFamily="34" charset="-122"/>
                </a:rPr>
                <a:t>实时计算虚拟化研究</a:t>
              </a:r>
              <a:endParaRPr kumimoji="1" lang="en-US" altLang="zh-CN" sz="1400" dirty="0">
                <a:solidFill>
                  <a:schemeClr val="accent4">
                    <a:lumMod val="50000"/>
                  </a:schemeClr>
                </a:solidFill>
                <a:latin typeface="Microsoft YaHei Light" panose="020B0503020204020204" pitchFamily="34" charset="-122"/>
                <a:ea typeface="Microsoft YaHei Light" panose="020B0503020204020204" pitchFamily="34" charset="-122"/>
              </a:endParaRPr>
            </a:p>
          </p:txBody>
        </p:sp>
        <p:cxnSp>
          <p:nvCxnSpPr>
            <p:cNvPr id="45" name="直接连接符 34">
              <a:extLst>
                <a:ext uri="{FF2B5EF4-FFF2-40B4-BE49-F238E27FC236}">
                  <a16:creationId xmlns:a16="http://schemas.microsoft.com/office/drawing/2014/main" id="{4CA1BB93-1E64-8248-B6B9-B2C57E646FC5}"/>
                </a:ext>
              </a:extLst>
            </p:cNvPr>
            <p:cNvCxnSpPr>
              <a:cxnSpLocks/>
            </p:cNvCxnSpPr>
            <p:nvPr/>
          </p:nvCxnSpPr>
          <p:spPr>
            <a:xfrm>
              <a:off x="8565966" y="3873347"/>
              <a:ext cx="2407792"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EBEA94BE-5421-AD4D-BA87-85A0C9DD9C6E}"/>
                </a:ext>
              </a:extLst>
            </p:cNvPr>
            <p:cNvSpPr txBox="1"/>
            <p:nvPr/>
          </p:nvSpPr>
          <p:spPr>
            <a:xfrm>
              <a:off x="8424713" y="3280276"/>
              <a:ext cx="2690298" cy="427187"/>
            </a:xfrm>
            <a:prstGeom prst="rect">
              <a:avLst/>
            </a:prstGeom>
            <a:noFill/>
          </p:spPr>
          <p:txBody>
            <a:bodyPr wrap="square" rtlCol="0" anchor="b">
              <a:spAutoFit/>
            </a:bodyPr>
            <a:lstStyle/>
            <a:p>
              <a:pPr algn="ctr"/>
              <a:r>
                <a:rPr kumimoji="1" lang="zh-CN" altLang="en-US" sz="1600" b="1" dirty="0">
                  <a:latin typeface="宋体" panose="02010600030101010101" pitchFamily="2" charset="-122"/>
                </a:rPr>
                <a:t>张李</a:t>
              </a:r>
              <a:endParaRPr lang="en-US" altLang="zh-CN" sz="1600" b="1" dirty="0">
                <a:solidFill>
                  <a:srgbClr val="FFFFFF"/>
                </a:solidFill>
              </a:endParaRPr>
            </a:p>
          </p:txBody>
        </p:sp>
        <p:sp>
          <p:nvSpPr>
            <p:cNvPr id="47" name="缺角矩形 46">
              <a:extLst>
                <a:ext uri="{FF2B5EF4-FFF2-40B4-BE49-F238E27FC236}">
                  <a16:creationId xmlns:a16="http://schemas.microsoft.com/office/drawing/2014/main" id="{31F1BF06-5269-F047-BC6F-22C505A37934}"/>
                </a:ext>
              </a:extLst>
            </p:cNvPr>
            <p:cNvSpPr/>
            <p:nvPr/>
          </p:nvSpPr>
          <p:spPr>
            <a:xfrm>
              <a:off x="11729611" y="2162302"/>
              <a:ext cx="3428226" cy="3581400"/>
            </a:xfrm>
            <a:prstGeom prst="plaque">
              <a:avLst>
                <a:gd name="adj" fmla="val 8400"/>
              </a:avLst>
            </a:prstGeom>
            <a:solidFill>
              <a:schemeClr val="accent4">
                <a:alpha val="10000"/>
              </a:schemeClr>
            </a:solidFill>
            <a:ln w="12700" cap="rnd">
              <a:gradFill>
                <a:gsLst>
                  <a:gs pos="0">
                    <a:schemeClr val="accent4"/>
                  </a:gs>
                  <a:gs pos="100000">
                    <a:schemeClr val="accent4">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48" name="椭圆 47">
              <a:extLst>
                <a:ext uri="{FF2B5EF4-FFF2-40B4-BE49-F238E27FC236}">
                  <a16:creationId xmlns:a16="http://schemas.microsoft.com/office/drawing/2014/main" id="{1A296488-539C-AE40-969E-352A84AB9B88}"/>
                </a:ext>
              </a:extLst>
            </p:cNvPr>
            <p:cNvSpPr/>
            <p:nvPr/>
          </p:nvSpPr>
          <p:spPr>
            <a:xfrm>
              <a:off x="12381081" y="1128748"/>
              <a:ext cx="2125285" cy="2124001"/>
            </a:xfrm>
            <a:prstGeom prst="ellipse">
              <a:avLst/>
            </a:prstGeom>
            <a:blipFill>
              <a:blip r:embed="rId6"/>
              <a:stretch>
                <a:fillRect/>
              </a:stretch>
            </a:blipFill>
            <a:ln w="76200" cap="flat" cmpd="sng" algn="ctr">
              <a:noFill/>
              <a:prstDash val="solid"/>
              <a:miter lim="800000"/>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缺角矩形 48">
              <a:extLst>
                <a:ext uri="{FF2B5EF4-FFF2-40B4-BE49-F238E27FC236}">
                  <a16:creationId xmlns:a16="http://schemas.microsoft.com/office/drawing/2014/main" id="{418EFF6A-15D6-3642-98EE-2EBA1D61D818}"/>
                </a:ext>
              </a:extLst>
            </p:cNvPr>
            <p:cNvSpPr/>
            <p:nvPr/>
          </p:nvSpPr>
          <p:spPr>
            <a:xfrm>
              <a:off x="12864035" y="5535587"/>
              <a:ext cx="1330110" cy="424244"/>
            </a:xfrm>
            <a:prstGeom prst="plaque">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1400" b="1" dirty="0" err="1">
                  <a:solidFill>
                    <a:srgbClr val="FFFFFF"/>
                  </a:solidFill>
                </a:rPr>
                <a:t>组员</a:t>
              </a:r>
              <a:endParaRPr lang="en-GB" sz="1400" b="1" dirty="0">
                <a:solidFill>
                  <a:srgbClr val="FFFFFF"/>
                </a:solidFill>
              </a:endParaRPr>
            </a:p>
          </p:txBody>
        </p:sp>
        <p:sp>
          <p:nvSpPr>
            <p:cNvPr id="50" name="文本框 49">
              <a:extLst>
                <a:ext uri="{FF2B5EF4-FFF2-40B4-BE49-F238E27FC236}">
                  <a16:creationId xmlns:a16="http://schemas.microsoft.com/office/drawing/2014/main" id="{E415E732-98C6-3E4C-A4B6-C85CA7CF8CBD}"/>
                </a:ext>
              </a:extLst>
            </p:cNvPr>
            <p:cNvSpPr txBox="1"/>
            <p:nvPr/>
          </p:nvSpPr>
          <p:spPr>
            <a:xfrm>
              <a:off x="12098575" y="4025874"/>
              <a:ext cx="2690298" cy="8858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accent4">
                      <a:lumMod val="50000"/>
                    </a:schemeClr>
                  </a:solidFill>
                  <a:latin typeface="Microsoft YaHei Light" panose="020B0503020204020204" pitchFamily="34" charset="-122"/>
                  <a:ea typeface="Microsoft YaHei Light" panose="020B0503020204020204" pitchFamily="34" charset="-122"/>
                </a:rPr>
                <a:t>核心文档输出</a:t>
              </a:r>
              <a:endParaRPr kumimoji="1" lang="en-US" altLang="zh-CN" sz="1400" dirty="0">
                <a:solidFill>
                  <a:schemeClr val="accent4">
                    <a:lumMod val="50000"/>
                  </a:schemeClr>
                </a:solidFill>
                <a:latin typeface="Microsoft YaHei Light" panose="020B0503020204020204" pitchFamily="34" charset="-122"/>
                <a:ea typeface="Microsoft YaHei Light" panose="020B0503020204020204" pitchFamily="34" charset="-122"/>
              </a:endParaRPr>
            </a:p>
          </p:txBody>
        </p:sp>
        <p:cxnSp>
          <p:nvCxnSpPr>
            <p:cNvPr id="51" name="直接连接符 27">
              <a:extLst>
                <a:ext uri="{FF2B5EF4-FFF2-40B4-BE49-F238E27FC236}">
                  <a16:creationId xmlns:a16="http://schemas.microsoft.com/office/drawing/2014/main" id="{CE1AD181-1AB8-834C-B8EB-34529DE79BE9}"/>
                </a:ext>
              </a:extLst>
            </p:cNvPr>
            <p:cNvCxnSpPr>
              <a:cxnSpLocks/>
            </p:cNvCxnSpPr>
            <p:nvPr/>
          </p:nvCxnSpPr>
          <p:spPr>
            <a:xfrm>
              <a:off x="12239828" y="3844899"/>
              <a:ext cx="2407792"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16A4377-EA83-F041-973D-C4334715F6B8}"/>
                </a:ext>
              </a:extLst>
            </p:cNvPr>
            <p:cNvSpPr txBox="1"/>
            <p:nvPr/>
          </p:nvSpPr>
          <p:spPr>
            <a:xfrm>
              <a:off x="12098575" y="3251828"/>
              <a:ext cx="2690298" cy="427187"/>
            </a:xfrm>
            <a:prstGeom prst="rect">
              <a:avLst/>
            </a:prstGeom>
            <a:noFill/>
          </p:spPr>
          <p:txBody>
            <a:bodyPr wrap="square" rtlCol="0" anchor="b">
              <a:spAutoFit/>
            </a:bodyPr>
            <a:lstStyle/>
            <a:p>
              <a:pPr algn="ctr" defTabSz="913765"/>
              <a:r>
                <a:rPr kumimoji="1" lang="zh-CN" altLang="en-US" sz="1600" b="1" dirty="0">
                  <a:latin typeface="宋体" panose="02010600030101010101" pitchFamily="2" charset="-122"/>
                </a:rPr>
                <a:t>王勃栋</a:t>
              </a:r>
              <a:endParaRPr lang="en-US" altLang="zh-CN" sz="1600" b="1" dirty="0">
                <a:solidFill>
                  <a:srgbClr val="FFFFFF"/>
                </a:solidFill>
              </a:endParaRPr>
            </a:p>
          </p:txBody>
        </p:sp>
      </p:grpSp>
      <p:sp>
        <p:nvSpPr>
          <p:cNvPr id="58" name="缺角矩形 57">
            <a:extLst>
              <a:ext uri="{FF2B5EF4-FFF2-40B4-BE49-F238E27FC236}">
                <a16:creationId xmlns:a16="http://schemas.microsoft.com/office/drawing/2014/main" id="{C3C9403A-9585-4945-A4E5-DAC9CD102F48}"/>
              </a:ext>
            </a:extLst>
          </p:cNvPr>
          <p:cNvSpPr/>
          <p:nvPr/>
        </p:nvSpPr>
        <p:spPr>
          <a:xfrm>
            <a:off x="1142681" y="5656941"/>
            <a:ext cx="1054138" cy="336221"/>
          </a:xfrm>
          <a:prstGeom prst="plaque">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762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1400" b="1" dirty="0" err="1">
                <a:solidFill>
                  <a:srgbClr val="FFFFFF"/>
                </a:solidFill>
              </a:rPr>
              <a:t>组长</a:t>
            </a:r>
            <a:endParaRPr lang="en-GB" sz="1400" b="1" dirty="0">
              <a:solidFill>
                <a:srgbClr val="FFFFFF"/>
              </a:solidFill>
            </a:endParaRPr>
          </a:p>
        </p:txBody>
      </p:sp>
    </p:spTree>
    <p:extLst>
      <p:ext uri="{BB962C8B-B14F-4D97-AF65-F5344CB8AC3E}">
        <p14:creationId xmlns:p14="http://schemas.microsoft.com/office/powerpoint/2010/main" val="817600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40</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bg1"/>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146037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normAutofit/>
          </a:bodyPr>
          <a:lstStyle/>
          <a:p>
            <a:r>
              <a:rPr kumimoji="1" lang="zh-CN" altLang="en-US" dirty="0"/>
              <a:t>计划</a:t>
            </a:r>
            <a:endParaRPr kumimoji="1" lang="en-US" altLang="zh-CN" dirty="0"/>
          </a:p>
          <a:p>
            <a:pPr lvl="1"/>
            <a:r>
              <a:rPr kumimoji="1" lang="zh-CN" altLang="en-US" dirty="0"/>
              <a:t>架构方向</a:t>
            </a:r>
            <a:endParaRPr kumimoji="1" lang="en-US" altLang="zh-CN" dirty="0"/>
          </a:p>
          <a:p>
            <a:pPr lvl="2"/>
            <a:r>
              <a:rPr kumimoji="1" lang="zh-CN" altLang="en-US" dirty="0"/>
              <a:t>技术、数仓架构设计细化</a:t>
            </a:r>
            <a:endParaRPr kumimoji="1" lang="en-US" altLang="zh-CN" dirty="0"/>
          </a:p>
          <a:p>
            <a:pPr lvl="1"/>
            <a:r>
              <a:rPr kumimoji="1" lang="zh-CN" altLang="en-US" dirty="0"/>
              <a:t>研究方面</a:t>
            </a:r>
            <a:endParaRPr kumimoji="1" lang="en-US" altLang="zh-CN" dirty="0"/>
          </a:p>
          <a:p>
            <a:pPr lvl="2"/>
            <a:r>
              <a:rPr kumimoji="1" lang="zh-CN" altLang="en-US" dirty="0"/>
              <a:t>相关方向论文研读与梳理</a:t>
            </a:r>
            <a:endParaRPr kumimoji="1" lang="en-US" altLang="zh-CN" dirty="0"/>
          </a:p>
          <a:p>
            <a:pPr lvl="2"/>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 研究</a:t>
            </a:r>
            <a:endParaRPr kumimoji="1" lang="en-US" altLang="zh-CN" dirty="0"/>
          </a:p>
          <a:p>
            <a:pPr lvl="2"/>
            <a:r>
              <a:rPr kumimoji="1" lang="en-US" altLang="zh-CN" dirty="0" err="1"/>
              <a:t>MergeTree</a:t>
            </a:r>
            <a:r>
              <a:rPr kumimoji="1" lang="zh-CN" altLang="en-US" dirty="0"/>
              <a:t>引擎研究</a:t>
            </a:r>
            <a:endParaRPr kumimoji="1" lang="en-US" altLang="zh-CN" dirty="0"/>
          </a:p>
          <a:p>
            <a:pPr lvl="2"/>
            <a:r>
              <a:rPr kumimoji="1" lang="en-US" altLang="zh-CN" dirty="0"/>
              <a:t>GRU</a:t>
            </a:r>
            <a:r>
              <a:rPr kumimoji="1" lang="zh-CN" altLang="en-US" dirty="0"/>
              <a:t>模型研究</a:t>
            </a:r>
            <a:endParaRPr kumimoji="1" lang="en-US" altLang="zh-CN" dirty="0"/>
          </a:p>
          <a:p>
            <a:pPr lvl="1"/>
            <a:r>
              <a:rPr kumimoji="1" lang="zh-CN" altLang="en-US" dirty="0"/>
              <a:t>文档方面</a:t>
            </a:r>
            <a:endParaRPr kumimoji="1" lang="en-US" altLang="zh-CN" dirty="0"/>
          </a:p>
          <a:p>
            <a:pPr lvl="2"/>
            <a:r>
              <a:rPr kumimoji="1" lang="zh-CN" altLang="en-US" dirty="0"/>
              <a:t>细化专利文档</a:t>
            </a:r>
            <a:endParaRPr kumimoji="1" lang="en-US" altLang="zh-CN" dirty="0"/>
          </a:p>
          <a:p>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下周计划</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41</a:t>
            </a:fld>
            <a:endParaRPr lang="zh-CN" altLang="en-US"/>
          </a:p>
        </p:txBody>
      </p:sp>
    </p:spTree>
    <p:extLst>
      <p:ext uri="{BB962C8B-B14F-4D97-AF65-F5344CB8AC3E}">
        <p14:creationId xmlns:p14="http://schemas.microsoft.com/office/powerpoint/2010/main" val="2400036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93481" y="1807491"/>
            <a:ext cx="5426076" cy="1621509"/>
          </a:xfrm>
        </p:spPr>
        <p:txBody>
          <a:bodyPr/>
          <a:lstStyle/>
          <a:p>
            <a:r>
              <a:rPr lang="en-US" altLang="zh-CN" dirty="0"/>
              <a:t>Thanks.</a:t>
            </a:r>
            <a:br>
              <a:rPr lang="en-US" altLang="zh-CN" dirty="0"/>
            </a:br>
            <a:endParaRPr lang="zh-CN" altLang="en-US" b="0" dirty="0"/>
          </a:p>
        </p:txBody>
      </p:sp>
      <p:cxnSp>
        <p:nvCxnSpPr>
          <p:cNvPr id="8" name="直接连接符 7">
            <a:extLst>
              <a:ext uri="{FF2B5EF4-FFF2-40B4-BE49-F238E27FC236}">
                <a16:creationId xmlns:a16="http://schemas.microsoft.com/office/drawing/2014/main" id="{1F8C68E1-CCB8-41DA-BABF-9F577AE91E64}"/>
              </a:ext>
            </a:extLst>
          </p:cNvPr>
          <p:cNvCxnSpPr/>
          <p:nvPr/>
        </p:nvCxnSpPr>
        <p:spPr>
          <a:xfrm>
            <a:off x="670720" y="1634865"/>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16F1267-EBFE-4FF8-9514-52FF67F63FDD}"/>
              </a:ext>
            </a:extLst>
          </p:cNvPr>
          <p:cNvCxnSpPr/>
          <p:nvPr/>
        </p:nvCxnSpPr>
        <p:spPr>
          <a:xfrm>
            <a:off x="670720" y="3815336"/>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F5DDD89-4410-C047-90DE-51E79F432F2E}"/>
              </a:ext>
            </a:extLst>
          </p:cNvPr>
          <p:cNvSpPr>
            <a:spLocks noGrp="1"/>
          </p:cNvSpPr>
          <p:nvPr>
            <p:ph type="title"/>
          </p:nvPr>
        </p:nvSpPr>
        <p:spPr/>
        <p:txBody>
          <a:bodyPr/>
          <a:lstStyle/>
          <a:p>
            <a:r>
              <a:rPr kumimoji="1" lang="zh-CN" altLang="en-US" dirty="0"/>
              <a:t>课题研究分析</a:t>
            </a:r>
          </a:p>
        </p:txBody>
      </p:sp>
      <p:sp>
        <p:nvSpPr>
          <p:cNvPr id="4" name="页脚占位符 3">
            <a:extLst>
              <a:ext uri="{FF2B5EF4-FFF2-40B4-BE49-F238E27FC236}">
                <a16:creationId xmlns:a16="http://schemas.microsoft.com/office/drawing/2014/main" id="{4B419279-43B3-CC45-9005-695E22DA06A9}"/>
              </a:ext>
            </a:extLst>
          </p:cNvPr>
          <p:cNvSpPr>
            <a:spLocks noGrp="1"/>
          </p:cNvSpPr>
          <p:nvPr>
            <p:ph type="ftr" sz="quarter" idx="11"/>
          </p:nvPr>
        </p:nvSpPr>
        <p:spPr/>
        <p:txBody>
          <a:bodyPr/>
          <a:lstStyle/>
          <a:p>
            <a:r>
              <a:rPr lang="zh-CN" altLang="en-US" dirty="0"/>
              <a:t>第十一组</a:t>
            </a:r>
          </a:p>
        </p:txBody>
      </p:sp>
      <p:sp>
        <p:nvSpPr>
          <p:cNvPr id="5" name="灯片编号占位符 4">
            <a:extLst>
              <a:ext uri="{FF2B5EF4-FFF2-40B4-BE49-F238E27FC236}">
                <a16:creationId xmlns:a16="http://schemas.microsoft.com/office/drawing/2014/main" id="{B8C55DEE-AF83-D24E-8B41-D260FF61DB20}"/>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10" name="椭圆 9">
            <a:extLst>
              <a:ext uri="{FF2B5EF4-FFF2-40B4-BE49-F238E27FC236}">
                <a16:creationId xmlns:a16="http://schemas.microsoft.com/office/drawing/2014/main" id="{2D53C345-191F-424B-86F5-13116CB6FEF7}"/>
              </a:ext>
            </a:extLst>
          </p:cNvPr>
          <p:cNvSpPr/>
          <p:nvPr/>
        </p:nvSpPr>
        <p:spPr>
          <a:xfrm>
            <a:off x="6392529" y="2877338"/>
            <a:ext cx="1439667" cy="1439667"/>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1" name="肘形连接符 10">
            <a:extLst>
              <a:ext uri="{FF2B5EF4-FFF2-40B4-BE49-F238E27FC236}">
                <a16:creationId xmlns:a16="http://schemas.microsoft.com/office/drawing/2014/main" id="{06A8456D-E84D-A340-B26C-E310FD03BCA1}"/>
              </a:ext>
            </a:extLst>
          </p:cNvPr>
          <p:cNvCxnSpPr>
            <a:stCxn id="61" idx="2"/>
            <a:endCxn id="10" idx="0"/>
          </p:cNvCxnSpPr>
          <p:nvPr/>
        </p:nvCxnSpPr>
        <p:spPr>
          <a:xfrm rot="16200000" flipH="1">
            <a:off x="5352952" y="1117927"/>
            <a:ext cx="1080614" cy="2438207"/>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a:extLst>
              <a:ext uri="{FF2B5EF4-FFF2-40B4-BE49-F238E27FC236}">
                <a16:creationId xmlns:a16="http://schemas.microsoft.com/office/drawing/2014/main" id="{F0DF8059-F492-E444-BF81-C84491A9F7B1}"/>
              </a:ext>
            </a:extLst>
          </p:cNvPr>
          <p:cNvCxnSpPr>
            <a:stCxn id="55" idx="2"/>
            <a:endCxn id="10" idx="0"/>
          </p:cNvCxnSpPr>
          <p:nvPr/>
        </p:nvCxnSpPr>
        <p:spPr>
          <a:xfrm rot="5400000">
            <a:off x="7179752" y="1729335"/>
            <a:ext cx="1080614" cy="1215392"/>
          </a:xfrm>
          <a:prstGeom prst="bentConnector3">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a:extLst>
              <a:ext uri="{FF2B5EF4-FFF2-40B4-BE49-F238E27FC236}">
                <a16:creationId xmlns:a16="http://schemas.microsoft.com/office/drawing/2014/main" id="{C39ADD07-F7BD-9F47-B6FC-66C78972DA40}"/>
              </a:ext>
            </a:extLst>
          </p:cNvPr>
          <p:cNvCxnSpPr>
            <a:stCxn id="58" idx="2"/>
            <a:endCxn id="10" idx="0"/>
          </p:cNvCxnSpPr>
          <p:nvPr/>
        </p:nvCxnSpPr>
        <p:spPr>
          <a:xfrm rot="5400000">
            <a:off x="7788686" y="1120401"/>
            <a:ext cx="1080614" cy="2433260"/>
          </a:xfrm>
          <a:prstGeom prst="bentConnector3">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圆角矩形 13">
            <a:extLst>
              <a:ext uri="{FF2B5EF4-FFF2-40B4-BE49-F238E27FC236}">
                <a16:creationId xmlns:a16="http://schemas.microsoft.com/office/drawing/2014/main" id="{AB6BF858-13A9-A440-9948-22631950D6F6}"/>
              </a:ext>
            </a:extLst>
          </p:cNvPr>
          <p:cNvSpPr/>
          <p:nvPr/>
        </p:nvSpPr>
        <p:spPr>
          <a:xfrm>
            <a:off x="4355718" y="4447981"/>
            <a:ext cx="1740282"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RNN</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5" name="圆角矩形 14">
            <a:extLst>
              <a:ext uri="{FF2B5EF4-FFF2-40B4-BE49-F238E27FC236}">
                <a16:creationId xmlns:a16="http://schemas.microsoft.com/office/drawing/2014/main" id="{18E11BBB-FAB1-3241-A9B4-007A0BF17FF5}"/>
              </a:ext>
            </a:extLst>
          </p:cNvPr>
          <p:cNvSpPr/>
          <p:nvPr/>
        </p:nvSpPr>
        <p:spPr>
          <a:xfrm>
            <a:off x="8104029" y="4447981"/>
            <a:ext cx="1700544"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训练集</a:t>
            </a:r>
          </a:p>
        </p:txBody>
      </p:sp>
      <p:sp>
        <p:nvSpPr>
          <p:cNvPr id="16" name="圆角矩形 15">
            <a:extLst>
              <a:ext uri="{FF2B5EF4-FFF2-40B4-BE49-F238E27FC236}">
                <a16:creationId xmlns:a16="http://schemas.microsoft.com/office/drawing/2014/main" id="{52BD2AD3-7B10-9742-8F5C-3EFBCE969981}"/>
              </a:ext>
            </a:extLst>
          </p:cNvPr>
          <p:cNvSpPr/>
          <p:nvPr/>
        </p:nvSpPr>
        <p:spPr>
          <a:xfrm>
            <a:off x="8104029" y="4995701"/>
            <a:ext cx="1700545"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测试集</a:t>
            </a:r>
          </a:p>
        </p:txBody>
      </p:sp>
      <p:sp>
        <p:nvSpPr>
          <p:cNvPr id="17" name="圆角矩形 16">
            <a:extLst>
              <a:ext uri="{FF2B5EF4-FFF2-40B4-BE49-F238E27FC236}">
                <a16:creationId xmlns:a16="http://schemas.microsoft.com/office/drawing/2014/main" id="{A6E9173A-E689-DA4C-9C23-FA20036E53A4}"/>
              </a:ext>
            </a:extLst>
          </p:cNvPr>
          <p:cNvSpPr/>
          <p:nvPr/>
        </p:nvSpPr>
        <p:spPr>
          <a:xfrm>
            <a:off x="4355718" y="4995701"/>
            <a:ext cx="1740281"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LSTM</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18" name="肘形连接符 17">
            <a:extLst>
              <a:ext uri="{FF2B5EF4-FFF2-40B4-BE49-F238E27FC236}">
                <a16:creationId xmlns:a16="http://schemas.microsoft.com/office/drawing/2014/main" id="{B2C3094B-AD32-1B45-BB7B-E122C69F25C9}"/>
              </a:ext>
            </a:extLst>
          </p:cNvPr>
          <p:cNvCxnSpPr>
            <a:stCxn id="10" idx="4"/>
            <a:endCxn id="14" idx="3"/>
          </p:cNvCxnSpPr>
          <p:nvPr/>
        </p:nvCxnSpPr>
        <p:spPr>
          <a:xfrm rot="5400000">
            <a:off x="6441440" y="3971566"/>
            <a:ext cx="325484" cy="1016363"/>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a:extLst>
              <a:ext uri="{FF2B5EF4-FFF2-40B4-BE49-F238E27FC236}">
                <a16:creationId xmlns:a16="http://schemas.microsoft.com/office/drawing/2014/main" id="{9D203196-0410-914D-AAC2-F8F1D533DAB9}"/>
              </a:ext>
            </a:extLst>
          </p:cNvPr>
          <p:cNvCxnSpPr>
            <a:stCxn id="10" idx="4"/>
            <a:endCxn id="15" idx="1"/>
          </p:cNvCxnSpPr>
          <p:nvPr/>
        </p:nvCxnSpPr>
        <p:spPr>
          <a:xfrm rot="16200000" flipH="1">
            <a:off x="7445454" y="3983914"/>
            <a:ext cx="325484" cy="991666"/>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a:extLst>
              <a:ext uri="{FF2B5EF4-FFF2-40B4-BE49-F238E27FC236}">
                <a16:creationId xmlns:a16="http://schemas.microsoft.com/office/drawing/2014/main" id="{9BF31EBF-CE34-EB44-9A03-932696455AB4}"/>
              </a:ext>
            </a:extLst>
          </p:cNvPr>
          <p:cNvCxnSpPr/>
          <p:nvPr/>
        </p:nvCxnSpPr>
        <p:spPr>
          <a:xfrm rot="5400000">
            <a:off x="6119674" y="4189607"/>
            <a:ext cx="986200" cy="1015006"/>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a:extLst>
              <a:ext uri="{FF2B5EF4-FFF2-40B4-BE49-F238E27FC236}">
                <a16:creationId xmlns:a16="http://schemas.microsoft.com/office/drawing/2014/main" id="{F0CDC614-A0D1-8143-A403-48AEE43C4C73}"/>
              </a:ext>
            </a:extLst>
          </p:cNvPr>
          <p:cNvCxnSpPr/>
          <p:nvPr/>
        </p:nvCxnSpPr>
        <p:spPr>
          <a:xfrm rot="16200000" flipH="1">
            <a:off x="7124810" y="4200598"/>
            <a:ext cx="986200" cy="993023"/>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BAA1CBB-C519-D24A-8852-AB92E3A32326}"/>
              </a:ext>
            </a:extLst>
          </p:cNvPr>
          <p:cNvSpPr txBox="1"/>
          <p:nvPr/>
        </p:nvSpPr>
        <p:spPr>
          <a:xfrm>
            <a:off x="6474178" y="4469504"/>
            <a:ext cx="1230562" cy="338476"/>
          </a:xfrm>
          <a:prstGeom prst="rect">
            <a:avLst/>
          </a:prstGeom>
          <a:solidFill>
            <a:srgbClr val="0070C0">
              <a:alpha val="40000"/>
            </a:srgbClr>
          </a:solid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机器学习</a:t>
            </a:r>
          </a:p>
        </p:txBody>
      </p:sp>
      <p:grpSp>
        <p:nvGrpSpPr>
          <p:cNvPr id="23" name="组合 22">
            <a:extLst>
              <a:ext uri="{FF2B5EF4-FFF2-40B4-BE49-F238E27FC236}">
                <a16:creationId xmlns:a16="http://schemas.microsoft.com/office/drawing/2014/main" id="{800E5445-4C64-1242-A8A6-5D4CA36A6405}"/>
              </a:ext>
            </a:extLst>
          </p:cNvPr>
          <p:cNvGrpSpPr/>
          <p:nvPr/>
        </p:nvGrpSpPr>
        <p:grpSpPr>
          <a:xfrm>
            <a:off x="1303905" y="1404965"/>
            <a:ext cx="3175666" cy="2333778"/>
            <a:chOff x="379599" y="1991360"/>
            <a:chExt cx="3176401" cy="2334318"/>
          </a:xfrm>
        </p:grpSpPr>
        <p:sp>
          <p:nvSpPr>
            <p:cNvPr id="24" name="矩形 23">
              <a:extLst>
                <a:ext uri="{FF2B5EF4-FFF2-40B4-BE49-F238E27FC236}">
                  <a16:creationId xmlns:a16="http://schemas.microsoft.com/office/drawing/2014/main" id="{6E8F6E21-B5ED-AB40-8444-B353106D2699}"/>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5" name="五边形 24">
              <a:extLst>
                <a:ext uri="{FF2B5EF4-FFF2-40B4-BE49-F238E27FC236}">
                  <a16:creationId xmlns:a16="http://schemas.microsoft.com/office/drawing/2014/main" id="{4EAB3467-D427-9041-9980-93DE10B5C0A7}"/>
                </a:ext>
              </a:extLst>
            </p:cNvPr>
            <p:cNvSpPr/>
            <p:nvPr/>
          </p:nvSpPr>
          <p:spPr>
            <a:xfrm>
              <a:off x="379599" y="1991360"/>
              <a:ext cx="1863397" cy="426720"/>
            </a:xfrm>
            <a:prstGeom prst="homePlate">
              <a:avLst/>
            </a:prstGeom>
            <a:solidFill>
              <a:schemeClr val="accent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微软雅黑" panose="020B0503020204020204" pitchFamily="34" charset="-122"/>
                  <a:ea typeface="微软雅黑" panose="020B0503020204020204" pitchFamily="34" charset="-122"/>
                </a:rPr>
                <a:t>Flink</a:t>
              </a:r>
              <a:r>
                <a:rPr lang="zh-CN" altLang="en-US" sz="1600" b="1"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on</a:t>
              </a:r>
              <a:r>
                <a:rPr lang="zh-CN" altLang="en-US" sz="1600" b="1"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K8S</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FDC964EF-4C9B-5C4F-9356-38080D54F26B}"/>
                </a:ext>
              </a:extLst>
            </p:cNvPr>
            <p:cNvSpPr txBox="1"/>
            <p:nvPr/>
          </p:nvSpPr>
          <p:spPr>
            <a:xfrm>
              <a:off x="664905" y="2446719"/>
              <a:ext cx="2641600" cy="600303"/>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虚拟化并行计算</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实时计算</a:t>
              </a:r>
            </a:p>
          </p:txBody>
        </p:sp>
      </p:grpSp>
      <p:grpSp>
        <p:nvGrpSpPr>
          <p:cNvPr id="27" name="组合 26">
            <a:extLst>
              <a:ext uri="{FF2B5EF4-FFF2-40B4-BE49-F238E27FC236}">
                <a16:creationId xmlns:a16="http://schemas.microsoft.com/office/drawing/2014/main" id="{AF0BBE7E-94E8-0747-BB5A-E5359245BE28}"/>
              </a:ext>
            </a:extLst>
          </p:cNvPr>
          <p:cNvGrpSpPr/>
          <p:nvPr/>
        </p:nvGrpSpPr>
        <p:grpSpPr>
          <a:xfrm>
            <a:off x="1294402" y="2796403"/>
            <a:ext cx="3175666" cy="2333778"/>
            <a:chOff x="379599" y="1991360"/>
            <a:chExt cx="3176401" cy="2334318"/>
          </a:xfrm>
        </p:grpSpPr>
        <p:sp>
          <p:nvSpPr>
            <p:cNvPr id="28" name="矩形 27">
              <a:extLst>
                <a:ext uri="{FF2B5EF4-FFF2-40B4-BE49-F238E27FC236}">
                  <a16:creationId xmlns:a16="http://schemas.microsoft.com/office/drawing/2014/main" id="{35B166A1-D907-C341-AFFB-E217ED502205}"/>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五边形 28">
              <a:extLst>
                <a:ext uri="{FF2B5EF4-FFF2-40B4-BE49-F238E27FC236}">
                  <a16:creationId xmlns:a16="http://schemas.microsoft.com/office/drawing/2014/main" id="{5627F95C-B0CE-7F4C-92F0-6CAE78CA1F72}"/>
                </a:ext>
              </a:extLst>
            </p:cNvPr>
            <p:cNvSpPr/>
            <p:nvPr/>
          </p:nvSpPr>
          <p:spPr>
            <a:xfrm>
              <a:off x="379599" y="1991360"/>
              <a:ext cx="1863397" cy="426720"/>
            </a:xfrm>
            <a:prstGeom prst="homePlat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CK</a:t>
              </a:r>
              <a:r>
                <a:rPr lang="zh-CN" altLang="en-US" sz="1600" b="1" dirty="0">
                  <a:solidFill>
                    <a:schemeClr val="tx1"/>
                  </a:solidFill>
                  <a:latin typeface="微软雅黑" panose="020B0503020204020204" pitchFamily="34" charset="-122"/>
                  <a:ea typeface="微软雅黑" panose="020B0503020204020204" pitchFamily="34" charset="-122"/>
                </a:rPr>
                <a:t>实时数仓</a:t>
              </a:r>
            </a:p>
          </p:txBody>
        </p:sp>
        <p:sp>
          <p:nvSpPr>
            <p:cNvPr id="30" name="文本框 29">
              <a:extLst>
                <a:ext uri="{FF2B5EF4-FFF2-40B4-BE49-F238E27FC236}">
                  <a16:creationId xmlns:a16="http://schemas.microsoft.com/office/drawing/2014/main" id="{64D7D088-8318-2E4F-BA68-7357BB2701E7}"/>
                </a:ext>
              </a:extLst>
            </p:cNvPr>
            <p:cNvSpPr txBox="1"/>
            <p:nvPr/>
          </p:nvSpPr>
          <p:spPr>
            <a:xfrm>
              <a:off x="664905" y="2446719"/>
              <a:ext cx="2641600" cy="892759"/>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海量存储</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快速检索</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高性能、可扩展</a:t>
              </a:r>
              <a:endParaRPr lang="en-US" altLang="zh-CN" sz="1400" dirty="0">
                <a:latin typeface="微软雅黑" panose="020B0503020204020204" pitchFamily="34" charset="-122"/>
                <a:ea typeface="微软雅黑" panose="020B0503020204020204" pitchFamily="34" charset="-122"/>
              </a:endParaRPr>
            </a:p>
          </p:txBody>
        </p:sp>
      </p:grpSp>
      <p:sp>
        <p:nvSpPr>
          <p:cNvPr id="31" name="虚尾箭头 30">
            <a:extLst>
              <a:ext uri="{FF2B5EF4-FFF2-40B4-BE49-F238E27FC236}">
                <a16:creationId xmlns:a16="http://schemas.microsoft.com/office/drawing/2014/main" id="{0F7293A5-B711-E347-A337-266184C4AFEB}"/>
              </a:ext>
            </a:extLst>
          </p:cNvPr>
          <p:cNvSpPr/>
          <p:nvPr/>
        </p:nvSpPr>
        <p:spPr>
          <a:xfrm>
            <a:off x="7908954" y="3275354"/>
            <a:ext cx="2051525" cy="520522"/>
          </a:xfrm>
          <a:prstGeom prst="stripedRightArrow">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虚尾箭头 31">
            <a:extLst>
              <a:ext uri="{FF2B5EF4-FFF2-40B4-BE49-F238E27FC236}">
                <a16:creationId xmlns:a16="http://schemas.microsoft.com/office/drawing/2014/main" id="{40E9B4A0-5F02-4448-A734-4BEF7FD5558D}"/>
              </a:ext>
            </a:extLst>
          </p:cNvPr>
          <p:cNvSpPr/>
          <p:nvPr/>
        </p:nvSpPr>
        <p:spPr>
          <a:xfrm flipH="1">
            <a:off x="4264089" y="3248370"/>
            <a:ext cx="2051682" cy="520522"/>
          </a:xfrm>
          <a:prstGeom prst="stripedRightArrow">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84F7125B-839F-3B4D-8A07-2351E18C04AA}"/>
              </a:ext>
            </a:extLst>
          </p:cNvPr>
          <p:cNvSpPr txBox="1"/>
          <p:nvPr/>
        </p:nvSpPr>
        <p:spPr>
          <a:xfrm>
            <a:off x="4512170" y="3048100"/>
            <a:ext cx="1439666"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层级建设</a:t>
            </a:r>
          </a:p>
        </p:txBody>
      </p:sp>
      <p:sp>
        <p:nvSpPr>
          <p:cNvPr id="34" name="文本框 33">
            <a:extLst>
              <a:ext uri="{FF2B5EF4-FFF2-40B4-BE49-F238E27FC236}">
                <a16:creationId xmlns:a16="http://schemas.microsoft.com/office/drawing/2014/main" id="{BEB1CEF6-3F7E-A74E-9740-D019AEC90612}"/>
              </a:ext>
            </a:extLst>
          </p:cNvPr>
          <p:cNvSpPr txBox="1"/>
          <p:nvPr/>
        </p:nvSpPr>
        <p:spPr>
          <a:xfrm>
            <a:off x="8171777" y="3086860"/>
            <a:ext cx="1632796"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主题域建设</a:t>
            </a:r>
          </a:p>
        </p:txBody>
      </p:sp>
      <p:sp>
        <p:nvSpPr>
          <p:cNvPr id="35" name="左弧形箭头 33">
            <a:extLst>
              <a:ext uri="{FF2B5EF4-FFF2-40B4-BE49-F238E27FC236}">
                <a16:creationId xmlns:a16="http://schemas.microsoft.com/office/drawing/2014/main" id="{37D0D439-609D-8A40-83B8-3FC035F1A3B1}"/>
              </a:ext>
            </a:extLst>
          </p:cNvPr>
          <p:cNvSpPr/>
          <p:nvPr/>
        </p:nvSpPr>
        <p:spPr>
          <a:xfrm rot="10800000" flipV="1">
            <a:off x="7493273" y="1643804"/>
            <a:ext cx="801457" cy="2979468"/>
          </a:xfrm>
          <a:prstGeom prst="curvedRightArrow">
            <a:avLst>
              <a:gd name="adj1" fmla="val 11258"/>
              <a:gd name="adj2" fmla="val 30172"/>
              <a:gd name="adj3" fmla="val 25000"/>
            </a:avLst>
          </a:prstGeom>
          <a:solidFill>
            <a:schemeClr val="tx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6" name="左弧形箭头 34">
            <a:extLst>
              <a:ext uri="{FF2B5EF4-FFF2-40B4-BE49-F238E27FC236}">
                <a16:creationId xmlns:a16="http://schemas.microsoft.com/office/drawing/2014/main" id="{F9179636-4EED-C54B-9488-D0C6F5A86768}"/>
              </a:ext>
            </a:extLst>
          </p:cNvPr>
          <p:cNvSpPr/>
          <p:nvPr/>
        </p:nvSpPr>
        <p:spPr>
          <a:xfrm rot="10800000" flipH="1" flipV="1">
            <a:off x="5799811" y="1634679"/>
            <a:ext cx="801457" cy="2979468"/>
          </a:xfrm>
          <a:prstGeom prst="curvedRightArrow">
            <a:avLst>
              <a:gd name="adj1" fmla="val 11258"/>
              <a:gd name="adj2" fmla="val 30172"/>
              <a:gd name="adj3" fmla="val 25000"/>
            </a:avLst>
          </a:prstGeom>
          <a:solidFill>
            <a:schemeClr val="tx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nvGrpSpPr>
          <p:cNvPr id="37" name="组合 36">
            <a:extLst>
              <a:ext uri="{FF2B5EF4-FFF2-40B4-BE49-F238E27FC236}">
                <a16:creationId xmlns:a16="http://schemas.microsoft.com/office/drawing/2014/main" id="{FE980C9D-9F6C-E14C-81AB-21B781CA6D41}"/>
              </a:ext>
            </a:extLst>
          </p:cNvPr>
          <p:cNvGrpSpPr/>
          <p:nvPr/>
        </p:nvGrpSpPr>
        <p:grpSpPr>
          <a:xfrm>
            <a:off x="5459447" y="1428567"/>
            <a:ext cx="865152" cy="368157"/>
            <a:chOff x="3392224" y="1595121"/>
            <a:chExt cx="1468877" cy="368242"/>
          </a:xfrm>
        </p:grpSpPr>
        <p:sp>
          <p:nvSpPr>
            <p:cNvPr id="38" name="圆角矩形 37">
              <a:extLst>
                <a:ext uri="{FF2B5EF4-FFF2-40B4-BE49-F238E27FC236}">
                  <a16:creationId xmlns:a16="http://schemas.microsoft.com/office/drawing/2014/main" id="{5BB949BF-7F69-2541-BBEB-2E2576FB14E4}"/>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734722BA-E08C-FB4E-A63B-11DA25C2AB06}"/>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城市安防</a:t>
              </a:r>
            </a:p>
          </p:txBody>
        </p:sp>
      </p:grpSp>
      <p:sp>
        <p:nvSpPr>
          <p:cNvPr id="43" name="圆角矩形 42">
            <a:extLst>
              <a:ext uri="{FF2B5EF4-FFF2-40B4-BE49-F238E27FC236}">
                <a16:creationId xmlns:a16="http://schemas.microsoft.com/office/drawing/2014/main" id="{4D447E4F-29B9-0640-91F4-39E3FFCCDBD4}"/>
              </a:ext>
            </a:extLst>
          </p:cNvPr>
          <p:cNvSpPr/>
          <p:nvPr/>
        </p:nvSpPr>
        <p:spPr>
          <a:xfrm>
            <a:off x="8104029" y="5543421"/>
            <a:ext cx="1700545"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参数调优</a:t>
            </a:r>
          </a:p>
        </p:txBody>
      </p:sp>
      <p:sp>
        <p:nvSpPr>
          <p:cNvPr id="44" name="圆角矩形 43">
            <a:extLst>
              <a:ext uri="{FF2B5EF4-FFF2-40B4-BE49-F238E27FC236}">
                <a16:creationId xmlns:a16="http://schemas.microsoft.com/office/drawing/2014/main" id="{0C8504C2-49C6-F04A-B3F4-413FE00CF898}"/>
              </a:ext>
            </a:extLst>
          </p:cNvPr>
          <p:cNvSpPr/>
          <p:nvPr/>
        </p:nvSpPr>
        <p:spPr>
          <a:xfrm>
            <a:off x="4355718" y="5543421"/>
            <a:ext cx="1740281"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GRU</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45" name="肘形连接符 44">
            <a:extLst>
              <a:ext uri="{FF2B5EF4-FFF2-40B4-BE49-F238E27FC236}">
                <a16:creationId xmlns:a16="http://schemas.microsoft.com/office/drawing/2014/main" id="{82C9A428-6E57-AF4A-A549-A18006595DCD}"/>
              </a:ext>
            </a:extLst>
          </p:cNvPr>
          <p:cNvCxnSpPr/>
          <p:nvPr/>
        </p:nvCxnSpPr>
        <p:spPr>
          <a:xfrm rot="10800000" flipV="1">
            <a:off x="6104152" y="5190989"/>
            <a:ext cx="1012108" cy="557057"/>
          </a:xfrm>
          <a:prstGeom prst="bentConnector3">
            <a:avLst>
              <a:gd name="adj1" fmla="val -337"/>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肘形连接符 45">
            <a:extLst>
              <a:ext uri="{FF2B5EF4-FFF2-40B4-BE49-F238E27FC236}">
                <a16:creationId xmlns:a16="http://schemas.microsoft.com/office/drawing/2014/main" id="{7534D2A7-CC9D-7241-976E-6002F7BF975A}"/>
              </a:ext>
            </a:extLst>
          </p:cNvPr>
          <p:cNvCxnSpPr/>
          <p:nvPr/>
        </p:nvCxnSpPr>
        <p:spPr>
          <a:xfrm>
            <a:off x="7117382" y="5190210"/>
            <a:ext cx="986087" cy="562074"/>
          </a:xfrm>
          <a:prstGeom prst="bentConnector3">
            <a:avLst>
              <a:gd name="adj1" fmla="val 24"/>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id="{22F9E92B-050A-6B4B-A5D6-6E7EB28B6541}"/>
              </a:ext>
            </a:extLst>
          </p:cNvPr>
          <p:cNvGrpSpPr/>
          <p:nvPr/>
        </p:nvGrpSpPr>
        <p:grpSpPr>
          <a:xfrm>
            <a:off x="1238333" y="4359335"/>
            <a:ext cx="3175666" cy="2333778"/>
            <a:chOff x="379599" y="1991360"/>
            <a:chExt cx="3176401" cy="2334318"/>
          </a:xfrm>
        </p:grpSpPr>
        <p:sp>
          <p:nvSpPr>
            <p:cNvPr id="48" name="矩形 47">
              <a:extLst>
                <a:ext uri="{FF2B5EF4-FFF2-40B4-BE49-F238E27FC236}">
                  <a16:creationId xmlns:a16="http://schemas.microsoft.com/office/drawing/2014/main" id="{D5A456D6-72E9-FE40-AF82-102C18525BB0}"/>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五边形 48">
              <a:extLst>
                <a:ext uri="{FF2B5EF4-FFF2-40B4-BE49-F238E27FC236}">
                  <a16:creationId xmlns:a16="http://schemas.microsoft.com/office/drawing/2014/main" id="{D9EDD0B8-ABD9-AD4D-8BBA-159C6FAA6771}"/>
                </a:ext>
              </a:extLst>
            </p:cNvPr>
            <p:cNvSpPr/>
            <p:nvPr/>
          </p:nvSpPr>
          <p:spPr>
            <a:xfrm>
              <a:off x="379599" y="1991360"/>
              <a:ext cx="1863397" cy="426720"/>
            </a:xfrm>
            <a:prstGeom prst="homePlate">
              <a:avLst/>
            </a:prstGeom>
            <a:solidFill>
              <a:schemeClr val="accent4">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GRU</a:t>
              </a:r>
              <a:r>
                <a:rPr lang="zh-CN" altLang="en-US" sz="1600" b="1" dirty="0">
                  <a:solidFill>
                    <a:schemeClr val="tx1"/>
                  </a:solidFill>
                  <a:latin typeface="微软雅黑" panose="020B0503020204020204" pitchFamily="34" charset="-122"/>
                  <a:ea typeface="微软雅黑" panose="020B0503020204020204" pitchFamily="34" charset="-122"/>
                </a:rPr>
                <a:t>模型</a:t>
              </a:r>
            </a:p>
          </p:txBody>
        </p:sp>
        <p:sp>
          <p:nvSpPr>
            <p:cNvPr id="50" name="文本框 49">
              <a:extLst>
                <a:ext uri="{FF2B5EF4-FFF2-40B4-BE49-F238E27FC236}">
                  <a16:creationId xmlns:a16="http://schemas.microsoft.com/office/drawing/2014/main" id="{E40566D1-2423-2D48-AF53-D87FF2B62EC6}"/>
                </a:ext>
              </a:extLst>
            </p:cNvPr>
            <p:cNvSpPr txBox="1"/>
            <p:nvPr/>
          </p:nvSpPr>
          <p:spPr>
            <a:xfrm>
              <a:off x="664905" y="2446719"/>
              <a:ext cx="2641600" cy="1185214"/>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模型相对简单</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不易过拟合</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语料长期依赖</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无梯度消失、梯度爆炸</a:t>
              </a:r>
              <a:endParaRPr lang="en-US" altLang="zh-CN" sz="1400" dirty="0">
                <a:latin typeface="微软雅黑" panose="020B0503020204020204" pitchFamily="34" charset="-122"/>
                <a:ea typeface="微软雅黑" panose="020B0503020204020204" pitchFamily="34" charset="-122"/>
              </a:endParaRPr>
            </a:p>
          </p:txBody>
        </p:sp>
      </p:grpSp>
      <p:grpSp>
        <p:nvGrpSpPr>
          <p:cNvPr id="51" name="组合 50">
            <a:extLst>
              <a:ext uri="{FF2B5EF4-FFF2-40B4-BE49-F238E27FC236}">
                <a16:creationId xmlns:a16="http://schemas.microsoft.com/office/drawing/2014/main" id="{25206217-C48B-1241-AB69-05346128720C}"/>
              </a:ext>
            </a:extLst>
          </p:cNvPr>
          <p:cNvGrpSpPr/>
          <p:nvPr/>
        </p:nvGrpSpPr>
        <p:grpSpPr>
          <a:xfrm>
            <a:off x="6677313" y="1428567"/>
            <a:ext cx="865152" cy="368157"/>
            <a:chOff x="3392224" y="1595121"/>
            <a:chExt cx="1468877" cy="368242"/>
          </a:xfrm>
        </p:grpSpPr>
        <p:sp>
          <p:nvSpPr>
            <p:cNvPr id="52" name="圆角矩形 51">
              <a:extLst>
                <a:ext uri="{FF2B5EF4-FFF2-40B4-BE49-F238E27FC236}">
                  <a16:creationId xmlns:a16="http://schemas.microsoft.com/office/drawing/2014/main" id="{C4A9B3C9-832D-8645-9D12-1E51040D7276}"/>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081C9EB1-933C-EC41-B21A-9C718D896A84}"/>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气象数据</a:t>
              </a:r>
            </a:p>
          </p:txBody>
        </p:sp>
      </p:grpSp>
      <p:grpSp>
        <p:nvGrpSpPr>
          <p:cNvPr id="54" name="组合 53">
            <a:extLst>
              <a:ext uri="{FF2B5EF4-FFF2-40B4-BE49-F238E27FC236}">
                <a16:creationId xmlns:a16="http://schemas.microsoft.com/office/drawing/2014/main" id="{499333B0-D5C1-5245-A39A-B309B006B9B8}"/>
              </a:ext>
            </a:extLst>
          </p:cNvPr>
          <p:cNvGrpSpPr/>
          <p:nvPr/>
        </p:nvGrpSpPr>
        <p:grpSpPr>
          <a:xfrm>
            <a:off x="7895179" y="1428567"/>
            <a:ext cx="865152" cy="368157"/>
            <a:chOff x="3392224" y="1595121"/>
            <a:chExt cx="1468877" cy="368242"/>
          </a:xfrm>
        </p:grpSpPr>
        <p:sp>
          <p:nvSpPr>
            <p:cNvPr id="55" name="圆角矩形 54">
              <a:extLst>
                <a:ext uri="{FF2B5EF4-FFF2-40B4-BE49-F238E27FC236}">
                  <a16:creationId xmlns:a16="http://schemas.microsoft.com/office/drawing/2014/main" id="{58D54CDB-30AD-3C4B-AE3E-F1507C93D6AB}"/>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3748B628-7DA2-BC4E-9F56-6728D56EC169}"/>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交通数据</a:t>
              </a:r>
            </a:p>
          </p:txBody>
        </p:sp>
      </p:grpSp>
      <p:grpSp>
        <p:nvGrpSpPr>
          <p:cNvPr id="57" name="组合 56">
            <a:extLst>
              <a:ext uri="{FF2B5EF4-FFF2-40B4-BE49-F238E27FC236}">
                <a16:creationId xmlns:a16="http://schemas.microsoft.com/office/drawing/2014/main" id="{8EEDE48E-2B5A-414B-8670-30E391F2667C}"/>
              </a:ext>
            </a:extLst>
          </p:cNvPr>
          <p:cNvGrpSpPr/>
          <p:nvPr/>
        </p:nvGrpSpPr>
        <p:grpSpPr>
          <a:xfrm>
            <a:off x="9113047" y="1428567"/>
            <a:ext cx="865152" cy="368157"/>
            <a:chOff x="3392224" y="1595121"/>
            <a:chExt cx="1468877" cy="368242"/>
          </a:xfrm>
        </p:grpSpPr>
        <p:sp>
          <p:nvSpPr>
            <p:cNvPr id="58" name="圆角矩形 57">
              <a:extLst>
                <a:ext uri="{FF2B5EF4-FFF2-40B4-BE49-F238E27FC236}">
                  <a16:creationId xmlns:a16="http://schemas.microsoft.com/office/drawing/2014/main" id="{5CB9283C-1CF3-D64E-96ED-58B3B3E4269F}"/>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C751A418-6D0B-5045-B7A6-CAC8FC65F66C}"/>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anose="020B0503020204020204" pitchFamily="34" charset="-122"/>
                  <a:ea typeface="微软雅黑" panose="020B0503020204020204" pitchFamily="34" charset="-122"/>
                </a:rPr>
                <a:t>…</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grpSp>
      <p:grpSp>
        <p:nvGrpSpPr>
          <p:cNvPr id="60" name="组合 59">
            <a:extLst>
              <a:ext uri="{FF2B5EF4-FFF2-40B4-BE49-F238E27FC236}">
                <a16:creationId xmlns:a16="http://schemas.microsoft.com/office/drawing/2014/main" id="{0F9ACAD0-9EDA-3940-87C2-19036CC1D156}"/>
              </a:ext>
            </a:extLst>
          </p:cNvPr>
          <p:cNvGrpSpPr/>
          <p:nvPr/>
        </p:nvGrpSpPr>
        <p:grpSpPr>
          <a:xfrm>
            <a:off x="4241580" y="1428567"/>
            <a:ext cx="865152" cy="368157"/>
            <a:chOff x="3392224" y="1595121"/>
            <a:chExt cx="1468877" cy="368242"/>
          </a:xfrm>
        </p:grpSpPr>
        <p:sp>
          <p:nvSpPr>
            <p:cNvPr id="61" name="圆角矩形 60">
              <a:extLst>
                <a:ext uri="{FF2B5EF4-FFF2-40B4-BE49-F238E27FC236}">
                  <a16:creationId xmlns:a16="http://schemas.microsoft.com/office/drawing/2014/main" id="{79438CEB-10A0-5943-A7FC-26CE59F33A68}"/>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62" name="矩形 61">
              <a:extLst>
                <a:ext uri="{FF2B5EF4-FFF2-40B4-BE49-F238E27FC236}">
                  <a16:creationId xmlns:a16="http://schemas.microsoft.com/office/drawing/2014/main" id="{CF924783-681D-3041-882F-5860A0742E8B}"/>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建筑能耗</a:t>
              </a:r>
            </a:p>
          </p:txBody>
        </p:sp>
      </p:grpSp>
      <p:cxnSp>
        <p:nvCxnSpPr>
          <p:cNvPr id="63" name="肘形连接符 62">
            <a:extLst>
              <a:ext uri="{FF2B5EF4-FFF2-40B4-BE49-F238E27FC236}">
                <a16:creationId xmlns:a16="http://schemas.microsoft.com/office/drawing/2014/main" id="{943931F0-3B18-034C-BA68-E4605EEE2392}"/>
              </a:ext>
            </a:extLst>
          </p:cNvPr>
          <p:cNvCxnSpPr>
            <a:stCxn id="52" idx="2"/>
            <a:endCxn id="10" idx="0"/>
          </p:cNvCxnSpPr>
          <p:nvPr/>
        </p:nvCxnSpPr>
        <p:spPr>
          <a:xfrm rot="16200000" flipH="1">
            <a:off x="6570819" y="2335794"/>
            <a:ext cx="1080614" cy="2474"/>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肘形连接符 63">
            <a:extLst>
              <a:ext uri="{FF2B5EF4-FFF2-40B4-BE49-F238E27FC236}">
                <a16:creationId xmlns:a16="http://schemas.microsoft.com/office/drawing/2014/main" id="{D4E3EF5C-BB22-9341-8917-5A3FD5331527}"/>
              </a:ext>
            </a:extLst>
          </p:cNvPr>
          <p:cNvCxnSpPr>
            <a:stCxn id="38" idx="2"/>
            <a:endCxn id="10" idx="0"/>
          </p:cNvCxnSpPr>
          <p:nvPr/>
        </p:nvCxnSpPr>
        <p:spPr>
          <a:xfrm rot="16200000" flipH="1">
            <a:off x="5961886" y="1726861"/>
            <a:ext cx="1080614" cy="1220340"/>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a:extLst>
              <a:ext uri="{FF2B5EF4-FFF2-40B4-BE49-F238E27FC236}">
                <a16:creationId xmlns:a16="http://schemas.microsoft.com/office/drawing/2014/main" id="{B50B36FD-2B68-0A47-B492-E83424955D36}"/>
              </a:ext>
            </a:extLst>
          </p:cNvPr>
          <p:cNvSpPr/>
          <p:nvPr/>
        </p:nvSpPr>
        <p:spPr>
          <a:xfrm>
            <a:off x="5106732" y="1955428"/>
            <a:ext cx="4020773" cy="7788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67" name="直接连接符 14">
            <a:extLst>
              <a:ext uri="{FF2B5EF4-FFF2-40B4-BE49-F238E27FC236}">
                <a16:creationId xmlns:a16="http://schemas.microsoft.com/office/drawing/2014/main" id="{970BFA70-AD90-5946-9575-591E5849D11F}"/>
              </a:ext>
            </a:extLst>
          </p:cNvPr>
          <p:cNvCxnSpPr>
            <a:cxnSpLocks noChangeShapeType="1"/>
          </p:cNvCxnSpPr>
          <p:nvPr/>
        </p:nvCxnSpPr>
        <p:spPr bwMode="auto">
          <a:xfrm>
            <a:off x="634012" y="982309"/>
            <a:ext cx="11385551" cy="0"/>
          </a:xfrm>
          <a:prstGeom prst="line">
            <a:avLst/>
          </a:prstGeom>
          <a:noFill/>
          <a:ln w="6350" cmpd="sng">
            <a:solidFill>
              <a:schemeClr val="tx1">
                <a:alpha val="50000"/>
              </a:schemeClr>
            </a:solidFill>
            <a:round/>
          </a:ln>
          <a:extLst>
            <a:ext uri="{909E8E84-426E-40DD-AFC4-6F175D3DCCD1}">
              <a14:hiddenFill xmlns:a14="http://schemas.microsoft.com/office/drawing/2010/main">
                <a:noFill/>
              </a14:hiddenFill>
            </a:ext>
          </a:extLst>
        </p:spPr>
      </p:cxnSp>
      <p:sp>
        <p:nvSpPr>
          <p:cNvPr id="6" name="文本框 5">
            <a:extLst>
              <a:ext uri="{FF2B5EF4-FFF2-40B4-BE49-F238E27FC236}">
                <a16:creationId xmlns:a16="http://schemas.microsoft.com/office/drawing/2014/main" id="{FB382090-B72F-5E40-A2FE-0161F51B0C9A}"/>
              </a:ext>
            </a:extLst>
          </p:cNvPr>
          <p:cNvSpPr txBox="1"/>
          <p:nvPr/>
        </p:nvSpPr>
        <p:spPr>
          <a:xfrm>
            <a:off x="6595337" y="3029135"/>
            <a:ext cx="1107996" cy="369332"/>
          </a:xfrm>
          <a:prstGeom prst="rect">
            <a:avLst/>
          </a:prstGeom>
          <a:noFill/>
        </p:spPr>
        <p:txBody>
          <a:bodyPr wrap="none" rtlCol="0">
            <a:spAutoFit/>
          </a:bodyPr>
          <a:lstStyle/>
          <a:p>
            <a:r>
              <a:rPr kumimoji="1" lang="zh-CN" altLang="en-US" b="1" dirty="0"/>
              <a:t>实时数仓</a:t>
            </a:r>
          </a:p>
        </p:txBody>
      </p:sp>
      <p:sp>
        <p:nvSpPr>
          <p:cNvPr id="7" name="文本框 6">
            <a:extLst>
              <a:ext uri="{FF2B5EF4-FFF2-40B4-BE49-F238E27FC236}">
                <a16:creationId xmlns:a16="http://schemas.microsoft.com/office/drawing/2014/main" id="{151AC7B3-846A-8847-BD30-2D23C466B817}"/>
              </a:ext>
            </a:extLst>
          </p:cNvPr>
          <p:cNvSpPr txBox="1"/>
          <p:nvPr/>
        </p:nvSpPr>
        <p:spPr>
          <a:xfrm>
            <a:off x="6393888" y="3457531"/>
            <a:ext cx="1415772" cy="646331"/>
          </a:xfrm>
          <a:prstGeom prst="rect">
            <a:avLst/>
          </a:prstGeom>
          <a:noFill/>
        </p:spPr>
        <p:txBody>
          <a:bodyPr wrap="none" rtlCol="0">
            <a:spAutoFit/>
          </a:bodyPr>
          <a:lstStyle/>
          <a:p>
            <a:pPr algn="ctr"/>
            <a:r>
              <a:rPr kumimoji="1" lang="en-US" altLang="zh-CN" b="1" dirty="0" err="1"/>
              <a:t>Clickhouse</a:t>
            </a:r>
            <a:endParaRPr kumimoji="1" lang="en-US" altLang="zh-CN" b="1" dirty="0"/>
          </a:p>
          <a:p>
            <a:pPr algn="ctr"/>
            <a:r>
              <a:rPr kumimoji="1" lang="zh-CN" altLang="en-US" b="1" dirty="0"/>
              <a:t>集群</a:t>
            </a:r>
          </a:p>
        </p:txBody>
      </p:sp>
      <p:sp>
        <p:nvSpPr>
          <p:cNvPr id="65" name="文本框 64">
            <a:extLst>
              <a:ext uri="{FF2B5EF4-FFF2-40B4-BE49-F238E27FC236}">
                <a16:creationId xmlns:a16="http://schemas.microsoft.com/office/drawing/2014/main" id="{6904F3FB-4E97-C14F-9032-3CE81C1A51FB}"/>
              </a:ext>
            </a:extLst>
          </p:cNvPr>
          <p:cNvSpPr txBox="1"/>
          <p:nvPr/>
        </p:nvSpPr>
        <p:spPr>
          <a:xfrm>
            <a:off x="6301249" y="2009868"/>
            <a:ext cx="1652800" cy="338554"/>
          </a:xfrm>
          <a:prstGeom prst="rect">
            <a:avLst/>
          </a:prstGeom>
          <a:solidFill>
            <a:srgbClr val="0070C0">
              <a:alpha val="40000"/>
            </a:srgbClr>
          </a:solidFill>
        </p:spPr>
        <p:txBody>
          <a:bodyPr wrap="square" rtlCol="0">
            <a:spAutoFit/>
          </a:bodyPr>
          <a:lstStyle/>
          <a:p>
            <a:r>
              <a:rPr lang="en-US" altLang="zh-CN" sz="1600" b="1" dirty="0" err="1">
                <a:latin typeface="微软雅黑" panose="020B0503020204020204" pitchFamily="34" charset="-122"/>
                <a:ea typeface="微软雅黑" panose="020B0503020204020204" pitchFamily="34" charset="-122"/>
                <a:cs typeface="Times New Roman" panose="02020603050405020304" pitchFamily="18" charset="0"/>
              </a:rPr>
              <a:t>Flink</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实时计算</a:t>
            </a:r>
          </a:p>
        </p:txBody>
      </p:sp>
      <p:sp>
        <p:nvSpPr>
          <p:cNvPr id="78" name="文本框 77">
            <a:extLst>
              <a:ext uri="{FF2B5EF4-FFF2-40B4-BE49-F238E27FC236}">
                <a16:creationId xmlns:a16="http://schemas.microsoft.com/office/drawing/2014/main" id="{50B8B080-540A-4248-B619-B42EB94DE7DF}"/>
              </a:ext>
            </a:extLst>
          </p:cNvPr>
          <p:cNvSpPr txBox="1"/>
          <p:nvPr/>
        </p:nvSpPr>
        <p:spPr>
          <a:xfrm>
            <a:off x="6216054" y="2327123"/>
            <a:ext cx="1787669" cy="369332"/>
          </a:xfrm>
          <a:prstGeom prst="rect">
            <a:avLst/>
          </a:prstGeom>
          <a:noFill/>
        </p:spPr>
        <p:txBody>
          <a:bodyPr wrap="none" rtlCol="0">
            <a:spAutoFit/>
          </a:bodyPr>
          <a:lstStyle/>
          <a:p>
            <a:r>
              <a:rPr kumimoji="1" lang="en-US" altLang="zh-CN" dirty="0" err="1">
                <a:solidFill>
                  <a:schemeClr val="bg1"/>
                </a:solidFill>
              </a:rPr>
              <a:t>kubernetes</a:t>
            </a:r>
            <a:r>
              <a:rPr kumimoji="1" lang="zh-CN" altLang="en-US" dirty="0">
                <a:solidFill>
                  <a:schemeClr val="bg1"/>
                </a:solidFill>
              </a:rPr>
              <a:t>集群</a:t>
            </a:r>
          </a:p>
        </p:txBody>
      </p:sp>
    </p:spTree>
    <p:extLst>
      <p:ext uri="{BB962C8B-B14F-4D97-AF65-F5344CB8AC3E}">
        <p14:creationId xmlns:p14="http://schemas.microsoft.com/office/powerpoint/2010/main" val="316865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fontAlgn="auto">
              <a:lnSpc>
                <a:spcPct val="150000"/>
              </a:lnSpc>
              <a:spcBef>
                <a:spcPts val="0"/>
              </a:spcBef>
              <a:spcAft>
                <a:spcPts val="0"/>
              </a:spcAft>
              <a:buFont typeface="Arial" panose="020B0604020202020204" pitchFamily="34" charset="0"/>
              <a:buChar char="•"/>
              <a:defRP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246889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8BE0B80-C58F-C044-916B-6C4A88E257D7}"/>
              </a:ext>
            </a:extLst>
          </p:cNvPr>
          <p:cNvSpPr>
            <a:spLocks noGrp="1"/>
          </p:cNvSpPr>
          <p:nvPr>
            <p:ph idx="1"/>
          </p:nvPr>
        </p:nvSpPr>
        <p:spPr/>
        <p:txBody>
          <a:bodyPr>
            <a:normAutofit/>
          </a:bodyPr>
          <a:lstStyle/>
          <a:p>
            <a:r>
              <a:rPr kumimoji="1" lang="zh-CN" altLang="en-US" dirty="0"/>
              <a:t>架构方向</a:t>
            </a:r>
            <a:endParaRPr kumimoji="1" lang="en-US" altLang="zh-CN" dirty="0"/>
          </a:p>
          <a:p>
            <a:pPr lvl="1"/>
            <a:r>
              <a:rPr kumimoji="1" lang="zh-CN" altLang="en-US" dirty="0"/>
              <a:t>技术、数仓架构设计细化</a:t>
            </a:r>
            <a:endParaRPr kumimoji="1" lang="en-US" altLang="zh-CN" dirty="0"/>
          </a:p>
          <a:p>
            <a:r>
              <a:rPr kumimoji="1" lang="zh-CN" altLang="en-US" dirty="0"/>
              <a:t>研究方面</a:t>
            </a:r>
            <a:endParaRPr kumimoji="1" lang="en-US" altLang="zh-CN" dirty="0"/>
          </a:p>
          <a:p>
            <a:pPr lvl="1"/>
            <a:r>
              <a:rPr kumimoji="1" lang="zh-CN" altLang="en-US" dirty="0"/>
              <a:t>相关方向论文研读与梳理</a:t>
            </a:r>
            <a:endParaRPr kumimoji="1" lang="en-US" altLang="zh-CN" dirty="0"/>
          </a:p>
          <a:p>
            <a:pPr lvl="1"/>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 研究</a:t>
            </a:r>
            <a:endParaRPr kumimoji="1" lang="en-US" altLang="zh-CN" dirty="0"/>
          </a:p>
          <a:p>
            <a:pPr lvl="1"/>
            <a:r>
              <a:rPr kumimoji="1" lang="en-US" altLang="zh-CN" dirty="0" err="1"/>
              <a:t>MergeTree</a:t>
            </a:r>
            <a:r>
              <a:rPr kumimoji="1" lang="zh-CN" altLang="en-US" dirty="0"/>
              <a:t>引擎研究</a:t>
            </a:r>
            <a:endParaRPr kumimoji="1" lang="en-US" altLang="zh-CN" dirty="0"/>
          </a:p>
          <a:p>
            <a:pPr lvl="1"/>
            <a:r>
              <a:rPr kumimoji="1" lang="en-US" altLang="zh-CN" dirty="0"/>
              <a:t>GRU</a:t>
            </a:r>
            <a:r>
              <a:rPr kumimoji="1" lang="zh-CN" altLang="en-US" dirty="0"/>
              <a:t>模型研究</a:t>
            </a:r>
            <a:endParaRPr kumimoji="1" lang="en-US" altLang="zh-CN" dirty="0"/>
          </a:p>
          <a:p>
            <a:r>
              <a:rPr kumimoji="1" lang="zh-CN" altLang="en-US" dirty="0"/>
              <a:t>文档方面</a:t>
            </a:r>
            <a:endParaRPr kumimoji="1" lang="en-US" altLang="zh-CN" dirty="0"/>
          </a:p>
          <a:p>
            <a:pPr lvl="1"/>
            <a:r>
              <a:rPr kumimoji="1" lang="zh-CN" altLang="en-US" dirty="0"/>
              <a:t>产出论文大纲</a:t>
            </a:r>
            <a:endParaRPr kumimoji="1" lang="en-US" altLang="zh-CN" dirty="0"/>
          </a:p>
          <a:p>
            <a:pPr lvl="1"/>
            <a:r>
              <a:rPr kumimoji="1" lang="zh-CN" altLang="en-US" dirty="0"/>
              <a:t>细化专利文档</a:t>
            </a:r>
            <a:endParaRPr kumimoji="1" lang="en-US" altLang="zh-CN" dirty="0"/>
          </a:p>
        </p:txBody>
      </p:sp>
      <p:sp>
        <p:nvSpPr>
          <p:cNvPr id="3" name="标题 2">
            <a:extLst>
              <a:ext uri="{FF2B5EF4-FFF2-40B4-BE49-F238E27FC236}">
                <a16:creationId xmlns:a16="http://schemas.microsoft.com/office/drawing/2014/main" id="{E3E5EE52-02A2-C64E-ADE1-68E087C0DFB4}"/>
              </a:ext>
            </a:extLst>
          </p:cNvPr>
          <p:cNvSpPr>
            <a:spLocks noGrp="1"/>
          </p:cNvSpPr>
          <p:nvPr>
            <p:ph type="title"/>
          </p:nvPr>
        </p:nvSpPr>
        <p:spPr/>
        <p:txBody>
          <a:bodyPr/>
          <a:lstStyle/>
          <a:p>
            <a:r>
              <a:rPr kumimoji="1" lang="zh-CN" altLang="en-US" dirty="0"/>
              <a:t>本周计划回顾</a:t>
            </a:r>
          </a:p>
        </p:txBody>
      </p:sp>
      <p:sp>
        <p:nvSpPr>
          <p:cNvPr id="4" name="页脚占位符 3">
            <a:extLst>
              <a:ext uri="{FF2B5EF4-FFF2-40B4-BE49-F238E27FC236}">
                <a16:creationId xmlns:a16="http://schemas.microsoft.com/office/drawing/2014/main" id="{ADD506A7-A427-A04A-B4EA-1EDEF88485BA}"/>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0A23B39F-9F12-D348-A08C-527A89A5C67F}"/>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Tree>
    <p:extLst>
      <p:ext uri="{BB962C8B-B14F-4D97-AF65-F5344CB8AC3E}">
        <p14:creationId xmlns:p14="http://schemas.microsoft.com/office/powerpoint/2010/main" val="2249621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normAutofit/>
          </a:bodyPr>
          <a:lstStyle/>
          <a:p>
            <a:r>
              <a:rPr kumimoji="1" lang="zh-CN" altLang="en-US" dirty="0"/>
              <a:t>架构部分工作</a:t>
            </a:r>
            <a:endParaRPr kumimoji="1" lang="en-US" altLang="zh-CN" dirty="0"/>
          </a:p>
          <a:p>
            <a:pPr lvl="1"/>
            <a:r>
              <a:rPr kumimoji="1" lang="zh-CN" altLang="en-US" dirty="0"/>
              <a:t>整体技术架构丰富</a:t>
            </a:r>
            <a:endParaRPr kumimoji="1" lang="en-US" altLang="zh-CN" dirty="0"/>
          </a:p>
          <a:p>
            <a:pPr lvl="1"/>
            <a:r>
              <a:rPr kumimoji="1" lang="zh-CN" altLang="en-US" dirty="0"/>
              <a:t>整体数据流程丰富</a:t>
            </a:r>
            <a:endParaRPr kumimoji="1" lang="en-US" altLang="zh-CN" dirty="0"/>
          </a:p>
          <a:p>
            <a:r>
              <a:rPr kumimoji="1" lang="zh-CN" altLang="en-US" dirty="0"/>
              <a:t>研究部分工作</a:t>
            </a:r>
            <a:endParaRPr kumimoji="1" lang="en-US" altLang="zh-CN" dirty="0"/>
          </a:p>
          <a:p>
            <a:pPr lvl="1"/>
            <a:r>
              <a:rPr kumimoji="1" lang="zh-CN" altLang="en-US" dirty="0"/>
              <a:t>相关方向论文研读与梳理</a:t>
            </a:r>
            <a:endParaRPr kumimoji="1" lang="en-US" altLang="zh-CN" dirty="0"/>
          </a:p>
          <a:p>
            <a:pPr lvl="1"/>
            <a:r>
              <a:rPr kumimoji="1" lang="en-US" altLang="zh-CN" dirty="0" err="1"/>
              <a:t>Flink</a:t>
            </a:r>
            <a:r>
              <a:rPr kumimoji="1" lang="zh-CN" altLang="en-US" dirty="0"/>
              <a:t> 运行模式研究 </a:t>
            </a:r>
            <a:r>
              <a:rPr kumimoji="1" lang="en-US" altLang="zh-CN" dirty="0"/>
              <a:t>+</a:t>
            </a:r>
            <a:r>
              <a:rPr kumimoji="1" lang="zh-CN" altLang="en-US" dirty="0"/>
              <a:t> </a:t>
            </a:r>
            <a:r>
              <a:rPr kumimoji="1" lang="en-US" altLang="zh-CN" dirty="0"/>
              <a:t>k8s</a:t>
            </a:r>
            <a:r>
              <a:rPr kumimoji="1" lang="zh-CN" altLang="en-US" dirty="0"/>
              <a:t> 基本了解</a:t>
            </a:r>
            <a:endParaRPr kumimoji="1" lang="en-US" altLang="zh-CN" dirty="0"/>
          </a:p>
          <a:p>
            <a:pPr lvl="1"/>
            <a:r>
              <a:rPr kumimoji="1" lang="en-US" altLang="zh-CN" dirty="0" err="1"/>
              <a:t>MergeTree</a:t>
            </a:r>
            <a:r>
              <a:rPr kumimoji="1" lang="zh-CN" altLang="en-US" dirty="0"/>
              <a:t>引擎研究</a:t>
            </a:r>
            <a:endParaRPr kumimoji="1" lang="en-US" altLang="zh-CN" dirty="0"/>
          </a:p>
          <a:p>
            <a:pPr lvl="1"/>
            <a:r>
              <a:rPr kumimoji="1" lang="en-US" altLang="zh-CN" dirty="0"/>
              <a:t>GRU</a:t>
            </a:r>
            <a:r>
              <a:rPr kumimoji="1" lang="zh-CN" altLang="en-US" dirty="0"/>
              <a:t>模型研究</a:t>
            </a:r>
            <a:endParaRPr kumimoji="1" lang="en-US" altLang="zh-CN" dirty="0"/>
          </a:p>
          <a:p>
            <a:r>
              <a:rPr kumimoji="1" lang="zh-CN" altLang="en-US" dirty="0"/>
              <a:t>文档部分工作</a:t>
            </a:r>
            <a:endParaRPr kumimoji="1" lang="en-US" altLang="zh-CN" dirty="0"/>
          </a:p>
          <a:p>
            <a:pPr lvl="1"/>
            <a:r>
              <a:rPr kumimoji="1" lang="zh-CN" altLang="en-US" dirty="0"/>
              <a:t>基于老师要求进行专利文档整改</a:t>
            </a:r>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本周实际工作</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Tree>
    <p:extLst>
      <p:ext uri="{BB962C8B-B14F-4D97-AF65-F5344CB8AC3E}">
        <p14:creationId xmlns:p14="http://schemas.microsoft.com/office/powerpoint/2010/main" val="124709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架构部分工作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技术架构丰富</a:t>
            </a:r>
            <a:endParaRPr lang="en-US" altLang="zh-CN" sz="2299" dirty="0"/>
          </a:p>
          <a:p>
            <a:r>
              <a:rPr lang="zh-CN" altLang="en-US" sz="2299" dirty="0"/>
              <a:t>数据流程丰富</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01</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946834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339c8f73-77e4-4df3-adb9-e3bb809284fd"/>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339c8f73-77e4-4df3-adb9-e3bb809284fd-16x9" id="{C2A2A1B6-42D0-2F40-B716-8F34D08349E8}" vid="{7E2C869E-03CF-8F4D-93E1-8EC90D21C57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主题5</Template>
  <TotalTime>3363</TotalTime>
  <Words>2935</Words>
  <Application>Microsoft Macintosh PowerPoint</Application>
  <PresentationFormat>宽屏</PresentationFormat>
  <Paragraphs>537</Paragraphs>
  <Slides>42</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宋体</vt:lpstr>
      <vt:lpstr>Microsoft YaHei</vt:lpstr>
      <vt:lpstr>Microsoft YaHei</vt:lpstr>
      <vt:lpstr>Microsoft YaHei Light</vt:lpstr>
      <vt:lpstr>Arial</vt:lpstr>
      <vt:lpstr>Calibri</vt:lpstr>
      <vt:lpstr>Impact</vt:lpstr>
      <vt:lpstr>主题5</vt:lpstr>
      <vt:lpstr>基于大数据的城市运行海量实时监测数据存储及快速查询检索技术研究</vt:lpstr>
      <vt:lpstr>目录</vt:lpstr>
      <vt:lpstr>课题介绍</vt:lpstr>
      <vt:lpstr>团队介绍</vt:lpstr>
      <vt:lpstr>课题研究分析</vt:lpstr>
      <vt:lpstr>目录</vt:lpstr>
      <vt:lpstr>本周计划回顾</vt:lpstr>
      <vt:lpstr>本周实际工作</vt:lpstr>
      <vt:lpstr>研究点介绍</vt:lpstr>
      <vt:lpstr>技术架构</vt:lpstr>
      <vt:lpstr>数据流程</vt:lpstr>
      <vt:lpstr>数仓架构</vt:lpstr>
      <vt:lpstr>研究点介绍</vt:lpstr>
      <vt:lpstr>Flink 集群运行模式</vt:lpstr>
      <vt:lpstr>Flink Session Cluster</vt:lpstr>
      <vt:lpstr>Flink Job Cluster</vt:lpstr>
      <vt:lpstr>Flink Application Cluster</vt:lpstr>
      <vt:lpstr>三种模式对比</vt:lpstr>
      <vt:lpstr>常见集群管理框架对三种模式的支持</vt:lpstr>
      <vt:lpstr>K8S研究</vt:lpstr>
      <vt:lpstr>研究点介绍</vt:lpstr>
      <vt:lpstr>Clickhouse MergeTree 解读</vt:lpstr>
      <vt:lpstr>各MergeTree关系</vt:lpstr>
      <vt:lpstr>各MergeTree引擎逻辑部分</vt:lpstr>
      <vt:lpstr>各MergeTree引擎介绍</vt:lpstr>
      <vt:lpstr>MergeTree引擎的核心</vt:lpstr>
      <vt:lpstr>MergeTree物理存储</vt:lpstr>
      <vt:lpstr>研究点介绍</vt:lpstr>
      <vt:lpstr>基于深度学习的数据预测模型学习</vt:lpstr>
      <vt:lpstr>基于深度学习的数据预测模型学习</vt:lpstr>
      <vt:lpstr>基于深度学习的数据预测模型</vt:lpstr>
      <vt:lpstr>基于深度学习的数据预测模型学习</vt:lpstr>
      <vt:lpstr>基于深度学习的数据预测模型</vt:lpstr>
      <vt:lpstr>基于深度学习的数据预测模型</vt:lpstr>
      <vt:lpstr>基于深度学习的数据预测模型</vt:lpstr>
      <vt:lpstr>研究点介绍</vt:lpstr>
      <vt:lpstr>专利文档</vt:lpstr>
      <vt:lpstr>研究点介绍</vt:lpstr>
      <vt:lpstr>云计算与交通相关文档</vt:lpstr>
      <vt:lpstr>目录</vt:lpstr>
      <vt:lpstr>下周计划</vt:lpstr>
      <vt:lpstr>Thanks. </vt:lpstr>
    </vt:vector>
  </TitlesOfParts>
  <Manager>iSlide</Manager>
  <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基于大数据的城市运行海量实时监测数据存储及快速查询检索技术研究</dc:title>
  <dc:creator>Zhou Henn</dc:creator>
  <cp:lastModifiedBy>Da364</cp:lastModifiedBy>
  <cp:revision>689</cp:revision>
  <cp:lastPrinted>2019-09-08T16:00:00Z</cp:lastPrinted>
  <dcterms:created xsi:type="dcterms:W3CDTF">2021-09-17T13:24:13Z</dcterms:created>
  <dcterms:modified xsi:type="dcterms:W3CDTF">2021-10-27T15:07:54Z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