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71" r:id="rId3"/>
    <p:sldId id="272" r:id="rId4"/>
    <p:sldId id="273" r:id="rId5"/>
    <p:sldId id="274" r:id="rId6"/>
    <p:sldId id="275" r:id="rId7"/>
    <p:sldId id="276" r:id="rId8"/>
    <p:sldId id="279" r:id="rId9"/>
    <p:sldId id="278" r:id="rId10"/>
    <p:sldId id="277" r:id="rId11"/>
    <p:sldId id="261"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5C1"/>
    <a:srgbClr val="F39C12"/>
    <a:srgbClr val="F8C471"/>
    <a:srgbClr val="BA7609"/>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934" autoAdjust="0"/>
  </p:normalViewPr>
  <p:slideViewPr>
    <p:cSldViewPr snapToGrid="0">
      <p:cViewPr varScale="1">
        <p:scale>
          <a:sx n="122" d="100"/>
          <a:sy n="122" d="100"/>
        </p:scale>
        <p:origin x="240" y="232"/>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1A3DD89F-DCFF-4301-8FBD-8FE820FFEBF8}"/>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7" name="Picture 1">
            <a:extLst>
              <a:ext uri="{FF2B5EF4-FFF2-40B4-BE49-F238E27FC236}">
                <a16:creationId xmlns:a16="http://schemas.microsoft.com/office/drawing/2014/main" id="{10B946A2-B09E-4820-AF63-1A9F79CADC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973932" y="1087577"/>
            <a:ext cx="4721076" cy="4917281"/>
          </a:xfrm>
          <a:prstGeom prst="rect">
            <a:avLst/>
          </a:prstGeom>
        </p:spPr>
      </p:pic>
      <p:grpSp>
        <p:nvGrpSpPr>
          <p:cNvPr id="8" name="Group 1">
            <a:extLst>
              <a:ext uri="{FF2B5EF4-FFF2-40B4-BE49-F238E27FC236}">
                <a16:creationId xmlns:a16="http://schemas.microsoft.com/office/drawing/2014/main" id="{02235A6E-BDA8-477D-9C8F-05B17EA3ECBD}"/>
              </a:ext>
            </a:extLst>
          </p:cNvPr>
          <p:cNvGrpSpPr/>
          <p:nvPr userDrawn="1"/>
        </p:nvGrpSpPr>
        <p:grpSpPr>
          <a:xfrm rot="18672183">
            <a:off x="9485496" y="1654737"/>
            <a:ext cx="1394884" cy="2868084"/>
            <a:chOff x="4048125" y="660400"/>
            <a:chExt cx="1046163" cy="2151063"/>
          </a:xfrm>
        </p:grpSpPr>
        <p:grpSp>
          <p:nvGrpSpPr>
            <p:cNvPr id="9" name="Group 59">
              <a:extLst>
                <a:ext uri="{FF2B5EF4-FFF2-40B4-BE49-F238E27FC236}">
                  <a16:creationId xmlns:a16="http://schemas.microsoft.com/office/drawing/2014/main" id="{3BE23C2D-2D2A-4DAC-8C48-CA04A75ABBB3}"/>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E0816649-0EDD-4EBD-A5C6-A4053CACFFC6}"/>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BFE1C691-EF99-4736-B400-CEBE7CD17017}"/>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012E23B3-F283-432E-846B-0BCCF85C4BE3}"/>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B7400716-5569-46BE-BA5A-6DF88260AB32}"/>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B0E8FA1B-8306-4D85-B184-78ACDF7D14F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10" name="Group 77">
              <a:extLst>
                <a:ext uri="{FF2B5EF4-FFF2-40B4-BE49-F238E27FC236}">
                  <a16:creationId xmlns:a16="http://schemas.microsoft.com/office/drawing/2014/main" id="{9F1588A9-21CE-4F79-9356-83BA9EB83900}"/>
                </a:ext>
              </a:extLst>
            </p:cNvPr>
            <p:cNvGrpSpPr/>
            <p:nvPr/>
          </p:nvGrpSpPr>
          <p:grpSpPr>
            <a:xfrm>
              <a:off x="4048125" y="660400"/>
              <a:ext cx="1046163" cy="1893888"/>
              <a:chOff x="4048125" y="660400"/>
              <a:chExt cx="1046163" cy="1893888"/>
            </a:xfrm>
          </p:grpSpPr>
          <p:sp>
            <p:nvSpPr>
              <p:cNvPr id="11" name="Freeform 8">
                <a:extLst>
                  <a:ext uri="{FF2B5EF4-FFF2-40B4-BE49-F238E27FC236}">
                    <a16:creationId xmlns:a16="http://schemas.microsoft.com/office/drawing/2014/main" id="{156CA861-59FB-4E79-BFE5-DECD101F5A92}"/>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9">
                <a:extLst>
                  <a:ext uri="{FF2B5EF4-FFF2-40B4-BE49-F238E27FC236}">
                    <a16:creationId xmlns:a16="http://schemas.microsoft.com/office/drawing/2014/main" id="{261308A0-82E4-4AE3-BF74-E6D4FDB862A5}"/>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10">
                <a:extLst>
                  <a:ext uri="{FF2B5EF4-FFF2-40B4-BE49-F238E27FC236}">
                    <a16:creationId xmlns:a16="http://schemas.microsoft.com/office/drawing/2014/main" id="{940FBE45-E3A0-4088-A134-F4A2E2B3E3F5}"/>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BBB9D95F-507B-4053-B542-67A6B7D04A53}"/>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E5C1A780-BA17-4DD3-A4C3-E9106D228A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DDE61E43-D787-48DF-B32A-BC1F0CB663F3}"/>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354C2C10-73A9-455E-BCCC-AD10FB5C9DD7}"/>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D24852B6-8263-4A9D-ACB6-2A95AB881FE9}"/>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F4C6C8CE-AA65-41EE-B3B6-76182D74A942}"/>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137D4C0C-3B40-499F-A128-A538B66EFA35}"/>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4EBD99F4-FB53-4A1F-98B6-9F1536289AFA}"/>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1D7212FB-F7ED-49E3-BCFE-7791FEB99B5B}"/>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104B7917-3774-412B-8C8C-2868D2AC43E1}"/>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2128BE9A-9709-42C0-99A0-383FD09B1083}"/>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9816158D-5CD9-415B-897A-5A8B3F6FE0D1}"/>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3BF41623-DDC4-4F0F-B6F0-BE6CECD3560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9D1B4C34-0BAF-482E-96B5-D7318306DA4F}"/>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
        <p:nvSpPr>
          <p:cNvPr id="35" name="Freeform 31">
            <a:extLst>
              <a:ext uri="{FF2B5EF4-FFF2-40B4-BE49-F238E27FC236}">
                <a16:creationId xmlns:a16="http://schemas.microsoft.com/office/drawing/2014/main" id="{20114BE4-6DE7-47DD-AA69-2BF8D583128A}"/>
              </a:ext>
            </a:extLst>
          </p:cNvPr>
          <p:cNvSpPr>
            <a:spLocks/>
          </p:cNvSpPr>
          <p:nvPr userDrawn="1"/>
        </p:nvSpPr>
        <p:spPr bwMode="auto">
          <a:xfrm>
            <a:off x="1" y="3049966"/>
            <a:ext cx="12189884" cy="3646326"/>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2CEC427F-C56F-4DDB-B3C3-FDF7E29D4830}"/>
              </a:ext>
            </a:extLst>
          </p:cNvPr>
          <p:cNvSpPr>
            <a:spLocks/>
          </p:cNvSpPr>
          <p:nvPr userDrawn="1"/>
        </p:nvSpPr>
        <p:spPr bwMode="auto">
          <a:xfrm rot="20441023">
            <a:off x="3156818" y="344549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FCFFD7F8-B242-445A-91C6-AE0EA9B8DD06}"/>
              </a:ext>
            </a:extLst>
          </p:cNvPr>
          <p:cNvSpPr>
            <a:spLocks/>
          </p:cNvSpPr>
          <p:nvPr userDrawn="1"/>
        </p:nvSpPr>
        <p:spPr bwMode="auto">
          <a:xfrm>
            <a:off x="116451" y="3164154"/>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F8C8C93E-82AD-4311-AAB0-A8421AA61C13}"/>
              </a:ext>
            </a:extLst>
          </p:cNvPr>
          <p:cNvSpPr>
            <a:spLocks/>
          </p:cNvSpPr>
          <p:nvPr userDrawn="1"/>
        </p:nvSpPr>
        <p:spPr bwMode="auto">
          <a:xfrm>
            <a:off x="8709151" y="3307049"/>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06C76D72-2A4D-432B-8269-B63A40238E73}"/>
              </a:ext>
            </a:extLst>
          </p:cNvPr>
          <p:cNvSpPr>
            <a:spLocks/>
          </p:cNvSpPr>
          <p:nvPr userDrawn="1"/>
        </p:nvSpPr>
        <p:spPr bwMode="auto">
          <a:xfrm flipH="1">
            <a:off x="2962917" y="396847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82A129A6-AB4E-4C6C-BEC7-4B6772E8E8E5}"/>
              </a:ext>
            </a:extLst>
          </p:cNvPr>
          <p:cNvSpPr>
            <a:spLocks/>
          </p:cNvSpPr>
          <p:nvPr userDrawn="1"/>
        </p:nvSpPr>
        <p:spPr bwMode="auto">
          <a:xfrm rot="20441023">
            <a:off x="6448237" y="3563333"/>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9801" name="副标题 2"/>
          <p:cNvSpPr>
            <a:spLocks noGrp="1"/>
          </p:cNvSpPr>
          <p:nvPr userDrawn="1">
            <p:ph type="subTitle" idx="1"/>
          </p:nvPr>
        </p:nvSpPr>
        <p:spPr>
          <a:xfrm>
            <a:off x="669924" y="3212193"/>
            <a:ext cx="5426075" cy="471742"/>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zh-CN" altLang="en-US" dirty="0"/>
          </a:p>
        </p:txBody>
      </p:sp>
      <p:sp>
        <p:nvSpPr>
          <p:cNvPr id="9802" name="标题 1"/>
          <p:cNvSpPr>
            <a:spLocks noGrp="1"/>
          </p:cNvSpPr>
          <p:nvPr userDrawn="1">
            <p:ph type="ctrTitle"/>
          </p:nvPr>
        </p:nvSpPr>
        <p:spPr>
          <a:xfrm>
            <a:off x="669924" y="2072479"/>
            <a:ext cx="5426075" cy="1281567"/>
          </a:xfrm>
        </p:spPr>
        <p:txBody>
          <a:bodyPr anchor="ctr">
            <a:normAutofit/>
          </a:bodyPr>
          <a:lstStyle>
            <a:lvl1pPr algn="l">
              <a:defRPr sz="3600">
                <a:solidFill>
                  <a:schemeClr val="tx1"/>
                </a:solidFill>
              </a:defRPr>
            </a:lvl1pPr>
          </a:lstStyle>
          <a:p>
            <a:r>
              <a:rPr lang="zh-CN" altLang="en-US"/>
              <a:t>单击此处编辑母版标题样式</a:t>
            </a:r>
            <a:endParaRPr lang="zh-CN" altLang="en-US" dirty="0"/>
          </a:p>
        </p:txBody>
      </p:sp>
      <p:sp>
        <p:nvSpPr>
          <p:cNvPr id="12" name="文本占位符 13"/>
          <p:cNvSpPr>
            <a:spLocks noGrp="1"/>
          </p:cNvSpPr>
          <p:nvPr userDrawn="1">
            <p:ph type="body" sz="quarter" idx="10" hasCustomPrompt="1"/>
          </p:nvPr>
        </p:nvSpPr>
        <p:spPr>
          <a:xfrm>
            <a:off x="669924" y="49408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69924" y="52202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36AA9F-5921-486F-A705-DEFB48A1626A}"/>
              </a:ext>
            </a:extLst>
          </p:cNvPr>
          <p:cNvSpPr/>
          <p:nvPr userDrawn="1"/>
        </p:nvSpPr>
        <p:spPr>
          <a:xfrm>
            <a:off x="0" y="-10457"/>
            <a:ext cx="12192000" cy="5138042"/>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25" name="Picture 1">
            <a:extLst>
              <a:ext uri="{FF2B5EF4-FFF2-40B4-BE49-F238E27FC236}">
                <a16:creationId xmlns:a16="http://schemas.microsoft.com/office/drawing/2014/main" id="{8432F5DB-6BBC-4D3F-A259-2FDE49F206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100" y="1797271"/>
            <a:ext cx="4721076" cy="4917281"/>
          </a:xfrm>
          <a:prstGeom prst="rect">
            <a:avLst/>
          </a:prstGeom>
        </p:spPr>
      </p:pic>
      <p:sp>
        <p:nvSpPr>
          <p:cNvPr id="20" name="标题 1"/>
          <p:cNvSpPr>
            <a:spLocks noGrp="1"/>
          </p:cNvSpPr>
          <p:nvPr userDrawn="1">
            <p:ph type="title" hasCustomPrompt="1"/>
          </p:nvPr>
        </p:nvSpPr>
        <p:spPr>
          <a:xfrm>
            <a:off x="5951085" y="2657929"/>
            <a:ext cx="5419185"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945311" y="3629479"/>
            <a:ext cx="542607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2" name="日期占位符 1">
            <a:extLst>
              <a:ext uri="{FF2B5EF4-FFF2-40B4-BE49-F238E27FC236}">
                <a16:creationId xmlns:a16="http://schemas.microsoft.com/office/drawing/2014/main" id="{301D6142-24FE-4EFB-87B9-EC57ACF7AAD1}"/>
              </a:ext>
            </a:extLst>
          </p:cNvPr>
          <p:cNvSpPr>
            <a:spLocks noGrp="1"/>
          </p:cNvSpPr>
          <p:nvPr>
            <p:ph type="dt" sz="half" idx="10"/>
          </p:nvPr>
        </p:nvSpPr>
        <p:spPr/>
        <p:txBody>
          <a:bodyPr/>
          <a:lstStyle/>
          <a:p>
            <a:fld id="{6489D9C7-5DC6-4263-87FF-7C99F6FB63C3}" type="datetime1">
              <a:rPr lang="zh-CN" altLang="en-US" smtClean="0"/>
              <a:pPr/>
              <a:t>2021/9/17</a:t>
            </a:fld>
            <a:endParaRPr lang="zh-CN" altLang="en-US"/>
          </a:p>
        </p:txBody>
      </p:sp>
      <p:sp>
        <p:nvSpPr>
          <p:cNvPr id="3" name="页脚占位符 2">
            <a:extLst>
              <a:ext uri="{FF2B5EF4-FFF2-40B4-BE49-F238E27FC236}">
                <a16:creationId xmlns:a16="http://schemas.microsoft.com/office/drawing/2014/main" id="{F73BEBB4-D7E4-43CF-B75A-E022A92892C9}"/>
              </a:ext>
            </a:extLst>
          </p:cNvPr>
          <p:cNvSpPr>
            <a:spLocks noGrp="1"/>
          </p:cNvSpPr>
          <p:nvPr>
            <p:ph type="ftr" sz="quarter" idx="11"/>
          </p:nvPr>
        </p:nvSpPr>
        <p:spPr/>
        <p:txBody>
          <a:bodyPr/>
          <a:lstStyle/>
          <a:p>
            <a:r>
              <a:rPr lang="en-US" altLang="zh-CN"/>
              <a:t>www.islide.cc</a:t>
            </a:r>
            <a:endParaRPr lang="zh-CN" altLang="en-US" dirty="0"/>
          </a:p>
        </p:txBody>
      </p:sp>
      <p:sp>
        <p:nvSpPr>
          <p:cNvPr id="26" name="灯片编号占位符 25">
            <a:extLst>
              <a:ext uri="{FF2B5EF4-FFF2-40B4-BE49-F238E27FC236}">
                <a16:creationId xmlns:a16="http://schemas.microsoft.com/office/drawing/2014/main" id="{200F7FCD-F986-4C80-A853-931CD90E61FF}"/>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5" name="Group 77">
            <a:extLst>
              <a:ext uri="{FF2B5EF4-FFF2-40B4-BE49-F238E27FC236}">
                <a16:creationId xmlns:a16="http://schemas.microsoft.com/office/drawing/2014/main" id="{085341D1-08D2-418C-9E4A-2600B41C796A}"/>
              </a:ext>
            </a:extLst>
          </p:cNvPr>
          <p:cNvGrpSpPr/>
          <p:nvPr userDrawn="1"/>
        </p:nvGrpSpPr>
        <p:grpSpPr>
          <a:xfrm rot="2249500">
            <a:off x="2928832" y="1929714"/>
            <a:ext cx="1128566" cy="2043062"/>
            <a:chOff x="4048125" y="660400"/>
            <a:chExt cx="1046163" cy="1893888"/>
          </a:xfrm>
        </p:grpSpPr>
        <p:sp>
          <p:nvSpPr>
            <p:cNvPr id="6" name="Freeform 8">
              <a:extLst>
                <a:ext uri="{FF2B5EF4-FFF2-40B4-BE49-F238E27FC236}">
                  <a16:creationId xmlns:a16="http://schemas.microsoft.com/office/drawing/2014/main" id="{6BBEEB68-B8A3-400B-A136-F5C663938266}"/>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7" name="Freeform 9">
              <a:extLst>
                <a:ext uri="{FF2B5EF4-FFF2-40B4-BE49-F238E27FC236}">
                  <a16:creationId xmlns:a16="http://schemas.microsoft.com/office/drawing/2014/main" id="{8823B28F-37A5-4713-B0C1-7CCD9995FC4C}"/>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8" name="Freeform 10">
              <a:extLst>
                <a:ext uri="{FF2B5EF4-FFF2-40B4-BE49-F238E27FC236}">
                  <a16:creationId xmlns:a16="http://schemas.microsoft.com/office/drawing/2014/main" id="{06D8BE40-C464-41AA-BFA7-D79DE444F030}"/>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9" name="Freeform 11">
              <a:extLst>
                <a:ext uri="{FF2B5EF4-FFF2-40B4-BE49-F238E27FC236}">
                  <a16:creationId xmlns:a16="http://schemas.microsoft.com/office/drawing/2014/main" id="{2226C9C4-1715-479A-84A5-F639BD16EFA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0" name="Freeform 20">
              <a:extLst>
                <a:ext uri="{FF2B5EF4-FFF2-40B4-BE49-F238E27FC236}">
                  <a16:creationId xmlns:a16="http://schemas.microsoft.com/office/drawing/2014/main" id="{37931274-4E66-4825-AFC2-10A4E703CD65}"/>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21">
              <a:extLst>
                <a:ext uri="{FF2B5EF4-FFF2-40B4-BE49-F238E27FC236}">
                  <a16:creationId xmlns:a16="http://schemas.microsoft.com/office/drawing/2014/main" id="{FE3326A3-FE0F-436D-900A-A48F07878477}"/>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22">
              <a:extLst>
                <a:ext uri="{FF2B5EF4-FFF2-40B4-BE49-F238E27FC236}">
                  <a16:creationId xmlns:a16="http://schemas.microsoft.com/office/drawing/2014/main" id="{FF16ECE2-DA26-4E01-A019-D9DCDB9D1B06}"/>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3" name="Freeform 23">
              <a:extLst>
                <a:ext uri="{FF2B5EF4-FFF2-40B4-BE49-F238E27FC236}">
                  <a16:creationId xmlns:a16="http://schemas.microsoft.com/office/drawing/2014/main" id="{B796E571-B5F1-4DB8-973E-972117DB5B5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26">
              <a:extLst>
                <a:ext uri="{FF2B5EF4-FFF2-40B4-BE49-F238E27FC236}">
                  <a16:creationId xmlns:a16="http://schemas.microsoft.com/office/drawing/2014/main" id="{924245C4-4A10-4064-B1CF-4D363BEB838B}"/>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27">
              <a:extLst>
                <a:ext uri="{FF2B5EF4-FFF2-40B4-BE49-F238E27FC236}">
                  <a16:creationId xmlns:a16="http://schemas.microsoft.com/office/drawing/2014/main" id="{7BC54533-B21B-476C-A68A-822EA2D1FB9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6">
              <a:extLst>
                <a:ext uri="{FF2B5EF4-FFF2-40B4-BE49-F238E27FC236}">
                  <a16:creationId xmlns:a16="http://schemas.microsoft.com/office/drawing/2014/main" id="{330A1210-E658-496E-AF98-629B535C8150}"/>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7">
              <a:extLst>
                <a:ext uri="{FF2B5EF4-FFF2-40B4-BE49-F238E27FC236}">
                  <a16:creationId xmlns:a16="http://schemas.microsoft.com/office/drawing/2014/main" id="{D26E5F5A-501E-49AC-86D1-1C26DDFC4FE5}"/>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Oval 17">
              <a:extLst>
                <a:ext uri="{FF2B5EF4-FFF2-40B4-BE49-F238E27FC236}">
                  <a16:creationId xmlns:a16="http://schemas.microsoft.com/office/drawing/2014/main" id="{03145FCB-2225-42CA-A49C-BD2110EAA6B3}"/>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4">
              <a:extLst>
                <a:ext uri="{FF2B5EF4-FFF2-40B4-BE49-F238E27FC236}">
                  <a16:creationId xmlns:a16="http://schemas.microsoft.com/office/drawing/2014/main" id="{410E22CA-1A79-473C-8B1B-66083195F066}"/>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5">
              <a:extLst>
                <a:ext uri="{FF2B5EF4-FFF2-40B4-BE49-F238E27FC236}">
                  <a16:creationId xmlns:a16="http://schemas.microsoft.com/office/drawing/2014/main" id="{57C869E4-6E44-43B5-90C1-039428DE967B}"/>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18">
              <a:extLst>
                <a:ext uri="{FF2B5EF4-FFF2-40B4-BE49-F238E27FC236}">
                  <a16:creationId xmlns:a16="http://schemas.microsoft.com/office/drawing/2014/main" id="{6D2BF0C6-85AE-473B-A21F-F09838C3B344}"/>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19">
              <a:extLst>
                <a:ext uri="{FF2B5EF4-FFF2-40B4-BE49-F238E27FC236}">
                  <a16:creationId xmlns:a16="http://schemas.microsoft.com/office/drawing/2014/main" id="{6FA04063-A1F9-4EE3-8904-EFBFBCC7E722}"/>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D0FDD-0F66-41AE-B2C4-5D4E9EFA2C2D}"/>
              </a:ext>
            </a:extLst>
          </p:cNvPr>
          <p:cNvSpPr>
            <a:spLocks noGrp="1"/>
          </p:cNvSpPr>
          <p:nvPr>
            <p:ph type="dt" sz="half" idx="10"/>
          </p:nvPr>
        </p:nvSpPr>
        <p:spPr/>
        <p:txBody>
          <a:bodyPr/>
          <a:lstStyle/>
          <a:p>
            <a:fld id="{6489D9C7-5DC6-4263-87FF-7C99F6FB63C3}" type="datetime1">
              <a:rPr lang="zh-CN" altLang="en-US" smtClean="0"/>
              <a:pPr/>
              <a:t>2021/9/17</a:t>
            </a:fld>
            <a:endParaRPr lang="zh-CN" altLang="en-US"/>
          </a:p>
        </p:txBody>
      </p:sp>
      <p:sp>
        <p:nvSpPr>
          <p:cNvPr id="5" name="页脚占位符 4">
            <a:extLst>
              <a:ext uri="{FF2B5EF4-FFF2-40B4-BE49-F238E27FC236}">
                <a16:creationId xmlns:a16="http://schemas.microsoft.com/office/drawing/2014/main" id="{309429F4-FA6A-4B41-AE3C-3860BC68CC72}"/>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99AFAE43-7B8D-487A-BEFA-F936847B723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7896A58-4FC9-4E0A-85B0-AA9797808E05}"/>
              </a:ext>
            </a:extLst>
          </p:cNvPr>
          <p:cNvSpPr>
            <a:spLocks noGrp="1"/>
          </p:cNvSpPr>
          <p:nvPr>
            <p:ph type="dt" sz="half" idx="10"/>
          </p:nvPr>
        </p:nvSpPr>
        <p:spPr/>
        <p:txBody>
          <a:bodyPr/>
          <a:lstStyle/>
          <a:p>
            <a:fld id="{6489D9C7-5DC6-4263-87FF-7C99F6FB63C3}" type="datetime1">
              <a:rPr lang="zh-CN" altLang="en-US" smtClean="0"/>
              <a:pPr/>
              <a:t>2021/9/17</a:t>
            </a:fld>
            <a:endParaRPr lang="zh-CN" altLang="en-US"/>
          </a:p>
        </p:txBody>
      </p:sp>
      <p:sp>
        <p:nvSpPr>
          <p:cNvPr id="4" name="页脚占位符 3">
            <a:extLst>
              <a:ext uri="{FF2B5EF4-FFF2-40B4-BE49-F238E27FC236}">
                <a16:creationId xmlns:a16="http://schemas.microsoft.com/office/drawing/2014/main" id="{D55B17A3-DC1C-427B-8BDB-9C416B14DF7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5D47FFF4-57C4-42BE-B0C8-13773E9BB03C}"/>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C0B006F-F823-4C14-A6B1-143E16F49392}"/>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6" name="Picture 1">
            <a:extLst>
              <a:ext uri="{FF2B5EF4-FFF2-40B4-BE49-F238E27FC236}">
                <a16:creationId xmlns:a16="http://schemas.microsoft.com/office/drawing/2014/main" id="{152AADFD-4E58-48BE-9A75-874025C98B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292985" y="689506"/>
            <a:ext cx="4721076" cy="4917281"/>
          </a:xfrm>
          <a:prstGeom prst="rect">
            <a:avLst/>
          </a:prstGeom>
        </p:spPr>
      </p:pic>
      <p:sp>
        <p:nvSpPr>
          <p:cNvPr id="35" name="Freeform 31">
            <a:extLst>
              <a:ext uri="{FF2B5EF4-FFF2-40B4-BE49-F238E27FC236}">
                <a16:creationId xmlns:a16="http://schemas.microsoft.com/office/drawing/2014/main" id="{70497AD8-E323-4B60-B5A5-983335814D9A}"/>
              </a:ext>
            </a:extLst>
          </p:cNvPr>
          <p:cNvSpPr>
            <a:spLocks/>
          </p:cNvSpPr>
          <p:nvPr userDrawn="1"/>
        </p:nvSpPr>
        <p:spPr bwMode="auto">
          <a:xfrm>
            <a:off x="1" y="2838811"/>
            <a:ext cx="12189884" cy="3857481"/>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8EB1F51D-7985-4891-80D9-6CE0D492B61D}"/>
              </a:ext>
            </a:extLst>
          </p:cNvPr>
          <p:cNvSpPr>
            <a:spLocks/>
          </p:cNvSpPr>
          <p:nvPr userDrawn="1"/>
        </p:nvSpPr>
        <p:spPr bwMode="auto">
          <a:xfrm rot="20441023">
            <a:off x="4131734" y="3264845"/>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364F9D42-884A-4019-B6A3-8A2700FC16C2}"/>
              </a:ext>
            </a:extLst>
          </p:cNvPr>
          <p:cNvSpPr>
            <a:spLocks/>
          </p:cNvSpPr>
          <p:nvPr userDrawn="1"/>
        </p:nvSpPr>
        <p:spPr bwMode="auto">
          <a:xfrm>
            <a:off x="234951" y="294851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750C97AF-BF9D-4BCF-B31B-1A728DFFC057}"/>
              </a:ext>
            </a:extLst>
          </p:cNvPr>
          <p:cNvSpPr>
            <a:spLocks/>
          </p:cNvSpPr>
          <p:nvPr userDrawn="1"/>
        </p:nvSpPr>
        <p:spPr bwMode="auto">
          <a:xfrm>
            <a:off x="8528051" y="2948517"/>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3D4A90E0-51C5-4899-A5C8-A8751A388B97}"/>
              </a:ext>
            </a:extLst>
          </p:cNvPr>
          <p:cNvSpPr>
            <a:spLocks/>
          </p:cNvSpPr>
          <p:nvPr userDrawn="1"/>
        </p:nvSpPr>
        <p:spPr bwMode="auto">
          <a:xfrm flipH="1">
            <a:off x="2962917" y="308731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CD97869C-71AE-4134-8810-A272730B8547}"/>
              </a:ext>
            </a:extLst>
          </p:cNvPr>
          <p:cNvSpPr>
            <a:spLocks/>
          </p:cNvSpPr>
          <p:nvPr userDrawn="1"/>
        </p:nvSpPr>
        <p:spPr bwMode="auto">
          <a:xfrm rot="20441023">
            <a:off x="7164499" y="2753786"/>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69924" y="3130428"/>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7" name="Group 1">
            <a:extLst>
              <a:ext uri="{FF2B5EF4-FFF2-40B4-BE49-F238E27FC236}">
                <a16:creationId xmlns:a16="http://schemas.microsoft.com/office/drawing/2014/main" id="{B6B1B140-22BA-4AA3-BC54-DBE60CB7C9B2}"/>
              </a:ext>
            </a:extLst>
          </p:cNvPr>
          <p:cNvGrpSpPr/>
          <p:nvPr userDrawn="1"/>
        </p:nvGrpSpPr>
        <p:grpSpPr>
          <a:xfrm rot="18672183">
            <a:off x="8989833" y="1653272"/>
            <a:ext cx="1394884" cy="2868084"/>
            <a:chOff x="4048125" y="660400"/>
            <a:chExt cx="1046163" cy="2151063"/>
          </a:xfrm>
        </p:grpSpPr>
        <p:grpSp>
          <p:nvGrpSpPr>
            <p:cNvPr id="8" name="Group 59">
              <a:extLst>
                <a:ext uri="{FF2B5EF4-FFF2-40B4-BE49-F238E27FC236}">
                  <a16:creationId xmlns:a16="http://schemas.microsoft.com/office/drawing/2014/main" id="{89798995-2B7C-4C1E-AA86-3F46C3FCEC9C}"/>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FFE0CB8C-0E10-4D54-8E18-08319D5E8AA2}"/>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AC3BB512-B0F3-4C21-AC31-986A5659ED69}"/>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F8DB1051-3E58-4110-BC55-30F340B11D3B}"/>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227C1D33-F2E4-4292-BC12-3944DB2B18C8}"/>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3953FED9-3B8F-4365-915D-2F513ED85C3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9" name="Group 77">
              <a:extLst>
                <a:ext uri="{FF2B5EF4-FFF2-40B4-BE49-F238E27FC236}">
                  <a16:creationId xmlns:a16="http://schemas.microsoft.com/office/drawing/2014/main" id="{30EEC7A2-8A45-49EE-8714-2C30E42ECD35}"/>
                </a:ext>
              </a:extLst>
            </p:cNvPr>
            <p:cNvGrpSpPr/>
            <p:nvPr/>
          </p:nvGrpSpPr>
          <p:grpSpPr>
            <a:xfrm>
              <a:off x="4048125" y="660400"/>
              <a:ext cx="1046163" cy="1893888"/>
              <a:chOff x="4048125" y="660400"/>
              <a:chExt cx="1046163" cy="1893888"/>
            </a:xfrm>
          </p:grpSpPr>
          <p:sp>
            <p:nvSpPr>
              <p:cNvPr id="10" name="Freeform 8">
                <a:extLst>
                  <a:ext uri="{FF2B5EF4-FFF2-40B4-BE49-F238E27FC236}">
                    <a16:creationId xmlns:a16="http://schemas.microsoft.com/office/drawing/2014/main" id="{F4701795-2528-40AB-BD32-D8634F355F7A}"/>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9">
                <a:extLst>
                  <a:ext uri="{FF2B5EF4-FFF2-40B4-BE49-F238E27FC236}">
                    <a16:creationId xmlns:a16="http://schemas.microsoft.com/office/drawing/2014/main" id="{09C9A0F1-7672-4167-9810-7C8856C2FD10}"/>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10">
                <a:extLst>
                  <a:ext uri="{FF2B5EF4-FFF2-40B4-BE49-F238E27FC236}">
                    <a16:creationId xmlns:a16="http://schemas.microsoft.com/office/drawing/2014/main" id="{3A3581A7-BFE8-4A7F-8608-888122814B41}"/>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252F5E74-5DA9-4028-ADFE-11986B8B1E4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769BE5D0-E2D5-49B8-81CC-61C4FBB020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40D2E5CF-D750-478D-80B8-6CEA1FCBD6EC}"/>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560717B3-3CD9-4899-ADCB-750811053C0F}"/>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11B13ECC-54E1-4FA2-B482-D2FD48AAB01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D87DB817-90E5-4934-94C5-D51987E7344F}"/>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9CA8AC4E-377D-4B53-8928-1B28D889634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A8BDA585-BD54-43EA-8B96-74931CB74774}"/>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9A80D12B-4607-427F-B40A-423C8884CF67}"/>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22EA18D8-3C9D-44F0-92D2-1B88A70BED49}"/>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3F19E541-08E0-41A5-8117-69AB57527DAC}"/>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B30FB8EF-B9A6-4161-9217-51E1978D0E73}"/>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A2846474-6146-4517-9F62-7111025EA91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3615AE28-BA6A-478B-89F0-D6BFAF6E873D}"/>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2021/9/17</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4" y="2314758"/>
            <a:ext cx="6181042" cy="1281567"/>
          </a:xfrm>
        </p:spPr>
        <p:txBody>
          <a:bodyPr>
            <a:normAutofit fontScale="90000"/>
          </a:bodyPr>
          <a:lstStyle/>
          <a:p>
            <a:r>
              <a:rPr lang="zh-CN" altLang="en-US" dirty="0"/>
              <a:t>基于大数据的城市运行海量实时监测数据存储及快速查询检索技术研究</a:t>
            </a:r>
          </a:p>
        </p:txBody>
      </p:sp>
      <p:sp>
        <p:nvSpPr>
          <p:cNvPr id="14" name="文本框 13">
            <a:extLst>
              <a:ext uri="{FF2B5EF4-FFF2-40B4-BE49-F238E27FC236}">
                <a16:creationId xmlns:a16="http://schemas.microsoft.com/office/drawing/2014/main" id="{30123765-986A-4443-9CA3-8206D5A3DE01}"/>
              </a:ext>
            </a:extLst>
          </p:cNvPr>
          <p:cNvSpPr txBox="1"/>
          <p:nvPr/>
        </p:nvSpPr>
        <p:spPr>
          <a:xfrm>
            <a:off x="755650" y="1615834"/>
            <a:ext cx="1727999" cy="454587"/>
          </a:xfrm>
          <a:prstGeom prst="rect">
            <a:avLst/>
          </a:prstGeom>
          <a:noFill/>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2021</a:t>
            </a:r>
            <a:endParaRPr lang="zh-CN" altLang="en-US" spc="100" dirty="0">
              <a:solidFill>
                <a:schemeClr val="bg1"/>
              </a:solidFill>
              <a:latin typeface="Impact" panose="020B0806030902050204" pitchFamily="34" charset="0"/>
              <a:cs typeface="Arial" panose="020B0604020202020204" pitchFamily="34" charset="0"/>
            </a:endParaRPr>
          </a:p>
        </p:txBody>
      </p:sp>
      <p:cxnSp>
        <p:nvCxnSpPr>
          <p:cNvPr id="13" name="直接连接符 12">
            <a:extLst>
              <a:ext uri="{FF2B5EF4-FFF2-40B4-BE49-F238E27FC236}">
                <a16:creationId xmlns:a16="http://schemas.microsoft.com/office/drawing/2014/main" id="{B0C91595-D754-4F48-BF98-2F8FA9C128C3}"/>
              </a:ext>
            </a:extLst>
          </p:cNvPr>
          <p:cNvCxnSpPr/>
          <p:nvPr/>
        </p:nvCxnSpPr>
        <p:spPr>
          <a:xfrm>
            <a:off x="670720" y="2169212"/>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C4A322E-1944-40DB-A864-A7AFD3F4DA01}"/>
              </a:ext>
            </a:extLst>
          </p:cNvPr>
          <p:cNvCxnSpPr/>
          <p:nvPr/>
        </p:nvCxnSpPr>
        <p:spPr>
          <a:xfrm>
            <a:off x="670720" y="3647634"/>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A61DB4FF-3C73-DC4A-B483-D1F2E9D48E32}"/>
              </a:ext>
            </a:extLst>
          </p:cNvPr>
          <p:cNvSpPr txBox="1">
            <a:spLocks/>
          </p:cNvSpPr>
          <p:nvPr/>
        </p:nvSpPr>
        <p:spPr>
          <a:xfrm>
            <a:off x="2664043" y="3947385"/>
            <a:ext cx="7590354" cy="1082874"/>
          </a:xfrm>
          <a:prstGeom prst="rect">
            <a:avLst/>
          </a:prstGeom>
        </p:spPr>
        <p:txBody>
          <a:bodyPr vert="horz" lIns="91440" tIns="45720" rIns="91440" bIns="45720" rtlCol="0" anchor="ctr">
            <a:normAutofit/>
          </a:bodyPr>
          <a:lstStyle>
            <a:lvl1pPr marL="0" indent="0" algn="l" defTabSz="914354"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buFont typeface="Arial" panose="020B0604020202020204" pitchFamily="34" charset="0"/>
              <a:buChar char="•"/>
            </a:pPr>
            <a:r>
              <a:rPr lang="zh-CN" altLang="en-US" dirty="0"/>
              <a:t>汇报小组：第十一组</a:t>
            </a:r>
            <a:endParaRPr lang="en-US" altLang="zh-CN" dirty="0"/>
          </a:p>
          <a:p>
            <a:pPr marL="171450" indent="-171450">
              <a:buFont typeface="Arial" panose="020B0604020202020204" pitchFamily="34" charset="0"/>
              <a:buChar char="•"/>
            </a:pPr>
            <a:r>
              <a:rPr lang="zh-CN" altLang="en-US" dirty="0"/>
              <a:t>汇报日期：</a:t>
            </a:r>
            <a:r>
              <a:rPr lang="en-US" altLang="zh-CN" dirty="0"/>
              <a:t>202109</a:t>
            </a:r>
          </a:p>
        </p:txBody>
      </p:sp>
      <p:pic>
        <p:nvPicPr>
          <p:cNvPr id="7" name="图片 4" descr="4bdc8a5f2c7ebbd4bd040324b5bd268">
            <a:extLst>
              <a:ext uri="{FF2B5EF4-FFF2-40B4-BE49-F238E27FC236}">
                <a16:creationId xmlns:a16="http://schemas.microsoft.com/office/drawing/2014/main" id="{753DD578-5AE5-5749-950E-3428E147B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23825"/>
            <a:ext cx="2673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36F3912-38B4-AE40-BA2A-FF609C62EA60}"/>
              </a:ext>
            </a:extLst>
          </p:cNvPr>
          <p:cNvSpPr>
            <a:spLocks noGrp="1"/>
          </p:cNvSpPr>
          <p:nvPr>
            <p:ph type="title"/>
          </p:nvPr>
        </p:nvSpPr>
        <p:spPr/>
        <p:txBody>
          <a:bodyPr/>
          <a:lstStyle/>
          <a:p>
            <a:r>
              <a:rPr kumimoji="1" lang="zh-CN" altLang="en-US" dirty="0"/>
              <a:t>下周工作</a:t>
            </a:r>
          </a:p>
        </p:txBody>
      </p:sp>
      <p:sp>
        <p:nvSpPr>
          <p:cNvPr id="4" name="灯片编号占位符 3">
            <a:extLst>
              <a:ext uri="{FF2B5EF4-FFF2-40B4-BE49-F238E27FC236}">
                <a16:creationId xmlns:a16="http://schemas.microsoft.com/office/drawing/2014/main" id="{C50E3A37-5BA1-0241-A9A1-7EA8773AF84B}"/>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grpSp>
        <p:nvGrpSpPr>
          <p:cNvPr id="6" name="îṣlîḋê">
            <a:extLst>
              <a:ext uri="{FF2B5EF4-FFF2-40B4-BE49-F238E27FC236}">
                <a16:creationId xmlns:a16="http://schemas.microsoft.com/office/drawing/2014/main" id="{3C5A0DE4-D803-1F4A-B4FD-3A0AB770506D}"/>
              </a:ext>
            </a:extLst>
          </p:cNvPr>
          <p:cNvGrpSpPr>
            <a:grpSpLocks noChangeAspect="1"/>
          </p:cNvGrpSpPr>
          <p:nvPr/>
        </p:nvGrpSpPr>
        <p:grpSpPr>
          <a:xfrm>
            <a:off x="1553028" y="1152721"/>
            <a:ext cx="9284896" cy="4362708"/>
            <a:chOff x="1553028" y="1152721"/>
            <a:chExt cx="9284896" cy="4362708"/>
          </a:xfrm>
        </p:grpSpPr>
        <p:sp>
          <p:nvSpPr>
            <p:cNvPr id="7" name="íṥļîḍè">
              <a:extLst>
                <a:ext uri="{FF2B5EF4-FFF2-40B4-BE49-F238E27FC236}">
                  <a16:creationId xmlns:a16="http://schemas.microsoft.com/office/drawing/2014/main" id="{434DE26D-E1CE-994F-BBD5-62CB3FDBF673}"/>
                </a:ext>
              </a:extLst>
            </p:cNvPr>
            <p:cNvSpPr/>
            <p:nvPr/>
          </p:nvSpPr>
          <p:spPr>
            <a:xfrm>
              <a:off x="1553028" y="2293257"/>
              <a:ext cx="348343" cy="2525486"/>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8" name="ïṥḷíḓe">
              <a:extLst>
                <a:ext uri="{FF2B5EF4-FFF2-40B4-BE49-F238E27FC236}">
                  <a16:creationId xmlns:a16="http://schemas.microsoft.com/office/drawing/2014/main" id="{39BC1356-4AC7-ED48-B42F-A73D8AA399C8}"/>
                </a:ext>
              </a:extLst>
            </p:cNvPr>
            <p:cNvSpPr/>
            <p:nvPr/>
          </p:nvSpPr>
          <p:spPr>
            <a:xfrm>
              <a:off x="1785256" y="1418772"/>
              <a:ext cx="7098107" cy="4096657"/>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10" name="išlîde">
              <a:extLst>
                <a:ext uri="{FF2B5EF4-FFF2-40B4-BE49-F238E27FC236}">
                  <a16:creationId xmlns:a16="http://schemas.microsoft.com/office/drawing/2014/main" id="{882F52D7-9D46-9741-B8C5-FA7C55C5EF61}"/>
                </a:ext>
              </a:extLst>
            </p:cNvPr>
            <p:cNvSpPr txBox="1"/>
            <p:nvPr/>
          </p:nvSpPr>
          <p:spPr>
            <a:xfrm>
              <a:off x="1942789" y="2708870"/>
              <a:ext cx="6783040" cy="830997"/>
            </a:xfrm>
            <a:prstGeom prst="rect">
              <a:avLst/>
            </a:prstGeom>
            <a:noFill/>
          </p:spPr>
          <p:txBody>
            <a:bodyPr wrap="square" rtlCol="0">
              <a:spAutoFit/>
            </a:bodyPr>
            <a:lstStyle/>
            <a:p>
              <a:pPr marL="457200" indent="-457200">
                <a:buFont typeface="+mj-lt"/>
                <a:buAutoNum type="arabicPeriod"/>
              </a:pPr>
              <a:r>
                <a:rPr lang="zh-CN" altLang="en-US" sz="2400" dirty="0">
                  <a:solidFill>
                    <a:schemeClr val="tx1">
                      <a:lumMod val="50000"/>
                      <a:lumOff val="50000"/>
                    </a:schemeClr>
                  </a:solidFill>
                  <a:latin typeface="Microsoft YaHei Light" panose="020B0503020204020204" pitchFamily="34" charset="-122"/>
                  <a:ea typeface="Microsoft YaHei Light" panose="020B0503020204020204" pitchFamily="34" charset="-122"/>
                  <a:cs typeface="Times New Roman" panose="02020603050405020304" pitchFamily="18" charset="0"/>
                </a:rPr>
                <a:t>尝试梳理相关领域技术方案进行横向对比研究。</a:t>
              </a:r>
              <a:endParaRPr lang="en-US" altLang="zh-CN" sz="2400" dirty="0">
                <a:solidFill>
                  <a:schemeClr val="tx1">
                    <a:lumMod val="50000"/>
                    <a:lumOff val="50000"/>
                  </a:schemeClr>
                </a:solidFill>
                <a:latin typeface="Microsoft YaHei Light" panose="020B0503020204020204" pitchFamily="34" charset="-122"/>
                <a:ea typeface="Microsoft YaHei Light" panose="020B0503020204020204" pitchFamily="34" charset="-122"/>
                <a:cs typeface="Times New Roman" panose="02020603050405020304" pitchFamily="18" charset="0"/>
              </a:endParaRPr>
            </a:p>
            <a:p>
              <a:pPr marL="457200" indent="-457200">
                <a:buFont typeface="+mj-lt"/>
                <a:buAutoNum type="arabicPeriod"/>
              </a:pPr>
              <a:r>
                <a:rPr lang="zh-CN" altLang="en-US" sz="2400" dirty="0">
                  <a:solidFill>
                    <a:schemeClr val="tx1">
                      <a:lumMod val="50000"/>
                      <a:lumOff val="50000"/>
                    </a:schemeClr>
                  </a:solidFill>
                  <a:latin typeface="Microsoft YaHei Light" panose="020B0503020204020204" pitchFamily="34" charset="-122"/>
                  <a:ea typeface="Microsoft YaHei Light" panose="020B0503020204020204" pitchFamily="34" charset="-122"/>
                  <a:cs typeface="Times New Roman" panose="02020603050405020304" pitchFamily="18" charset="0"/>
                </a:rPr>
                <a:t>输出技术调研对比文档，确定技术选型。</a:t>
              </a:r>
              <a:endParaRPr lang="en-US" altLang="zh-CN" sz="2400" dirty="0">
                <a:solidFill>
                  <a:schemeClr val="tx1">
                    <a:lumMod val="50000"/>
                    <a:lumOff val="50000"/>
                  </a:schemeClr>
                </a:solidFill>
                <a:latin typeface="Microsoft YaHei Light" panose="020B0503020204020204" pitchFamily="34" charset="-122"/>
                <a:ea typeface="Microsoft YaHei Light" panose="020B0503020204020204" pitchFamily="34" charset="-122"/>
                <a:cs typeface="Times New Roman" panose="02020603050405020304" pitchFamily="18" charset="0"/>
              </a:endParaRPr>
            </a:p>
          </p:txBody>
        </p:sp>
        <p:sp>
          <p:nvSpPr>
            <p:cNvPr id="11" name="îṥļîḑê">
              <a:extLst>
                <a:ext uri="{FF2B5EF4-FFF2-40B4-BE49-F238E27FC236}">
                  <a16:creationId xmlns:a16="http://schemas.microsoft.com/office/drawing/2014/main" id="{FF216F96-6532-7945-B708-A4C7A072262F}"/>
                </a:ext>
              </a:extLst>
            </p:cNvPr>
            <p:cNvSpPr txBox="1"/>
            <p:nvPr/>
          </p:nvSpPr>
          <p:spPr>
            <a:xfrm>
              <a:off x="9082315" y="1152721"/>
              <a:ext cx="1755609" cy="1446550"/>
            </a:xfrm>
            <a:prstGeom prst="rect">
              <a:avLst/>
            </a:prstGeom>
            <a:noFill/>
          </p:spPr>
          <p:txBody>
            <a:bodyPr wrap="none" rtlCol="0">
              <a:spAutoFit/>
            </a:bodyPr>
            <a:lstStyle/>
            <a:p>
              <a:r>
                <a:rPr lang="en-US" altLang="zh-CN" sz="8800" b="1" dirty="0">
                  <a:solidFill>
                    <a:schemeClr val="bg1">
                      <a:lumMod val="85000"/>
                    </a:schemeClr>
                  </a:solidFill>
                </a:rPr>
                <a:t>.08</a:t>
              </a:r>
              <a:endParaRPr lang="zh-CN" altLang="en-US" sz="8800" b="1" dirty="0">
                <a:solidFill>
                  <a:schemeClr val="bg1">
                    <a:lumMod val="85000"/>
                  </a:schemeClr>
                </a:solidFill>
              </a:endParaRPr>
            </a:p>
          </p:txBody>
        </p:sp>
      </p:grpSp>
    </p:spTree>
    <p:extLst>
      <p:ext uri="{BB962C8B-B14F-4D97-AF65-F5344CB8AC3E}">
        <p14:creationId xmlns:p14="http://schemas.microsoft.com/office/powerpoint/2010/main" val="48599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481" y="1807491"/>
            <a:ext cx="5426076" cy="1621509"/>
          </a:xfrm>
        </p:spPr>
        <p:txBody>
          <a:bodyPr/>
          <a:lstStyle/>
          <a:p>
            <a:r>
              <a:rPr lang="en-US" altLang="zh-CN" dirty="0"/>
              <a:t>Thanks.</a:t>
            </a:r>
            <a:br>
              <a:rPr lang="en-US" altLang="zh-CN" dirty="0"/>
            </a:br>
            <a:endParaRPr lang="zh-CN" altLang="en-US" b="0" dirty="0"/>
          </a:p>
        </p:txBody>
      </p:sp>
      <p:cxnSp>
        <p:nvCxnSpPr>
          <p:cNvPr id="8" name="直接连接符 7">
            <a:extLst>
              <a:ext uri="{FF2B5EF4-FFF2-40B4-BE49-F238E27FC236}">
                <a16:creationId xmlns:a16="http://schemas.microsoft.com/office/drawing/2014/main" id="{1F8C68E1-CCB8-41DA-BABF-9F577AE91E64}"/>
              </a:ext>
            </a:extLst>
          </p:cNvPr>
          <p:cNvCxnSpPr/>
          <p:nvPr/>
        </p:nvCxnSpPr>
        <p:spPr>
          <a:xfrm>
            <a:off x="670720" y="1634865"/>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16F1267-EBFE-4FF8-9514-52FF67F63FDD}"/>
              </a:ext>
            </a:extLst>
          </p:cNvPr>
          <p:cNvCxnSpPr/>
          <p:nvPr/>
        </p:nvCxnSpPr>
        <p:spPr>
          <a:xfrm>
            <a:off x="670720" y="3815336"/>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A71D968-B9D7-2A45-A9D8-C360E6A3E66D}"/>
              </a:ext>
            </a:extLst>
          </p:cNvPr>
          <p:cNvSpPr>
            <a:spLocks noGrp="1"/>
          </p:cNvSpPr>
          <p:nvPr>
            <p:ph type="title"/>
          </p:nvPr>
        </p:nvSpPr>
        <p:spPr/>
        <p:txBody>
          <a:bodyPr/>
          <a:lstStyle/>
          <a:p>
            <a:r>
              <a:rPr kumimoji="1" lang="zh-CN" altLang="en-US" dirty="0"/>
              <a:t>团队合作</a:t>
            </a:r>
          </a:p>
        </p:txBody>
      </p:sp>
      <p:sp>
        <p:nvSpPr>
          <p:cNvPr id="3" name="页脚占位符 2">
            <a:extLst>
              <a:ext uri="{FF2B5EF4-FFF2-40B4-BE49-F238E27FC236}">
                <a16:creationId xmlns:a16="http://schemas.microsoft.com/office/drawing/2014/main" id="{1A50CB15-7448-5242-B8F7-7CFC227DFEF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0E28D5F-C9D7-E148-BD35-D99D3ECC1606}"/>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grpSp>
        <p:nvGrpSpPr>
          <p:cNvPr id="6" name="组合 5">
            <a:extLst>
              <a:ext uri="{FF2B5EF4-FFF2-40B4-BE49-F238E27FC236}">
                <a16:creationId xmlns:a16="http://schemas.microsoft.com/office/drawing/2014/main" id="{A919CA0B-B4DB-D94F-BDAF-9007DDB71C6D}"/>
              </a:ext>
            </a:extLst>
          </p:cNvPr>
          <p:cNvGrpSpPr>
            <a:grpSpLocks noChangeAspect="1"/>
          </p:cNvGrpSpPr>
          <p:nvPr/>
        </p:nvGrpSpPr>
        <p:grpSpPr>
          <a:xfrm>
            <a:off x="542139" y="1235505"/>
            <a:ext cx="10965915" cy="4696944"/>
            <a:chOff x="542139" y="1235505"/>
            <a:chExt cx="10965915" cy="4696944"/>
          </a:xfrm>
        </p:grpSpPr>
        <p:grpSp>
          <p:nvGrpSpPr>
            <p:cNvPr id="7" name="组合 6">
              <a:extLst>
                <a:ext uri="{FF2B5EF4-FFF2-40B4-BE49-F238E27FC236}">
                  <a16:creationId xmlns:a16="http://schemas.microsoft.com/office/drawing/2014/main" id="{BE4D61C5-6E91-3941-811E-0CF324A49218}"/>
                </a:ext>
              </a:extLst>
            </p:cNvPr>
            <p:cNvGrpSpPr/>
            <p:nvPr/>
          </p:nvGrpSpPr>
          <p:grpSpPr>
            <a:xfrm>
              <a:off x="542139" y="2518620"/>
              <a:ext cx="2396204" cy="3413829"/>
              <a:chOff x="542139" y="2518620"/>
              <a:chExt cx="2396204" cy="3413829"/>
            </a:xfrm>
          </p:grpSpPr>
          <p:sp>
            <p:nvSpPr>
              <p:cNvPr id="28" name="矩形 27">
                <a:extLst>
                  <a:ext uri="{FF2B5EF4-FFF2-40B4-BE49-F238E27FC236}">
                    <a16:creationId xmlns:a16="http://schemas.microsoft.com/office/drawing/2014/main" id="{3B366BD9-47E5-4C45-BFE4-B641C65F3242}"/>
                  </a:ext>
                </a:extLst>
              </p:cNvPr>
              <p:cNvSpPr/>
              <p:nvPr/>
            </p:nvSpPr>
            <p:spPr>
              <a:xfrm>
                <a:off x="664360" y="2717795"/>
                <a:ext cx="2273983" cy="3214654"/>
              </a:xfrm>
              <a:prstGeom prst="rect">
                <a:avLst/>
              </a:prstGeom>
              <a:solidFill>
                <a:schemeClr val="accent3">
                  <a:alpha val="10000"/>
                </a:schemeClr>
              </a:solidFill>
              <a:ln w="12700" cap="rnd">
                <a:gradFill>
                  <a:gsLst>
                    <a:gs pos="0">
                      <a:schemeClr val="accent3"/>
                    </a:gs>
                    <a:gs pos="100000">
                      <a:schemeClr val="accent3">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29" name="矩形 28">
                <a:extLst>
                  <a:ext uri="{FF2B5EF4-FFF2-40B4-BE49-F238E27FC236}">
                    <a16:creationId xmlns:a16="http://schemas.microsoft.com/office/drawing/2014/main" id="{1C435673-89B4-FC4C-A7A6-6CB34F8D0C08}"/>
                  </a:ext>
                </a:extLst>
              </p:cNvPr>
              <p:cNvSpPr/>
              <p:nvPr/>
            </p:nvSpPr>
            <p:spPr>
              <a:xfrm>
                <a:off x="542139" y="2518620"/>
                <a:ext cx="1475715" cy="398352"/>
              </a:xfrm>
              <a:prstGeom prst="rect">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zh-CN" altLang="en-US" sz="1400" b="1" dirty="0">
                    <a:solidFill>
                      <a:srgbClr val="FFFFFF"/>
                    </a:solidFill>
                  </a:rPr>
                  <a:t>姜楠</a:t>
                </a:r>
                <a:endParaRPr lang="en-US" altLang="zh-CN" sz="1400" b="1" dirty="0">
                  <a:solidFill>
                    <a:srgbClr val="FFFFFF"/>
                  </a:solidFill>
                </a:endParaRPr>
              </a:p>
            </p:txBody>
          </p:sp>
          <p:sp>
            <p:nvSpPr>
              <p:cNvPr id="30" name="矩形 29">
                <a:extLst>
                  <a:ext uri="{FF2B5EF4-FFF2-40B4-BE49-F238E27FC236}">
                    <a16:creationId xmlns:a16="http://schemas.microsoft.com/office/drawing/2014/main" id="{9E232B19-F89C-9240-9779-F6035152E17C}"/>
                  </a:ext>
                </a:extLst>
              </p:cNvPr>
              <p:cNvSpPr/>
              <p:nvPr/>
            </p:nvSpPr>
            <p:spPr>
              <a:xfrm>
                <a:off x="794639" y="3315021"/>
                <a:ext cx="1972394" cy="499560"/>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组长</a:t>
                </a:r>
                <a:endParaRPr lang="en-US" altLang="zh-CN" sz="2000" dirty="0">
                  <a:latin typeface="Microsoft YaHei" panose="020B0503020204020204" pitchFamily="34" charset="-122"/>
                  <a:ea typeface="Microsoft YaHei" panose="020B0503020204020204" pitchFamily="34" charset="-122"/>
                </a:endParaRPr>
              </a:p>
            </p:txBody>
          </p:sp>
          <p:sp>
            <p:nvSpPr>
              <p:cNvPr id="31" name="矩形 30">
                <a:extLst>
                  <a:ext uri="{FF2B5EF4-FFF2-40B4-BE49-F238E27FC236}">
                    <a16:creationId xmlns:a16="http://schemas.microsoft.com/office/drawing/2014/main" id="{EA9A7CD2-3587-EF47-B9AB-9FE2125C392A}"/>
                  </a:ext>
                </a:extLst>
              </p:cNvPr>
              <p:cNvSpPr/>
              <p:nvPr/>
            </p:nvSpPr>
            <p:spPr>
              <a:xfrm>
                <a:off x="767630" y="3808343"/>
                <a:ext cx="1972394" cy="1896353"/>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项目整体业务的制定</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技术方案的选型</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确定输出结果的确认</a:t>
                </a:r>
                <a:endParaRPr lang="en-US" altLang="zh-CN" sz="1600" dirty="0"/>
              </a:p>
            </p:txBody>
          </p:sp>
        </p:grpSp>
        <p:grpSp>
          <p:nvGrpSpPr>
            <p:cNvPr id="8" name="组合 7">
              <a:extLst>
                <a:ext uri="{FF2B5EF4-FFF2-40B4-BE49-F238E27FC236}">
                  <a16:creationId xmlns:a16="http://schemas.microsoft.com/office/drawing/2014/main" id="{E3230A9E-AF2D-D143-B022-8DF0D71210D6}"/>
                </a:ext>
              </a:extLst>
            </p:cNvPr>
            <p:cNvGrpSpPr/>
            <p:nvPr/>
          </p:nvGrpSpPr>
          <p:grpSpPr>
            <a:xfrm>
              <a:off x="3398709" y="2518620"/>
              <a:ext cx="2396204" cy="3413829"/>
              <a:chOff x="2766808" y="2518620"/>
              <a:chExt cx="2396204" cy="3413829"/>
            </a:xfrm>
          </p:grpSpPr>
          <p:sp>
            <p:nvSpPr>
              <p:cNvPr id="24" name="矩形 23">
                <a:extLst>
                  <a:ext uri="{FF2B5EF4-FFF2-40B4-BE49-F238E27FC236}">
                    <a16:creationId xmlns:a16="http://schemas.microsoft.com/office/drawing/2014/main" id="{DF7D938A-67C2-E045-8F3D-A451DAE88E88}"/>
                  </a:ext>
                </a:extLst>
              </p:cNvPr>
              <p:cNvSpPr/>
              <p:nvPr/>
            </p:nvSpPr>
            <p:spPr>
              <a:xfrm>
                <a:off x="2889029" y="2717795"/>
                <a:ext cx="2273983" cy="3214654"/>
              </a:xfrm>
              <a:prstGeom prst="rect">
                <a:avLst/>
              </a:prstGeom>
              <a:solidFill>
                <a:schemeClr val="accent2">
                  <a:alpha val="10000"/>
                </a:schemeClr>
              </a:solidFill>
              <a:ln w="12700" cap="rnd">
                <a:gradFill>
                  <a:gsLst>
                    <a:gs pos="0">
                      <a:schemeClr val="accent2"/>
                    </a:gs>
                    <a:gs pos="100000">
                      <a:schemeClr val="accent2">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400" b="1">
                  <a:solidFill>
                    <a:schemeClr val="tx1"/>
                  </a:solidFill>
                </a:endParaRPr>
              </a:p>
            </p:txBody>
          </p:sp>
          <p:sp>
            <p:nvSpPr>
              <p:cNvPr id="25" name="矩形 24">
                <a:extLst>
                  <a:ext uri="{FF2B5EF4-FFF2-40B4-BE49-F238E27FC236}">
                    <a16:creationId xmlns:a16="http://schemas.microsoft.com/office/drawing/2014/main" id="{440BF55B-CA6B-344F-987F-6554CD7BEDF0}"/>
                  </a:ext>
                </a:extLst>
              </p:cNvPr>
              <p:cNvSpPr/>
              <p:nvPr/>
            </p:nvSpPr>
            <p:spPr>
              <a:xfrm>
                <a:off x="2766808" y="2518620"/>
                <a:ext cx="1475715" cy="398352"/>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zh-CN" altLang="en-US" sz="1400" b="1" dirty="0">
                    <a:solidFill>
                      <a:srgbClr val="FFFFFF"/>
                    </a:solidFill>
                  </a:rPr>
                  <a:t>周恒</a:t>
                </a:r>
                <a:endParaRPr lang="en-US" altLang="zh-CN" sz="1400" b="1" dirty="0">
                  <a:solidFill>
                    <a:srgbClr val="FFFFFF"/>
                  </a:solidFill>
                </a:endParaRPr>
              </a:p>
            </p:txBody>
          </p:sp>
          <p:sp>
            <p:nvSpPr>
              <p:cNvPr id="26" name="矩形 25">
                <a:extLst>
                  <a:ext uri="{FF2B5EF4-FFF2-40B4-BE49-F238E27FC236}">
                    <a16:creationId xmlns:a16="http://schemas.microsoft.com/office/drawing/2014/main" id="{3A32855B-F217-9441-8A67-56791799F6F3}"/>
                  </a:ext>
                </a:extLst>
              </p:cNvPr>
              <p:cNvSpPr/>
              <p:nvPr/>
            </p:nvSpPr>
            <p:spPr>
              <a:xfrm>
                <a:off x="3019308" y="3315021"/>
                <a:ext cx="1972394" cy="49904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t>组员</a:t>
                </a:r>
                <a:endParaRPr lang="en-US" altLang="zh-CN" sz="2000" dirty="0"/>
              </a:p>
            </p:txBody>
          </p:sp>
        </p:grpSp>
        <p:grpSp>
          <p:nvGrpSpPr>
            <p:cNvPr id="9" name="组合 8">
              <a:extLst>
                <a:ext uri="{FF2B5EF4-FFF2-40B4-BE49-F238E27FC236}">
                  <a16:creationId xmlns:a16="http://schemas.microsoft.com/office/drawing/2014/main" id="{EFD86ECF-2092-9E48-ADB5-11E5FCE1DB58}"/>
                </a:ext>
              </a:extLst>
            </p:cNvPr>
            <p:cNvGrpSpPr/>
            <p:nvPr/>
          </p:nvGrpSpPr>
          <p:grpSpPr>
            <a:xfrm>
              <a:off x="6255279" y="2518620"/>
              <a:ext cx="2396204" cy="3413829"/>
              <a:chOff x="4991477" y="2518620"/>
              <a:chExt cx="2396204" cy="3413829"/>
            </a:xfrm>
          </p:grpSpPr>
          <p:sp>
            <p:nvSpPr>
              <p:cNvPr id="20" name="矩形 19">
                <a:extLst>
                  <a:ext uri="{FF2B5EF4-FFF2-40B4-BE49-F238E27FC236}">
                    <a16:creationId xmlns:a16="http://schemas.microsoft.com/office/drawing/2014/main" id="{0A509A65-0EC1-A242-BA80-A5B2F8F6739B}"/>
                  </a:ext>
                </a:extLst>
              </p:cNvPr>
              <p:cNvSpPr/>
              <p:nvPr/>
            </p:nvSpPr>
            <p:spPr>
              <a:xfrm>
                <a:off x="5113698" y="2717795"/>
                <a:ext cx="2273983" cy="3214654"/>
              </a:xfrm>
              <a:prstGeom prst="rect">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a:solidFill>
                    <a:schemeClr val="tx1"/>
                  </a:solidFill>
                </a:endParaRPr>
              </a:p>
            </p:txBody>
          </p:sp>
          <p:sp>
            <p:nvSpPr>
              <p:cNvPr id="21" name="矩形 20">
                <a:extLst>
                  <a:ext uri="{FF2B5EF4-FFF2-40B4-BE49-F238E27FC236}">
                    <a16:creationId xmlns:a16="http://schemas.microsoft.com/office/drawing/2014/main" id="{CA2839EF-256E-9F40-B64E-8B31230C832D}"/>
                  </a:ext>
                </a:extLst>
              </p:cNvPr>
              <p:cNvSpPr/>
              <p:nvPr/>
            </p:nvSpPr>
            <p:spPr>
              <a:xfrm>
                <a:off x="4991477" y="2518620"/>
                <a:ext cx="1475715" cy="398352"/>
              </a:xfrm>
              <a:prstGeom prst="rect">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kumimoji="1" lang="zh-CN" altLang="en-US" sz="1400" b="1" dirty="0">
                    <a:latin typeface="宋体" panose="02010600030101010101" pitchFamily="2" charset="-122"/>
                  </a:rPr>
                  <a:t>张李</a:t>
                </a:r>
                <a:endParaRPr lang="en-US" altLang="zh-CN" sz="1400" b="1" dirty="0">
                  <a:solidFill>
                    <a:srgbClr val="FFFFFF"/>
                  </a:solidFill>
                </a:endParaRPr>
              </a:p>
            </p:txBody>
          </p:sp>
          <p:sp>
            <p:nvSpPr>
              <p:cNvPr id="22" name="矩形 21">
                <a:extLst>
                  <a:ext uri="{FF2B5EF4-FFF2-40B4-BE49-F238E27FC236}">
                    <a16:creationId xmlns:a16="http://schemas.microsoft.com/office/drawing/2014/main" id="{C77BE564-D77B-A741-93C2-74AAA01DC7A2}"/>
                  </a:ext>
                </a:extLst>
              </p:cNvPr>
              <p:cNvSpPr/>
              <p:nvPr/>
            </p:nvSpPr>
            <p:spPr>
              <a:xfrm>
                <a:off x="5243977" y="3315021"/>
                <a:ext cx="1972394" cy="49904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t>组员</a:t>
                </a:r>
                <a:endParaRPr lang="en-US" altLang="zh-CN" sz="2000" dirty="0"/>
              </a:p>
            </p:txBody>
          </p:sp>
          <p:sp>
            <p:nvSpPr>
              <p:cNvPr id="23" name="矩形 22">
                <a:extLst>
                  <a:ext uri="{FF2B5EF4-FFF2-40B4-BE49-F238E27FC236}">
                    <a16:creationId xmlns:a16="http://schemas.microsoft.com/office/drawing/2014/main" id="{BA6D2C6D-E664-2A42-BE5C-A55BC64777FE}"/>
                  </a:ext>
                </a:extLst>
              </p:cNvPr>
              <p:cNvSpPr/>
              <p:nvPr/>
            </p:nvSpPr>
            <p:spPr>
              <a:xfrm>
                <a:off x="5243977" y="3881194"/>
                <a:ext cx="1972394" cy="1525739"/>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latin typeface="Microsoft YaHei Light" panose="020B0503020204020204" pitchFamily="34" charset="-122"/>
                    <a:ea typeface="Microsoft YaHei Light" panose="020B0503020204020204" pitchFamily="34" charset="-122"/>
                  </a:rPr>
                  <a:t>相关论文查找与分析</a:t>
                </a:r>
                <a:endParaRPr kumimoji="1" lang="en-US" altLang="zh-CN" sz="1600" dirty="0">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lang="zh-CN" altLang="en-US" sz="1600" dirty="0">
                    <a:latin typeface="Microsoft YaHei Light" panose="020B0503020204020204" pitchFamily="34" charset="-122"/>
                    <a:ea typeface="Microsoft YaHei Light" panose="020B0503020204020204" pitchFamily="34" charset="-122"/>
                  </a:rPr>
                  <a:t>推荐技术的对比与选型</a:t>
                </a:r>
                <a:endParaRPr lang="en-US" altLang="zh-CN" sz="1600" dirty="0">
                  <a:latin typeface="Microsoft YaHei Light" panose="020B0503020204020204" pitchFamily="34" charset="-122"/>
                  <a:ea typeface="Microsoft YaHei Light" panose="020B0503020204020204" pitchFamily="34" charset="-122"/>
                </a:endParaRPr>
              </a:p>
            </p:txBody>
          </p:sp>
        </p:grpSp>
        <p:grpSp>
          <p:nvGrpSpPr>
            <p:cNvPr id="10" name="组合 9">
              <a:extLst>
                <a:ext uri="{FF2B5EF4-FFF2-40B4-BE49-F238E27FC236}">
                  <a16:creationId xmlns:a16="http://schemas.microsoft.com/office/drawing/2014/main" id="{D307C772-F076-914E-829C-5F2A036CC3E2}"/>
                </a:ext>
              </a:extLst>
            </p:cNvPr>
            <p:cNvGrpSpPr/>
            <p:nvPr/>
          </p:nvGrpSpPr>
          <p:grpSpPr>
            <a:xfrm>
              <a:off x="9111850" y="2518620"/>
              <a:ext cx="2396204" cy="3413829"/>
              <a:chOff x="7216146" y="2518620"/>
              <a:chExt cx="2396204" cy="3413829"/>
            </a:xfrm>
          </p:grpSpPr>
          <p:sp>
            <p:nvSpPr>
              <p:cNvPr id="16" name="矩形 15">
                <a:extLst>
                  <a:ext uri="{FF2B5EF4-FFF2-40B4-BE49-F238E27FC236}">
                    <a16:creationId xmlns:a16="http://schemas.microsoft.com/office/drawing/2014/main" id="{D175335C-6CDA-5144-B866-F7BC8D84A6F9}"/>
                  </a:ext>
                </a:extLst>
              </p:cNvPr>
              <p:cNvSpPr/>
              <p:nvPr/>
            </p:nvSpPr>
            <p:spPr>
              <a:xfrm>
                <a:off x="7338367" y="2717795"/>
                <a:ext cx="2273983" cy="3214654"/>
              </a:xfrm>
              <a:prstGeom prst="rect">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17" name="矩形 16">
                <a:extLst>
                  <a:ext uri="{FF2B5EF4-FFF2-40B4-BE49-F238E27FC236}">
                    <a16:creationId xmlns:a16="http://schemas.microsoft.com/office/drawing/2014/main" id="{2D337EE1-4E77-184D-B702-770F3387AD42}"/>
                  </a:ext>
                </a:extLst>
              </p:cNvPr>
              <p:cNvSpPr/>
              <p:nvPr/>
            </p:nvSpPr>
            <p:spPr>
              <a:xfrm>
                <a:off x="7216146" y="2518620"/>
                <a:ext cx="1475715" cy="398352"/>
              </a:xfrm>
              <a:prstGeom prst="rect">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kumimoji="1" lang="zh-CN" altLang="en-US" sz="1400" b="1" dirty="0">
                    <a:latin typeface="宋体" panose="02010600030101010101" pitchFamily="2" charset="-122"/>
                  </a:rPr>
                  <a:t>王勃栋</a:t>
                </a:r>
                <a:endParaRPr lang="en-US" altLang="zh-CN" sz="1400" b="1" dirty="0">
                  <a:solidFill>
                    <a:srgbClr val="FFFFFF"/>
                  </a:solidFill>
                </a:endParaRPr>
              </a:p>
            </p:txBody>
          </p:sp>
          <p:sp>
            <p:nvSpPr>
              <p:cNvPr id="18" name="矩形 17">
                <a:extLst>
                  <a:ext uri="{FF2B5EF4-FFF2-40B4-BE49-F238E27FC236}">
                    <a16:creationId xmlns:a16="http://schemas.microsoft.com/office/drawing/2014/main" id="{6E0D2E29-70A7-5B44-9392-550D6B99E3CD}"/>
                  </a:ext>
                </a:extLst>
              </p:cNvPr>
              <p:cNvSpPr/>
              <p:nvPr/>
            </p:nvSpPr>
            <p:spPr>
              <a:xfrm>
                <a:off x="7468646" y="3315021"/>
                <a:ext cx="1972394" cy="499560"/>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组员</a:t>
                </a:r>
                <a:endParaRPr lang="en-US" altLang="zh-CN" sz="2000" dirty="0">
                  <a:latin typeface="Microsoft YaHei" panose="020B0503020204020204" pitchFamily="34" charset="-122"/>
                  <a:ea typeface="Microsoft YaHei" panose="020B0503020204020204" pitchFamily="34" charset="-122"/>
                </a:endParaRPr>
              </a:p>
            </p:txBody>
          </p:sp>
          <p:sp>
            <p:nvSpPr>
              <p:cNvPr id="19" name="矩形 18">
                <a:extLst>
                  <a:ext uri="{FF2B5EF4-FFF2-40B4-BE49-F238E27FC236}">
                    <a16:creationId xmlns:a16="http://schemas.microsoft.com/office/drawing/2014/main" id="{FDE09F64-F894-D445-9008-7F654E88B39A}"/>
                  </a:ext>
                </a:extLst>
              </p:cNvPr>
              <p:cNvSpPr/>
              <p:nvPr/>
            </p:nvSpPr>
            <p:spPr>
              <a:xfrm>
                <a:off x="7372495" y="3782187"/>
                <a:ext cx="1972394" cy="115640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latin typeface="Microsoft YaHei Light" panose="020B0503020204020204" pitchFamily="34" charset="-122"/>
                    <a:ea typeface="Microsoft YaHei Light" panose="020B0503020204020204" pitchFamily="34" charset="-122"/>
                  </a:rPr>
                  <a:t>数据准备处理，</a:t>
                </a:r>
                <a:endParaRPr kumimoji="1" lang="en-US" altLang="zh-CN" sz="1600" dirty="0">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latin typeface="Microsoft YaHei Light" panose="020B0503020204020204" pitchFamily="34" charset="-122"/>
                    <a:ea typeface="Microsoft YaHei Light" panose="020B0503020204020204" pitchFamily="34" charset="-122"/>
                  </a:rPr>
                  <a:t>核心技术文档输出</a:t>
                </a:r>
                <a:endParaRPr lang="en-US" altLang="zh-CN" sz="1600" dirty="0">
                  <a:latin typeface="Microsoft YaHei Light" panose="020B0503020204020204" pitchFamily="34" charset="-122"/>
                  <a:ea typeface="Microsoft YaHei Light" panose="020B0503020204020204" pitchFamily="34" charset="-122"/>
                </a:endParaRPr>
              </a:p>
            </p:txBody>
          </p:sp>
        </p:grpSp>
        <p:sp>
          <p:nvSpPr>
            <p:cNvPr id="12" name="矩形 11">
              <a:extLst>
                <a:ext uri="{FF2B5EF4-FFF2-40B4-BE49-F238E27FC236}">
                  <a16:creationId xmlns:a16="http://schemas.microsoft.com/office/drawing/2014/main" id="{73A11A55-5AD6-964E-A14E-96E7378FF363}"/>
                </a:ext>
              </a:extLst>
            </p:cNvPr>
            <p:cNvSpPr/>
            <p:nvPr/>
          </p:nvSpPr>
          <p:spPr>
            <a:xfrm>
              <a:off x="889907" y="1235505"/>
              <a:ext cx="10412186" cy="461665"/>
            </a:xfrm>
            <a:prstGeom prst="rect">
              <a:avLst/>
            </a:prstGeom>
          </p:spPr>
          <p:txBody>
            <a:bodyPr anchor="b" anchorCtr="0">
              <a:spAutoFit/>
            </a:bodyPr>
            <a:lstStyle/>
            <a:p>
              <a:pPr algn="ctr">
                <a:buSzPct val="25000"/>
              </a:pPr>
              <a:r>
                <a:rPr lang="zh-CN" altLang="en-US" sz="2400" b="1" dirty="0"/>
                <a:t>四人同心</a:t>
              </a:r>
              <a:r>
                <a:rPr lang="en-US" altLang="zh-CN" sz="2400" b="1" dirty="0"/>
                <a:t>-</a:t>
              </a:r>
              <a:r>
                <a:rPr lang="zh-CN" altLang="en-US" sz="2400" b="1" dirty="0"/>
                <a:t>其利断金</a:t>
              </a:r>
              <a:endParaRPr lang="en-US" altLang="zh-CN" sz="2400" b="1" dirty="0"/>
            </a:p>
          </p:txBody>
        </p:sp>
      </p:grpSp>
      <p:sp>
        <p:nvSpPr>
          <p:cNvPr id="32" name="矩形 31">
            <a:extLst>
              <a:ext uri="{FF2B5EF4-FFF2-40B4-BE49-F238E27FC236}">
                <a16:creationId xmlns:a16="http://schemas.microsoft.com/office/drawing/2014/main" id="{2FA31517-D64C-0E4C-A58D-04D80BC21FFF}"/>
              </a:ext>
            </a:extLst>
          </p:cNvPr>
          <p:cNvSpPr/>
          <p:nvPr/>
        </p:nvSpPr>
        <p:spPr>
          <a:xfrm>
            <a:off x="3651209" y="3873070"/>
            <a:ext cx="1972394" cy="1527726"/>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大数据技术的对比与选型</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搜索技术的对比与选型</a:t>
            </a:r>
            <a:endParaRPr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p:txBody>
      </p:sp>
    </p:spTree>
    <p:extLst>
      <p:ext uri="{BB962C8B-B14F-4D97-AF65-F5344CB8AC3E}">
        <p14:creationId xmlns:p14="http://schemas.microsoft.com/office/powerpoint/2010/main" val="383550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36F3912-38B4-AE40-BA2A-FF609C62EA60}"/>
              </a:ext>
            </a:extLst>
          </p:cNvPr>
          <p:cNvSpPr>
            <a:spLocks noGrp="1"/>
          </p:cNvSpPr>
          <p:nvPr>
            <p:ph type="title"/>
          </p:nvPr>
        </p:nvSpPr>
        <p:spPr/>
        <p:txBody>
          <a:bodyPr/>
          <a:lstStyle/>
          <a:p>
            <a:r>
              <a:rPr kumimoji="1" lang="zh-CN" altLang="en-US" dirty="0"/>
              <a:t>项目简介</a:t>
            </a:r>
          </a:p>
        </p:txBody>
      </p:sp>
      <p:sp>
        <p:nvSpPr>
          <p:cNvPr id="4" name="灯片编号占位符 3">
            <a:extLst>
              <a:ext uri="{FF2B5EF4-FFF2-40B4-BE49-F238E27FC236}">
                <a16:creationId xmlns:a16="http://schemas.microsoft.com/office/drawing/2014/main" id="{C50E3A37-5BA1-0241-A9A1-7EA8773AF84B}"/>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grpSp>
        <p:nvGrpSpPr>
          <p:cNvPr id="6" name="îṣlîḋê">
            <a:extLst>
              <a:ext uri="{FF2B5EF4-FFF2-40B4-BE49-F238E27FC236}">
                <a16:creationId xmlns:a16="http://schemas.microsoft.com/office/drawing/2014/main" id="{3C5A0DE4-D803-1F4A-B4FD-3A0AB770506D}"/>
              </a:ext>
            </a:extLst>
          </p:cNvPr>
          <p:cNvGrpSpPr>
            <a:grpSpLocks noChangeAspect="1"/>
          </p:cNvGrpSpPr>
          <p:nvPr/>
        </p:nvGrpSpPr>
        <p:grpSpPr>
          <a:xfrm>
            <a:off x="1553028" y="1152721"/>
            <a:ext cx="9284896" cy="4362708"/>
            <a:chOff x="1553028" y="1152721"/>
            <a:chExt cx="9284896" cy="4362708"/>
          </a:xfrm>
        </p:grpSpPr>
        <p:sp>
          <p:nvSpPr>
            <p:cNvPr id="7" name="íṥļîḍè">
              <a:extLst>
                <a:ext uri="{FF2B5EF4-FFF2-40B4-BE49-F238E27FC236}">
                  <a16:creationId xmlns:a16="http://schemas.microsoft.com/office/drawing/2014/main" id="{434DE26D-E1CE-994F-BBD5-62CB3FDBF673}"/>
                </a:ext>
              </a:extLst>
            </p:cNvPr>
            <p:cNvSpPr/>
            <p:nvPr/>
          </p:nvSpPr>
          <p:spPr>
            <a:xfrm>
              <a:off x="1553028" y="2293257"/>
              <a:ext cx="348343" cy="2525486"/>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8" name="ïṥḷíḓe">
              <a:extLst>
                <a:ext uri="{FF2B5EF4-FFF2-40B4-BE49-F238E27FC236}">
                  <a16:creationId xmlns:a16="http://schemas.microsoft.com/office/drawing/2014/main" id="{39BC1356-4AC7-ED48-B42F-A73D8AA399C8}"/>
                </a:ext>
              </a:extLst>
            </p:cNvPr>
            <p:cNvSpPr/>
            <p:nvPr/>
          </p:nvSpPr>
          <p:spPr>
            <a:xfrm>
              <a:off x="1785256" y="1418772"/>
              <a:ext cx="7098107" cy="4096657"/>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9" name="iṧḷîḋe">
              <a:extLst>
                <a:ext uri="{FF2B5EF4-FFF2-40B4-BE49-F238E27FC236}">
                  <a16:creationId xmlns:a16="http://schemas.microsoft.com/office/drawing/2014/main" id="{3F52F671-8D56-6843-A310-B1DA82514864}"/>
                </a:ext>
              </a:extLst>
            </p:cNvPr>
            <p:cNvSpPr txBox="1"/>
            <p:nvPr/>
          </p:nvSpPr>
          <p:spPr>
            <a:xfrm>
              <a:off x="2231880" y="1890510"/>
              <a:ext cx="6204859" cy="830997"/>
            </a:xfrm>
            <a:prstGeom prst="rect">
              <a:avLst/>
            </a:prstGeom>
            <a:noFill/>
          </p:spPr>
          <p:txBody>
            <a:bodyPr wrap="square" rtlCol="0">
              <a:spAutoFit/>
            </a:bodyPr>
            <a:lstStyle/>
            <a:p>
              <a:r>
                <a:rPr lang="en-US" altLang="zh-CN" sz="2400" b="1" dirty="0">
                  <a:solidFill>
                    <a:schemeClr val="accent1"/>
                  </a:solidFill>
                </a:rPr>
                <a:t>Detail</a:t>
              </a:r>
            </a:p>
            <a:p>
              <a:r>
                <a:rPr lang="en-US" altLang="zh-CN" sz="2400" b="1" dirty="0">
                  <a:solidFill>
                    <a:schemeClr val="tx1">
                      <a:lumMod val="85000"/>
                      <a:lumOff val="15000"/>
                    </a:schemeClr>
                  </a:solidFill>
                </a:rPr>
                <a:t>——</a:t>
              </a:r>
            </a:p>
          </p:txBody>
        </p:sp>
        <p:sp>
          <p:nvSpPr>
            <p:cNvPr id="10" name="išlîde">
              <a:extLst>
                <a:ext uri="{FF2B5EF4-FFF2-40B4-BE49-F238E27FC236}">
                  <a16:creationId xmlns:a16="http://schemas.microsoft.com/office/drawing/2014/main" id="{882F52D7-9D46-9741-B8C5-FA7C55C5EF61}"/>
                </a:ext>
              </a:extLst>
            </p:cNvPr>
            <p:cNvSpPr txBox="1"/>
            <p:nvPr/>
          </p:nvSpPr>
          <p:spPr>
            <a:xfrm>
              <a:off x="2133599" y="2884056"/>
              <a:ext cx="6204859" cy="1525739"/>
            </a:xfrm>
            <a:prstGeom prst="rect">
              <a:avLst/>
            </a:prstGeom>
            <a:noFill/>
          </p:spPr>
          <p:txBody>
            <a:bodyPr wrap="square" rtlCol="0">
              <a:spAutoFit/>
            </a:bodyPr>
            <a:lstStyle/>
            <a:p>
              <a:pPr>
                <a:lnSpc>
                  <a:spcPct val="150000"/>
                </a:lnSpc>
              </a:pPr>
              <a:r>
                <a:rPr lang="zh-CN" altLang="en-US" sz="1600" dirty="0">
                  <a:solidFill>
                    <a:schemeClr val="tx1">
                      <a:lumMod val="85000"/>
                      <a:lumOff val="15000"/>
                      <a:alpha val="50000"/>
                    </a:schemeClr>
                  </a:solidFill>
                </a:rPr>
                <a:t>实现数据增强基于大数据技术，研究城市运行产生的建筑能耗、气象、路网、交通、管网、城市安防、水利、生态环境等场景的海量物联监测数据存储及快速检索，实现城市运营物联感知数据的预警提醒及可视化展示。</a:t>
              </a:r>
            </a:p>
          </p:txBody>
        </p:sp>
        <p:sp>
          <p:nvSpPr>
            <p:cNvPr id="11" name="îṥļîḑê">
              <a:extLst>
                <a:ext uri="{FF2B5EF4-FFF2-40B4-BE49-F238E27FC236}">
                  <a16:creationId xmlns:a16="http://schemas.microsoft.com/office/drawing/2014/main" id="{FF216F96-6532-7945-B708-A4C7A072262F}"/>
                </a:ext>
              </a:extLst>
            </p:cNvPr>
            <p:cNvSpPr txBox="1"/>
            <p:nvPr/>
          </p:nvSpPr>
          <p:spPr>
            <a:xfrm>
              <a:off x="9082315" y="1152721"/>
              <a:ext cx="1755609" cy="1446550"/>
            </a:xfrm>
            <a:prstGeom prst="rect">
              <a:avLst/>
            </a:prstGeom>
            <a:noFill/>
          </p:spPr>
          <p:txBody>
            <a:bodyPr wrap="none" rtlCol="0">
              <a:spAutoFit/>
            </a:bodyPr>
            <a:lstStyle/>
            <a:p>
              <a:r>
                <a:rPr lang="en-US" altLang="zh-CN" sz="8800" b="1" dirty="0">
                  <a:solidFill>
                    <a:schemeClr val="bg1">
                      <a:lumMod val="85000"/>
                    </a:schemeClr>
                  </a:solidFill>
                </a:rPr>
                <a:t>.01</a:t>
              </a:r>
              <a:endParaRPr lang="zh-CN" altLang="en-US" sz="8800" b="1" dirty="0">
                <a:solidFill>
                  <a:schemeClr val="bg1">
                    <a:lumMod val="85000"/>
                  </a:schemeClr>
                </a:solidFill>
              </a:endParaRPr>
            </a:p>
          </p:txBody>
        </p:sp>
      </p:grpSp>
    </p:spTree>
    <p:extLst>
      <p:ext uri="{BB962C8B-B14F-4D97-AF65-F5344CB8AC3E}">
        <p14:creationId xmlns:p14="http://schemas.microsoft.com/office/powerpoint/2010/main" val="24426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36F3912-38B4-AE40-BA2A-FF609C62EA60}"/>
              </a:ext>
            </a:extLst>
          </p:cNvPr>
          <p:cNvSpPr>
            <a:spLocks noGrp="1"/>
          </p:cNvSpPr>
          <p:nvPr>
            <p:ph type="title"/>
          </p:nvPr>
        </p:nvSpPr>
        <p:spPr/>
        <p:txBody>
          <a:bodyPr/>
          <a:lstStyle/>
          <a:p>
            <a:r>
              <a:rPr kumimoji="1" lang="zh-CN" altLang="en-US" dirty="0"/>
              <a:t>项目数据特点分析</a:t>
            </a:r>
          </a:p>
        </p:txBody>
      </p:sp>
      <p:sp>
        <p:nvSpPr>
          <p:cNvPr id="4" name="灯片编号占位符 3">
            <a:extLst>
              <a:ext uri="{FF2B5EF4-FFF2-40B4-BE49-F238E27FC236}">
                <a16:creationId xmlns:a16="http://schemas.microsoft.com/office/drawing/2014/main" id="{C50E3A37-5BA1-0241-A9A1-7EA8773AF84B}"/>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6" name="îṣlîḋê">
            <a:extLst>
              <a:ext uri="{FF2B5EF4-FFF2-40B4-BE49-F238E27FC236}">
                <a16:creationId xmlns:a16="http://schemas.microsoft.com/office/drawing/2014/main" id="{3C5A0DE4-D803-1F4A-B4FD-3A0AB770506D}"/>
              </a:ext>
            </a:extLst>
          </p:cNvPr>
          <p:cNvGrpSpPr>
            <a:grpSpLocks noChangeAspect="1"/>
          </p:cNvGrpSpPr>
          <p:nvPr/>
        </p:nvGrpSpPr>
        <p:grpSpPr>
          <a:xfrm>
            <a:off x="1553028" y="1152721"/>
            <a:ext cx="9284896" cy="4362708"/>
            <a:chOff x="1553028" y="1152721"/>
            <a:chExt cx="9284896" cy="4362708"/>
          </a:xfrm>
        </p:grpSpPr>
        <p:sp>
          <p:nvSpPr>
            <p:cNvPr id="7" name="íṥļîḍè">
              <a:extLst>
                <a:ext uri="{FF2B5EF4-FFF2-40B4-BE49-F238E27FC236}">
                  <a16:creationId xmlns:a16="http://schemas.microsoft.com/office/drawing/2014/main" id="{434DE26D-E1CE-994F-BBD5-62CB3FDBF673}"/>
                </a:ext>
              </a:extLst>
            </p:cNvPr>
            <p:cNvSpPr/>
            <p:nvPr/>
          </p:nvSpPr>
          <p:spPr>
            <a:xfrm>
              <a:off x="1553028" y="2293257"/>
              <a:ext cx="348343" cy="2525486"/>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8" name="ïṥḷíḓe">
              <a:extLst>
                <a:ext uri="{FF2B5EF4-FFF2-40B4-BE49-F238E27FC236}">
                  <a16:creationId xmlns:a16="http://schemas.microsoft.com/office/drawing/2014/main" id="{39BC1356-4AC7-ED48-B42F-A73D8AA399C8}"/>
                </a:ext>
              </a:extLst>
            </p:cNvPr>
            <p:cNvSpPr/>
            <p:nvPr/>
          </p:nvSpPr>
          <p:spPr>
            <a:xfrm>
              <a:off x="1785256" y="1418772"/>
              <a:ext cx="7098107" cy="4096657"/>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9" name="iṧḷîḋe">
              <a:extLst>
                <a:ext uri="{FF2B5EF4-FFF2-40B4-BE49-F238E27FC236}">
                  <a16:creationId xmlns:a16="http://schemas.microsoft.com/office/drawing/2014/main" id="{3F52F671-8D56-6843-A310-B1DA82514864}"/>
                </a:ext>
              </a:extLst>
            </p:cNvPr>
            <p:cNvSpPr txBox="1"/>
            <p:nvPr/>
          </p:nvSpPr>
          <p:spPr>
            <a:xfrm>
              <a:off x="2231880" y="1890510"/>
              <a:ext cx="6204859" cy="461665"/>
            </a:xfrm>
            <a:prstGeom prst="rect">
              <a:avLst/>
            </a:prstGeom>
            <a:noFill/>
          </p:spPr>
          <p:txBody>
            <a:bodyPr wrap="square" rtlCol="0">
              <a:spAutoFit/>
            </a:bodyPr>
            <a:lstStyle/>
            <a:p>
              <a:endParaRPr lang="en-US" altLang="zh-CN" sz="2400" b="1" dirty="0">
                <a:solidFill>
                  <a:schemeClr val="tx1">
                    <a:lumMod val="85000"/>
                    <a:lumOff val="15000"/>
                  </a:schemeClr>
                </a:solidFill>
              </a:endParaRPr>
            </a:p>
          </p:txBody>
        </p:sp>
        <p:sp>
          <p:nvSpPr>
            <p:cNvPr id="10" name="išlîde">
              <a:extLst>
                <a:ext uri="{FF2B5EF4-FFF2-40B4-BE49-F238E27FC236}">
                  <a16:creationId xmlns:a16="http://schemas.microsoft.com/office/drawing/2014/main" id="{882F52D7-9D46-9741-B8C5-FA7C55C5EF61}"/>
                </a:ext>
              </a:extLst>
            </p:cNvPr>
            <p:cNvSpPr txBox="1"/>
            <p:nvPr/>
          </p:nvSpPr>
          <p:spPr>
            <a:xfrm>
              <a:off x="1858701" y="2124839"/>
              <a:ext cx="6751898" cy="2862322"/>
            </a:xfrm>
            <a:prstGeom prst="rect">
              <a:avLst/>
            </a:prstGeom>
            <a:noFill/>
          </p:spPr>
          <p:txBody>
            <a:bodyPr wrap="square" rtlCol="0">
              <a:spAutoFit/>
            </a:bodyPr>
            <a:lstStyle/>
            <a:p>
              <a:pPr>
                <a:spcBef>
                  <a:spcPct val="0"/>
                </a:spcBef>
                <a:buFontTx/>
                <a:buAutoNum type="arabicPeriod"/>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数据采集来源设备规模较大，数据量极大一天数据可能超过</a:t>
              </a:r>
              <a:r>
                <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100</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亿条</a:t>
              </a: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Tx/>
                <a:buAutoNum type="arabicPeriod"/>
              </a:pP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Tx/>
                <a:buAutoNum type="arabicPeriod"/>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数据传输线路多种多样（</a:t>
              </a:r>
              <a:r>
                <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2G</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a:t>
              </a:r>
              <a:r>
                <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3G</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a:t>
              </a:r>
              <a:r>
                <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WIFI</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有线）</a:t>
              </a: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Tx/>
                <a:buAutoNum type="arabicPeriod"/>
              </a:pPr>
              <a:endParaRPr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Tx/>
                <a:buAutoNum type="arabicPeriod"/>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数据具有较强时序性，更新或者删除操作较少</a:t>
              </a: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Tx/>
                <a:buAutoNum type="arabicPeriod"/>
              </a:pP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Tx/>
                <a:buAutoNum type="arabicPeriod"/>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数据在一定模型下有有效期，并且查询也是基于时间，地理位置及属性</a:t>
              </a: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p:txBody>
        </p:sp>
        <p:sp>
          <p:nvSpPr>
            <p:cNvPr id="11" name="îṥļîḑê">
              <a:extLst>
                <a:ext uri="{FF2B5EF4-FFF2-40B4-BE49-F238E27FC236}">
                  <a16:creationId xmlns:a16="http://schemas.microsoft.com/office/drawing/2014/main" id="{FF216F96-6532-7945-B708-A4C7A072262F}"/>
                </a:ext>
              </a:extLst>
            </p:cNvPr>
            <p:cNvSpPr txBox="1"/>
            <p:nvPr/>
          </p:nvSpPr>
          <p:spPr>
            <a:xfrm>
              <a:off x="9082315" y="1152721"/>
              <a:ext cx="1755609" cy="1446550"/>
            </a:xfrm>
            <a:prstGeom prst="rect">
              <a:avLst/>
            </a:prstGeom>
            <a:noFill/>
          </p:spPr>
          <p:txBody>
            <a:bodyPr wrap="none" rtlCol="0">
              <a:spAutoFit/>
            </a:bodyPr>
            <a:lstStyle/>
            <a:p>
              <a:r>
                <a:rPr lang="en-US" altLang="zh-CN" sz="8800" b="1" dirty="0">
                  <a:solidFill>
                    <a:schemeClr val="bg1">
                      <a:lumMod val="85000"/>
                    </a:schemeClr>
                  </a:solidFill>
                </a:rPr>
                <a:t>.02</a:t>
              </a:r>
              <a:endParaRPr lang="zh-CN" altLang="en-US" sz="8800" b="1" dirty="0">
                <a:solidFill>
                  <a:schemeClr val="bg1">
                    <a:lumMod val="85000"/>
                  </a:schemeClr>
                </a:solidFill>
              </a:endParaRPr>
            </a:p>
          </p:txBody>
        </p:sp>
      </p:grpSp>
    </p:spTree>
    <p:extLst>
      <p:ext uri="{BB962C8B-B14F-4D97-AF65-F5344CB8AC3E}">
        <p14:creationId xmlns:p14="http://schemas.microsoft.com/office/powerpoint/2010/main" val="260456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36F3912-38B4-AE40-BA2A-FF609C62EA60}"/>
              </a:ext>
            </a:extLst>
          </p:cNvPr>
          <p:cNvSpPr>
            <a:spLocks noGrp="1"/>
          </p:cNvSpPr>
          <p:nvPr>
            <p:ph type="title"/>
          </p:nvPr>
        </p:nvSpPr>
        <p:spPr/>
        <p:txBody>
          <a:bodyPr/>
          <a:lstStyle/>
          <a:p>
            <a:r>
              <a:rPr kumimoji="1" lang="zh-CN" altLang="en-US" dirty="0"/>
              <a:t>课题研究方向</a:t>
            </a:r>
          </a:p>
        </p:txBody>
      </p:sp>
      <p:sp>
        <p:nvSpPr>
          <p:cNvPr id="4" name="灯片编号占位符 3">
            <a:extLst>
              <a:ext uri="{FF2B5EF4-FFF2-40B4-BE49-F238E27FC236}">
                <a16:creationId xmlns:a16="http://schemas.microsoft.com/office/drawing/2014/main" id="{C50E3A37-5BA1-0241-A9A1-7EA8773AF84B}"/>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grpSp>
        <p:nvGrpSpPr>
          <p:cNvPr id="6" name="îṣlîḋê">
            <a:extLst>
              <a:ext uri="{FF2B5EF4-FFF2-40B4-BE49-F238E27FC236}">
                <a16:creationId xmlns:a16="http://schemas.microsoft.com/office/drawing/2014/main" id="{3C5A0DE4-D803-1F4A-B4FD-3A0AB770506D}"/>
              </a:ext>
            </a:extLst>
          </p:cNvPr>
          <p:cNvGrpSpPr>
            <a:grpSpLocks noChangeAspect="1"/>
          </p:cNvGrpSpPr>
          <p:nvPr/>
        </p:nvGrpSpPr>
        <p:grpSpPr>
          <a:xfrm>
            <a:off x="1553028" y="1152721"/>
            <a:ext cx="9284896" cy="4362708"/>
            <a:chOff x="1553028" y="1152721"/>
            <a:chExt cx="9284896" cy="4362708"/>
          </a:xfrm>
        </p:grpSpPr>
        <p:sp>
          <p:nvSpPr>
            <p:cNvPr id="7" name="íṥļîḍè">
              <a:extLst>
                <a:ext uri="{FF2B5EF4-FFF2-40B4-BE49-F238E27FC236}">
                  <a16:creationId xmlns:a16="http://schemas.microsoft.com/office/drawing/2014/main" id="{434DE26D-E1CE-994F-BBD5-62CB3FDBF673}"/>
                </a:ext>
              </a:extLst>
            </p:cNvPr>
            <p:cNvSpPr/>
            <p:nvPr/>
          </p:nvSpPr>
          <p:spPr>
            <a:xfrm>
              <a:off x="1553028" y="2293257"/>
              <a:ext cx="348343" cy="2525486"/>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8" name="ïṥḷíḓe">
              <a:extLst>
                <a:ext uri="{FF2B5EF4-FFF2-40B4-BE49-F238E27FC236}">
                  <a16:creationId xmlns:a16="http://schemas.microsoft.com/office/drawing/2014/main" id="{39BC1356-4AC7-ED48-B42F-A73D8AA399C8}"/>
                </a:ext>
              </a:extLst>
            </p:cNvPr>
            <p:cNvSpPr/>
            <p:nvPr/>
          </p:nvSpPr>
          <p:spPr>
            <a:xfrm>
              <a:off x="1785256" y="1418772"/>
              <a:ext cx="7098107" cy="4096657"/>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10" name="išlîde">
              <a:extLst>
                <a:ext uri="{FF2B5EF4-FFF2-40B4-BE49-F238E27FC236}">
                  <a16:creationId xmlns:a16="http://schemas.microsoft.com/office/drawing/2014/main" id="{882F52D7-9D46-9741-B8C5-FA7C55C5EF61}"/>
                </a:ext>
              </a:extLst>
            </p:cNvPr>
            <p:cNvSpPr txBox="1"/>
            <p:nvPr/>
          </p:nvSpPr>
          <p:spPr>
            <a:xfrm>
              <a:off x="2100323" y="1981962"/>
              <a:ext cx="6326225" cy="2246769"/>
            </a:xfrm>
            <a:prstGeom prst="rect">
              <a:avLst/>
            </a:prstGeom>
            <a:noFill/>
          </p:spPr>
          <p:txBody>
            <a:bodyPr wrap="square" rtlCol="0">
              <a:spAutoFit/>
            </a:bodyPr>
            <a:lstStyle/>
            <a:p>
              <a:pPr>
                <a:spcBef>
                  <a:spcPct val="0"/>
                </a:spcBef>
                <a:buFontTx/>
                <a:buNone/>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通过对课题及项目简介的解读，确认如下研究关键点：</a:t>
              </a: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Tx/>
                <a:buNone/>
              </a:pP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Tx/>
                <a:buNone/>
              </a:pPr>
              <a:r>
                <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1.</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海量时序数据存储</a:t>
              </a: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Tx/>
                <a:buNone/>
              </a:pP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 typeface="Arial" panose="020B0604020202020204" pitchFamily="34" charset="0"/>
                <a:buNone/>
              </a:pPr>
              <a:r>
                <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3.</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基于时间维度和地理坐标的快速查询分析</a:t>
              </a: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 typeface="Arial" panose="020B0604020202020204" pitchFamily="34" charset="0"/>
                <a:buNone/>
              </a:pP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a:spcBef>
                  <a:spcPct val="0"/>
                </a:spcBef>
                <a:buFont typeface="Arial" panose="020B0604020202020204" pitchFamily="34" charset="0"/>
                <a:buNone/>
              </a:pPr>
              <a:r>
                <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2.</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基于业务模型的预警提醒及可视化展示</a:t>
              </a: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p:txBody>
        </p:sp>
        <p:sp>
          <p:nvSpPr>
            <p:cNvPr id="11" name="îṥļîḑê">
              <a:extLst>
                <a:ext uri="{FF2B5EF4-FFF2-40B4-BE49-F238E27FC236}">
                  <a16:creationId xmlns:a16="http://schemas.microsoft.com/office/drawing/2014/main" id="{FF216F96-6532-7945-B708-A4C7A072262F}"/>
                </a:ext>
              </a:extLst>
            </p:cNvPr>
            <p:cNvSpPr txBox="1"/>
            <p:nvPr/>
          </p:nvSpPr>
          <p:spPr>
            <a:xfrm>
              <a:off x="9082315" y="1152721"/>
              <a:ext cx="1755609" cy="1446550"/>
            </a:xfrm>
            <a:prstGeom prst="rect">
              <a:avLst/>
            </a:prstGeom>
            <a:noFill/>
          </p:spPr>
          <p:txBody>
            <a:bodyPr wrap="none" rtlCol="0">
              <a:spAutoFit/>
            </a:bodyPr>
            <a:lstStyle/>
            <a:p>
              <a:r>
                <a:rPr lang="en-US" altLang="zh-CN" sz="8800" b="1" dirty="0">
                  <a:solidFill>
                    <a:schemeClr val="bg1">
                      <a:lumMod val="85000"/>
                    </a:schemeClr>
                  </a:solidFill>
                </a:rPr>
                <a:t>.03</a:t>
              </a:r>
              <a:endParaRPr lang="zh-CN" altLang="en-US" sz="8800" b="1" dirty="0">
                <a:solidFill>
                  <a:schemeClr val="bg1">
                    <a:lumMod val="85000"/>
                  </a:schemeClr>
                </a:solidFill>
              </a:endParaRPr>
            </a:p>
          </p:txBody>
        </p:sp>
      </p:grpSp>
    </p:spTree>
    <p:extLst>
      <p:ext uri="{BB962C8B-B14F-4D97-AF65-F5344CB8AC3E}">
        <p14:creationId xmlns:p14="http://schemas.microsoft.com/office/powerpoint/2010/main" val="401713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36F3912-38B4-AE40-BA2A-FF609C62EA60}"/>
              </a:ext>
            </a:extLst>
          </p:cNvPr>
          <p:cNvSpPr>
            <a:spLocks noGrp="1"/>
          </p:cNvSpPr>
          <p:nvPr>
            <p:ph type="title"/>
          </p:nvPr>
        </p:nvSpPr>
        <p:spPr/>
        <p:txBody>
          <a:bodyPr/>
          <a:lstStyle/>
          <a:p>
            <a:r>
              <a:rPr kumimoji="1" lang="zh-CN" altLang="en-US" dirty="0"/>
              <a:t>主流技术对比</a:t>
            </a:r>
          </a:p>
        </p:txBody>
      </p:sp>
      <p:sp>
        <p:nvSpPr>
          <p:cNvPr id="4" name="灯片编号占位符 3">
            <a:extLst>
              <a:ext uri="{FF2B5EF4-FFF2-40B4-BE49-F238E27FC236}">
                <a16:creationId xmlns:a16="http://schemas.microsoft.com/office/drawing/2014/main" id="{C50E3A37-5BA1-0241-A9A1-7EA8773AF84B}"/>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grpSp>
        <p:nvGrpSpPr>
          <p:cNvPr id="6" name="îṣlîḋê">
            <a:extLst>
              <a:ext uri="{FF2B5EF4-FFF2-40B4-BE49-F238E27FC236}">
                <a16:creationId xmlns:a16="http://schemas.microsoft.com/office/drawing/2014/main" id="{3C5A0DE4-D803-1F4A-B4FD-3A0AB770506D}"/>
              </a:ext>
            </a:extLst>
          </p:cNvPr>
          <p:cNvGrpSpPr>
            <a:grpSpLocks noChangeAspect="1"/>
          </p:cNvGrpSpPr>
          <p:nvPr/>
        </p:nvGrpSpPr>
        <p:grpSpPr>
          <a:xfrm>
            <a:off x="1553028" y="1152721"/>
            <a:ext cx="9284896" cy="4362708"/>
            <a:chOff x="1553028" y="1152721"/>
            <a:chExt cx="9284896" cy="4362708"/>
          </a:xfrm>
        </p:grpSpPr>
        <p:sp>
          <p:nvSpPr>
            <p:cNvPr id="7" name="íṥļîḍè">
              <a:extLst>
                <a:ext uri="{FF2B5EF4-FFF2-40B4-BE49-F238E27FC236}">
                  <a16:creationId xmlns:a16="http://schemas.microsoft.com/office/drawing/2014/main" id="{434DE26D-E1CE-994F-BBD5-62CB3FDBF673}"/>
                </a:ext>
              </a:extLst>
            </p:cNvPr>
            <p:cNvSpPr/>
            <p:nvPr/>
          </p:nvSpPr>
          <p:spPr>
            <a:xfrm>
              <a:off x="1553028" y="2293257"/>
              <a:ext cx="348343" cy="2525486"/>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8" name="ïṥḷíḓe">
              <a:extLst>
                <a:ext uri="{FF2B5EF4-FFF2-40B4-BE49-F238E27FC236}">
                  <a16:creationId xmlns:a16="http://schemas.microsoft.com/office/drawing/2014/main" id="{39BC1356-4AC7-ED48-B42F-A73D8AA399C8}"/>
                </a:ext>
              </a:extLst>
            </p:cNvPr>
            <p:cNvSpPr/>
            <p:nvPr/>
          </p:nvSpPr>
          <p:spPr>
            <a:xfrm>
              <a:off x="1785256" y="1418772"/>
              <a:ext cx="7098107" cy="4096657"/>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10" name="išlîde">
              <a:extLst>
                <a:ext uri="{FF2B5EF4-FFF2-40B4-BE49-F238E27FC236}">
                  <a16:creationId xmlns:a16="http://schemas.microsoft.com/office/drawing/2014/main" id="{882F52D7-9D46-9741-B8C5-FA7C55C5EF61}"/>
                </a:ext>
              </a:extLst>
            </p:cNvPr>
            <p:cNvSpPr txBox="1"/>
            <p:nvPr/>
          </p:nvSpPr>
          <p:spPr>
            <a:xfrm>
              <a:off x="1827559" y="2008971"/>
              <a:ext cx="6783040" cy="3170099"/>
            </a:xfrm>
            <a:prstGeom prst="rect">
              <a:avLst/>
            </a:prstGeom>
            <a:noFill/>
          </p:spPr>
          <p:txBody>
            <a:bodyPr wrap="square" rtlCol="0">
              <a:spAutoFit/>
            </a:bodyPr>
            <a:lstStyle/>
            <a:p>
              <a:pPr>
                <a:spcBef>
                  <a:spcPct val="0"/>
                </a:spcBef>
                <a:buFontTx/>
                <a:buNone/>
                <a:defRPr/>
              </a:pPr>
              <a:endParaRPr kumimoji="1" lang="en-US" altLang="zh-CN" sz="2000" b="1" dirty="0">
                <a:latin typeface="宋体" panose="02010600030101010101" pitchFamily="2" charset="-122"/>
              </a:endParaRPr>
            </a:p>
            <a:p>
              <a:pPr marL="342900" indent="-342900">
                <a:spcBef>
                  <a:spcPct val="0"/>
                </a:spcBef>
                <a:buFont typeface="+mj-lt"/>
                <a:buAutoNum type="arabicPeriod"/>
                <a:defRPr/>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数据存储：</a:t>
              </a:r>
              <a:r>
                <a:rPr kumimoji="1" lang="en-US" altLang="zh-CN" sz="2000" dirty="0" err="1">
                  <a:solidFill>
                    <a:schemeClr val="tx1">
                      <a:lumMod val="50000"/>
                      <a:lumOff val="50000"/>
                    </a:schemeClr>
                  </a:solidFill>
                  <a:latin typeface="Microsoft YaHei Light" panose="020B0503020204020204" pitchFamily="34" charset="-122"/>
                  <a:ea typeface="Microsoft YaHei Light" panose="020B0503020204020204" pitchFamily="34" charset="-122"/>
                </a:rPr>
                <a:t>Hbase</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a:t>
              </a:r>
              <a:r>
                <a:rPr kumimoji="1" lang="en-US" altLang="zh-CN" sz="2000" dirty="0" err="1">
                  <a:solidFill>
                    <a:schemeClr val="tx1">
                      <a:lumMod val="50000"/>
                      <a:lumOff val="50000"/>
                    </a:schemeClr>
                  </a:solidFill>
                  <a:latin typeface="Microsoft YaHei Light" panose="020B0503020204020204" pitchFamily="34" charset="-122"/>
                  <a:ea typeface="Microsoft YaHei Light" panose="020B0503020204020204" pitchFamily="34" charset="-122"/>
                </a:rPr>
                <a:t>ElasticSearch</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a:t>
              </a:r>
              <a:r>
                <a:rPr kumimoji="1" lang="en-US" altLang="zh-CN" sz="2000" dirty="0" err="1">
                  <a:solidFill>
                    <a:schemeClr val="tx1">
                      <a:lumMod val="50000"/>
                      <a:lumOff val="50000"/>
                    </a:schemeClr>
                  </a:solidFill>
                  <a:latin typeface="Microsoft YaHei Light" panose="020B0503020204020204" pitchFamily="34" charset="-122"/>
                  <a:ea typeface="Microsoft YaHei Light" panose="020B0503020204020204" pitchFamily="34" charset="-122"/>
                </a:rPr>
                <a:t>ClickHouse</a:t>
              </a:r>
              <a:r>
                <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 </a:t>
              </a:r>
            </a:p>
            <a:p>
              <a:pPr marL="342900" indent="-342900">
                <a:spcBef>
                  <a:spcPct val="0"/>
                </a:spcBef>
                <a:buFont typeface="+mj-lt"/>
                <a:buAutoNum type="arabicPeriod"/>
                <a:defRPr/>
              </a:pP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342900" indent="-342900">
                <a:spcBef>
                  <a:spcPct val="0"/>
                </a:spcBef>
                <a:buFont typeface="+mj-lt"/>
                <a:buAutoNum type="arabicPeriod"/>
                <a:defRPr/>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缓冲队列 </a:t>
              </a:r>
              <a:r>
                <a:rPr kumimoji="1" lang="en-US" altLang="zh-CN" sz="2000" dirty="0" err="1">
                  <a:solidFill>
                    <a:schemeClr val="tx1">
                      <a:lumMod val="50000"/>
                      <a:lumOff val="50000"/>
                    </a:schemeClr>
                  </a:solidFill>
                  <a:latin typeface="Microsoft YaHei Light" panose="020B0503020204020204" pitchFamily="34" charset="-122"/>
                  <a:ea typeface="Microsoft YaHei Light" panose="020B0503020204020204" pitchFamily="34" charset="-122"/>
                </a:rPr>
                <a:t>kafka</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a:t>
              </a:r>
              <a:r>
                <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pulsar</a:t>
              </a:r>
            </a:p>
            <a:p>
              <a:pPr marL="342900" indent="-342900">
                <a:spcBef>
                  <a:spcPct val="0"/>
                </a:spcBef>
                <a:buFont typeface="+mj-lt"/>
                <a:buAutoNum type="arabicPeriod"/>
                <a:defRPr/>
              </a:pP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342900" indent="-342900">
                <a:spcBef>
                  <a:spcPct val="0"/>
                </a:spcBef>
                <a:buFont typeface="+mj-lt"/>
                <a:buAutoNum type="arabicPeriod"/>
                <a:defRPr/>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流式计算 </a:t>
              </a:r>
              <a:r>
                <a:rPr kumimoji="1" lang="en-US" altLang="zh-CN" sz="2000" dirty="0" err="1">
                  <a:solidFill>
                    <a:schemeClr val="tx1">
                      <a:lumMod val="50000"/>
                      <a:lumOff val="50000"/>
                    </a:schemeClr>
                  </a:solidFill>
                  <a:latin typeface="Microsoft YaHei Light" panose="020B0503020204020204" pitchFamily="34" charset="-122"/>
                  <a:ea typeface="Microsoft YaHei Light" panose="020B0503020204020204" pitchFamily="34" charset="-122"/>
                </a:rPr>
                <a:t>strom</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a:t>
              </a:r>
              <a:r>
                <a:rPr kumimoji="1" lang="en-US" altLang="zh-CN" sz="2000" dirty="0" err="1">
                  <a:solidFill>
                    <a:schemeClr val="tx1">
                      <a:lumMod val="50000"/>
                      <a:lumOff val="50000"/>
                    </a:schemeClr>
                  </a:solidFill>
                  <a:latin typeface="Microsoft YaHei Light" panose="020B0503020204020204" pitchFamily="34" charset="-122"/>
                  <a:ea typeface="Microsoft YaHei Light" panose="020B0503020204020204" pitchFamily="34" charset="-122"/>
                </a:rPr>
                <a:t>sparkstreaming</a:t>
              </a: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a:t>
              </a:r>
              <a:r>
                <a:rPr kumimoji="1" lang="en-US" altLang="zh-CN" sz="2000" dirty="0" err="1">
                  <a:solidFill>
                    <a:schemeClr val="tx1">
                      <a:lumMod val="50000"/>
                      <a:lumOff val="50000"/>
                    </a:schemeClr>
                  </a:solidFill>
                  <a:latin typeface="Microsoft YaHei Light" panose="020B0503020204020204" pitchFamily="34" charset="-122"/>
                  <a:ea typeface="Microsoft YaHei Light" panose="020B0503020204020204" pitchFamily="34" charset="-122"/>
                </a:rPr>
                <a:t>flink</a:t>
              </a: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342900" indent="-342900">
                <a:spcBef>
                  <a:spcPct val="0"/>
                </a:spcBef>
                <a:buFont typeface="+mj-lt"/>
                <a:buAutoNum type="arabicPeriod"/>
                <a:defRPr/>
              </a:pP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342900" indent="-342900">
                <a:spcBef>
                  <a:spcPct val="0"/>
                </a:spcBef>
                <a:buFont typeface="+mj-lt"/>
                <a:buAutoNum type="arabicPeriod"/>
                <a:defRPr/>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调研成熟的时序空间大数据引擎</a:t>
              </a:r>
              <a:r>
                <a:rPr kumimoji="1" lang="en-US" altLang="zh-CN" sz="2000" dirty="0" err="1">
                  <a:solidFill>
                    <a:schemeClr val="tx1">
                      <a:lumMod val="50000"/>
                      <a:lumOff val="50000"/>
                    </a:schemeClr>
                  </a:solidFill>
                  <a:latin typeface="Microsoft YaHei Light" panose="020B0503020204020204" pitchFamily="34" charset="-122"/>
                  <a:ea typeface="Microsoft YaHei Light" panose="020B0503020204020204" pitchFamily="34" charset="-122"/>
                </a:rPr>
                <a:t>Tdengine</a:t>
              </a: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342900" indent="-342900">
                <a:spcBef>
                  <a:spcPct val="0"/>
                </a:spcBef>
                <a:buFont typeface="+mj-lt"/>
                <a:buAutoNum type="arabicPeriod"/>
                <a:defRPr/>
              </a:pP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342900" indent="-342900">
                <a:spcBef>
                  <a:spcPct val="0"/>
                </a:spcBef>
                <a:buFont typeface="+mj-lt"/>
                <a:buAutoNum type="arabicPeriod"/>
                <a:defRPr/>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基于机器学习的预测模型</a:t>
              </a:r>
              <a:endParaRPr kumimoji="1" lang="en-US" altLang="zh-CN" sz="20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p:txBody>
        </p:sp>
        <p:sp>
          <p:nvSpPr>
            <p:cNvPr id="11" name="îṥļîḑê">
              <a:extLst>
                <a:ext uri="{FF2B5EF4-FFF2-40B4-BE49-F238E27FC236}">
                  <a16:creationId xmlns:a16="http://schemas.microsoft.com/office/drawing/2014/main" id="{FF216F96-6532-7945-B708-A4C7A072262F}"/>
                </a:ext>
              </a:extLst>
            </p:cNvPr>
            <p:cNvSpPr txBox="1"/>
            <p:nvPr/>
          </p:nvSpPr>
          <p:spPr>
            <a:xfrm>
              <a:off x="9082315" y="1152721"/>
              <a:ext cx="1755609" cy="1446550"/>
            </a:xfrm>
            <a:prstGeom prst="rect">
              <a:avLst/>
            </a:prstGeom>
            <a:noFill/>
          </p:spPr>
          <p:txBody>
            <a:bodyPr wrap="none" rtlCol="0">
              <a:spAutoFit/>
            </a:bodyPr>
            <a:lstStyle/>
            <a:p>
              <a:r>
                <a:rPr lang="en-US" altLang="zh-CN" sz="8800" b="1" dirty="0">
                  <a:solidFill>
                    <a:schemeClr val="bg1">
                      <a:lumMod val="85000"/>
                    </a:schemeClr>
                  </a:solidFill>
                </a:rPr>
                <a:t>.04</a:t>
              </a:r>
              <a:endParaRPr lang="zh-CN" altLang="en-US" sz="8800" b="1" dirty="0">
                <a:solidFill>
                  <a:schemeClr val="bg1">
                    <a:lumMod val="85000"/>
                  </a:schemeClr>
                </a:solidFill>
              </a:endParaRPr>
            </a:p>
          </p:txBody>
        </p:sp>
      </p:grpSp>
      <p:sp>
        <p:nvSpPr>
          <p:cNvPr id="9" name="iṧḷîḋe">
            <a:extLst>
              <a:ext uri="{FF2B5EF4-FFF2-40B4-BE49-F238E27FC236}">
                <a16:creationId xmlns:a16="http://schemas.microsoft.com/office/drawing/2014/main" id="{B0A175F2-2C82-C148-B57A-8714B13656E6}"/>
              </a:ext>
            </a:extLst>
          </p:cNvPr>
          <p:cNvSpPr txBox="1"/>
          <p:nvPr/>
        </p:nvSpPr>
        <p:spPr>
          <a:xfrm>
            <a:off x="1901371" y="1303020"/>
            <a:ext cx="6204859" cy="1200329"/>
          </a:xfrm>
          <a:prstGeom prst="rect">
            <a:avLst/>
          </a:prstGeom>
          <a:noFill/>
        </p:spPr>
        <p:txBody>
          <a:bodyPr wrap="square" rtlCol="0">
            <a:spAutoFit/>
          </a:bodyPr>
          <a:lstStyle/>
          <a:p>
            <a:r>
              <a:rPr lang="zh-CN" altLang="en-US" sz="2400" b="1" dirty="0">
                <a:solidFill>
                  <a:schemeClr val="accent1"/>
                </a:solidFill>
              </a:rPr>
              <a:t>通过对课题及项目业务特点，选定以下技术进行深度调研对比</a:t>
            </a:r>
            <a:endParaRPr lang="en-US" altLang="zh-CN" sz="2400" b="1" dirty="0">
              <a:solidFill>
                <a:schemeClr val="accent1"/>
              </a:solidFill>
            </a:endParaRPr>
          </a:p>
          <a:p>
            <a:r>
              <a:rPr lang="en-US" altLang="zh-CN" sz="2400" b="1" dirty="0">
                <a:solidFill>
                  <a:schemeClr val="tx1">
                    <a:lumMod val="85000"/>
                    <a:lumOff val="15000"/>
                  </a:schemeClr>
                </a:solidFill>
              </a:rPr>
              <a:t>——</a:t>
            </a:r>
          </a:p>
        </p:txBody>
      </p:sp>
    </p:spTree>
    <p:extLst>
      <p:ext uri="{BB962C8B-B14F-4D97-AF65-F5344CB8AC3E}">
        <p14:creationId xmlns:p14="http://schemas.microsoft.com/office/powerpoint/2010/main" val="177331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36F3912-38B4-AE40-BA2A-FF609C62EA60}"/>
              </a:ext>
            </a:extLst>
          </p:cNvPr>
          <p:cNvSpPr>
            <a:spLocks noGrp="1"/>
          </p:cNvSpPr>
          <p:nvPr>
            <p:ph type="title"/>
          </p:nvPr>
        </p:nvSpPr>
        <p:spPr/>
        <p:txBody>
          <a:bodyPr/>
          <a:lstStyle/>
          <a:p>
            <a:r>
              <a:rPr kumimoji="1" lang="zh-CN" altLang="en-US" dirty="0"/>
              <a:t>本周工作总结</a:t>
            </a:r>
          </a:p>
        </p:txBody>
      </p:sp>
      <p:sp>
        <p:nvSpPr>
          <p:cNvPr id="4" name="灯片编号占位符 3">
            <a:extLst>
              <a:ext uri="{FF2B5EF4-FFF2-40B4-BE49-F238E27FC236}">
                <a16:creationId xmlns:a16="http://schemas.microsoft.com/office/drawing/2014/main" id="{C50E3A37-5BA1-0241-A9A1-7EA8773AF84B}"/>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grpSp>
        <p:nvGrpSpPr>
          <p:cNvPr id="6" name="îṣlîḋê">
            <a:extLst>
              <a:ext uri="{FF2B5EF4-FFF2-40B4-BE49-F238E27FC236}">
                <a16:creationId xmlns:a16="http://schemas.microsoft.com/office/drawing/2014/main" id="{3C5A0DE4-D803-1F4A-B4FD-3A0AB770506D}"/>
              </a:ext>
            </a:extLst>
          </p:cNvPr>
          <p:cNvGrpSpPr>
            <a:grpSpLocks noChangeAspect="1"/>
          </p:cNvGrpSpPr>
          <p:nvPr/>
        </p:nvGrpSpPr>
        <p:grpSpPr>
          <a:xfrm>
            <a:off x="1553028" y="1152721"/>
            <a:ext cx="9284896" cy="4362708"/>
            <a:chOff x="1553028" y="1152721"/>
            <a:chExt cx="9284896" cy="4362708"/>
          </a:xfrm>
        </p:grpSpPr>
        <p:sp>
          <p:nvSpPr>
            <p:cNvPr id="7" name="íṥļîḍè">
              <a:extLst>
                <a:ext uri="{FF2B5EF4-FFF2-40B4-BE49-F238E27FC236}">
                  <a16:creationId xmlns:a16="http://schemas.microsoft.com/office/drawing/2014/main" id="{434DE26D-E1CE-994F-BBD5-62CB3FDBF673}"/>
                </a:ext>
              </a:extLst>
            </p:cNvPr>
            <p:cNvSpPr/>
            <p:nvPr/>
          </p:nvSpPr>
          <p:spPr>
            <a:xfrm>
              <a:off x="1553028" y="2293257"/>
              <a:ext cx="348343" cy="2525486"/>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8" name="ïṥḷíḓe">
              <a:extLst>
                <a:ext uri="{FF2B5EF4-FFF2-40B4-BE49-F238E27FC236}">
                  <a16:creationId xmlns:a16="http://schemas.microsoft.com/office/drawing/2014/main" id="{39BC1356-4AC7-ED48-B42F-A73D8AA399C8}"/>
                </a:ext>
              </a:extLst>
            </p:cNvPr>
            <p:cNvSpPr/>
            <p:nvPr/>
          </p:nvSpPr>
          <p:spPr>
            <a:xfrm>
              <a:off x="1785256" y="1418772"/>
              <a:ext cx="7098107" cy="4096657"/>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10" name="išlîde">
              <a:extLst>
                <a:ext uri="{FF2B5EF4-FFF2-40B4-BE49-F238E27FC236}">
                  <a16:creationId xmlns:a16="http://schemas.microsoft.com/office/drawing/2014/main" id="{882F52D7-9D46-9741-B8C5-FA7C55C5EF61}"/>
                </a:ext>
              </a:extLst>
            </p:cNvPr>
            <p:cNvSpPr txBox="1"/>
            <p:nvPr/>
          </p:nvSpPr>
          <p:spPr>
            <a:xfrm>
              <a:off x="1827559" y="2067765"/>
              <a:ext cx="6783040" cy="1384995"/>
            </a:xfrm>
            <a:prstGeom prst="rect">
              <a:avLst/>
            </a:prstGeom>
            <a:noFill/>
          </p:spPr>
          <p:txBody>
            <a:bodyPr wrap="square" rtlCol="0">
              <a:spAutoFit/>
            </a:bodyPr>
            <a:lstStyle/>
            <a:p>
              <a:pPr marL="457200" indent="-457200">
                <a:spcBef>
                  <a:spcPct val="0"/>
                </a:spcBef>
                <a:buFont typeface="+mj-lt"/>
                <a:buAutoNum type="arabicPeriod"/>
                <a:defRPr/>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理解研究性课题的实现思路，通过找相关论文进行课题思路梳理</a:t>
              </a:r>
            </a:p>
            <a:p>
              <a:pPr marL="457200" indent="-457200">
                <a:spcBef>
                  <a:spcPct val="0"/>
                </a:spcBef>
                <a:buFont typeface="+mj-lt"/>
                <a:buAutoNum type="arabicPeriod"/>
                <a:defRPr/>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确定技术方案，以技术实现的思路确定技术实现路线</a:t>
              </a:r>
            </a:p>
            <a:p>
              <a:pPr>
                <a:spcBef>
                  <a:spcPct val="0"/>
                </a:spcBef>
                <a:buFontTx/>
                <a:buNone/>
                <a:defRPr/>
              </a:pPr>
              <a:endParaRPr kumimoji="1" lang="zh-CN" altLang="en-US" sz="2400" b="1" dirty="0">
                <a:latin typeface="宋体" panose="02010600030101010101" pitchFamily="2" charset="-122"/>
              </a:endParaRPr>
            </a:p>
          </p:txBody>
        </p:sp>
        <p:sp>
          <p:nvSpPr>
            <p:cNvPr id="11" name="îṥļîḑê">
              <a:extLst>
                <a:ext uri="{FF2B5EF4-FFF2-40B4-BE49-F238E27FC236}">
                  <a16:creationId xmlns:a16="http://schemas.microsoft.com/office/drawing/2014/main" id="{FF216F96-6532-7945-B708-A4C7A072262F}"/>
                </a:ext>
              </a:extLst>
            </p:cNvPr>
            <p:cNvSpPr txBox="1"/>
            <p:nvPr/>
          </p:nvSpPr>
          <p:spPr>
            <a:xfrm>
              <a:off x="9082315" y="1152721"/>
              <a:ext cx="1755609" cy="1446550"/>
            </a:xfrm>
            <a:prstGeom prst="rect">
              <a:avLst/>
            </a:prstGeom>
            <a:noFill/>
          </p:spPr>
          <p:txBody>
            <a:bodyPr wrap="none" rtlCol="0">
              <a:spAutoFit/>
            </a:bodyPr>
            <a:lstStyle/>
            <a:p>
              <a:r>
                <a:rPr lang="en-US" altLang="zh-CN" sz="8800" b="1" dirty="0">
                  <a:solidFill>
                    <a:schemeClr val="bg1">
                      <a:lumMod val="85000"/>
                    </a:schemeClr>
                  </a:solidFill>
                </a:rPr>
                <a:t>.05</a:t>
              </a:r>
              <a:endParaRPr lang="zh-CN" altLang="en-US" sz="8800" b="1" dirty="0">
                <a:solidFill>
                  <a:schemeClr val="bg1">
                    <a:lumMod val="85000"/>
                  </a:schemeClr>
                </a:solidFill>
              </a:endParaRPr>
            </a:p>
          </p:txBody>
        </p:sp>
        <p:sp>
          <p:nvSpPr>
            <p:cNvPr id="20" name="išlîde">
              <a:extLst>
                <a:ext uri="{FF2B5EF4-FFF2-40B4-BE49-F238E27FC236}">
                  <a16:creationId xmlns:a16="http://schemas.microsoft.com/office/drawing/2014/main" id="{7B2999B5-A647-8C4F-9728-9F4A7598756A}"/>
                </a:ext>
              </a:extLst>
            </p:cNvPr>
            <p:cNvSpPr txBox="1"/>
            <p:nvPr/>
          </p:nvSpPr>
          <p:spPr>
            <a:xfrm>
              <a:off x="1785256" y="4127413"/>
              <a:ext cx="6783040" cy="1015663"/>
            </a:xfrm>
            <a:prstGeom prst="rect">
              <a:avLst/>
            </a:prstGeom>
            <a:noFill/>
          </p:spPr>
          <p:txBody>
            <a:bodyPr wrap="square" rtlCol="0">
              <a:spAutoFit/>
            </a:bodyPr>
            <a:lstStyle/>
            <a:p>
              <a:pPr>
                <a:spcBef>
                  <a:spcPct val="0"/>
                </a:spcBef>
                <a:buFontTx/>
                <a:buNone/>
                <a:defRPr/>
              </a:pPr>
              <a:r>
                <a:rPr kumimoji="1" lang="zh-CN" altLang="en-US" sz="2000" dirty="0">
                  <a:solidFill>
                    <a:schemeClr val="tx1">
                      <a:lumMod val="50000"/>
                      <a:lumOff val="50000"/>
                    </a:schemeClr>
                  </a:solidFill>
                  <a:latin typeface="Microsoft YaHei Light" panose="020B0503020204020204" pitchFamily="34" charset="-122"/>
                  <a:ea typeface="Microsoft YaHei Light" panose="020B0503020204020204" pitchFamily="34" charset="-122"/>
                </a:rPr>
                <a:t>目前对于研究性课题比较生疏，都是以课题实现的思路进行技术选型，需要转变思路以课题研究的思路进行及后续的论文撰写。</a:t>
              </a:r>
            </a:p>
          </p:txBody>
        </p:sp>
      </p:grpSp>
      <p:sp>
        <p:nvSpPr>
          <p:cNvPr id="12" name="iṧḷîḋe">
            <a:extLst>
              <a:ext uri="{FF2B5EF4-FFF2-40B4-BE49-F238E27FC236}">
                <a16:creationId xmlns:a16="http://schemas.microsoft.com/office/drawing/2014/main" id="{FFB99254-341E-3841-9943-06A4AA90E2A8}"/>
              </a:ext>
            </a:extLst>
          </p:cNvPr>
          <p:cNvSpPr txBox="1"/>
          <p:nvPr/>
        </p:nvSpPr>
        <p:spPr>
          <a:xfrm>
            <a:off x="1827559" y="1385943"/>
            <a:ext cx="6204859" cy="830997"/>
          </a:xfrm>
          <a:prstGeom prst="rect">
            <a:avLst/>
          </a:prstGeom>
          <a:noFill/>
        </p:spPr>
        <p:txBody>
          <a:bodyPr wrap="square" rtlCol="0">
            <a:spAutoFit/>
          </a:bodyPr>
          <a:lstStyle/>
          <a:p>
            <a:r>
              <a:rPr lang="zh-CN" altLang="en-US" sz="2400" b="1" dirty="0">
                <a:solidFill>
                  <a:schemeClr val="accent1"/>
                </a:solidFill>
              </a:rPr>
              <a:t>工作总结：</a:t>
            </a:r>
          </a:p>
          <a:p>
            <a:r>
              <a:rPr lang="en-US" altLang="zh-CN" sz="2400" b="1" dirty="0">
                <a:solidFill>
                  <a:schemeClr val="tx1">
                    <a:lumMod val="85000"/>
                    <a:lumOff val="15000"/>
                  </a:schemeClr>
                </a:solidFill>
              </a:rPr>
              <a:t>——</a:t>
            </a:r>
          </a:p>
        </p:txBody>
      </p:sp>
      <p:sp>
        <p:nvSpPr>
          <p:cNvPr id="19" name="iṧḷîḋe">
            <a:extLst>
              <a:ext uri="{FF2B5EF4-FFF2-40B4-BE49-F238E27FC236}">
                <a16:creationId xmlns:a16="http://schemas.microsoft.com/office/drawing/2014/main" id="{6F394019-B0FC-6443-AEE8-68F0BDF395D1}"/>
              </a:ext>
            </a:extLst>
          </p:cNvPr>
          <p:cNvSpPr txBox="1"/>
          <p:nvPr/>
        </p:nvSpPr>
        <p:spPr>
          <a:xfrm>
            <a:off x="1785256" y="3385605"/>
            <a:ext cx="6204859" cy="830997"/>
          </a:xfrm>
          <a:prstGeom prst="rect">
            <a:avLst/>
          </a:prstGeom>
          <a:noFill/>
        </p:spPr>
        <p:txBody>
          <a:bodyPr wrap="square" rtlCol="0">
            <a:spAutoFit/>
          </a:bodyPr>
          <a:lstStyle/>
          <a:p>
            <a:r>
              <a:rPr lang="zh-CN" altLang="en-US" sz="2400" b="1" dirty="0">
                <a:solidFill>
                  <a:schemeClr val="accent1"/>
                </a:solidFill>
              </a:rPr>
              <a:t>遇到的问题：</a:t>
            </a:r>
          </a:p>
          <a:p>
            <a:r>
              <a:rPr lang="en-US" altLang="zh-CN" sz="2400" b="1" dirty="0">
                <a:solidFill>
                  <a:schemeClr val="tx1">
                    <a:lumMod val="85000"/>
                    <a:lumOff val="15000"/>
                  </a:schemeClr>
                </a:solidFill>
              </a:rPr>
              <a:t>——</a:t>
            </a:r>
          </a:p>
        </p:txBody>
      </p:sp>
    </p:spTree>
    <p:extLst>
      <p:ext uri="{BB962C8B-B14F-4D97-AF65-F5344CB8AC3E}">
        <p14:creationId xmlns:p14="http://schemas.microsoft.com/office/powerpoint/2010/main" val="231829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36F3912-38B4-AE40-BA2A-FF609C62EA60}"/>
              </a:ext>
            </a:extLst>
          </p:cNvPr>
          <p:cNvSpPr>
            <a:spLocks noGrp="1"/>
          </p:cNvSpPr>
          <p:nvPr>
            <p:ph type="title"/>
          </p:nvPr>
        </p:nvSpPr>
        <p:spPr/>
        <p:txBody>
          <a:bodyPr/>
          <a:lstStyle/>
          <a:p>
            <a:r>
              <a:rPr kumimoji="1" lang="zh-CN" altLang="en-US" dirty="0"/>
              <a:t>项目资源管理</a:t>
            </a:r>
          </a:p>
        </p:txBody>
      </p:sp>
      <p:sp>
        <p:nvSpPr>
          <p:cNvPr id="4" name="灯片编号占位符 3">
            <a:extLst>
              <a:ext uri="{FF2B5EF4-FFF2-40B4-BE49-F238E27FC236}">
                <a16:creationId xmlns:a16="http://schemas.microsoft.com/office/drawing/2014/main" id="{C50E3A37-5BA1-0241-A9A1-7EA8773AF84B}"/>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grpSp>
        <p:nvGrpSpPr>
          <p:cNvPr id="6" name="îṣlîḋê">
            <a:extLst>
              <a:ext uri="{FF2B5EF4-FFF2-40B4-BE49-F238E27FC236}">
                <a16:creationId xmlns:a16="http://schemas.microsoft.com/office/drawing/2014/main" id="{3C5A0DE4-D803-1F4A-B4FD-3A0AB770506D}"/>
              </a:ext>
            </a:extLst>
          </p:cNvPr>
          <p:cNvGrpSpPr>
            <a:grpSpLocks noChangeAspect="1"/>
          </p:cNvGrpSpPr>
          <p:nvPr/>
        </p:nvGrpSpPr>
        <p:grpSpPr>
          <a:xfrm>
            <a:off x="1553028" y="1152721"/>
            <a:ext cx="9284896" cy="4362708"/>
            <a:chOff x="1553028" y="1152721"/>
            <a:chExt cx="9284896" cy="4362708"/>
          </a:xfrm>
        </p:grpSpPr>
        <p:sp>
          <p:nvSpPr>
            <p:cNvPr id="7" name="íṥļîḍè">
              <a:extLst>
                <a:ext uri="{FF2B5EF4-FFF2-40B4-BE49-F238E27FC236}">
                  <a16:creationId xmlns:a16="http://schemas.microsoft.com/office/drawing/2014/main" id="{434DE26D-E1CE-994F-BBD5-62CB3FDBF673}"/>
                </a:ext>
              </a:extLst>
            </p:cNvPr>
            <p:cNvSpPr/>
            <p:nvPr/>
          </p:nvSpPr>
          <p:spPr>
            <a:xfrm>
              <a:off x="1553028" y="2293257"/>
              <a:ext cx="348343" cy="2525486"/>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8" name="ïṥḷíḓe">
              <a:extLst>
                <a:ext uri="{FF2B5EF4-FFF2-40B4-BE49-F238E27FC236}">
                  <a16:creationId xmlns:a16="http://schemas.microsoft.com/office/drawing/2014/main" id="{39BC1356-4AC7-ED48-B42F-A73D8AA399C8}"/>
                </a:ext>
              </a:extLst>
            </p:cNvPr>
            <p:cNvSpPr/>
            <p:nvPr/>
          </p:nvSpPr>
          <p:spPr>
            <a:xfrm>
              <a:off x="1785256" y="1418772"/>
              <a:ext cx="7098107" cy="4096657"/>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11" name="îṥļîḑê">
              <a:extLst>
                <a:ext uri="{FF2B5EF4-FFF2-40B4-BE49-F238E27FC236}">
                  <a16:creationId xmlns:a16="http://schemas.microsoft.com/office/drawing/2014/main" id="{FF216F96-6532-7945-B708-A4C7A072262F}"/>
                </a:ext>
              </a:extLst>
            </p:cNvPr>
            <p:cNvSpPr txBox="1"/>
            <p:nvPr/>
          </p:nvSpPr>
          <p:spPr>
            <a:xfrm>
              <a:off x="9082315" y="1152721"/>
              <a:ext cx="1755609" cy="1446550"/>
            </a:xfrm>
            <a:prstGeom prst="rect">
              <a:avLst/>
            </a:prstGeom>
            <a:noFill/>
          </p:spPr>
          <p:txBody>
            <a:bodyPr wrap="none" rtlCol="0">
              <a:spAutoFit/>
            </a:bodyPr>
            <a:lstStyle/>
            <a:p>
              <a:r>
                <a:rPr lang="en-US" altLang="zh-CN" sz="8800" b="1" dirty="0">
                  <a:solidFill>
                    <a:schemeClr val="bg1">
                      <a:lumMod val="85000"/>
                    </a:schemeClr>
                  </a:solidFill>
                </a:rPr>
                <a:t>.07</a:t>
              </a:r>
              <a:endParaRPr lang="zh-CN" altLang="en-US" sz="8800" b="1" dirty="0">
                <a:solidFill>
                  <a:schemeClr val="bg1">
                    <a:lumMod val="85000"/>
                  </a:schemeClr>
                </a:solidFill>
              </a:endParaRPr>
            </a:p>
          </p:txBody>
        </p:sp>
      </p:grpSp>
      <p:pic>
        <p:nvPicPr>
          <p:cNvPr id="2" name="图片 1">
            <a:extLst>
              <a:ext uri="{FF2B5EF4-FFF2-40B4-BE49-F238E27FC236}">
                <a16:creationId xmlns:a16="http://schemas.microsoft.com/office/drawing/2014/main" id="{57C9C830-E4D1-2144-BDB7-D9BC43116402}"/>
              </a:ext>
            </a:extLst>
          </p:cNvPr>
          <p:cNvPicPr>
            <a:picLocks noChangeAspect="1"/>
          </p:cNvPicPr>
          <p:nvPr/>
        </p:nvPicPr>
        <p:blipFill>
          <a:blip r:embed="rId2"/>
          <a:stretch>
            <a:fillRect/>
          </a:stretch>
        </p:blipFill>
        <p:spPr>
          <a:xfrm>
            <a:off x="1901371" y="1584509"/>
            <a:ext cx="7267819" cy="4265245"/>
          </a:xfrm>
          <a:prstGeom prst="rect">
            <a:avLst/>
          </a:prstGeom>
        </p:spPr>
      </p:pic>
    </p:spTree>
    <p:extLst>
      <p:ext uri="{BB962C8B-B14F-4D97-AF65-F5344CB8AC3E}">
        <p14:creationId xmlns:p14="http://schemas.microsoft.com/office/powerpoint/2010/main" val="229045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36F3912-38B4-AE40-BA2A-FF609C62EA60}"/>
              </a:ext>
            </a:extLst>
          </p:cNvPr>
          <p:cNvSpPr>
            <a:spLocks noGrp="1"/>
          </p:cNvSpPr>
          <p:nvPr>
            <p:ph type="title"/>
          </p:nvPr>
        </p:nvSpPr>
        <p:spPr/>
        <p:txBody>
          <a:bodyPr/>
          <a:lstStyle/>
          <a:p>
            <a:r>
              <a:rPr kumimoji="1" lang="zh-CN" altLang="en-US" dirty="0"/>
              <a:t>论文资料收集</a:t>
            </a:r>
          </a:p>
        </p:txBody>
      </p:sp>
      <p:sp>
        <p:nvSpPr>
          <p:cNvPr id="4" name="灯片编号占位符 3">
            <a:extLst>
              <a:ext uri="{FF2B5EF4-FFF2-40B4-BE49-F238E27FC236}">
                <a16:creationId xmlns:a16="http://schemas.microsoft.com/office/drawing/2014/main" id="{C50E3A37-5BA1-0241-A9A1-7EA8773AF84B}"/>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6" name="îṣlîḋê">
            <a:extLst>
              <a:ext uri="{FF2B5EF4-FFF2-40B4-BE49-F238E27FC236}">
                <a16:creationId xmlns:a16="http://schemas.microsoft.com/office/drawing/2014/main" id="{3C5A0DE4-D803-1F4A-B4FD-3A0AB770506D}"/>
              </a:ext>
            </a:extLst>
          </p:cNvPr>
          <p:cNvGrpSpPr>
            <a:grpSpLocks noChangeAspect="1"/>
          </p:cNvGrpSpPr>
          <p:nvPr/>
        </p:nvGrpSpPr>
        <p:grpSpPr>
          <a:xfrm>
            <a:off x="1553028" y="1152721"/>
            <a:ext cx="9284896" cy="4362708"/>
            <a:chOff x="1553028" y="1152721"/>
            <a:chExt cx="9284896" cy="4362708"/>
          </a:xfrm>
        </p:grpSpPr>
        <p:sp>
          <p:nvSpPr>
            <p:cNvPr id="7" name="íṥļîḍè">
              <a:extLst>
                <a:ext uri="{FF2B5EF4-FFF2-40B4-BE49-F238E27FC236}">
                  <a16:creationId xmlns:a16="http://schemas.microsoft.com/office/drawing/2014/main" id="{434DE26D-E1CE-994F-BBD5-62CB3FDBF673}"/>
                </a:ext>
              </a:extLst>
            </p:cNvPr>
            <p:cNvSpPr/>
            <p:nvPr/>
          </p:nvSpPr>
          <p:spPr>
            <a:xfrm>
              <a:off x="1553028" y="2293257"/>
              <a:ext cx="348343" cy="2525486"/>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8" name="ïṥḷíḓe">
              <a:extLst>
                <a:ext uri="{FF2B5EF4-FFF2-40B4-BE49-F238E27FC236}">
                  <a16:creationId xmlns:a16="http://schemas.microsoft.com/office/drawing/2014/main" id="{39BC1356-4AC7-ED48-B42F-A73D8AA399C8}"/>
                </a:ext>
              </a:extLst>
            </p:cNvPr>
            <p:cNvSpPr/>
            <p:nvPr/>
          </p:nvSpPr>
          <p:spPr>
            <a:xfrm>
              <a:off x="1785256" y="1418772"/>
              <a:ext cx="7098107" cy="4096657"/>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11" name="îṥļîḑê">
              <a:extLst>
                <a:ext uri="{FF2B5EF4-FFF2-40B4-BE49-F238E27FC236}">
                  <a16:creationId xmlns:a16="http://schemas.microsoft.com/office/drawing/2014/main" id="{FF216F96-6532-7945-B708-A4C7A072262F}"/>
                </a:ext>
              </a:extLst>
            </p:cNvPr>
            <p:cNvSpPr txBox="1"/>
            <p:nvPr/>
          </p:nvSpPr>
          <p:spPr>
            <a:xfrm>
              <a:off x="9082315" y="1152721"/>
              <a:ext cx="1755609" cy="1446550"/>
            </a:xfrm>
            <a:prstGeom prst="rect">
              <a:avLst/>
            </a:prstGeom>
            <a:noFill/>
          </p:spPr>
          <p:txBody>
            <a:bodyPr wrap="none" rtlCol="0">
              <a:spAutoFit/>
            </a:bodyPr>
            <a:lstStyle/>
            <a:p>
              <a:r>
                <a:rPr lang="en-US" altLang="zh-CN" sz="8800" b="1" dirty="0">
                  <a:solidFill>
                    <a:schemeClr val="bg1">
                      <a:lumMod val="85000"/>
                    </a:schemeClr>
                  </a:solidFill>
                </a:rPr>
                <a:t>.06</a:t>
              </a:r>
              <a:endParaRPr lang="zh-CN" altLang="en-US" sz="8800" b="1" dirty="0">
                <a:solidFill>
                  <a:schemeClr val="bg1">
                    <a:lumMod val="85000"/>
                  </a:schemeClr>
                </a:solidFill>
              </a:endParaRPr>
            </a:p>
          </p:txBody>
        </p:sp>
      </p:grpSp>
      <p:pic>
        <p:nvPicPr>
          <p:cNvPr id="3" name="图片 2">
            <a:extLst>
              <a:ext uri="{FF2B5EF4-FFF2-40B4-BE49-F238E27FC236}">
                <a16:creationId xmlns:a16="http://schemas.microsoft.com/office/drawing/2014/main" id="{6B1EADF0-6025-E541-8EAB-C0EC64A9C00A}"/>
              </a:ext>
            </a:extLst>
          </p:cNvPr>
          <p:cNvPicPr>
            <a:picLocks noChangeAspect="1"/>
          </p:cNvPicPr>
          <p:nvPr/>
        </p:nvPicPr>
        <p:blipFill>
          <a:blip r:embed="rId2"/>
          <a:stretch>
            <a:fillRect/>
          </a:stretch>
        </p:blipFill>
        <p:spPr>
          <a:xfrm>
            <a:off x="1901371" y="1443537"/>
            <a:ext cx="7296324" cy="5065216"/>
          </a:xfrm>
          <a:prstGeom prst="rect">
            <a:avLst/>
          </a:prstGeom>
        </p:spPr>
      </p:pic>
    </p:spTree>
    <p:extLst>
      <p:ext uri="{BB962C8B-B14F-4D97-AF65-F5344CB8AC3E}">
        <p14:creationId xmlns:p14="http://schemas.microsoft.com/office/powerpoint/2010/main" val="31500377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39c8f73-77e4-4df3-adb9-e3bb809284f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339c8f73-77e4-4df3-adb9-e3bb809284fd-16x9" id="{C2A2A1B6-42D0-2F40-B716-8F34D08349E8}" vid="{7E2C869E-03CF-8F4D-93E1-8EC90D21C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70</TotalTime>
  <Words>457</Words>
  <Application>Microsoft Macintosh PowerPoint</Application>
  <PresentationFormat>宽屏</PresentationFormat>
  <Paragraphs>88</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宋体</vt:lpstr>
      <vt:lpstr>微软雅黑</vt:lpstr>
      <vt:lpstr>Microsoft YaHei Light</vt:lpstr>
      <vt:lpstr>Arial</vt:lpstr>
      <vt:lpstr>Calibri</vt:lpstr>
      <vt:lpstr>Impact</vt:lpstr>
      <vt:lpstr>主题5</vt:lpstr>
      <vt:lpstr>基于大数据的城市运行海量实时监测数据存储及快速查询检索技术研究</vt:lpstr>
      <vt:lpstr>团队合作</vt:lpstr>
      <vt:lpstr>项目简介</vt:lpstr>
      <vt:lpstr>项目数据特点分析</vt:lpstr>
      <vt:lpstr>课题研究方向</vt:lpstr>
      <vt:lpstr>主流技术对比</vt:lpstr>
      <vt:lpstr>本周工作总结</vt:lpstr>
      <vt:lpstr>项目资源管理</vt:lpstr>
      <vt:lpstr>论文资料收集</vt:lpstr>
      <vt:lpstr>下周工作</vt:lpstr>
      <vt:lpstr>Thanks. </vt:lpstr>
    </vt:vector>
  </TitlesOfParts>
  <Manager>iSlide</Manager>
  <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基于大数据的城市运行海量实时监测数据存储及快速查询检索技术研究</dc:title>
  <dc:creator>Zhou Henn</dc:creator>
  <cp:lastModifiedBy>Da364</cp:lastModifiedBy>
  <cp:revision>10</cp:revision>
  <cp:lastPrinted>2019-09-08T16:00:00Z</cp:lastPrinted>
  <dcterms:created xsi:type="dcterms:W3CDTF">2021-09-17T13:24:13Z</dcterms:created>
  <dcterms:modified xsi:type="dcterms:W3CDTF">2021-09-17T14:37:42Z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