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526" r:id="rId3"/>
    <p:sldId id="524" r:id="rId4"/>
    <p:sldId id="282" r:id="rId5"/>
    <p:sldId id="530" r:id="rId6"/>
    <p:sldId id="284" r:id="rId7"/>
    <p:sldId id="285" r:id="rId8"/>
    <p:sldId id="289" r:id="rId9"/>
    <p:sldId id="518" r:id="rId10"/>
    <p:sldId id="286" r:id="rId11"/>
    <p:sldId id="297" r:id="rId12"/>
    <p:sldId id="298" r:id="rId13"/>
    <p:sldId id="299" r:id="rId14"/>
    <p:sldId id="292" r:id="rId15"/>
    <p:sldId id="300" r:id="rId16"/>
    <p:sldId id="519" r:id="rId17"/>
    <p:sldId id="290" r:id="rId18"/>
    <p:sldId id="294" r:id="rId19"/>
    <p:sldId id="295" r:id="rId20"/>
    <p:sldId id="520" r:id="rId21"/>
    <p:sldId id="521" r:id="rId22"/>
    <p:sldId id="291" r:id="rId23"/>
    <p:sldId id="304" r:id="rId24"/>
    <p:sldId id="306" r:id="rId25"/>
    <p:sldId id="307" r:id="rId26"/>
    <p:sldId id="522" r:id="rId27"/>
    <p:sldId id="531" r:id="rId28"/>
    <p:sldId id="288" r:id="rId29"/>
    <p:sldId id="287" r:id="rId30"/>
    <p:sldId id="532" r:id="rId31"/>
    <p:sldId id="296"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autoAdjust="0"/>
    <p:restoredTop sz="86761" autoAdjust="0"/>
  </p:normalViewPr>
  <p:slideViewPr>
    <p:cSldViewPr snapToGrid="0">
      <p:cViewPr varScale="1">
        <p:scale>
          <a:sx n="106" d="100"/>
          <a:sy n="106" d="100"/>
        </p:scale>
        <p:origin x="664" y="184"/>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14115288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确定的实时框架以及计算框架 </a:t>
            </a:r>
            <a:endParaRPr kumimoji="1" lang="en-US" altLang="zh-CN" dirty="0"/>
          </a:p>
          <a:p>
            <a:r>
              <a:rPr kumimoji="1" lang="zh-CN" altLang="en-US" dirty="0"/>
              <a:t>实时计算任务的虚拟化技术方案研究</a:t>
            </a:r>
            <a:endParaRPr kumimoji="1" lang="en-US" altLang="zh-CN" dirty="0"/>
          </a:p>
          <a:p>
            <a:endParaRPr kumimoji="1" lang="en-US" altLang="zh-CN" dirty="0"/>
          </a:p>
          <a:p>
            <a:r>
              <a:rPr kumimoji="1" lang="en-US" altLang="zh-CN" dirty="0">
                <a:hlinkClick r:id="rId3"/>
              </a:rPr>
              <a:t>https://zhuanlan.zhihu.com/p/141152885</a:t>
            </a:r>
            <a:r>
              <a:rPr kumimoji="1" lang="zh-CN" altLang="en-US" dirty="0"/>
              <a:t>  </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4533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000" dirty="0">
                <a:latin typeface="Microsoft YaHei" panose="020B0503020204020204" pitchFamily="34" charset="-122"/>
                <a:ea typeface="Microsoft YaHei" panose="020B0503020204020204" pitchFamily="34" charset="-122"/>
              </a:rPr>
              <a:t>常见存储架构对比  </a:t>
            </a:r>
            <a:endParaRPr kumimoji="1" lang="en-US" altLang="zh-CN" sz="1000" dirty="0">
              <a:latin typeface="Microsoft YaHei" panose="020B0503020204020204" pitchFamily="34" charset="-122"/>
              <a:ea typeface="Microsoft YaHei" panose="020B0503020204020204" pitchFamily="34" charset="-122"/>
            </a:endParaRPr>
          </a:p>
          <a:p>
            <a:r>
              <a:rPr kumimoji="1" lang="en-US" altLang="zh-CN" sz="1000" dirty="0" err="1">
                <a:latin typeface="Microsoft YaHei" panose="020B0503020204020204" pitchFamily="34" charset="-122"/>
                <a:ea typeface="Microsoft YaHei" panose="020B0503020204020204" pitchFamily="34" charset="-122"/>
              </a:rPr>
              <a:t>Olap</a:t>
            </a:r>
            <a:r>
              <a:rPr kumimoji="1" lang="zh-CN" altLang="en-US" sz="1000" dirty="0">
                <a:latin typeface="Microsoft YaHei" panose="020B0503020204020204" pitchFamily="34" charset="-122"/>
                <a:ea typeface="Microsoft YaHei" panose="020B0503020204020204" pitchFamily="34" charset="-122"/>
              </a:rPr>
              <a:t>  </a:t>
            </a:r>
            <a:r>
              <a:rPr kumimoji="1" lang="en-US" altLang="zh-CN" sz="1000" dirty="0" err="1">
                <a:latin typeface="Microsoft YaHei" panose="020B0503020204020204" pitchFamily="34" charset="-122"/>
                <a:ea typeface="Microsoft YaHei" panose="020B0503020204020204" pitchFamily="34" charset="-122"/>
              </a:rPr>
              <a:t>oltp</a:t>
            </a:r>
            <a:endParaRPr kumimoji="1" lang="en-US" altLang="zh-CN" sz="1000" dirty="0">
              <a:latin typeface="Microsoft YaHei" panose="020B0503020204020204" pitchFamily="34" charset="-122"/>
              <a:ea typeface="Microsoft YaHei" panose="020B0503020204020204" pitchFamily="34" charset="-122"/>
            </a:endParaRPr>
          </a:p>
          <a:p>
            <a:r>
              <a:rPr kumimoji="1" lang="zh-CN" altLang="en-US" sz="1000" dirty="0">
                <a:latin typeface="Microsoft YaHei" panose="020B0503020204020204" pitchFamily="34" charset="-122"/>
                <a:ea typeface="Microsoft YaHei" panose="020B0503020204020204" pitchFamily="34" charset="-122"/>
              </a:rPr>
              <a:t>基于课题明细 </a:t>
            </a:r>
            <a:r>
              <a:rPr kumimoji="1" lang="en-US" altLang="zh-CN" sz="1000" dirty="0" err="1">
                <a:latin typeface="Microsoft YaHei" panose="020B0503020204020204" pitchFamily="34" charset="-122"/>
                <a:ea typeface="Microsoft YaHei" panose="020B0503020204020204" pitchFamily="34" charset="-122"/>
              </a:rPr>
              <a:t>olap</a:t>
            </a:r>
            <a:endParaRPr kumimoji="1" lang="zh-CN" altLang="en-US" sz="1000" dirty="0">
              <a:latin typeface="Microsoft YaHei" panose="020B0503020204020204" pitchFamily="34" charset="-122"/>
              <a:ea typeface="Microsoft YaHei" panose="020B0503020204020204" pitchFamily="34" charset="-122"/>
            </a:endParaRPr>
          </a:p>
          <a:p>
            <a:endParaRPr kumimoji="1" lang="zh-CN" altLang="en-US" sz="1000" dirty="0">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6674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Olap</a:t>
            </a:r>
            <a:r>
              <a:rPr kumimoji="1" lang="zh-CN" altLang="en-US" dirty="0"/>
              <a:t>的常见选型</a:t>
            </a:r>
            <a:endParaRPr kumimoji="1" lang="en-US" altLang="zh-CN" dirty="0"/>
          </a:p>
          <a:p>
            <a:r>
              <a:rPr kumimoji="1" lang="zh-CN" altLang="en-US" dirty="0"/>
              <a:t>不通点</a:t>
            </a:r>
            <a:endParaRPr kumimoji="1" lang="en-US" altLang="zh-CN" dirty="0"/>
          </a:p>
          <a:p>
            <a:r>
              <a:rPr kumimoji="1" lang="zh-CN" altLang="en-US" dirty="0"/>
              <a:t>方案确定</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6759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确定技术方案及索引树初步探讨</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48379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81151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37643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有很多个版本，其中一个重要的版本是</a:t>
            </a:r>
            <a:r>
              <a:rPr lang="en-US" altLang="zh-CN" sz="1200" b="0" i="0" kern="1200" dirty="0">
                <a:solidFill>
                  <a:schemeClr val="tx1"/>
                </a:solidFill>
                <a:effectLst/>
                <a:latin typeface="+mn-lt"/>
                <a:ea typeface="+mn-ea"/>
                <a:cs typeface="+mn-cs"/>
              </a:rPr>
              <a:t>GRU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Gated Recurrent Unit</a:t>
            </a:r>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49711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2021/10/8</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2021/10/8</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202109</a:t>
            </a:r>
          </a:p>
          <a:p>
            <a:pPr marL="171450" indent="-171450">
              <a:buFont typeface="Arial" panose="020B0604020202020204" pitchFamily="34" charset="0"/>
              <a:buChar char="•"/>
            </a:pPr>
            <a:r>
              <a:rPr lang="zh-CN" altLang="en-US" dirty="0"/>
              <a:t>汇报次数：第二次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实时计算框架对比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文本框 5">
            <a:extLst>
              <a:ext uri="{FF2B5EF4-FFF2-40B4-BE49-F238E27FC236}">
                <a16:creationId xmlns:a16="http://schemas.microsoft.com/office/drawing/2014/main" id="{01573DA4-92E3-D340-8101-883682FFB6C4}"/>
              </a:ext>
            </a:extLst>
          </p:cNvPr>
          <p:cNvSpPr txBox="1"/>
          <p:nvPr/>
        </p:nvSpPr>
        <p:spPr>
          <a:xfrm>
            <a:off x="1290648" y="1409688"/>
            <a:ext cx="7920880" cy="521970"/>
          </a:xfrm>
          <a:prstGeom prst="rect">
            <a:avLst/>
          </a:prstGeom>
          <a:noFill/>
        </p:spPr>
        <p:txBody>
          <a:bodyPr wrap="square" rtlCol="0">
            <a:spAutoFit/>
          </a:bodyPr>
          <a:lstStyle/>
          <a:p>
            <a:pPr latinLnBrk="1"/>
            <a:r>
              <a:rPr lang="en-US" altLang="zh-CN"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Apache </a:t>
            </a:r>
            <a:r>
              <a:rPr lang="zh-CN" altLang="en-US" sz="24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流框架</a:t>
            </a:r>
            <a:r>
              <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a:extLst>
              <a:ext uri="{FF2B5EF4-FFF2-40B4-BE49-F238E27FC236}">
                <a16:creationId xmlns:a16="http://schemas.microsoft.com/office/drawing/2014/main" id="{356BE01E-75A5-244E-ACDC-4B5DB81F7EA9}"/>
              </a:ext>
            </a:extLst>
          </p:cNvPr>
          <p:cNvSpPr txBox="1"/>
          <p:nvPr/>
        </p:nvSpPr>
        <p:spPr>
          <a:xfrm>
            <a:off x="1274530" y="2161634"/>
            <a:ext cx="7800511" cy="922020"/>
          </a:xfrm>
          <a:prstGeom prst="rect">
            <a:avLst/>
          </a:prstGeom>
          <a:noFill/>
        </p:spPr>
        <p:txBody>
          <a:bodyPr wrap="square" rtlCol="0">
            <a:spAutoFit/>
          </a:bodyPr>
          <a:lstStyle/>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他们都是开源的分布式系统，具有低延迟、可扩展和容错性诸多优点</a:t>
            </a:r>
            <a:endPar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他们都是对无边界数据集进行连续不断的处理、聚合和分析的过程</a:t>
            </a:r>
          </a:p>
        </p:txBody>
      </p:sp>
      <p:sp>
        <p:nvSpPr>
          <p:cNvPr id="8" name="流程图: 可选过程 4">
            <a:extLst>
              <a:ext uri="{FF2B5EF4-FFF2-40B4-BE49-F238E27FC236}">
                <a16:creationId xmlns:a16="http://schemas.microsoft.com/office/drawing/2014/main" id="{2C9DBDE5-A51F-4F4C-90FC-0E3A7A8F3B0F}"/>
              </a:ext>
            </a:extLst>
          </p:cNvPr>
          <p:cNvSpPr/>
          <p:nvPr/>
        </p:nvSpPr>
        <p:spPr>
          <a:xfrm>
            <a:off x="1290648" y="3440517"/>
            <a:ext cx="1224136" cy="663986"/>
          </a:xfrm>
          <a:prstGeom prst="flowChartAlternateProcess">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发展时间</a:t>
            </a:r>
          </a:p>
        </p:txBody>
      </p:sp>
      <p:sp>
        <p:nvSpPr>
          <p:cNvPr id="9" name="圆角矩形 8">
            <a:extLst>
              <a:ext uri="{FF2B5EF4-FFF2-40B4-BE49-F238E27FC236}">
                <a16:creationId xmlns:a16="http://schemas.microsoft.com/office/drawing/2014/main" id="{9AEF5956-B4C6-984C-BC7F-AAEFB0C577A1}"/>
              </a:ext>
            </a:extLst>
          </p:cNvPr>
          <p:cNvSpPr/>
          <p:nvPr/>
        </p:nvSpPr>
        <p:spPr>
          <a:xfrm>
            <a:off x="2874824" y="3312916"/>
            <a:ext cx="3123663"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最早进入流处理视野</a:t>
            </a:r>
          </a:p>
        </p:txBody>
      </p:sp>
      <p:sp>
        <p:nvSpPr>
          <p:cNvPr id="10" name="圆角矩形 9">
            <a:extLst>
              <a:ext uri="{FF2B5EF4-FFF2-40B4-BE49-F238E27FC236}">
                <a16:creationId xmlns:a16="http://schemas.microsoft.com/office/drawing/2014/main" id="{BFFC162C-3605-C846-875F-032FEEF26318}"/>
              </a:ext>
            </a:extLst>
          </p:cNvPr>
          <p:cNvSpPr/>
          <p:nvPr/>
        </p:nvSpPr>
        <p:spPr>
          <a:xfrm>
            <a:off x="2870075" y="4216691"/>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最受欢迎的微批处理</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a:extLst>
              <a:ext uri="{FF2B5EF4-FFF2-40B4-BE49-F238E27FC236}">
                <a16:creationId xmlns:a16="http://schemas.microsoft.com/office/drawing/2014/main" id="{BEF19535-4469-914A-9E16-183B9FD85BDF}"/>
              </a:ext>
            </a:extLst>
          </p:cNvPr>
          <p:cNvSpPr/>
          <p:nvPr/>
        </p:nvSpPr>
        <p:spPr>
          <a:xfrm>
            <a:off x="2870075" y="5159316"/>
            <a:ext cx="4608512" cy="775673"/>
          </a:xfrm>
          <a:prstGeom prst="round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发展迅速的新一代流处理引擎</a:t>
            </a:r>
            <a:endParaRPr lang="zh-CN" altLang="en-US"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26115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E8FD3C-8B04-7845-ACB1-1324D992CAF1}"/>
              </a:ext>
            </a:extLst>
          </p:cNvPr>
          <p:cNvSpPr>
            <a:spLocks noGrp="1"/>
          </p:cNvSpPr>
          <p:nvPr>
            <p:ph type="title"/>
          </p:nvPr>
        </p:nvSpPr>
        <p:spPr/>
        <p:txBody>
          <a:bodyPr/>
          <a:lstStyle/>
          <a:p>
            <a:r>
              <a:rPr kumimoji="1" lang="zh-CN" altLang="en-US" dirty="0"/>
              <a:t>实时计算框架</a:t>
            </a:r>
            <a:r>
              <a:rPr kumimoji="1" lang="en-US" altLang="zh-CN" dirty="0"/>
              <a:t>-Storm</a:t>
            </a:r>
            <a:endParaRPr kumimoji="1" lang="zh-CN" altLang="en-US" dirty="0"/>
          </a:p>
        </p:txBody>
      </p:sp>
      <p:sp>
        <p:nvSpPr>
          <p:cNvPr id="4" name="页脚占位符 3">
            <a:extLst>
              <a:ext uri="{FF2B5EF4-FFF2-40B4-BE49-F238E27FC236}">
                <a16:creationId xmlns:a16="http://schemas.microsoft.com/office/drawing/2014/main" id="{27BD3F1A-CA82-3547-B4EA-79AED198781C}"/>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81A8522-54DF-B24D-8FE8-3C808197889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12" name="文本框 11">
            <a:extLst>
              <a:ext uri="{FF2B5EF4-FFF2-40B4-BE49-F238E27FC236}">
                <a16:creationId xmlns:a16="http://schemas.microsoft.com/office/drawing/2014/main" id="{73FDDF26-BA01-F348-B6D8-45B79158489D}"/>
              </a:ext>
            </a:extLst>
          </p:cNvPr>
          <p:cNvSpPr txBox="1"/>
          <p:nvPr/>
        </p:nvSpPr>
        <p:spPr>
          <a:xfrm>
            <a:off x="1561083" y="1701602"/>
            <a:ext cx="7920880" cy="523220"/>
          </a:xfrm>
          <a:prstGeom prst="rect">
            <a:avLst/>
          </a:prstGeom>
          <a:noFill/>
        </p:spPr>
        <p:txBody>
          <a:bodyPr wrap="square" rtlCol="0">
            <a:spAutoFit/>
          </a:bodyPr>
          <a:lstStyle/>
          <a:p>
            <a:pPr latinLnBrk="1"/>
            <a:r>
              <a:rPr lang="en-US" altLang="zh-CN" sz="2800" b="1" dirty="0">
                <a:solidFill>
                  <a:schemeClr val="accent4"/>
                </a:solidFill>
              </a:rPr>
              <a:t>Storm </a:t>
            </a:r>
            <a:r>
              <a:rPr lang="zh-CN" altLang="en-US" sz="2800" b="1" dirty="0">
                <a:solidFill>
                  <a:schemeClr val="accent4"/>
                </a:solidFill>
              </a:rPr>
              <a:t>概要</a:t>
            </a:r>
            <a:endParaRPr lang="en-US" altLang="zh-CN" sz="2800" b="1" dirty="0">
              <a:solidFill>
                <a:schemeClr val="accent4"/>
              </a:solidFill>
            </a:endParaRPr>
          </a:p>
        </p:txBody>
      </p:sp>
      <p:sp>
        <p:nvSpPr>
          <p:cNvPr id="13" name="圆角矩形 12">
            <a:extLst>
              <a:ext uri="{FF2B5EF4-FFF2-40B4-BE49-F238E27FC236}">
                <a16:creationId xmlns:a16="http://schemas.microsoft.com/office/drawing/2014/main" id="{92E4B3F0-2C98-A24A-A23D-659259D7E6A1}"/>
              </a:ext>
            </a:extLst>
          </p:cNvPr>
          <p:cNvSpPr/>
          <p:nvPr/>
        </p:nvSpPr>
        <p:spPr>
          <a:xfrm>
            <a:off x="2322173" y="3948480"/>
            <a:ext cx="7920879"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3.Storm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是原生的流处理系统，提供</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low-level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，所有很多功能需要编程去实现。</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13">
            <a:extLst>
              <a:ext uri="{FF2B5EF4-FFF2-40B4-BE49-F238E27FC236}">
                <a16:creationId xmlns:a16="http://schemas.microsoft.com/office/drawing/2014/main" id="{39D7357A-11DC-FC4B-9C4B-C780A9674F13}"/>
              </a:ext>
            </a:extLst>
          </p:cNvPr>
          <p:cNvSpPr/>
          <p:nvPr/>
        </p:nvSpPr>
        <p:spPr>
          <a:xfrm>
            <a:off x="1861472" y="3331763"/>
            <a:ext cx="6840760" cy="576064"/>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pPr>
              <a:lnSpc>
                <a:spcPct val="150000"/>
              </a:lnSpc>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成为大规模流数据处理的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先锋</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，并逐渐成为工业标准。</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14">
            <a:extLst>
              <a:ext uri="{FF2B5EF4-FFF2-40B4-BE49-F238E27FC236}">
                <a16:creationId xmlns:a16="http://schemas.microsoft.com/office/drawing/2014/main" id="{552E8539-3657-9944-BA41-5C0208E7DF7B}"/>
              </a:ext>
            </a:extLst>
          </p:cNvPr>
          <p:cNvSpPr/>
          <p:nvPr/>
        </p:nvSpPr>
        <p:spPr>
          <a:xfrm>
            <a:off x="1561083" y="2557212"/>
            <a:ext cx="6840760" cy="576064"/>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5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1.Storm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Twitter</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开源</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并在</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2014</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年成为</a:t>
            </a:r>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Apache</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顶级</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项目。</a:t>
            </a: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圆角矩形 15">
            <a:extLst>
              <a:ext uri="{FF2B5EF4-FFF2-40B4-BE49-F238E27FC236}">
                <a16:creationId xmlns:a16="http://schemas.microsoft.com/office/drawing/2014/main" id="{59B58DDB-6831-5142-B75B-0F9FA0B201AC}"/>
              </a:ext>
            </a:extLst>
          </p:cNvPr>
          <p:cNvSpPr/>
          <p:nvPr/>
        </p:nvSpPr>
        <p:spPr>
          <a:xfrm>
            <a:off x="2740024" y="4722558"/>
            <a:ext cx="7344814" cy="936104"/>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altLang="zh-CN"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真正的流式处理</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，低延迟（</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ms</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级延迟）</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每条</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数据都会触发计算</a:t>
            </a: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1600" b="1" dirty="0">
              <a:solidFill>
                <a:schemeClr val="tx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a:extLst>
              <a:ext uri="{FF2B5EF4-FFF2-40B4-BE49-F238E27FC236}">
                <a16:creationId xmlns:a16="http://schemas.microsoft.com/office/drawing/2014/main" id="{2F8A80DE-2DC5-7244-A011-C9A67281A76E}"/>
              </a:ext>
            </a:extLst>
          </p:cNvPr>
          <p:cNvPicPr>
            <a:picLocks noChangeAspect="1"/>
          </p:cNvPicPr>
          <p:nvPr/>
        </p:nvPicPr>
        <p:blipFill>
          <a:blip r:embed="rId2"/>
          <a:stretch>
            <a:fillRect/>
          </a:stretch>
        </p:blipFill>
        <p:spPr>
          <a:xfrm>
            <a:off x="4810125" y="1320500"/>
            <a:ext cx="2505075" cy="1038225"/>
          </a:xfrm>
          <a:prstGeom prst="rect">
            <a:avLst/>
          </a:prstGeom>
        </p:spPr>
      </p:pic>
    </p:spTree>
    <p:extLst>
      <p:ext uri="{BB962C8B-B14F-4D97-AF65-F5344CB8AC3E}">
        <p14:creationId xmlns:p14="http://schemas.microsoft.com/office/powerpoint/2010/main" val="142296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9059190-A360-0B45-8CD0-475EEE9C9088}"/>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SparkStreaming</a:t>
            </a:r>
            <a:endParaRPr kumimoji="1" lang="zh-CN" altLang="en-US" dirty="0"/>
          </a:p>
        </p:txBody>
      </p:sp>
      <p:sp>
        <p:nvSpPr>
          <p:cNvPr id="4" name="页脚占位符 3">
            <a:extLst>
              <a:ext uri="{FF2B5EF4-FFF2-40B4-BE49-F238E27FC236}">
                <a16:creationId xmlns:a16="http://schemas.microsoft.com/office/drawing/2014/main" id="{86EFB277-7B4F-3042-A2BC-69C713B6CE0E}"/>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2064C5C-1C5D-5249-921E-C6165F0A387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文本框 5">
            <a:extLst>
              <a:ext uri="{FF2B5EF4-FFF2-40B4-BE49-F238E27FC236}">
                <a16:creationId xmlns:a16="http://schemas.microsoft.com/office/drawing/2014/main" id="{9123172C-A31F-3245-86F9-069621CCC43E}"/>
              </a:ext>
            </a:extLst>
          </p:cNvPr>
          <p:cNvSpPr txBox="1"/>
          <p:nvPr/>
        </p:nvSpPr>
        <p:spPr>
          <a:xfrm>
            <a:off x="1561083" y="1414582"/>
            <a:ext cx="7920880" cy="523220"/>
          </a:xfrm>
          <a:prstGeom prst="rect">
            <a:avLst/>
          </a:prstGeom>
          <a:noFill/>
        </p:spPr>
        <p:txBody>
          <a:bodyPr wrap="square" rtlCol="0">
            <a:spAutoFit/>
          </a:bodyPr>
          <a:lstStyle/>
          <a:p>
            <a:pPr latinLnBrk="1"/>
            <a:r>
              <a:rPr lang="en-US" altLang="zh-CN" sz="2800" b="1" dirty="0" err="1">
                <a:solidFill>
                  <a:schemeClr val="accent4"/>
                </a:solidFill>
              </a:rPr>
              <a:t>SparkStreaming</a:t>
            </a:r>
            <a:r>
              <a:rPr lang="zh-CN" altLang="en-US" sz="2800" b="1" dirty="0">
                <a:solidFill>
                  <a:schemeClr val="accent4"/>
                </a:solidFill>
              </a:rPr>
              <a:t>概要</a:t>
            </a:r>
            <a:endParaRPr lang="en-US" altLang="zh-CN" sz="2800" b="1" dirty="0">
              <a:solidFill>
                <a:schemeClr val="accent4"/>
              </a:solidFill>
            </a:endParaRPr>
          </a:p>
        </p:txBody>
      </p:sp>
      <p:sp>
        <p:nvSpPr>
          <p:cNvPr id="7" name="圆角矩形 6">
            <a:extLst>
              <a:ext uri="{FF2B5EF4-FFF2-40B4-BE49-F238E27FC236}">
                <a16:creationId xmlns:a16="http://schemas.microsoft.com/office/drawing/2014/main" id="{93DD929F-9F1F-6D4F-A1CA-8466EEBB7D66}"/>
              </a:ext>
            </a:extLst>
          </p:cNvPr>
          <p:cNvSpPr/>
          <p:nvPr/>
        </p:nvSpPr>
        <p:spPr>
          <a:xfrm>
            <a:off x="2641203" y="4585750"/>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语言）</a:t>
            </a:r>
          </a:p>
        </p:txBody>
      </p:sp>
      <p:sp>
        <p:nvSpPr>
          <p:cNvPr id="8" name="圆角矩形 7">
            <a:extLst>
              <a:ext uri="{FF2B5EF4-FFF2-40B4-BE49-F238E27FC236}">
                <a16:creationId xmlns:a16="http://schemas.microsoft.com/office/drawing/2014/main" id="{FCA2A3E2-4A44-0240-ACAC-C4CD5AE94F68}"/>
              </a:ext>
            </a:extLst>
          </p:cNvPr>
          <p:cNvSpPr/>
          <p:nvPr/>
        </p:nvSpPr>
        <p:spPr>
          <a:xfrm>
            <a:off x="2042407" y="3300988"/>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属于</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生态圈，可以跟</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SparkSQL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MLlib</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的机器学习，</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的图处理和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SparkR</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的数学计算 </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无缝结合、对接</a:t>
            </a:r>
            <a:endPar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a:extLst>
              <a:ext uri="{FF2B5EF4-FFF2-40B4-BE49-F238E27FC236}">
                <a16:creationId xmlns:a16="http://schemas.microsoft.com/office/drawing/2014/main" id="{FDA45778-A60B-DA40-9F46-0C570F5225FC}"/>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1.Spark Streaming</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是微批出，是处理按时间间隔预先将其切分为一段一段的</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微批处理作业</a:t>
            </a:r>
          </a:p>
        </p:txBody>
      </p:sp>
      <p:sp>
        <p:nvSpPr>
          <p:cNvPr id="10" name="圆角矩形 9">
            <a:extLst>
              <a:ext uri="{FF2B5EF4-FFF2-40B4-BE49-F238E27FC236}">
                <a16:creationId xmlns:a16="http://schemas.microsoft.com/office/drawing/2014/main" id="{20FBC1D7-E4F6-5447-8D20-75C5DAD31A29}"/>
              </a:ext>
            </a:extLst>
          </p:cNvPr>
          <p:cNvSpPr/>
          <p:nvPr/>
        </p:nvSpPr>
        <p:spPr>
          <a:xfrm>
            <a:off x="2962644" y="5735061"/>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吞吐量高</a:t>
            </a:r>
          </a:p>
        </p:txBody>
      </p:sp>
      <p:pic>
        <p:nvPicPr>
          <p:cNvPr id="11" name="图片 10">
            <a:extLst>
              <a:ext uri="{FF2B5EF4-FFF2-40B4-BE49-F238E27FC236}">
                <a16:creationId xmlns:a16="http://schemas.microsoft.com/office/drawing/2014/main" id="{8E294BCE-5121-E54F-A210-676223FAE854}"/>
              </a:ext>
            </a:extLst>
          </p:cNvPr>
          <p:cNvPicPr>
            <a:picLocks noChangeAspect="1"/>
          </p:cNvPicPr>
          <p:nvPr/>
        </p:nvPicPr>
        <p:blipFill>
          <a:blip r:embed="rId2"/>
          <a:stretch>
            <a:fillRect/>
          </a:stretch>
        </p:blipFill>
        <p:spPr>
          <a:xfrm>
            <a:off x="5278799" y="1043933"/>
            <a:ext cx="4238625" cy="1143000"/>
          </a:xfrm>
          <a:prstGeom prst="rect">
            <a:avLst/>
          </a:prstGeom>
        </p:spPr>
      </p:pic>
    </p:spTree>
    <p:extLst>
      <p:ext uri="{BB962C8B-B14F-4D97-AF65-F5344CB8AC3E}">
        <p14:creationId xmlns:p14="http://schemas.microsoft.com/office/powerpoint/2010/main" val="176711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A2E1AB-ADA3-1742-9CAB-CE461DE3133A}"/>
              </a:ext>
            </a:extLst>
          </p:cNvPr>
          <p:cNvSpPr>
            <a:spLocks noGrp="1"/>
          </p:cNvSpPr>
          <p:nvPr>
            <p:ph type="title"/>
          </p:nvPr>
        </p:nvSpPr>
        <p:spPr/>
        <p:txBody>
          <a:bodyPr/>
          <a:lstStyle/>
          <a:p>
            <a:r>
              <a:rPr kumimoji="1" lang="zh-CN" altLang="en-US" dirty="0"/>
              <a:t>实时计算框架</a:t>
            </a:r>
            <a:r>
              <a:rPr kumimoji="1" lang="en-US" altLang="zh-CN" dirty="0"/>
              <a:t>-</a:t>
            </a:r>
            <a:r>
              <a:rPr kumimoji="1" lang="en-US" altLang="zh-CN" dirty="0" err="1"/>
              <a:t>Flink</a:t>
            </a:r>
            <a:endParaRPr kumimoji="1" lang="zh-CN" altLang="en-US" dirty="0"/>
          </a:p>
        </p:txBody>
      </p:sp>
      <p:sp>
        <p:nvSpPr>
          <p:cNvPr id="4" name="页脚占位符 3">
            <a:extLst>
              <a:ext uri="{FF2B5EF4-FFF2-40B4-BE49-F238E27FC236}">
                <a16:creationId xmlns:a16="http://schemas.microsoft.com/office/drawing/2014/main" id="{2694C46A-AAC2-314B-8589-41E1026782C4}"/>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6A3508FD-AC4F-5545-900A-402AED17318C}"/>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49E45903-B41C-C247-A9F6-D56916DA4C79}"/>
              </a:ext>
            </a:extLst>
          </p:cNvPr>
          <p:cNvSpPr txBox="1"/>
          <p:nvPr/>
        </p:nvSpPr>
        <p:spPr>
          <a:xfrm>
            <a:off x="1561083" y="1414582"/>
            <a:ext cx="7920880" cy="521970"/>
          </a:xfrm>
          <a:prstGeom prst="rect">
            <a:avLst/>
          </a:prstGeom>
          <a:noFill/>
        </p:spPr>
        <p:txBody>
          <a:bodyPr wrap="square" rtlCol="0">
            <a:spAutoFit/>
          </a:bodyPr>
          <a:lstStyle/>
          <a:p>
            <a:pPr latinLnBrk="1"/>
            <a:r>
              <a:rPr lang="en-US" altLang="zh-CN" sz="28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概要</a:t>
            </a:r>
            <a:endParaRPr lang="en-US" altLang="zh-CN" sz="28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a:extLst>
              <a:ext uri="{FF2B5EF4-FFF2-40B4-BE49-F238E27FC236}">
                <a16:creationId xmlns:a16="http://schemas.microsoft.com/office/drawing/2014/main" id="{62FA60D2-A819-C043-A139-FF38D137C930}"/>
              </a:ext>
            </a:extLst>
          </p:cNvPr>
          <p:cNvSpPr/>
          <p:nvPr/>
        </p:nvSpPr>
        <p:spPr>
          <a:xfrm>
            <a:off x="2641203" y="3943369"/>
            <a:ext cx="6840760" cy="864096"/>
          </a:xfrm>
          <a:prstGeom prst="round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提供高级声明式</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Scala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8" name="圆角矩形 7">
            <a:extLst>
              <a:ext uri="{FF2B5EF4-FFF2-40B4-BE49-F238E27FC236}">
                <a16:creationId xmlns:a16="http://schemas.microsoft.com/office/drawing/2014/main" id="{3879A427-EAC8-0E41-B13A-C4AB9EDF971A}"/>
              </a:ext>
            </a:extLst>
          </p:cNvPr>
          <p:cNvSpPr/>
          <p:nvPr/>
        </p:nvSpPr>
        <p:spPr>
          <a:xfrm>
            <a:off x="2101143" y="3019492"/>
            <a:ext cx="6840760" cy="962127"/>
          </a:xfrm>
          <a:prstGeom prst="roundRect">
            <a:avLst/>
          </a:prstGeom>
          <a:solidFill>
            <a:schemeClr val="bg1"/>
          </a:solidFill>
          <a:ln>
            <a:noFill/>
          </a:ln>
        </p:spPr>
        <p:style>
          <a:lnRef idx="1">
            <a:schemeClr val="dk1"/>
          </a:lnRef>
          <a:fillRef idx="2">
            <a:schemeClr val="dk1"/>
          </a:fillRef>
          <a:effectRef idx="1">
            <a:schemeClr val="dk1"/>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可以定制化内存管理，而且各方功能都很强大，性能也出色</a:t>
            </a:r>
          </a:p>
        </p:txBody>
      </p:sp>
      <p:sp>
        <p:nvSpPr>
          <p:cNvPr id="9" name="圆角矩形 8">
            <a:extLst>
              <a:ext uri="{FF2B5EF4-FFF2-40B4-BE49-F238E27FC236}">
                <a16:creationId xmlns:a16="http://schemas.microsoft.com/office/drawing/2014/main" id="{69D59FEF-5A51-F94F-94DD-1CFAD6540F7B}"/>
              </a:ext>
            </a:extLst>
          </p:cNvPr>
          <p:cNvSpPr/>
          <p:nvPr/>
        </p:nvSpPr>
        <p:spPr>
          <a:xfrm>
            <a:off x="1561083" y="2230757"/>
            <a:ext cx="7435433" cy="785016"/>
          </a:xfrm>
          <a:prstGeom prst="round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1.Flink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是即可以流处理又可以批处理的分布式处理引擎，发展很迅速，但学习成本也高</a:t>
            </a:r>
            <a:endPar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9">
            <a:extLst>
              <a:ext uri="{FF2B5EF4-FFF2-40B4-BE49-F238E27FC236}">
                <a16:creationId xmlns:a16="http://schemas.microsoft.com/office/drawing/2014/main" id="{92B95DB6-678D-6748-8262-8A869933F43B}"/>
              </a:ext>
            </a:extLst>
          </p:cNvPr>
          <p:cNvSpPr/>
          <p:nvPr/>
        </p:nvSpPr>
        <p:spPr>
          <a:xfrm>
            <a:off x="3224783" y="4902164"/>
            <a:ext cx="6840760" cy="582853"/>
          </a:xfrm>
          <a:prstGeom prst="round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延迟低，吞吐量大</a:t>
            </a:r>
          </a:p>
        </p:txBody>
      </p:sp>
      <p:pic>
        <p:nvPicPr>
          <p:cNvPr id="11" name="图片 10">
            <a:extLst>
              <a:ext uri="{FF2B5EF4-FFF2-40B4-BE49-F238E27FC236}">
                <a16:creationId xmlns:a16="http://schemas.microsoft.com/office/drawing/2014/main" id="{12E80009-FC11-A64A-B6CB-54B93D2EE43C}"/>
              </a:ext>
            </a:extLst>
          </p:cNvPr>
          <p:cNvPicPr>
            <a:picLocks noChangeAspect="1"/>
          </p:cNvPicPr>
          <p:nvPr/>
        </p:nvPicPr>
        <p:blipFill>
          <a:blip r:embed="rId2"/>
          <a:stretch>
            <a:fillRect/>
          </a:stretch>
        </p:blipFill>
        <p:spPr>
          <a:xfrm>
            <a:off x="4810125" y="1179360"/>
            <a:ext cx="1914525" cy="942975"/>
          </a:xfrm>
          <a:prstGeom prst="rect">
            <a:avLst/>
          </a:prstGeom>
        </p:spPr>
      </p:pic>
    </p:spTree>
    <p:extLst>
      <p:ext uri="{BB962C8B-B14F-4D97-AF65-F5344CB8AC3E}">
        <p14:creationId xmlns:p14="http://schemas.microsoft.com/office/powerpoint/2010/main" val="152862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三种流式框架对比</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aphicFrame>
        <p:nvGraphicFramePr>
          <p:cNvPr id="9" name="表格 9">
            <a:extLst>
              <a:ext uri="{FF2B5EF4-FFF2-40B4-BE49-F238E27FC236}">
                <a16:creationId xmlns:a16="http://schemas.microsoft.com/office/drawing/2014/main" id="{C0C7B3BC-6F51-7841-8E22-0D643788274C}"/>
              </a:ext>
            </a:extLst>
          </p:cNvPr>
          <p:cNvGraphicFramePr>
            <a:graphicFrameLocks noGrp="1"/>
          </p:cNvGraphicFramePr>
          <p:nvPr>
            <p:extLst>
              <p:ext uri="{D42A27DB-BD31-4B8C-83A1-F6EECF244321}">
                <p14:modId xmlns:p14="http://schemas.microsoft.com/office/powerpoint/2010/main" val="1858403201"/>
              </p:ext>
            </p:extLst>
          </p:nvPr>
        </p:nvGraphicFramePr>
        <p:xfrm>
          <a:off x="669924" y="1429518"/>
          <a:ext cx="10850561" cy="4605523"/>
        </p:xfrm>
        <a:graphic>
          <a:graphicData uri="http://schemas.openxmlformats.org/drawingml/2006/table">
            <a:tbl>
              <a:tblPr firstRow="1" bandRow="1">
                <a:tableStyleId>{5C22544A-7EE6-4342-B048-85BDC9FD1C3A}</a:tableStyleId>
              </a:tblPr>
              <a:tblGrid>
                <a:gridCol w="1235076">
                  <a:extLst>
                    <a:ext uri="{9D8B030D-6E8A-4147-A177-3AD203B41FA5}">
                      <a16:colId xmlns:a16="http://schemas.microsoft.com/office/drawing/2014/main" val="320748048"/>
                    </a:ext>
                  </a:extLst>
                </a:gridCol>
                <a:gridCol w="1737360">
                  <a:extLst>
                    <a:ext uri="{9D8B030D-6E8A-4147-A177-3AD203B41FA5}">
                      <a16:colId xmlns:a16="http://schemas.microsoft.com/office/drawing/2014/main" val="2333537555"/>
                    </a:ext>
                  </a:extLst>
                </a:gridCol>
                <a:gridCol w="1341120">
                  <a:extLst>
                    <a:ext uri="{9D8B030D-6E8A-4147-A177-3AD203B41FA5}">
                      <a16:colId xmlns:a16="http://schemas.microsoft.com/office/drawing/2014/main" val="1299092931"/>
                    </a:ext>
                  </a:extLst>
                </a:gridCol>
                <a:gridCol w="1676400">
                  <a:extLst>
                    <a:ext uri="{9D8B030D-6E8A-4147-A177-3AD203B41FA5}">
                      <a16:colId xmlns:a16="http://schemas.microsoft.com/office/drawing/2014/main" val="4230045930"/>
                    </a:ext>
                  </a:extLst>
                </a:gridCol>
                <a:gridCol w="1341120">
                  <a:extLst>
                    <a:ext uri="{9D8B030D-6E8A-4147-A177-3AD203B41FA5}">
                      <a16:colId xmlns:a16="http://schemas.microsoft.com/office/drawing/2014/main" val="2640833937"/>
                    </a:ext>
                  </a:extLst>
                </a:gridCol>
                <a:gridCol w="1584960">
                  <a:extLst>
                    <a:ext uri="{9D8B030D-6E8A-4147-A177-3AD203B41FA5}">
                      <a16:colId xmlns:a16="http://schemas.microsoft.com/office/drawing/2014/main" val="653495659"/>
                    </a:ext>
                  </a:extLst>
                </a:gridCol>
                <a:gridCol w="1021080">
                  <a:extLst>
                    <a:ext uri="{9D8B030D-6E8A-4147-A177-3AD203B41FA5}">
                      <a16:colId xmlns:a16="http://schemas.microsoft.com/office/drawing/2014/main" val="525439866"/>
                    </a:ext>
                  </a:extLst>
                </a:gridCol>
                <a:gridCol w="913445">
                  <a:extLst>
                    <a:ext uri="{9D8B030D-6E8A-4147-A177-3AD203B41FA5}">
                      <a16:colId xmlns:a16="http://schemas.microsoft.com/office/drawing/2014/main" val="1064699763"/>
                    </a:ext>
                  </a:extLst>
                </a:gridCol>
              </a:tblGrid>
              <a:tr h="504053">
                <a:tc>
                  <a:txBody>
                    <a:bodyPr/>
                    <a:lstStyle/>
                    <a:p>
                      <a:r>
                        <a:rPr lang="zh-CN" altLang="en-US" dirty="0"/>
                        <a:t>产品</a:t>
                      </a:r>
                    </a:p>
                  </a:txBody>
                  <a:tcPr/>
                </a:tc>
                <a:tc>
                  <a:txBody>
                    <a:bodyPr/>
                    <a:lstStyle/>
                    <a:p>
                      <a:r>
                        <a:rPr lang="zh-CN" altLang="en-US" dirty="0"/>
                        <a:t>模型</a:t>
                      </a:r>
                    </a:p>
                  </a:txBody>
                  <a:tcPr/>
                </a:tc>
                <a:tc>
                  <a:txBody>
                    <a:bodyPr/>
                    <a:lstStyle/>
                    <a:p>
                      <a:r>
                        <a:rPr lang="en-US" altLang="zh-CN" dirty="0"/>
                        <a:t>API</a:t>
                      </a:r>
                      <a:endParaRPr lang="zh-CN" altLang="en-US" dirty="0"/>
                    </a:p>
                  </a:txBody>
                  <a:tcPr/>
                </a:tc>
                <a:tc>
                  <a:txBody>
                    <a:bodyPr/>
                    <a:lstStyle/>
                    <a:p>
                      <a:r>
                        <a:rPr lang="zh-CN" altLang="en-US" dirty="0"/>
                        <a:t>保证次数</a:t>
                      </a:r>
                    </a:p>
                  </a:txBody>
                  <a:tcPr/>
                </a:tc>
                <a:tc>
                  <a:txBody>
                    <a:bodyPr/>
                    <a:lstStyle/>
                    <a:p>
                      <a:r>
                        <a:rPr lang="zh-CN" altLang="en-US" dirty="0"/>
                        <a:t>容错机制</a:t>
                      </a:r>
                    </a:p>
                  </a:txBody>
                  <a:tcPr/>
                </a:tc>
                <a:tc>
                  <a:txBody>
                    <a:bodyPr/>
                    <a:lstStyle/>
                    <a:p>
                      <a:r>
                        <a:rPr lang="zh-CN" altLang="en-US" dirty="0"/>
                        <a:t>状态管理</a:t>
                      </a:r>
                    </a:p>
                  </a:txBody>
                  <a:tcPr/>
                </a:tc>
                <a:tc>
                  <a:txBody>
                    <a:bodyPr/>
                    <a:lstStyle/>
                    <a:p>
                      <a:r>
                        <a:rPr lang="zh-CN" altLang="en-US" dirty="0"/>
                        <a:t>延时</a:t>
                      </a:r>
                    </a:p>
                  </a:txBody>
                  <a:tcPr/>
                </a:tc>
                <a:tc>
                  <a:txBody>
                    <a:bodyPr/>
                    <a:lstStyle/>
                    <a:p>
                      <a:r>
                        <a:rPr lang="zh-CN" altLang="en-US" dirty="0"/>
                        <a:t>吞吐量</a:t>
                      </a:r>
                    </a:p>
                  </a:txBody>
                  <a:tcPr/>
                </a:tc>
                <a:extLst>
                  <a:ext uri="{0D108BD9-81ED-4DB2-BD59-A6C34878D82A}">
                    <a16:rowId xmlns:a16="http://schemas.microsoft.com/office/drawing/2014/main" val="1023029798"/>
                  </a:ext>
                </a:extLst>
              </a:tr>
              <a:tr h="1242870">
                <a:tc>
                  <a:txBody>
                    <a:bodyPr/>
                    <a:lstStyle/>
                    <a:p>
                      <a:r>
                        <a:rPr lang="en-US" altLang="zh-CN" dirty="0"/>
                        <a:t>storm</a:t>
                      </a:r>
                      <a:endParaRPr lang="zh-CN" altLang="en-US" dirty="0"/>
                    </a:p>
                  </a:txBody>
                  <a:tcPr/>
                </a:tc>
                <a:tc>
                  <a:txBody>
                    <a:bodyPr/>
                    <a:lstStyle/>
                    <a:p>
                      <a:r>
                        <a:rPr lang="en-US" altLang="zh-CN" dirty="0"/>
                        <a:t>Native</a:t>
                      </a:r>
                    </a:p>
                    <a:p>
                      <a:r>
                        <a:rPr lang="en-US" altLang="zh-CN" sz="1200" dirty="0"/>
                        <a:t>(</a:t>
                      </a:r>
                      <a:r>
                        <a:rPr lang="zh-CN" altLang="en-US" sz="1200" dirty="0"/>
                        <a:t>数据进入立即处理</a:t>
                      </a:r>
                      <a:r>
                        <a:rPr lang="en-US" altLang="zh-CN" sz="1200" dirty="0"/>
                        <a:t>)</a:t>
                      </a:r>
                      <a:endParaRPr lang="zh-CN" altLang="en-US" sz="1200" dirty="0"/>
                    </a:p>
                  </a:txBody>
                  <a:tcPr/>
                </a:tc>
                <a:tc>
                  <a:txBody>
                    <a:bodyPr/>
                    <a:lstStyle/>
                    <a:p>
                      <a:r>
                        <a:rPr lang="zh-CN" altLang="en-US" dirty="0"/>
                        <a:t>组合式</a:t>
                      </a:r>
                      <a:endParaRPr lang="en-US" altLang="zh-CN" dirty="0"/>
                    </a:p>
                    <a:p>
                      <a:r>
                        <a:rPr lang="en-US" altLang="zh-CN" sz="1200" dirty="0"/>
                        <a:t>(</a:t>
                      </a:r>
                      <a:r>
                        <a:rPr lang="zh-CN" altLang="en-US" sz="1200" dirty="0"/>
                        <a:t>基础</a:t>
                      </a:r>
                      <a:r>
                        <a:rPr lang="en-US" altLang="zh-CN" sz="1200" dirty="0"/>
                        <a:t>API)</a:t>
                      </a:r>
                      <a:endParaRPr lang="zh-CN" altLang="en-US" sz="1200" dirty="0"/>
                    </a:p>
                  </a:txBody>
                  <a:tcPr/>
                </a:tc>
                <a:tc>
                  <a:txBody>
                    <a:bodyPr/>
                    <a:lstStyle/>
                    <a:p>
                      <a:r>
                        <a:rPr lang="en-US" altLang="zh-CN" dirty="0"/>
                        <a:t>At-least-once</a:t>
                      </a:r>
                      <a:endParaRPr lang="zh-CN" altLang="en-US" dirty="0"/>
                    </a:p>
                  </a:txBody>
                  <a:tcPr/>
                </a:tc>
                <a:tc>
                  <a:txBody>
                    <a:bodyPr/>
                    <a:lstStyle/>
                    <a:p>
                      <a:r>
                        <a:rPr lang="en-US" altLang="zh-CN" dirty="0"/>
                        <a:t>Record</a:t>
                      </a:r>
                      <a:r>
                        <a:rPr lang="zh-CN" altLang="en-US" dirty="0"/>
                        <a:t> </a:t>
                      </a:r>
                      <a:r>
                        <a:rPr lang="en-US" altLang="zh-CN" dirty="0"/>
                        <a:t>ACKS</a:t>
                      </a:r>
                    </a:p>
                    <a:p>
                      <a:r>
                        <a:rPr lang="en-US" altLang="zh-CN" sz="1200" dirty="0"/>
                        <a:t>(ack</a:t>
                      </a:r>
                      <a:r>
                        <a:rPr lang="zh-CN" altLang="en-US" sz="1200" dirty="0"/>
                        <a:t>机制</a:t>
                      </a:r>
                      <a:r>
                        <a:rPr lang="en-US" altLang="zh-CN" sz="1200" dirty="0"/>
                        <a:t>)</a:t>
                      </a:r>
                      <a:endParaRPr lang="zh-CN" altLang="en-US" sz="1200" dirty="0"/>
                    </a:p>
                  </a:txBody>
                  <a:tcPr/>
                </a:tc>
                <a:tc>
                  <a:txBody>
                    <a:bodyPr/>
                    <a:lstStyle/>
                    <a:p>
                      <a:r>
                        <a:rPr lang="zh-CN" altLang="en-US" dirty="0"/>
                        <a:t>无</a:t>
                      </a:r>
                    </a:p>
                  </a:txBody>
                  <a:tcPr/>
                </a:tc>
                <a:tc>
                  <a:txBody>
                    <a:bodyPr/>
                    <a:lstStyle/>
                    <a:p>
                      <a:r>
                        <a:rPr lang="en-US" altLang="zh-CN" dirty="0"/>
                        <a:t>Low</a:t>
                      </a:r>
                      <a:endParaRPr lang="zh-CN" altLang="en-US" dirty="0"/>
                    </a:p>
                  </a:txBody>
                  <a:tcPr/>
                </a:tc>
                <a:tc>
                  <a:txBody>
                    <a:bodyPr/>
                    <a:lstStyle/>
                    <a:p>
                      <a:r>
                        <a:rPr lang="en-US" altLang="zh-CN" dirty="0"/>
                        <a:t>Low</a:t>
                      </a:r>
                      <a:endParaRPr lang="zh-CN" altLang="en-US" dirty="0"/>
                    </a:p>
                  </a:txBody>
                  <a:tcPr/>
                </a:tc>
                <a:extLst>
                  <a:ext uri="{0D108BD9-81ED-4DB2-BD59-A6C34878D82A}">
                    <a16:rowId xmlns:a16="http://schemas.microsoft.com/office/drawing/2014/main" val="830474835"/>
                  </a:ext>
                </a:extLst>
              </a:tr>
              <a:tr h="1988591">
                <a:tc>
                  <a:txBody>
                    <a:bodyPr/>
                    <a:lstStyle/>
                    <a:p>
                      <a:r>
                        <a:rPr lang="en-US" altLang="zh-CN" dirty="0"/>
                        <a:t>Spark</a:t>
                      </a:r>
                    </a:p>
                    <a:p>
                      <a:r>
                        <a:rPr lang="en-US" altLang="zh-CN" dirty="0"/>
                        <a:t>Streaming</a:t>
                      </a:r>
                      <a:endParaRPr lang="zh-CN" altLang="en-US" dirty="0"/>
                    </a:p>
                  </a:txBody>
                  <a:tcPr/>
                </a:tc>
                <a:tc>
                  <a:txBody>
                    <a:bodyPr/>
                    <a:lstStyle/>
                    <a:p>
                      <a:r>
                        <a:rPr lang="en-US" altLang="zh-CN" dirty="0"/>
                        <a:t>micro-batching</a:t>
                      </a:r>
                      <a:endParaRPr lang="zh-CN" altLang="en-US" dirty="0"/>
                    </a:p>
                  </a:txBody>
                  <a:tcPr/>
                </a:tc>
                <a:tc>
                  <a:txBody>
                    <a:bodyPr/>
                    <a:lstStyle/>
                    <a:p>
                      <a:r>
                        <a:rPr lang="zh-CN" altLang="en-US" dirty="0"/>
                        <a:t>声明式</a:t>
                      </a:r>
                      <a:endParaRPr lang="en-US" altLang="zh-CN" dirty="0"/>
                    </a:p>
                    <a:p>
                      <a:r>
                        <a:rPr lang="en-US" altLang="zh-CN" sz="1200" dirty="0"/>
                        <a:t>(</a:t>
                      </a:r>
                      <a:r>
                        <a:rPr lang="zh-CN" altLang="en-US" sz="1200" dirty="0"/>
                        <a:t>提供封装后的高阶函数，如</a:t>
                      </a:r>
                      <a:r>
                        <a:rPr lang="en-US" altLang="zh-CN" sz="1200" dirty="0"/>
                        <a:t>count)</a:t>
                      </a:r>
                      <a:endParaRPr lang="zh-CN" altLang="en-US" sz="1200" dirty="0"/>
                    </a:p>
                  </a:txBody>
                  <a:tcPr/>
                </a:tc>
                <a:tc>
                  <a:txBody>
                    <a:bodyPr/>
                    <a:lstStyle/>
                    <a:p>
                      <a:r>
                        <a:rPr lang="en-US" altLang="zh-CN" dirty="0" err="1"/>
                        <a:t>Exectly</a:t>
                      </a:r>
                      <a:r>
                        <a:rPr lang="en-US" altLang="zh-CN" dirty="0"/>
                        <a:t>-once</a:t>
                      </a:r>
                      <a:endParaRPr lang="zh-CN" altLang="en-US" dirty="0"/>
                    </a:p>
                  </a:txBody>
                  <a:tcPr/>
                </a:tc>
                <a:tc>
                  <a:txBody>
                    <a:bodyPr/>
                    <a:lstStyle/>
                    <a:p>
                      <a:r>
                        <a:rPr lang="en-US" altLang="zh-CN" dirty="0"/>
                        <a:t>RDD</a:t>
                      </a:r>
                      <a:r>
                        <a:rPr lang="zh-CN" altLang="en-US" dirty="0"/>
                        <a:t> </a:t>
                      </a:r>
                      <a:r>
                        <a:rPr lang="en-US" altLang="zh-CN" dirty="0"/>
                        <a:t>Checkpoint</a:t>
                      </a:r>
                    </a:p>
                    <a:p>
                      <a:r>
                        <a:rPr lang="en-US" altLang="zh-CN" sz="1200" dirty="0"/>
                        <a:t>(</a:t>
                      </a:r>
                      <a:r>
                        <a:rPr lang="zh-CN" altLang="en-US" sz="1200" dirty="0"/>
                        <a:t>基于</a:t>
                      </a:r>
                      <a:r>
                        <a:rPr lang="en-US" altLang="zh-CN" sz="1200" dirty="0"/>
                        <a:t>RDD</a:t>
                      </a:r>
                      <a:r>
                        <a:rPr lang="zh-CN" altLang="en-US" sz="1200" dirty="0"/>
                        <a:t>做</a:t>
                      </a:r>
                      <a:r>
                        <a:rPr lang="en-US" altLang="zh-CN" sz="1200" dirty="0"/>
                        <a:t>checkpoint)</a:t>
                      </a:r>
                      <a:endParaRPr lang="zh-CN" altLang="en-US" sz="1200" dirty="0"/>
                    </a:p>
                  </a:txBody>
                  <a:tcPr/>
                </a:tc>
                <a:tc>
                  <a:txBody>
                    <a:bodyPr/>
                    <a:lstStyle/>
                    <a:p>
                      <a:r>
                        <a:rPr lang="zh-CN" altLang="en-US" dirty="0"/>
                        <a:t>基于</a:t>
                      </a:r>
                      <a:r>
                        <a:rPr lang="en-US" altLang="zh-CN" dirty="0" err="1"/>
                        <a:t>Dstream</a:t>
                      </a:r>
                      <a:endParaRPr lang="zh-CN" altLang="en-US" dirty="0"/>
                    </a:p>
                  </a:txBody>
                  <a:tcPr/>
                </a:tc>
                <a:tc>
                  <a:txBody>
                    <a:bodyPr/>
                    <a:lstStyle/>
                    <a:p>
                      <a:r>
                        <a:rPr lang="en-US" altLang="zh-CN" dirty="0"/>
                        <a:t>Medium</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2036216210"/>
                  </a:ext>
                </a:extLst>
              </a:tr>
              <a:tr h="870009">
                <a:tc>
                  <a:txBody>
                    <a:bodyPr/>
                    <a:lstStyle/>
                    <a:p>
                      <a:r>
                        <a:rPr lang="en-US" altLang="zh-CN" dirty="0" err="1"/>
                        <a:t>Flink</a:t>
                      </a:r>
                      <a:endParaRPr lang="zh-CN" altLang="en-US" dirty="0"/>
                    </a:p>
                  </a:txBody>
                  <a:tcPr/>
                </a:tc>
                <a:tc>
                  <a:txBody>
                    <a:bodyPr/>
                    <a:lstStyle/>
                    <a:p>
                      <a:r>
                        <a:rPr lang="en-US" altLang="zh-CN" dirty="0"/>
                        <a:t>Native</a:t>
                      </a:r>
                    </a:p>
                  </a:txBody>
                  <a:tcPr/>
                </a:tc>
                <a:tc>
                  <a:txBody>
                    <a:bodyPr/>
                    <a:lstStyle/>
                    <a:p>
                      <a:r>
                        <a:rPr lang="zh-CN" altLang="en-US" dirty="0"/>
                        <a:t>声明式</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err="1"/>
                        <a:t>Exectly</a:t>
                      </a:r>
                      <a:r>
                        <a:rPr lang="en-US" altLang="zh-CN" dirty="0"/>
                        <a:t>-once</a:t>
                      </a:r>
                      <a:endParaRPr lang="zh-CN" altLang="en-US" dirty="0"/>
                    </a:p>
                  </a:txBody>
                  <a:tcPr/>
                </a:tc>
                <a:tc>
                  <a:txBody>
                    <a:bodyPr/>
                    <a:lstStyle/>
                    <a:p>
                      <a:r>
                        <a:rPr lang="en-US" altLang="zh-CN" dirty="0"/>
                        <a:t>Checkpoint</a:t>
                      </a:r>
                    </a:p>
                    <a:p>
                      <a:r>
                        <a:rPr lang="en-US" altLang="zh-CN" sz="1200" dirty="0"/>
                        <a:t>(</a:t>
                      </a:r>
                      <a:r>
                        <a:rPr lang="en-US" altLang="zh-CN" sz="1200" dirty="0" err="1"/>
                        <a:t>flink</a:t>
                      </a:r>
                      <a:r>
                        <a:rPr lang="zh-CN" altLang="en-US" sz="1200" dirty="0"/>
                        <a:t>一种模板</a:t>
                      </a:r>
                      <a:r>
                        <a:rPr lang="en-US" altLang="zh-CN" sz="1200" dirty="0"/>
                        <a:t>)</a:t>
                      </a:r>
                      <a:endParaRPr lang="zh-CN" altLang="en-US" sz="1200" dirty="0"/>
                    </a:p>
                  </a:txBody>
                  <a:tcPr/>
                </a:tc>
                <a:tc>
                  <a:txBody>
                    <a:bodyPr/>
                    <a:lstStyle/>
                    <a:p>
                      <a:r>
                        <a:rPr lang="zh-CN" altLang="en-US" dirty="0"/>
                        <a:t>基于操作</a:t>
                      </a:r>
                    </a:p>
                  </a:txBody>
                  <a:tcPr/>
                </a:tc>
                <a:tc>
                  <a:txBody>
                    <a:bodyPr/>
                    <a:lstStyle/>
                    <a:p>
                      <a:r>
                        <a:rPr lang="en-US" altLang="zh-CN" dirty="0"/>
                        <a:t>Low</a:t>
                      </a:r>
                      <a:endParaRPr lang="zh-CN" altLang="en-US" dirty="0"/>
                    </a:p>
                  </a:txBody>
                  <a:tcPr/>
                </a:tc>
                <a:tc>
                  <a:txBody>
                    <a:bodyPr/>
                    <a:lstStyle/>
                    <a:p>
                      <a:r>
                        <a:rPr lang="en-US" altLang="zh-CN" dirty="0"/>
                        <a:t>High</a:t>
                      </a:r>
                      <a:endParaRPr lang="zh-CN" altLang="en-US" dirty="0"/>
                    </a:p>
                  </a:txBody>
                  <a:tcPr/>
                </a:tc>
                <a:extLst>
                  <a:ext uri="{0D108BD9-81ED-4DB2-BD59-A6C34878D82A}">
                    <a16:rowId xmlns:a16="http://schemas.microsoft.com/office/drawing/2014/main" val="724537487"/>
                  </a:ext>
                </a:extLst>
              </a:tr>
            </a:tbl>
          </a:graphicData>
        </a:graphic>
      </p:graphicFrame>
    </p:spTree>
    <p:extLst>
      <p:ext uri="{BB962C8B-B14F-4D97-AF65-F5344CB8AC3E}">
        <p14:creationId xmlns:p14="http://schemas.microsoft.com/office/powerpoint/2010/main" val="37339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BB76E9-111E-5544-B312-911427A31AFA}"/>
              </a:ext>
            </a:extLst>
          </p:cNvPr>
          <p:cNvSpPr>
            <a:spLocks noGrp="1"/>
          </p:cNvSpPr>
          <p:nvPr>
            <p:ph idx="1"/>
          </p:nvPr>
        </p:nvSpPr>
        <p:spPr/>
        <p:txBody>
          <a:bodyPr>
            <a:normAutofit fontScale="85000" lnSpcReduction="10000"/>
          </a:bodyPr>
          <a:lstStyle/>
          <a:p>
            <a:pPr>
              <a:lnSpc>
                <a:spcPct val="150000"/>
              </a:lnSpc>
            </a:pP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研究基于</a:t>
            </a:r>
            <a:r>
              <a:rPr lang="en-US" altLang="zh-CN" sz="3200" b="1" dirty="0" err="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实时计算框架的虚拟化技术方案</a:t>
            </a:r>
            <a:endParaRPr lang="en-US" altLang="zh-CN" sz="3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两个都支持窗口和算子，减少了不少的编程时间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相比于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支持乱序和延迟时间，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对于数据实时性要求不是很高，后期会与数据流相结合</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(Spark 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Mllib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GraphX</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，需要提供便捷的一体化编程模型，可以考虑</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另外学习成本不高，应为使用量很广，问题解决比较快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如果是要求很高 后期也会考虑批处理等就考虑使用</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但</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是最近几年发展起来的，并且发展很快</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现状：</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比较早的项目用</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比较多，因为</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storm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最先面世，但后期新的项目用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多，因为</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功能更强大，实时和批处理都可以做；</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只要是实时性要求不是很高的 基本都在用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en-US" altLang="zh-CN" sz="19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数据量大的基本也都在用</a:t>
            </a:r>
            <a:r>
              <a:rPr lang="en-US" altLang="zh-CN" sz="1900" b="1" dirty="0" err="1">
                <a:latin typeface="微软雅黑" panose="020B0503020204020204" pitchFamily="34" charset="-122"/>
                <a:ea typeface="微软雅黑" panose="020B0503020204020204" pitchFamily="34" charset="-122"/>
                <a:cs typeface="微软雅黑" panose="020B0503020204020204" pitchFamily="34" charset="-122"/>
              </a:rPr>
              <a:t>sparkStreaming</a:t>
            </a:r>
            <a:r>
              <a:rPr lang="zh-CN" altLang="en-US" sz="1900" b="1" dirty="0">
                <a:latin typeface="微软雅黑" panose="020B0503020204020204" pitchFamily="34" charset="-122"/>
                <a:ea typeface="微软雅黑" panose="020B0503020204020204" pitchFamily="34" charset="-122"/>
                <a:cs typeface="微软雅黑" panose="020B0503020204020204" pitchFamily="34" charset="-122"/>
              </a:rPr>
              <a:t>。</a:t>
            </a:r>
          </a:p>
          <a:p>
            <a:endParaRPr kumimoji="1" lang="zh-CN" altLang="en-US" dirty="0"/>
          </a:p>
        </p:txBody>
      </p:sp>
      <p:sp>
        <p:nvSpPr>
          <p:cNvPr id="3" name="标题 2">
            <a:extLst>
              <a:ext uri="{FF2B5EF4-FFF2-40B4-BE49-F238E27FC236}">
                <a16:creationId xmlns:a16="http://schemas.microsoft.com/office/drawing/2014/main" id="{A1695A4F-9E19-EA47-B6E7-E1C50A486128}"/>
              </a:ext>
            </a:extLst>
          </p:cNvPr>
          <p:cNvSpPr>
            <a:spLocks noGrp="1"/>
          </p:cNvSpPr>
          <p:nvPr>
            <p:ph type="title"/>
          </p:nvPr>
        </p:nvSpPr>
        <p:spPr/>
        <p:txBody>
          <a:bodyPr/>
          <a:lstStyle/>
          <a:p>
            <a:r>
              <a:rPr kumimoji="1" lang="zh-CN" altLang="en-US" dirty="0"/>
              <a:t>研究方向一的确定</a:t>
            </a:r>
          </a:p>
        </p:txBody>
      </p:sp>
      <p:sp>
        <p:nvSpPr>
          <p:cNvPr id="4" name="页脚占位符 3">
            <a:extLst>
              <a:ext uri="{FF2B5EF4-FFF2-40B4-BE49-F238E27FC236}">
                <a16:creationId xmlns:a16="http://schemas.microsoft.com/office/drawing/2014/main" id="{046D6B8B-4131-CD49-B276-B223A326391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D23F7CA3-6703-AB4E-9F6A-398BAD34E07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Tree>
    <p:extLst>
      <p:ext uri="{BB962C8B-B14F-4D97-AF65-F5344CB8AC3E}">
        <p14:creationId xmlns:p14="http://schemas.microsoft.com/office/powerpoint/2010/main" val="323046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6623666"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海量存储引擎及索引选型与研究方向确认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业务分析</a:t>
            </a:r>
            <a:endParaRPr lang="en-US" altLang="zh-CN" sz="2299" dirty="0"/>
          </a:p>
          <a:p>
            <a:r>
              <a:rPr lang="en-US" altLang="zh-CN" sz="2299" dirty="0" err="1"/>
              <a:t>Olap</a:t>
            </a:r>
            <a:r>
              <a:rPr lang="zh-CN" altLang="en-US" sz="2299" dirty="0"/>
              <a:t>引擎评估</a:t>
            </a:r>
            <a:endParaRPr lang="en-US" altLang="zh-CN" sz="2299" dirty="0"/>
          </a:p>
          <a:p>
            <a:r>
              <a:rPr lang="zh-CN" altLang="en-US" sz="2299" dirty="0"/>
              <a:t>存储引擎确认</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8882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课题存储查询业务解读</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6" name="Rounded Rectangle 34">
            <a:extLst>
              <a:ext uri="{FF2B5EF4-FFF2-40B4-BE49-F238E27FC236}">
                <a16:creationId xmlns:a16="http://schemas.microsoft.com/office/drawing/2014/main" id="{FE94DB60-0597-7246-BED3-9632B9D08D2D}"/>
              </a:ext>
            </a:extLst>
          </p:cNvPr>
          <p:cNvSpPr/>
          <p:nvPr/>
        </p:nvSpPr>
        <p:spPr>
          <a:xfrm>
            <a:off x="1619570" y="1269554"/>
            <a:ext cx="8956033" cy="1383554"/>
          </a:xfrm>
          <a:prstGeom prst="roundRect">
            <a:avLst>
              <a:gd name="adj" fmla="val 1098"/>
            </a:avLst>
          </a:prstGeom>
          <a:pattFill prst="ltUpDiag">
            <a:fgClr>
              <a:schemeClr val="bg1">
                <a:lumMod val="85000"/>
              </a:schemeClr>
            </a:fgClr>
            <a:bgClr>
              <a:schemeClr val="bg1"/>
            </a:bgClr>
          </a:patt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84089" tIns="240056" rIns="384089" bIns="240056" rtlCol="0" anchor="ctr"/>
          <a:lstStyle/>
          <a:p>
            <a:pPr eaLnBrk="0" fontAlgn="base" hangingPunct="0">
              <a:lnSpc>
                <a:spcPct val="150000"/>
              </a:lnSpc>
              <a:spcBef>
                <a:spcPct val="0"/>
              </a:spcBef>
              <a:spcAft>
                <a:spcPct val="0"/>
              </a:spcAft>
            </a:pP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业  务：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1</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、超大规模的查询</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分析；</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、有一定的并发要求；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、实时性要求；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50000"/>
              </a:lnSpc>
            </a:pPr>
            <a:endParaRPr lang="zh-CN" altLang="en-US" dirty="0">
              <a:solidFill>
                <a:schemeClr val="tx1"/>
              </a:solidFill>
            </a:endParaRPr>
          </a:p>
        </p:txBody>
      </p:sp>
      <p:sp>
        <p:nvSpPr>
          <p:cNvPr id="7" name="Rounded Rectangle 8">
            <a:extLst>
              <a:ext uri="{FF2B5EF4-FFF2-40B4-BE49-F238E27FC236}">
                <a16:creationId xmlns:a16="http://schemas.microsoft.com/office/drawing/2014/main" id="{4EDA8E70-CF87-A947-9451-A6807A4ED7CC}"/>
              </a:ext>
            </a:extLst>
          </p:cNvPr>
          <p:cNvSpPr/>
          <p:nvPr/>
        </p:nvSpPr>
        <p:spPr>
          <a:xfrm>
            <a:off x="1619571" y="3130872"/>
            <a:ext cx="4016966" cy="2977021"/>
          </a:xfrm>
          <a:prstGeom prst="roundRect">
            <a:avLst>
              <a:gd name="adj" fmla="val 2282"/>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8" name="TextBox 285">
            <a:extLst>
              <a:ext uri="{FF2B5EF4-FFF2-40B4-BE49-F238E27FC236}">
                <a16:creationId xmlns:a16="http://schemas.microsoft.com/office/drawing/2014/main" id="{FA2AED92-D046-DC43-B776-9C7902EB0ABF}"/>
              </a:ext>
            </a:extLst>
          </p:cNvPr>
          <p:cNvSpPr txBox="1"/>
          <p:nvPr/>
        </p:nvSpPr>
        <p:spPr>
          <a:xfrm>
            <a:off x="2039735" y="3265161"/>
            <a:ext cx="3693585" cy="2708442"/>
          </a:xfrm>
          <a:prstGeom prst="rect">
            <a:avLst/>
          </a:prstGeom>
          <a:noFill/>
        </p:spPr>
        <p:txBody>
          <a:bodyPr wrap="square" lIns="243847" tIns="121924" rIns="243847" bIns="121924" rtlCol="0">
            <a:spAutoFit/>
          </a:bodyPr>
          <a:lstStyle/>
          <a:p>
            <a:pPr marL="285750" indent="-285750">
              <a:lnSpc>
                <a:spcPct val="200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PB</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级的数据存储</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高性能的查询</a:t>
            </a:r>
            <a:r>
              <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分析能力</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低延时写入及吞吐能力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数据压缩</a:t>
            </a:r>
          </a:p>
          <a:p>
            <a:pPr marL="285750" indent="-285750">
              <a:lnSpc>
                <a:spcPct val="200000"/>
              </a:lnSpc>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cs typeface="Microsoft YaHei" panose="020B0503020204020204" pitchFamily="34" charset="-122"/>
              </a:rPr>
              <a:t>跨中心能力</a:t>
            </a:r>
            <a:endParaRPr lang="en-US" altLang="zh-CN" sz="1600" dirty="0">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9" name="右箭头 5">
            <a:extLst>
              <a:ext uri="{FF2B5EF4-FFF2-40B4-BE49-F238E27FC236}">
                <a16:creationId xmlns:a16="http://schemas.microsoft.com/office/drawing/2014/main" id="{18E24FC5-1301-B542-A66D-5C28920509E8}"/>
              </a:ext>
            </a:extLst>
          </p:cNvPr>
          <p:cNvSpPr/>
          <p:nvPr/>
        </p:nvSpPr>
        <p:spPr>
          <a:xfrm>
            <a:off x="5961032" y="3784635"/>
            <a:ext cx="404040" cy="1656563"/>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a:latin typeface="Microsoft YaHei" panose="020B0503020204020204" pitchFamily="34" charset="-122"/>
              <a:ea typeface="Microsoft YaHei" panose="020B0503020204020204" pitchFamily="34" charset="-122"/>
            </a:endParaRPr>
          </a:p>
        </p:txBody>
      </p:sp>
      <p:sp>
        <p:nvSpPr>
          <p:cNvPr id="10" name="Rounded Rectangle 17">
            <a:extLst>
              <a:ext uri="{FF2B5EF4-FFF2-40B4-BE49-F238E27FC236}">
                <a16:creationId xmlns:a16="http://schemas.microsoft.com/office/drawing/2014/main" id="{7161EF00-1A8A-4D42-8C94-C6541D7C77E6}"/>
              </a:ext>
            </a:extLst>
          </p:cNvPr>
          <p:cNvSpPr/>
          <p:nvPr/>
        </p:nvSpPr>
        <p:spPr>
          <a:xfrm>
            <a:off x="6558639" y="3130872"/>
            <a:ext cx="4016966" cy="2977021"/>
          </a:xfrm>
          <a:prstGeom prst="roundRect">
            <a:avLst>
              <a:gd name="adj" fmla="val 2282"/>
            </a:avLst>
          </a:prstGeom>
          <a:solidFill>
            <a:srgbClr val="0070C0"/>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err="1">
                <a:solidFill>
                  <a:srgbClr val="FFFF00"/>
                </a:solidFill>
                <a:latin typeface="Microsoft YaHei" panose="020B0503020204020204" pitchFamily="34" charset="-122"/>
                <a:ea typeface="Microsoft YaHei" panose="020B0503020204020204" pitchFamily="34" charset="-122"/>
              </a:rPr>
              <a:t>ClickHouse</a:t>
            </a:r>
            <a:endParaRPr lang="en-US" altLang="zh-CN" dirty="0">
              <a:solidFill>
                <a:srgbClr val="FFFF00"/>
              </a:solidFill>
              <a:latin typeface="Microsoft YaHei" panose="020B0503020204020204" pitchFamily="34" charset="-122"/>
              <a:ea typeface="Microsoft YaHei" panose="020B0503020204020204" pitchFamily="34" charset="-122"/>
            </a:endParaRP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Presto</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HAWQ</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Druid</a:t>
            </a:r>
          </a:p>
          <a:p>
            <a:pPr algn="ctr">
              <a:lnSpc>
                <a:spcPct val="150000"/>
              </a:lnSpc>
            </a:pPr>
            <a:r>
              <a:rPr lang="en-US" altLang="zh-CN" dirty="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Elastic Search</a:t>
            </a:r>
          </a:p>
        </p:txBody>
      </p:sp>
      <p:sp>
        <p:nvSpPr>
          <p:cNvPr id="11" name="右箭头 5">
            <a:extLst>
              <a:ext uri="{FF2B5EF4-FFF2-40B4-BE49-F238E27FC236}">
                <a16:creationId xmlns:a16="http://schemas.microsoft.com/office/drawing/2014/main" id="{C3FFDAF8-C719-6843-A37D-7525DCAAE3D5}"/>
              </a:ext>
            </a:extLst>
          </p:cNvPr>
          <p:cNvSpPr/>
          <p:nvPr/>
        </p:nvSpPr>
        <p:spPr>
          <a:xfrm rot="5400000">
            <a:off x="6008350" y="2190166"/>
            <a:ext cx="275610" cy="1329784"/>
          </a:xfrm>
          <a:prstGeom prst="homePlate">
            <a:avLst/>
          </a:prstGeom>
          <a:solidFill>
            <a:srgbClr val="0070C0"/>
          </a:solidFill>
          <a:ln>
            <a:solidFill>
              <a:srgbClr val="0070C0"/>
            </a:solid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2134"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8994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Olap</a:t>
            </a:r>
            <a:r>
              <a:rPr kumimoji="1" lang="zh-CN" altLang="en-US" dirty="0"/>
              <a:t>引擎评估</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6" name="图片 5">
            <a:extLst>
              <a:ext uri="{FF2B5EF4-FFF2-40B4-BE49-F238E27FC236}">
                <a16:creationId xmlns:a16="http://schemas.microsoft.com/office/drawing/2014/main" id="{6E0E4525-229D-3942-AC0A-01856E7E71B5}"/>
              </a:ext>
            </a:extLst>
          </p:cNvPr>
          <p:cNvPicPr>
            <a:picLocks noChangeAspect="1"/>
          </p:cNvPicPr>
          <p:nvPr/>
        </p:nvPicPr>
        <p:blipFill>
          <a:blip r:embed="rId3"/>
          <a:stretch>
            <a:fillRect/>
          </a:stretch>
        </p:blipFill>
        <p:spPr>
          <a:xfrm>
            <a:off x="635639" y="1701602"/>
            <a:ext cx="5461948" cy="3456383"/>
          </a:xfrm>
          <a:prstGeom prst="rect">
            <a:avLst/>
          </a:prstGeom>
        </p:spPr>
      </p:pic>
      <p:pic>
        <p:nvPicPr>
          <p:cNvPr id="7" name="图片 6">
            <a:extLst>
              <a:ext uri="{FF2B5EF4-FFF2-40B4-BE49-F238E27FC236}">
                <a16:creationId xmlns:a16="http://schemas.microsoft.com/office/drawing/2014/main" id="{971B3B6F-6E08-784D-8FAA-95ADFD608F3E}"/>
              </a:ext>
            </a:extLst>
          </p:cNvPr>
          <p:cNvPicPr>
            <a:picLocks noChangeAspect="1"/>
          </p:cNvPicPr>
          <p:nvPr/>
        </p:nvPicPr>
        <p:blipFill>
          <a:blip r:embed="rId4"/>
          <a:stretch>
            <a:fillRect/>
          </a:stretch>
        </p:blipFill>
        <p:spPr>
          <a:xfrm>
            <a:off x="6313611" y="1701603"/>
            <a:ext cx="5552982" cy="3456383"/>
          </a:xfrm>
          <a:prstGeom prst="rect">
            <a:avLst/>
          </a:prstGeom>
        </p:spPr>
      </p:pic>
    </p:spTree>
    <p:extLst>
      <p:ext uri="{BB962C8B-B14F-4D97-AF65-F5344CB8AC3E}">
        <p14:creationId xmlns:p14="http://schemas.microsoft.com/office/powerpoint/2010/main" val="245581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err="1"/>
              <a:t>ClickHouse</a:t>
            </a:r>
            <a:r>
              <a:rPr kumimoji="1" lang="zh-CN" altLang="en-US" dirty="0"/>
              <a:t>相关测试分析</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6" name="组合 5">
            <a:extLst>
              <a:ext uri="{FF2B5EF4-FFF2-40B4-BE49-F238E27FC236}">
                <a16:creationId xmlns:a16="http://schemas.microsoft.com/office/drawing/2014/main" id="{67EA0B4A-AAE8-0047-9BF7-AEE5691C989A}"/>
              </a:ext>
            </a:extLst>
          </p:cNvPr>
          <p:cNvGrpSpPr/>
          <p:nvPr/>
        </p:nvGrpSpPr>
        <p:grpSpPr>
          <a:xfrm>
            <a:off x="729240" y="1272063"/>
            <a:ext cx="11017224" cy="4241061"/>
            <a:chOff x="306335" y="915566"/>
            <a:chExt cx="8708620" cy="3197179"/>
          </a:xfrm>
        </p:grpSpPr>
        <p:pic>
          <p:nvPicPr>
            <p:cNvPr id="7" name="图片 6">
              <a:extLst>
                <a:ext uri="{FF2B5EF4-FFF2-40B4-BE49-F238E27FC236}">
                  <a16:creationId xmlns:a16="http://schemas.microsoft.com/office/drawing/2014/main" id="{146D4CE2-39CC-FF4F-AA46-E4FFC5B8FEEA}"/>
                </a:ext>
              </a:extLst>
            </p:cNvPr>
            <p:cNvPicPr>
              <a:picLocks noChangeAspect="1"/>
            </p:cNvPicPr>
            <p:nvPr/>
          </p:nvPicPr>
          <p:blipFill>
            <a:blip r:embed="rId3"/>
            <a:stretch>
              <a:fillRect/>
            </a:stretch>
          </p:blipFill>
          <p:spPr>
            <a:xfrm>
              <a:off x="306335" y="915566"/>
              <a:ext cx="4430697" cy="2592288"/>
            </a:xfrm>
            <a:prstGeom prst="rect">
              <a:avLst/>
            </a:prstGeom>
            <a:ln>
              <a:solidFill>
                <a:schemeClr val="tx1">
                  <a:lumMod val="75000"/>
                  <a:lumOff val="25000"/>
                </a:schemeClr>
              </a:solidFill>
            </a:ln>
          </p:spPr>
        </p:pic>
        <p:pic>
          <p:nvPicPr>
            <p:cNvPr id="8" name="图片 7">
              <a:extLst>
                <a:ext uri="{FF2B5EF4-FFF2-40B4-BE49-F238E27FC236}">
                  <a16:creationId xmlns:a16="http://schemas.microsoft.com/office/drawing/2014/main" id="{185CFEF6-A0FE-D24E-BC01-8908626DD78D}"/>
                </a:ext>
              </a:extLst>
            </p:cNvPr>
            <p:cNvPicPr>
              <a:picLocks noChangeAspect="1"/>
            </p:cNvPicPr>
            <p:nvPr/>
          </p:nvPicPr>
          <p:blipFill>
            <a:blip r:embed="rId4"/>
            <a:stretch>
              <a:fillRect/>
            </a:stretch>
          </p:blipFill>
          <p:spPr>
            <a:xfrm>
              <a:off x="4788024" y="915566"/>
              <a:ext cx="4226931" cy="2592288"/>
            </a:xfrm>
            <a:prstGeom prst="rect">
              <a:avLst/>
            </a:prstGeom>
            <a:ln>
              <a:solidFill>
                <a:schemeClr val="tx1">
                  <a:lumMod val="75000"/>
                  <a:lumOff val="25000"/>
                </a:schemeClr>
              </a:solidFill>
            </a:ln>
          </p:spPr>
        </p:pic>
        <p:sp>
          <p:nvSpPr>
            <p:cNvPr id="9" name="文本框 8">
              <a:extLst>
                <a:ext uri="{FF2B5EF4-FFF2-40B4-BE49-F238E27FC236}">
                  <a16:creationId xmlns:a16="http://schemas.microsoft.com/office/drawing/2014/main" id="{723F5F72-7705-2C49-9EE7-EC7C85FA8CAB}"/>
                </a:ext>
              </a:extLst>
            </p:cNvPr>
            <p:cNvSpPr txBox="1"/>
            <p:nvPr/>
          </p:nvSpPr>
          <p:spPr>
            <a:xfrm>
              <a:off x="638967" y="3563192"/>
              <a:ext cx="3765432" cy="549553"/>
            </a:xfrm>
            <a:prstGeom prst="rect">
              <a:avLst/>
            </a:prstGeom>
            <a:noFill/>
          </p:spPr>
          <p:txBody>
            <a:bodyPr wrap="square" rtlCol="0">
              <a:spAutoFit/>
            </a:bodyPr>
            <a:lstStyle/>
            <a:p>
              <a:pPr algn="ctr">
                <a:lnSpc>
                  <a:spcPct val="120000"/>
                </a:lnSpc>
              </a:pPr>
              <a:r>
                <a:rPr kumimoji="1" lang="zh-CN" altLang="en-US" dirty="0">
                  <a:latin typeface="微软雅黑" panose="020B0503020204020204" pitchFamily="34" charset="-122"/>
                  <a:ea typeface="微软雅黑" panose="020B0503020204020204" pitchFamily="34" charset="-122"/>
                </a:rPr>
                <a:t>横向扩展对查询性能几乎无影响</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可以基于单节点</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分区评估查询性能</a:t>
              </a:r>
            </a:p>
          </p:txBody>
        </p:sp>
        <p:sp>
          <p:nvSpPr>
            <p:cNvPr id="10" name="文本框 9">
              <a:extLst>
                <a:ext uri="{FF2B5EF4-FFF2-40B4-BE49-F238E27FC236}">
                  <a16:creationId xmlns:a16="http://schemas.microsoft.com/office/drawing/2014/main" id="{7FC96113-B254-554D-88BE-61B62F64FBDA}"/>
                </a:ext>
              </a:extLst>
            </p:cNvPr>
            <p:cNvSpPr txBox="1"/>
            <p:nvPr/>
          </p:nvSpPr>
          <p:spPr>
            <a:xfrm>
              <a:off x="5531368" y="3563192"/>
              <a:ext cx="2566135" cy="549553"/>
            </a:xfrm>
            <a:prstGeom prst="rect">
              <a:avLst/>
            </a:prstGeom>
            <a:noFill/>
          </p:spPr>
          <p:txBody>
            <a:bodyPr wrap="none" rtlCol="0">
              <a:spAutoFit/>
            </a:bodyPr>
            <a:lstStyle/>
            <a:p>
              <a:pPr algn="ctr">
                <a:lnSpc>
                  <a:spcPct val="120000"/>
                </a:lnSpc>
              </a:pPr>
              <a:r>
                <a:rPr kumimoji="1" lang="zh-CN" altLang="en-US" sz="1600"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数据预热对查询有数量级提升</a:t>
              </a:r>
              <a:endParaRPr kumimoji="1" lang="en-US" altLang="zh-CN" dirty="0">
                <a:latin typeface="微软雅黑" panose="020B0503020204020204" pitchFamily="34" charset="-122"/>
                <a:ea typeface="微软雅黑" panose="020B0503020204020204" pitchFamily="34" charset="-122"/>
              </a:endParaRPr>
            </a:p>
            <a:p>
              <a:pPr algn="ctr">
                <a:lnSpc>
                  <a:spcPct val="120000"/>
                </a:lnSpc>
              </a:pPr>
              <a:r>
                <a:rPr kumimoji="1" lang="zh-CN" altLang="en-US" dirty="0">
                  <a:latin typeface="微软雅黑" panose="020B0503020204020204" pitchFamily="34" charset="-122"/>
                  <a:ea typeface="微软雅黑" panose="020B0503020204020204" pitchFamily="34" charset="-122"/>
                </a:rPr>
                <a:t> 针对缓存更换条件同样生效</a:t>
              </a:r>
            </a:p>
          </p:txBody>
        </p:sp>
        <p:sp>
          <p:nvSpPr>
            <p:cNvPr id="11" name="文本框 10">
              <a:extLst>
                <a:ext uri="{FF2B5EF4-FFF2-40B4-BE49-F238E27FC236}">
                  <a16:creationId xmlns:a16="http://schemas.microsoft.com/office/drawing/2014/main" id="{47E06181-E256-334F-A1E9-FBF926B66F53}"/>
                </a:ext>
              </a:extLst>
            </p:cNvPr>
            <p:cNvSpPr txBox="1"/>
            <p:nvPr/>
          </p:nvSpPr>
          <p:spPr>
            <a:xfrm>
              <a:off x="5118963" y="1016059"/>
              <a:ext cx="3168352" cy="230457"/>
            </a:xfrm>
            <a:prstGeom prst="rect">
              <a:avLst/>
            </a:prstGeom>
            <a:solidFill>
              <a:srgbClr val="DFEBF7"/>
            </a:solidFill>
          </p:spPr>
          <p:txBody>
            <a:bodyPr wrap="square" rtlCol="0">
              <a:spAutoFit/>
            </a:bodyPr>
            <a:lstStyle/>
            <a:p>
              <a:pPr algn="r"/>
              <a:r>
                <a:rPr kumimoji="1" lang="en-US" altLang="zh-CN" dirty="0" err="1">
                  <a:solidFill>
                    <a:schemeClr val="bg1">
                      <a:lumMod val="50000"/>
                    </a:schemeClr>
                  </a:solidFill>
                  <a:latin typeface="Microsoft YaHei" panose="020B0503020204020204" pitchFamily="34" charset="-122"/>
                  <a:ea typeface="Microsoft YaHei" panose="020B0503020204020204" pitchFamily="34" charset="-122"/>
                </a:rPr>
                <a:t>PageCache</a:t>
              </a:r>
              <a:r>
                <a:rPr kumimoji="1" lang="zh-CN" altLang="en-US" dirty="0">
                  <a:solidFill>
                    <a:schemeClr val="bg1">
                      <a:lumMod val="50000"/>
                    </a:schemeClr>
                  </a:solidFill>
                  <a:latin typeface="Microsoft YaHei" panose="020B0503020204020204" pitchFamily="34" charset="-122"/>
                  <a:ea typeface="Microsoft YaHei" panose="020B0503020204020204" pitchFamily="34" charset="-122"/>
                </a:rPr>
                <a:t>缓存对查询的影响</a:t>
              </a:r>
            </a:p>
          </p:txBody>
        </p:sp>
      </p:grpSp>
    </p:spTree>
    <p:extLst>
      <p:ext uri="{BB962C8B-B14F-4D97-AF65-F5344CB8AC3E}">
        <p14:creationId xmlns:p14="http://schemas.microsoft.com/office/powerpoint/2010/main" val="136612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研究方向二的确定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研究海量数据存储快速检索的索引方案</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引擎基于</a:t>
            </a:r>
            <a:r>
              <a:rPr lang="en-US" altLang="zh-CN" sz="2000" dirty="0" err="1">
                <a:latin typeface="微软雅黑" panose="020B0503020204020204" pitchFamily="34" charset="-122"/>
                <a:ea typeface="微软雅黑" panose="020B0503020204020204" pitchFamily="34" charset="-122"/>
              </a:rPr>
              <a:t>Clickhouse</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MergeTree</a:t>
            </a:r>
            <a:r>
              <a:rPr lang="zh-CN" altLang="en-US" sz="2000" dirty="0">
                <a:latin typeface="微软雅黑" panose="020B0503020204020204" pitchFamily="34" charset="-122"/>
                <a:ea typeface="微软雅黑" panose="020B0503020204020204" pitchFamily="34" charset="-122"/>
              </a:rPr>
              <a:t>引擎</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基于列式存储</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线性可扩展</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支持</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能够存储和处理</a:t>
            </a:r>
            <a:r>
              <a:rPr lang="en-US" altLang="zh-CN" sz="1800" dirty="0">
                <a:latin typeface="微软雅黑" panose="020B0503020204020204" pitchFamily="34" charset="-122"/>
                <a:ea typeface="微软雅黑" panose="020B0503020204020204" pitchFamily="34" charset="-122"/>
              </a:rPr>
              <a:t>PB</a:t>
            </a:r>
            <a:r>
              <a:rPr lang="zh-CN" altLang="en-US" sz="1800" dirty="0">
                <a:latin typeface="微软雅黑" panose="020B0503020204020204" pitchFamily="34" charset="-122"/>
                <a:ea typeface="微软雅黑" panose="020B0503020204020204" pitchFamily="34" charset="-122"/>
              </a:rPr>
              <a:t>级数据</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专为</a:t>
            </a:r>
            <a:r>
              <a:rPr lang="en-US" altLang="zh-CN" sz="1800" dirty="0">
                <a:latin typeface="微软雅黑" panose="020B0503020204020204" pitchFamily="34" charset="-122"/>
                <a:ea typeface="微软雅黑" panose="020B0503020204020204" pitchFamily="34" charset="-122"/>
              </a:rPr>
              <a:t>OLAP</a:t>
            </a:r>
            <a:r>
              <a:rPr lang="zh-CN" altLang="en-US" sz="1800" dirty="0">
                <a:latin typeface="微软雅黑" panose="020B0503020204020204" pitchFamily="34" charset="-122"/>
                <a:ea typeface="微软雅黑" panose="020B0503020204020204" pitchFamily="34" charset="-122"/>
              </a:rPr>
              <a:t>设计</a:t>
            </a:r>
            <a:endParaRPr lang="en-US" altLang="zh-CN" sz="1800" dirty="0">
              <a:latin typeface="微软雅黑" panose="020B0503020204020204" pitchFamily="34" charset="-122"/>
              <a:ea typeface="微软雅黑" panose="020B0503020204020204" pitchFamily="34" charset="-122"/>
            </a:endParaRPr>
          </a:p>
          <a:p>
            <a:pPr marL="457177" lvl="1" indent="0">
              <a:lnSpc>
                <a:spcPct val="150000"/>
              </a:lnSpc>
              <a:buNone/>
            </a:pP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344722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8" y="2533676"/>
            <a:ext cx="5961245"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数据预警模型选型与研究方向确认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深度学习算法模型选型</a:t>
            </a:r>
            <a:endParaRPr lang="en-US" altLang="zh-CN" sz="2299" dirty="0"/>
          </a:p>
          <a:p>
            <a:r>
              <a:rPr lang="zh-CN" altLang="en-US" sz="2299" dirty="0"/>
              <a:t>数据预警模型确定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6449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r>
              <a:rPr lang="zh-CN" altLang="en-US" dirty="0"/>
              <a:t>长短期记忆</a:t>
            </a:r>
            <a:r>
              <a:rPr lang="en-US" altLang="zh-CN" dirty="0"/>
              <a:t>LSTM</a:t>
            </a:r>
            <a:r>
              <a:rPr kumimoji="1" lang="zh-CN" altLang="en-US" dirty="0"/>
              <a:t>（</a:t>
            </a:r>
            <a:r>
              <a:rPr lang="en-US" altLang="zh-CN" dirty="0"/>
              <a:t>Long Short-Term Memory</a:t>
            </a:r>
            <a:r>
              <a:rPr lang="zh-CN" altLang="en-US" dirty="0"/>
              <a:t>）</a:t>
            </a:r>
            <a:endParaRPr lang="en-US" altLang="zh-CN" dirty="0"/>
          </a:p>
          <a:p>
            <a:r>
              <a:rPr kumimoji="1" lang="en-US" altLang="zh-CN" dirty="0"/>
              <a:t>GRU</a:t>
            </a:r>
            <a:r>
              <a:rPr kumimoji="1" lang="zh-CN" altLang="en-US" dirty="0"/>
              <a:t>（</a:t>
            </a:r>
            <a:r>
              <a:rPr lang="en-US" altLang="zh-CN" dirty="0"/>
              <a:t>Gated recurrent unit</a:t>
            </a:r>
            <a:r>
              <a:rPr lang="zh-CN" altLang="en-US" dirty="0"/>
              <a:t>）</a:t>
            </a:r>
            <a:endParaRPr lang="en-US" altLang="zh-CN" dirty="0"/>
          </a:p>
          <a:p>
            <a:r>
              <a:rPr kumimoji="1" lang="zh-CN" altLang="en-US" dirty="0"/>
              <a:t>模型确认</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深度学习算法初步选型</a:t>
            </a:r>
            <a:endParaRPr kumimoji="1" lang="en-US" altLang="zh-CN"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Tree>
    <p:extLst>
      <p:ext uri="{BB962C8B-B14F-4D97-AF65-F5344CB8AC3E}">
        <p14:creationId xmlns:p14="http://schemas.microsoft.com/office/powerpoint/2010/main" val="198870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zh-CN" dirty="0"/>
              <a:t>循环神经网络</a:t>
            </a:r>
            <a:r>
              <a:rPr lang="en-US" altLang="zh-CN" dirty="0"/>
              <a:t>RNN</a:t>
            </a:r>
            <a:r>
              <a:rPr kumimoji="1" lang="zh-CN" altLang="en-US" dirty="0"/>
              <a:t>（</a:t>
            </a:r>
            <a:r>
              <a:rPr lang="en-US" altLang="zh-CN" dirty="0"/>
              <a:t>Recurrent neural network</a:t>
            </a:r>
            <a:r>
              <a:rPr lang="zh-CN" altLang="en-US" dirty="0"/>
              <a:t>）</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循环神经网络</a:t>
            </a:r>
            <a:r>
              <a:rPr kumimoji="1" lang="en-US" altLang="zh-CN" dirty="0"/>
              <a:t>RNN</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6" name="图片 5">
            <a:extLst>
              <a:ext uri="{FF2B5EF4-FFF2-40B4-BE49-F238E27FC236}">
                <a16:creationId xmlns:a16="http://schemas.microsoft.com/office/drawing/2014/main" id="{A9D33805-081F-9B44-9751-FFE49C1F5DFC}"/>
              </a:ext>
            </a:extLst>
          </p:cNvPr>
          <p:cNvPicPr>
            <a:picLocks noChangeAspect="1"/>
          </p:cNvPicPr>
          <p:nvPr/>
        </p:nvPicPr>
        <p:blipFill>
          <a:blip r:embed="rId3"/>
          <a:stretch>
            <a:fillRect/>
          </a:stretch>
        </p:blipFill>
        <p:spPr>
          <a:xfrm>
            <a:off x="3402668" y="1497688"/>
            <a:ext cx="8352011" cy="4810566"/>
          </a:xfrm>
          <a:prstGeom prst="rect">
            <a:avLst/>
          </a:prstGeom>
        </p:spPr>
      </p:pic>
      <p:sp>
        <p:nvSpPr>
          <p:cNvPr id="7" name="文本框 6">
            <a:extLst>
              <a:ext uri="{FF2B5EF4-FFF2-40B4-BE49-F238E27FC236}">
                <a16:creationId xmlns:a16="http://schemas.microsoft.com/office/drawing/2014/main" id="{9DE770CB-8AB5-EE4A-BA4F-A8F28B802539}"/>
              </a:ext>
            </a:extLst>
          </p:cNvPr>
          <p:cNvSpPr txBox="1"/>
          <p:nvPr/>
        </p:nvSpPr>
        <p:spPr>
          <a:xfrm>
            <a:off x="321325" y="2572253"/>
            <a:ext cx="3730865" cy="1477328"/>
          </a:xfrm>
          <a:prstGeom prst="rect">
            <a:avLst/>
          </a:prstGeom>
          <a:noFill/>
        </p:spPr>
        <p:txBody>
          <a:bodyPr wrap="square" rtlCol="0">
            <a:spAutoFit/>
          </a:bodyPr>
          <a:lstStyle/>
          <a:p>
            <a:r>
              <a:rPr kumimoji="1" lang="zh-CN" altLang="en-US" dirty="0"/>
              <a:t>单纯的</a:t>
            </a:r>
            <a:r>
              <a:rPr kumimoji="1" lang="en-US" altLang="zh-CN" dirty="0"/>
              <a:t>RNN</a:t>
            </a:r>
            <a:r>
              <a:rPr kumimoji="1" lang="zh-CN" altLang="en-US" dirty="0"/>
              <a:t>缺点：</a:t>
            </a:r>
            <a:endParaRPr kumimoji="1" lang="en-US" altLang="zh-CN" dirty="0"/>
          </a:p>
          <a:p>
            <a:pPr marL="342900" indent="-342900">
              <a:buAutoNum type="arabicPeriod"/>
            </a:pPr>
            <a:r>
              <a:rPr kumimoji="1" lang="zh-CN" altLang="en-US" dirty="0"/>
              <a:t>无法处理随着递归，</a:t>
            </a:r>
            <a:endParaRPr kumimoji="1" lang="en-US" altLang="zh-CN" dirty="0"/>
          </a:p>
          <a:p>
            <a:pPr marL="342900" indent="-342900">
              <a:buAutoNum type="arabicPeriod"/>
            </a:pPr>
            <a:r>
              <a:rPr kumimoji="1" lang="zh-CN" altLang="en-US" dirty="0"/>
              <a:t>权重指数级爆炸或梯度消失问题</a:t>
            </a:r>
            <a:endParaRPr kumimoji="1" lang="en-US" altLang="zh-CN" dirty="0"/>
          </a:p>
          <a:p>
            <a:pPr marL="342900" indent="-342900">
              <a:buAutoNum type="arabicPeriod"/>
            </a:pPr>
            <a:r>
              <a:rPr kumimoji="1" lang="zh-CN" altLang="en-US" dirty="0"/>
              <a:t>难以捕捉长期时间关联</a:t>
            </a:r>
          </a:p>
          <a:p>
            <a:endParaRPr kumimoji="1" lang="zh-CN" altLang="en-US" dirty="0"/>
          </a:p>
        </p:txBody>
      </p:sp>
    </p:spTree>
    <p:extLst>
      <p:ext uri="{BB962C8B-B14F-4D97-AF65-F5344CB8AC3E}">
        <p14:creationId xmlns:p14="http://schemas.microsoft.com/office/powerpoint/2010/main" val="168474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lang="zh-CN" altLang="en-US" b="1" dirty="0"/>
              <a:t>长短期记忆</a:t>
            </a:r>
            <a:r>
              <a:rPr lang="en-US" altLang="zh-CN" dirty="0"/>
              <a:t>LSTM</a:t>
            </a:r>
            <a:r>
              <a:rPr kumimoji="1" lang="zh-CN" altLang="en-US" dirty="0"/>
              <a:t>（</a:t>
            </a:r>
            <a:r>
              <a:rPr lang="en-US" altLang="zh-CN" dirty="0"/>
              <a:t>Long Short-Term Memory</a:t>
            </a:r>
            <a:r>
              <a:rPr lang="zh-CN" altLang="en-US" dirty="0"/>
              <a:t>）：适合处理和预测时间序列中间隔和延迟非常长的重要事件</a:t>
            </a:r>
            <a:endParaRPr lang="en-US" altLang="zh-CN" dirty="0"/>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长短期记忆</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8" name="图片 7">
            <a:extLst>
              <a:ext uri="{FF2B5EF4-FFF2-40B4-BE49-F238E27FC236}">
                <a16:creationId xmlns:a16="http://schemas.microsoft.com/office/drawing/2014/main" id="{C5139CEE-A831-4441-B630-3665A7EA00D5}"/>
              </a:ext>
            </a:extLst>
          </p:cNvPr>
          <p:cNvPicPr>
            <a:picLocks noChangeAspect="1"/>
          </p:cNvPicPr>
          <p:nvPr/>
        </p:nvPicPr>
        <p:blipFill>
          <a:blip r:embed="rId3"/>
          <a:stretch>
            <a:fillRect/>
          </a:stretch>
        </p:blipFill>
        <p:spPr>
          <a:xfrm>
            <a:off x="669924" y="2130877"/>
            <a:ext cx="3286954" cy="3937727"/>
          </a:xfrm>
          <a:prstGeom prst="rect">
            <a:avLst/>
          </a:prstGeom>
        </p:spPr>
      </p:pic>
      <p:pic>
        <p:nvPicPr>
          <p:cNvPr id="3074" name="Picture 2">
            <a:extLst>
              <a:ext uri="{FF2B5EF4-FFF2-40B4-BE49-F238E27FC236}">
                <a16:creationId xmlns:a16="http://schemas.microsoft.com/office/drawing/2014/main" id="{B5575A02-7CF0-964F-880B-A86B00A2D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826" y="1839558"/>
            <a:ext cx="6753986" cy="501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7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en-US" altLang="zh-CN" dirty="0"/>
              <a:t>GRU</a:t>
            </a:r>
            <a:r>
              <a:rPr kumimoji="1" lang="zh-CN" altLang="en-US" dirty="0"/>
              <a:t>（</a:t>
            </a:r>
            <a:r>
              <a:rPr lang="en-US" altLang="zh-CN" dirty="0"/>
              <a:t>Gated recurrent unit</a:t>
            </a:r>
            <a:r>
              <a:rPr lang="zh-CN" altLang="en-US" dirty="0"/>
              <a:t>）：一种特殊的版本的</a:t>
            </a:r>
            <a:r>
              <a:rPr lang="en-US" altLang="zh-CN" dirty="0"/>
              <a:t>LSTM</a:t>
            </a:r>
            <a:r>
              <a:rPr lang="zh-CN" altLang="en-US" dirty="0"/>
              <a:t>，相比之下更容易进行训练，能够很大程度上提高训练效率，因此很多时候会更倾向于使用</a:t>
            </a:r>
            <a:r>
              <a:rPr lang="en-US" altLang="zh-CN" dirty="0"/>
              <a:t>GRU</a:t>
            </a:r>
          </a:p>
          <a:p>
            <a:endParaRPr lang="en-US" altLang="zh-CN" dirty="0"/>
          </a:p>
          <a:p>
            <a:pPr marL="0" indent="0">
              <a:buNone/>
            </a:pPr>
            <a:endParaRPr lang="zh-CN"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en-US" altLang="zh-CN" dirty="0"/>
              <a:t>GRU-</a:t>
            </a:r>
            <a:r>
              <a:rPr kumimoji="1" lang="zh-CN" altLang="en-US" dirty="0"/>
              <a:t>特殊的</a:t>
            </a:r>
            <a:r>
              <a:rPr kumimoji="1" lang="en-US" altLang="zh-CN" dirty="0"/>
              <a:t>LSTM</a:t>
            </a:r>
            <a:endParaRPr kumimoji="1" lang="zh-CN" altLang="en-US" dirty="0"/>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5122" name="Picture 2">
            <a:extLst>
              <a:ext uri="{FF2B5EF4-FFF2-40B4-BE49-F238E27FC236}">
                <a16:creationId xmlns:a16="http://schemas.microsoft.com/office/drawing/2014/main" id="{B4BA2594-CC57-E744-9EE5-2151DB9DC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53" y="2743101"/>
            <a:ext cx="3736173" cy="321135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33FDE58B-DB9A-CF48-9086-92D9B84274CA}"/>
              </a:ext>
            </a:extLst>
          </p:cNvPr>
          <p:cNvPicPr>
            <a:picLocks noChangeAspect="1"/>
          </p:cNvPicPr>
          <p:nvPr/>
        </p:nvPicPr>
        <p:blipFill>
          <a:blip r:embed="rId4"/>
          <a:stretch>
            <a:fillRect/>
          </a:stretch>
        </p:blipFill>
        <p:spPr>
          <a:xfrm>
            <a:off x="5043408" y="1922264"/>
            <a:ext cx="5267240" cy="4935735"/>
          </a:xfrm>
          <a:prstGeom prst="rect">
            <a:avLst/>
          </a:prstGeom>
        </p:spPr>
      </p:pic>
    </p:spTree>
    <p:extLst>
      <p:ext uri="{BB962C8B-B14F-4D97-AF65-F5344CB8AC3E}">
        <p14:creationId xmlns:p14="http://schemas.microsoft.com/office/powerpoint/2010/main" val="20135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B235D7-55FA-904A-BF3E-2EB5742032A2}"/>
              </a:ext>
            </a:extLst>
          </p:cNvPr>
          <p:cNvSpPr>
            <a:spLocks noGrp="1"/>
          </p:cNvSpPr>
          <p:nvPr>
            <p:ph type="title"/>
          </p:nvPr>
        </p:nvSpPr>
        <p:spPr/>
        <p:txBody>
          <a:bodyPr/>
          <a:lstStyle/>
          <a:p>
            <a:r>
              <a:rPr kumimoji="1" lang="zh-CN" altLang="en-US" dirty="0"/>
              <a:t>研究方向三的确定</a:t>
            </a:r>
          </a:p>
        </p:txBody>
      </p:sp>
      <p:sp>
        <p:nvSpPr>
          <p:cNvPr id="4" name="页脚占位符 3">
            <a:extLst>
              <a:ext uri="{FF2B5EF4-FFF2-40B4-BE49-F238E27FC236}">
                <a16:creationId xmlns:a16="http://schemas.microsoft.com/office/drawing/2014/main" id="{4DDBEFA8-8E46-B34F-922C-4C7DB4AFA8D3}"/>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3D7C5602-F5AE-5544-8F02-F256E3778F71}"/>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内容占位符 1">
            <a:extLst>
              <a:ext uri="{FF2B5EF4-FFF2-40B4-BE49-F238E27FC236}">
                <a16:creationId xmlns:a16="http://schemas.microsoft.com/office/drawing/2014/main" id="{7CACEF63-AB2C-4947-81A8-E0D52951904C}"/>
              </a:ext>
            </a:extLst>
          </p:cNvPr>
          <p:cNvSpPr txBox="1">
            <a:spLocks/>
          </p:cNvSpPr>
          <p:nvPr/>
        </p:nvSpPr>
        <p:spPr>
          <a:xfrm>
            <a:off x="669924" y="1162501"/>
            <a:ext cx="10736156"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700" b="1" dirty="0">
                <a:solidFill>
                  <a:schemeClr val="accent4"/>
                </a:solidFill>
                <a:latin typeface="微软雅黑" panose="020B0503020204020204" pitchFamily="34" charset="-122"/>
                <a:ea typeface="微软雅黑" panose="020B0503020204020204" pitchFamily="34" charset="-122"/>
              </a:rPr>
              <a:t>基于</a:t>
            </a:r>
            <a:r>
              <a:rPr lang="en-US" altLang="zh-CN" sz="2700" b="1" dirty="0">
                <a:solidFill>
                  <a:schemeClr val="accent4"/>
                </a:solidFill>
                <a:latin typeface="微软雅黑" panose="020B0503020204020204" pitchFamily="34" charset="-122"/>
                <a:ea typeface="微软雅黑" panose="020B0503020204020204" pitchFamily="34" charset="-122"/>
              </a:rPr>
              <a:t>GRU</a:t>
            </a:r>
            <a:r>
              <a:rPr lang="zh-CN" altLang="en-US" sz="2700" b="1" dirty="0">
                <a:solidFill>
                  <a:schemeClr val="accent4"/>
                </a:solidFill>
                <a:latin typeface="微软雅黑" panose="020B0503020204020204" pitchFamily="34" charset="-122"/>
                <a:ea typeface="微软雅黑" panose="020B0503020204020204" pitchFamily="34" charset="-122"/>
              </a:rPr>
              <a:t>模型的数据预警模型研究</a:t>
            </a:r>
            <a:endParaRPr lang="en-US" altLang="zh-CN" sz="2700" b="1" dirty="0">
              <a:solidFill>
                <a:schemeClr val="accent4"/>
              </a:solidFill>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研究</a:t>
            </a:r>
            <a:r>
              <a:rPr lang="en-US" altLang="zh-CN" sz="2000" dirty="0">
                <a:latin typeface="微软雅黑" panose="020B0503020204020204" pitchFamily="34" charset="-122"/>
                <a:ea typeface="微软雅黑" panose="020B0503020204020204" pitchFamily="34" charset="-122"/>
              </a:rPr>
              <a:t>GRU</a:t>
            </a:r>
            <a:r>
              <a:rPr lang="zh-CN" altLang="en-US" sz="2000" dirty="0">
                <a:latin typeface="微软雅黑" panose="020B0503020204020204" pitchFamily="34" charset="-122"/>
                <a:ea typeface="微软雅黑" panose="020B0503020204020204" pitchFamily="34" charset="-122"/>
              </a:rPr>
              <a:t>模型进行数据预警分析</a:t>
            </a:r>
            <a:endParaRPr lang="en-US" altLang="zh-CN" sz="2500" dirty="0">
              <a:latin typeface="微软雅黑" panose="020B0503020204020204" pitchFamily="34" charset="-122"/>
              <a:ea typeface="微软雅黑" panose="020B0503020204020204" pitchFamily="34" charset="-122"/>
            </a:endParaRPr>
          </a:p>
          <a:p>
            <a:endParaRPr kumimoji="1" lang="zh-CN" altLang="en-US" sz="2700" dirty="0"/>
          </a:p>
        </p:txBody>
      </p:sp>
    </p:spTree>
    <p:extLst>
      <p:ext uri="{BB962C8B-B14F-4D97-AF65-F5344CB8AC3E}">
        <p14:creationId xmlns:p14="http://schemas.microsoft.com/office/powerpoint/2010/main" val="88767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8298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1415827"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16" name="圆角矩形 8">
            <a:extLst>
              <a:ext uri="{FF2B5EF4-FFF2-40B4-BE49-F238E27FC236}">
                <a16:creationId xmlns:a16="http://schemas.microsoft.com/office/drawing/2014/main" id="{4032FCD4-6492-1D43-9E6C-BA427F6853DE}"/>
              </a:ext>
            </a:extLst>
          </p:cNvPr>
          <p:cNvSpPr/>
          <p:nvPr/>
        </p:nvSpPr>
        <p:spPr bwMode="auto">
          <a:xfrm>
            <a:off x="1415830" y="1226265"/>
            <a:ext cx="7973900"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基</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础</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数</a:t>
            </a:r>
            <a:endParaRPr kumimoji="1" lang="en-US" altLang="zh-CN" sz="1400" dirty="0">
              <a:solidFill>
                <a:schemeClr val="tx1"/>
              </a:solidFill>
              <a:latin typeface="微软雅黑" panose="020B0503020204020204" pitchFamily="34" charset="-122"/>
              <a:ea typeface="微软雅黑" panose="020B0503020204020204" pitchFamily="34" charset="-122"/>
              <a:cs typeface="Microsoft YaHei" charset="-122"/>
            </a:endParaRPr>
          </a:p>
          <a:p>
            <a:r>
              <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rPr>
              <a:t>据</a:t>
            </a:r>
          </a:p>
        </p:txBody>
      </p:sp>
      <p:sp>
        <p:nvSpPr>
          <p:cNvPr id="25" name="圆柱形 54">
            <a:extLst>
              <a:ext uri="{FF2B5EF4-FFF2-40B4-BE49-F238E27FC236}">
                <a16:creationId xmlns:a16="http://schemas.microsoft.com/office/drawing/2014/main" id="{7A8B2723-A581-B24E-8C5D-E5D995018419}"/>
              </a:ext>
            </a:extLst>
          </p:cNvPr>
          <p:cNvSpPr/>
          <p:nvPr/>
        </p:nvSpPr>
        <p:spPr>
          <a:xfrm rot="5400000">
            <a:off x="5159619" y="2256430"/>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cxnSp>
        <p:nvCxnSpPr>
          <p:cNvPr id="26" name="曲线连接符 18">
            <a:extLst>
              <a:ext uri="{FF2B5EF4-FFF2-40B4-BE49-F238E27FC236}">
                <a16:creationId xmlns:a16="http://schemas.microsoft.com/office/drawing/2014/main" id="{ABCB98EE-EC14-AF46-9965-DDD6D8ED82A6}"/>
              </a:ext>
            </a:extLst>
          </p:cNvPr>
          <p:cNvCxnSpPr>
            <a:cxnSpLocks/>
            <a:stCxn id="20" idx="0"/>
            <a:endCxn id="25" idx="4"/>
          </p:cNvCxnSpPr>
          <p:nvPr/>
        </p:nvCxnSpPr>
        <p:spPr>
          <a:xfrm rot="5400000" flipH="1" flipV="1">
            <a:off x="3871700" y="2190615"/>
            <a:ext cx="555130" cy="2402425"/>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8" name="上下箭头 20">
            <a:extLst>
              <a:ext uri="{FF2B5EF4-FFF2-40B4-BE49-F238E27FC236}">
                <a16:creationId xmlns:a16="http://schemas.microsoft.com/office/drawing/2014/main" id="{53C2D17A-7472-694F-BB21-3D8533A1DF45}"/>
              </a:ext>
            </a:extLst>
          </p:cNvPr>
          <p:cNvSpPr/>
          <p:nvPr/>
        </p:nvSpPr>
        <p:spPr>
          <a:xfrm>
            <a:off x="5594906" y="2215185"/>
            <a:ext cx="270319"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29" name="上下箭头 21">
            <a:extLst>
              <a:ext uri="{FF2B5EF4-FFF2-40B4-BE49-F238E27FC236}">
                <a16:creationId xmlns:a16="http://schemas.microsoft.com/office/drawing/2014/main" id="{812F98E7-55F4-1943-9D25-4EDFD926E579}"/>
              </a:ext>
            </a:extLst>
          </p:cNvPr>
          <p:cNvSpPr/>
          <p:nvPr/>
        </p:nvSpPr>
        <p:spPr>
          <a:xfrm>
            <a:off x="4877197" y="2206386"/>
            <a:ext cx="265722" cy="530173"/>
          </a:xfrm>
          <a:prstGeom prst="upDownArrow">
            <a:avLst/>
          </a:prstGeom>
          <a:solidFill>
            <a:schemeClr val="tx1">
              <a:alpha val="6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76">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1569516" y="5306127"/>
            <a:ext cx="892266" cy="52806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3704470" y="5296557"/>
            <a:ext cx="892266" cy="538549"/>
          </a:xfrm>
          <a:prstGeom prst="flowChartMagneticDisk">
            <a:avLst/>
          </a:prstGeom>
          <a:solidFill>
            <a:schemeClr val="accent1">
              <a:alpha val="40000"/>
            </a:scheme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0" name="矩形 39">
            <a:extLst>
              <a:ext uri="{FF2B5EF4-FFF2-40B4-BE49-F238E27FC236}">
                <a16:creationId xmlns:a16="http://schemas.microsoft.com/office/drawing/2014/main" id="{773DB53B-0C7C-B644-B0BC-565656E555D9}"/>
              </a:ext>
            </a:extLst>
          </p:cNvPr>
          <p:cNvSpPr/>
          <p:nvPr/>
        </p:nvSpPr>
        <p:spPr>
          <a:xfrm>
            <a:off x="4638275" y="2654959"/>
            <a:ext cx="1424404" cy="530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统一数据缓冲池</a:t>
            </a:r>
          </a:p>
        </p:txBody>
      </p:sp>
      <p:sp>
        <p:nvSpPr>
          <p:cNvPr id="41" name="流程图: 磁盘 36">
            <a:extLst>
              <a:ext uri="{FF2B5EF4-FFF2-40B4-BE49-F238E27FC236}">
                <a16:creationId xmlns:a16="http://schemas.microsoft.com/office/drawing/2014/main" id="{4C51C39A-8D50-B941-9305-593DCDBDC130}"/>
              </a:ext>
            </a:extLst>
          </p:cNvPr>
          <p:cNvSpPr/>
          <p:nvPr/>
        </p:nvSpPr>
        <p:spPr>
          <a:xfrm>
            <a:off x="2636993" y="5295647"/>
            <a:ext cx="892266" cy="53854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cxnSp>
        <p:nvCxnSpPr>
          <p:cNvPr id="65" name="曲线连接符 18">
            <a:extLst>
              <a:ext uri="{FF2B5EF4-FFF2-40B4-BE49-F238E27FC236}">
                <a16:creationId xmlns:a16="http://schemas.microsoft.com/office/drawing/2014/main" id="{45A53059-54F6-BD40-A27F-E6410D14B00F}"/>
              </a:ext>
            </a:extLst>
          </p:cNvPr>
          <p:cNvCxnSpPr>
            <a:cxnSpLocks/>
            <a:stCxn id="66" idx="0"/>
            <a:endCxn id="25" idx="4"/>
          </p:cNvCxnSpPr>
          <p:nvPr/>
        </p:nvCxnSpPr>
        <p:spPr>
          <a:xfrm rot="5400000" flipH="1" flipV="1">
            <a:off x="4957749" y="3276919"/>
            <a:ext cx="555386" cy="230072"/>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7" name="曲线连接符 18">
            <a:extLst>
              <a:ext uri="{FF2B5EF4-FFF2-40B4-BE49-F238E27FC236}">
                <a16:creationId xmlns:a16="http://schemas.microsoft.com/office/drawing/2014/main" id="{BBE8FCF3-8B6A-5C4C-A94F-9C39C2F63637}"/>
              </a:ext>
            </a:extLst>
          </p:cNvPr>
          <p:cNvCxnSpPr>
            <a:cxnSpLocks/>
            <a:stCxn id="68" idx="0"/>
            <a:endCxn id="25" idx="4"/>
          </p:cNvCxnSpPr>
          <p:nvPr/>
        </p:nvCxnSpPr>
        <p:spPr>
          <a:xfrm rot="16200000" flipV="1">
            <a:off x="6049702" y="2415039"/>
            <a:ext cx="549461" cy="1947908"/>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76" name="组合 75">
            <a:extLst>
              <a:ext uri="{FF2B5EF4-FFF2-40B4-BE49-F238E27FC236}">
                <a16:creationId xmlns:a16="http://schemas.microsoft.com/office/drawing/2014/main" id="{16076EBF-DF2E-454B-8132-24380337AF5E}"/>
              </a:ext>
            </a:extLst>
          </p:cNvPr>
          <p:cNvGrpSpPr/>
          <p:nvPr/>
        </p:nvGrpSpPr>
        <p:grpSpPr>
          <a:xfrm>
            <a:off x="1415827" y="3345719"/>
            <a:ext cx="7973900" cy="982955"/>
            <a:chOff x="1415827" y="3613906"/>
            <a:chExt cx="8744224"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2479158" y="3937579"/>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9" name="矩形 38">
              <a:extLst>
                <a:ext uri="{FF2B5EF4-FFF2-40B4-BE49-F238E27FC236}">
                  <a16:creationId xmlns:a16="http://schemas.microsoft.com/office/drawing/2014/main" id="{BB432B6E-D2B3-E34C-8C44-B285FB0B23D2}"/>
                </a:ext>
              </a:extLst>
            </p:cNvPr>
            <p:cNvSpPr/>
            <p:nvPr/>
          </p:nvSpPr>
          <p:spPr>
            <a:xfrm>
              <a:off x="8887849" y="3894631"/>
              <a:ext cx="1112340" cy="388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Microsoft YaHei" charset="0"/>
                </a:rPr>
                <a:t>虚拟化平台</a:t>
              </a:r>
            </a:p>
          </p:txBody>
        </p:sp>
        <p:grpSp>
          <p:nvGrpSpPr>
            <p:cNvPr id="62" name="组合 61">
              <a:extLst>
                <a:ext uri="{FF2B5EF4-FFF2-40B4-BE49-F238E27FC236}">
                  <a16:creationId xmlns:a16="http://schemas.microsoft.com/office/drawing/2014/main" id="{D61C72D9-922E-7F46-BA88-057858701206}"/>
                </a:ext>
              </a:extLst>
            </p:cNvPr>
            <p:cNvGrpSpPr/>
            <p:nvPr/>
          </p:nvGrpSpPr>
          <p:grpSpPr>
            <a:xfrm>
              <a:off x="1415827" y="3613906"/>
              <a:ext cx="8744224" cy="982955"/>
              <a:chOff x="1415827" y="3613906"/>
              <a:chExt cx="8744224" cy="982955"/>
            </a:xfrm>
          </p:grpSpPr>
          <p:sp>
            <p:nvSpPr>
              <p:cNvPr id="59" name="矩形 58">
                <a:extLst>
                  <a:ext uri="{FF2B5EF4-FFF2-40B4-BE49-F238E27FC236}">
                    <a16:creationId xmlns:a16="http://schemas.microsoft.com/office/drawing/2014/main" id="{411B49D3-4EA0-9A46-B7DA-C0232EAF616C}"/>
                  </a:ext>
                </a:extLst>
              </p:cNvPr>
              <p:cNvSpPr/>
              <p:nvPr/>
            </p:nvSpPr>
            <p:spPr>
              <a:xfrm flipH="1">
                <a:off x="1415827" y="3613906"/>
                <a:ext cx="8744224"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文本框 59">
                <a:extLst>
                  <a:ext uri="{FF2B5EF4-FFF2-40B4-BE49-F238E27FC236}">
                    <a16:creationId xmlns:a16="http://schemas.microsoft.com/office/drawing/2014/main" id="{A7CA3238-5B2D-9143-9695-2379ECE3CFDC}"/>
                  </a:ext>
                </a:extLst>
              </p:cNvPr>
              <p:cNvSpPr txBox="1"/>
              <p:nvPr/>
            </p:nvSpPr>
            <p:spPr>
              <a:xfrm>
                <a:off x="1447983" y="3627971"/>
                <a:ext cx="1736928" cy="954107"/>
              </a:xfrm>
              <a:prstGeom prst="rect">
                <a:avLst/>
              </a:prstGeom>
              <a:noFill/>
            </p:spPr>
            <p:txBody>
              <a:bodyPr wrap="square" rtlCol="0">
                <a:spAutoFit/>
              </a:bodyPr>
              <a:lstStyle/>
              <a:p>
                <a:r>
                  <a:rPr kumimoji="1" lang="zh-CN" altLang="en-US" sz="1400" dirty="0">
                    <a:latin typeface="+mj-ea"/>
                    <a:ea typeface="+mj-ea"/>
                  </a:rPr>
                  <a:t>实</a:t>
                </a:r>
                <a:endParaRPr kumimoji="1" lang="en-US" altLang="zh-CN" sz="1400" dirty="0">
                  <a:latin typeface="+mj-ea"/>
                  <a:ea typeface="+mj-ea"/>
                </a:endParaRPr>
              </a:p>
              <a:p>
                <a:r>
                  <a:rPr kumimoji="1" lang="zh-CN" altLang="en-US" sz="1400" dirty="0">
                    <a:latin typeface="+mj-ea"/>
                    <a:ea typeface="+mj-ea"/>
                  </a:rPr>
                  <a:t>时</a:t>
                </a:r>
                <a:endParaRPr kumimoji="1" lang="en-US" altLang="zh-CN" sz="1400" dirty="0">
                  <a:latin typeface="+mj-ea"/>
                  <a:ea typeface="+mj-ea"/>
                </a:endParaRPr>
              </a:p>
              <a:p>
                <a:r>
                  <a:rPr kumimoji="1" lang="zh-CN" altLang="en-US" sz="1400" dirty="0">
                    <a:latin typeface="+mj-ea"/>
                    <a:ea typeface="+mj-ea"/>
                  </a:rPr>
                  <a:t>计</a:t>
                </a:r>
                <a:endParaRPr kumimoji="1" lang="en-US" altLang="zh-CN" sz="1400" dirty="0">
                  <a:latin typeface="+mj-ea"/>
                  <a:ea typeface="+mj-ea"/>
                </a:endParaRPr>
              </a:p>
              <a:p>
                <a:r>
                  <a:rPr kumimoji="1" lang="zh-CN" altLang="en-US" sz="1400" dirty="0">
                    <a:latin typeface="+mj-ea"/>
                    <a:ea typeface="+mj-ea"/>
                  </a:rPr>
                  <a:t>算</a:t>
                </a:r>
              </a:p>
            </p:txBody>
          </p:sp>
        </p:grpSp>
        <p:sp>
          <p:nvSpPr>
            <p:cNvPr id="66" name="圆角矩形 12">
              <a:extLst>
                <a:ext uri="{FF2B5EF4-FFF2-40B4-BE49-F238E27FC236}">
                  <a16:creationId xmlns:a16="http://schemas.microsoft.com/office/drawing/2014/main" id="{4EDF3186-744C-CB46-8AE4-60A9EF9C3EF8}"/>
                </a:ext>
              </a:extLst>
            </p:cNvPr>
            <p:cNvSpPr/>
            <p:nvPr/>
          </p:nvSpPr>
          <p:spPr>
            <a:xfrm>
              <a:off x="4861373" y="3937835"/>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8" name="圆角矩形 12">
              <a:extLst>
                <a:ext uri="{FF2B5EF4-FFF2-40B4-BE49-F238E27FC236}">
                  <a16:creationId xmlns:a16="http://schemas.microsoft.com/office/drawing/2014/main" id="{51561292-AF4F-E847-8B19-FBC91CF303AA}"/>
                </a:ext>
              </a:extLst>
            </p:cNvPr>
            <p:cNvSpPr/>
            <p:nvPr/>
          </p:nvSpPr>
          <p:spPr>
            <a:xfrm>
              <a:off x="7249758" y="3931910"/>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029341" y="4886276"/>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1457303" y="4863083"/>
            <a:ext cx="1583913" cy="307777"/>
          </a:xfrm>
          <a:prstGeom prst="rect">
            <a:avLst/>
          </a:prstGeom>
          <a:noFill/>
        </p:spPr>
        <p:txBody>
          <a:bodyPr wrap="square" rtlCol="0">
            <a:spAutoFit/>
          </a:bodyPr>
          <a:lstStyle/>
          <a:p>
            <a:r>
              <a:rPr kumimoji="1" lang="zh-CN" altLang="en-US" sz="1400" dirty="0">
                <a:latin typeface="+mj-ea"/>
                <a:ea typeface="+mj-ea"/>
              </a:rPr>
              <a:t>存储引擎</a:t>
            </a:r>
          </a:p>
        </p:txBody>
      </p:sp>
      <p:cxnSp>
        <p:nvCxnSpPr>
          <p:cNvPr id="79" name="曲线连接符 18">
            <a:extLst>
              <a:ext uri="{FF2B5EF4-FFF2-40B4-BE49-F238E27FC236}">
                <a16:creationId xmlns:a16="http://schemas.microsoft.com/office/drawing/2014/main" id="{C9684F18-37A1-8846-8C7E-1826752F7A9A}"/>
              </a:ext>
            </a:extLst>
          </p:cNvPr>
          <p:cNvCxnSpPr>
            <a:cxnSpLocks/>
            <a:stCxn id="14" idx="0"/>
            <a:endCxn id="66" idx="2"/>
          </p:cNvCxnSpPr>
          <p:nvPr/>
        </p:nvCxnSpPr>
        <p:spPr>
          <a:xfrm rot="5400000" flipH="1" flipV="1">
            <a:off x="3705966" y="3471837"/>
            <a:ext cx="797166" cy="2031713"/>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2" name="曲线连接符 18">
            <a:extLst>
              <a:ext uri="{FF2B5EF4-FFF2-40B4-BE49-F238E27FC236}">
                <a16:creationId xmlns:a16="http://schemas.microsoft.com/office/drawing/2014/main" id="{1438760A-1C47-6642-AD62-54C33D8A452C}"/>
              </a:ext>
            </a:extLst>
          </p:cNvPr>
          <p:cNvCxnSpPr>
            <a:cxnSpLocks/>
            <a:stCxn id="14" idx="0"/>
            <a:endCxn id="20" idx="2"/>
          </p:cNvCxnSpPr>
          <p:nvPr/>
        </p:nvCxnSpPr>
        <p:spPr>
          <a:xfrm rot="16200000" flipV="1">
            <a:off x="2619662" y="4417245"/>
            <a:ext cx="797422" cy="140640"/>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5" name="曲线连接符 18">
            <a:extLst>
              <a:ext uri="{FF2B5EF4-FFF2-40B4-BE49-F238E27FC236}">
                <a16:creationId xmlns:a16="http://schemas.microsoft.com/office/drawing/2014/main" id="{ED914E1D-DD1F-5C49-9792-ADF2765B813F}"/>
              </a:ext>
            </a:extLst>
          </p:cNvPr>
          <p:cNvCxnSpPr>
            <a:cxnSpLocks/>
            <a:stCxn id="14" idx="0"/>
            <a:endCxn id="68" idx="2"/>
          </p:cNvCxnSpPr>
          <p:nvPr/>
        </p:nvCxnSpPr>
        <p:spPr>
          <a:xfrm rot="5400000" flipH="1" flipV="1">
            <a:off x="4791994" y="2379885"/>
            <a:ext cx="803091" cy="4209693"/>
          </a:xfrm>
          <a:prstGeom prst="curvedConnector3">
            <a:avLst>
              <a:gd name="adj1" fmla="val 50000"/>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88" name="文本框 87">
            <a:extLst>
              <a:ext uri="{FF2B5EF4-FFF2-40B4-BE49-F238E27FC236}">
                <a16:creationId xmlns:a16="http://schemas.microsoft.com/office/drawing/2014/main" id="{FA18E28D-8EA4-7240-8B3C-1BC877883B2F}"/>
              </a:ext>
            </a:extLst>
          </p:cNvPr>
          <p:cNvSpPr txBox="1"/>
          <p:nvPr/>
        </p:nvSpPr>
        <p:spPr>
          <a:xfrm>
            <a:off x="6065525" y="4867950"/>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211076" y="5264210"/>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4938108" y="4998998"/>
            <a:ext cx="1583913" cy="261610"/>
          </a:xfrm>
          <a:prstGeom prst="rect">
            <a:avLst/>
          </a:prstGeom>
          <a:noFill/>
        </p:spPr>
        <p:txBody>
          <a:bodyPr wrap="square" rtlCol="0">
            <a:spAutoFit/>
          </a:bodyPr>
          <a:lstStyle/>
          <a:p>
            <a:r>
              <a:rPr kumimoji="1" lang="zh-CN" altLang="en-US" sz="1100" dirty="0">
                <a:latin typeface="+mj-ea"/>
                <a:ea typeface="+mj-ea"/>
              </a:rPr>
              <a:t>数据输入</a:t>
            </a:r>
          </a:p>
        </p:txBody>
      </p:sp>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AB4B87DA-ABA8-2440-9F3C-CB36D633004B}"/>
              </a:ext>
            </a:extLst>
          </p:cNvPr>
          <p:cNvSpPr txBox="1"/>
          <p:nvPr/>
        </p:nvSpPr>
        <p:spPr>
          <a:xfrm>
            <a:off x="4989031" y="5613297"/>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7934226" y="5278157"/>
            <a:ext cx="1125137" cy="419462"/>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SK-LEARN</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Tree>
    <p:extLst>
      <p:ext uri="{BB962C8B-B14F-4D97-AF65-F5344CB8AC3E}">
        <p14:creationId xmlns:p14="http://schemas.microsoft.com/office/powerpoint/2010/main" val="348504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内容占位符 1">
            <a:extLst>
              <a:ext uri="{FF2B5EF4-FFF2-40B4-BE49-F238E27FC236}">
                <a16:creationId xmlns:a16="http://schemas.microsoft.com/office/drawing/2014/main" id="{4BD3DBA4-6CDB-474C-A863-B5D024E07A4E}"/>
              </a:ext>
            </a:extLst>
          </p:cNvPr>
          <p:cNvSpPr>
            <a:spLocks noGrp="1"/>
          </p:cNvSpPr>
          <p:nvPr>
            <p:ph idx="1"/>
          </p:nvPr>
        </p:nvSpPr>
        <p:spPr>
          <a:xfrm>
            <a:off x="669924" y="1191270"/>
            <a:ext cx="10736156" cy="4778210"/>
          </a:xfrm>
        </p:spPr>
        <p:txBody>
          <a:bodyPr/>
          <a:lstStyle/>
          <a:p>
            <a:r>
              <a:rPr lang="zh-CN" altLang="en-US" dirty="0"/>
              <a:t>海量实时监测数据存储检索预测数据流图</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整体数据流程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矩形 5">
            <a:extLst>
              <a:ext uri="{FF2B5EF4-FFF2-40B4-BE49-F238E27FC236}">
                <a16:creationId xmlns:a16="http://schemas.microsoft.com/office/drawing/2014/main" id="{9B226152-4A3C-CD41-817A-92E3B0B5BB69}"/>
              </a:ext>
            </a:extLst>
          </p:cNvPr>
          <p:cNvSpPr/>
          <p:nvPr/>
        </p:nvSpPr>
        <p:spPr>
          <a:xfrm>
            <a:off x="644845" y="2303528"/>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826144" y="298479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822665" y="3538957"/>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9" name="矩形 8">
            <a:extLst>
              <a:ext uri="{FF2B5EF4-FFF2-40B4-BE49-F238E27FC236}">
                <a16:creationId xmlns:a16="http://schemas.microsoft.com/office/drawing/2014/main" id="{9B0D4C5A-D7E6-284F-9AC5-8E5708327AFE}"/>
              </a:ext>
            </a:extLst>
          </p:cNvPr>
          <p:cNvSpPr/>
          <p:nvPr/>
        </p:nvSpPr>
        <p:spPr>
          <a:xfrm>
            <a:off x="5975996" y="369767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Flink</a:t>
            </a:r>
            <a:r>
              <a:rPr lang="zh-CN" altLang="en-US" sz="1200" dirty="0"/>
              <a:t> </a:t>
            </a:r>
            <a:r>
              <a:rPr lang="en-US" altLang="zh-CN" sz="1200" dirty="0"/>
              <a:t>SQL</a:t>
            </a:r>
          </a:p>
        </p:txBody>
      </p:sp>
      <p:sp>
        <p:nvSpPr>
          <p:cNvPr id="10" name="矩形 9">
            <a:extLst>
              <a:ext uri="{FF2B5EF4-FFF2-40B4-BE49-F238E27FC236}">
                <a16:creationId xmlns:a16="http://schemas.microsoft.com/office/drawing/2014/main" id="{7C017F96-AA49-7E48-B288-082A00F6CEEC}"/>
              </a:ext>
            </a:extLst>
          </p:cNvPr>
          <p:cNvSpPr/>
          <p:nvPr/>
        </p:nvSpPr>
        <p:spPr>
          <a:xfrm>
            <a:off x="10487353" y="2837790"/>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训练</a:t>
            </a:r>
          </a:p>
        </p:txBody>
      </p:sp>
      <p:sp>
        <p:nvSpPr>
          <p:cNvPr id="11" name="矩形 10">
            <a:extLst>
              <a:ext uri="{FF2B5EF4-FFF2-40B4-BE49-F238E27FC236}">
                <a16:creationId xmlns:a16="http://schemas.microsoft.com/office/drawing/2014/main" id="{7DF9151E-0CC1-B94B-B77C-E145B6FA825D}"/>
              </a:ext>
            </a:extLst>
          </p:cNvPr>
          <p:cNvSpPr/>
          <p:nvPr/>
        </p:nvSpPr>
        <p:spPr>
          <a:xfrm>
            <a:off x="10487353" y="3748764"/>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构建模型</a:t>
            </a:r>
            <a:endParaRPr lang="en-US" altLang="zh-CN" sz="1200" dirty="0"/>
          </a:p>
        </p:txBody>
      </p:sp>
      <p:sp>
        <p:nvSpPr>
          <p:cNvPr id="12" name="矩形 11">
            <a:extLst>
              <a:ext uri="{FF2B5EF4-FFF2-40B4-BE49-F238E27FC236}">
                <a16:creationId xmlns:a16="http://schemas.microsoft.com/office/drawing/2014/main" id="{608F8A95-0B71-1D4E-AE67-50DF556F4B50}"/>
              </a:ext>
            </a:extLst>
          </p:cNvPr>
          <p:cNvSpPr/>
          <p:nvPr/>
        </p:nvSpPr>
        <p:spPr>
          <a:xfrm>
            <a:off x="8072070" y="3218193"/>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8072071" y="3794379"/>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4" name="矩形 13">
            <a:extLst>
              <a:ext uri="{FF2B5EF4-FFF2-40B4-BE49-F238E27FC236}">
                <a16:creationId xmlns:a16="http://schemas.microsoft.com/office/drawing/2014/main" id="{9C88AC0E-613E-9241-99C0-C3B7B5EB2964}"/>
              </a:ext>
            </a:extLst>
          </p:cNvPr>
          <p:cNvSpPr/>
          <p:nvPr/>
        </p:nvSpPr>
        <p:spPr>
          <a:xfrm>
            <a:off x="8075348" y="4370565"/>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a:t>
            </a:r>
            <a:endParaRPr lang="zh-CN" altLang="en-US"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177364" y="2354979"/>
            <a:ext cx="1082348" cy="307777"/>
          </a:xfrm>
          <a:prstGeom prst="rect">
            <a:avLst/>
          </a:prstGeom>
          <a:noFill/>
        </p:spPr>
        <p:txBody>
          <a:bodyPr wrap="none" rtlCol="0">
            <a:spAutoFit/>
          </a:bodyPr>
          <a:lstStyle/>
          <a:p>
            <a:r>
              <a:rPr lang="zh-CN" altLang="en-US" sz="1400" dirty="0"/>
              <a:t>数据输入源</a:t>
            </a:r>
          </a:p>
        </p:txBody>
      </p:sp>
      <p:sp>
        <p:nvSpPr>
          <p:cNvPr id="16" name="上箭头 15">
            <a:extLst>
              <a:ext uri="{FF2B5EF4-FFF2-40B4-BE49-F238E27FC236}">
                <a16:creationId xmlns:a16="http://schemas.microsoft.com/office/drawing/2014/main" id="{C93AEF47-269D-A24F-98E9-A61FA3E1283A}"/>
              </a:ext>
            </a:extLst>
          </p:cNvPr>
          <p:cNvSpPr/>
          <p:nvPr/>
        </p:nvSpPr>
        <p:spPr>
          <a:xfrm rot="10800000">
            <a:off x="10840412" y="4103467"/>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D42E6E5-D92D-3D4C-82A7-26C959F76EC8}"/>
              </a:ext>
            </a:extLst>
          </p:cNvPr>
          <p:cNvSpPr/>
          <p:nvPr/>
        </p:nvSpPr>
        <p:spPr>
          <a:xfrm flipH="1">
            <a:off x="7971861" y="2285269"/>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矩形 18">
            <a:extLst>
              <a:ext uri="{FF2B5EF4-FFF2-40B4-BE49-F238E27FC236}">
                <a16:creationId xmlns:a16="http://schemas.microsoft.com/office/drawing/2014/main" id="{974C3274-DB79-3F4E-B626-AB180EC7D293}"/>
              </a:ext>
            </a:extLst>
          </p:cNvPr>
          <p:cNvSpPr/>
          <p:nvPr/>
        </p:nvSpPr>
        <p:spPr>
          <a:xfrm>
            <a:off x="5810919" y="3113322"/>
            <a:ext cx="1380053" cy="1851679"/>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8072070" y="2314570"/>
            <a:ext cx="902811" cy="523220"/>
          </a:xfrm>
          <a:prstGeom prst="rect">
            <a:avLst/>
          </a:prstGeom>
          <a:noFill/>
        </p:spPr>
        <p:txBody>
          <a:bodyPr wrap="none" rtlCol="0">
            <a:spAutoFit/>
          </a:bodyPr>
          <a:lstStyle/>
          <a:p>
            <a:r>
              <a:rPr lang="zh-CN" altLang="en-US" sz="1400" dirty="0"/>
              <a:t>海量存储</a:t>
            </a:r>
            <a:endParaRPr lang="en-US" altLang="zh-CN" sz="1400" dirty="0"/>
          </a:p>
          <a:p>
            <a:r>
              <a:rPr lang="zh-CN" altLang="en-US" sz="1400" dirty="0"/>
              <a:t>快速检索</a:t>
            </a:r>
          </a:p>
        </p:txBody>
      </p:sp>
      <p:sp>
        <p:nvSpPr>
          <p:cNvPr id="22" name="下箭头 21">
            <a:extLst>
              <a:ext uri="{FF2B5EF4-FFF2-40B4-BE49-F238E27FC236}">
                <a16:creationId xmlns:a16="http://schemas.microsoft.com/office/drawing/2014/main" id="{2B9F8A39-7CD6-F643-BB74-27E4ED93F66D}"/>
              </a:ext>
            </a:extLst>
          </p:cNvPr>
          <p:cNvSpPr/>
          <p:nvPr/>
        </p:nvSpPr>
        <p:spPr>
          <a:xfrm rot="16200000">
            <a:off x="9542433" y="3707896"/>
            <a:ext cx="270510" cy="91948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 22">
            <a:extLst>
              <a:ext uri="{FF2B5EF4-FFF2-40B4-BE49-F238E27FC236}">
                <a16:creationId xmlns:a16="http://schemas.microsoft.com/office/drawing/2014/main" id="{E739580D-3169-A147-B057-8CB048AAB531}"/>
              </a:ext>
            </a:extLst>
          </p:cNvPr>
          <p:cNvSpPr/>
          <p:nvPr/>
        </p:nvSpPr>
        <p:spPr>
          <a:xfrm rot="10800000">
            <a:off x="10810081" y="3320502"/>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69A3A7B6-015B-274E-85F3-F2DDC0C98349}"/>
              </a:ext>
            </a:extLst>
          </p:cNvPr>
          <p:cNvSpPr/>
          <p:nvPr/>
        </p:nvSpPr>
        <p:spPr>
          <a:xfrm>
            <a:off x="5966439" y="4296147"/>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K8S</a:t>
            </a:r>
          </a:p>
        </p:txBody>
      </p:sp>
      <p:sp>
        <p:nvSpPr>
          <p:cNvPr id="25" name="文本框 24">
            <a:extLst>
              <a:ext uri="{FF2B5EF4-FFF2-40B4-BE49-F238E27FC236}">
                <a16:creationId xmlns:a16="http://schemas.microsoft.com/office/drawing/2014/main" id="{5577B199-B33E-B540-8ECF-A024D04B10B8}"/>
              </a:ext>
            </a:extLst>
          </p:cNvPr>
          <p:cNvSpPr txBox="1"/>
          <p:nvPr/>
        </p:nvSpPr>
        <p:spPr>
          <a:xfrm>
            <a:off x="2990291" y="3584041"/>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9332508" y="3481889"/>
            <a:ext cx="543739" cy="523220"/>
          </a:xfrm>
          <a:prstGeom prst="rect">
            <a:avLst/>
          </a:prstGeom>
          <a:noFill/>
        </p:spPr>
        <p:txBody>
          <a:bodyPr wrap="none" rtlCol="0">
            <a:spAutoFit/>
          </a:bodyPr>
          <a:lstStyle/>
          <a:p>
            <a:r>
              <a:rPr lang="zh-CN" altLang="en-US" sz="1400" dirty="0"/>
              <a:t>训练</a:t>
            </a:r>
            <a:endParaRPr lang="en-US" altLang="zh-CN" sz="1400" dirty="0"/>
          </a:p>
          <a:p>
            <a:r>
              <a:rPr lang="zh-CN" altLang="en-US" sz="1400" dirty="0"/>
              <a:t>预测</a:t>
            </a:r>
          </a:p>
        </p:txBody>
      </p:sp>
      <p:sp>
        <p:nvSpPr>
          <p:cNvPr id="27" name="文本框 26">
            <a:extLst>
              <a:ext uri="{FF2B5EF4-FFF2-40B4-BE49-F238E27FC236}">
                <a16:creationId xmlns:a16="http://schemas.microsoft.com/office/drawing/2014/main" id="{D156D650-5F48-FA42-B84D-0F5814426746}"/>
              </a:ext>
            </a:extLst>
          </p:cNvPr>
          <p:cNvSpPr txBox="1"/>
          <p:nvPr/>
        </p:nvSpPr>
        <p:spPr>
          <a:xfrm>
            <a:off x="5912307" y="3093193"/>
            <a:ext cx="1265090" cy="307777"/>
          </a:xfrm>
          <a:prstGeom prst="rect">
            <a:avLst/>
          </a:prstGeom>
          <a:noFill/>
        </p:spPr>
        <p:txBody>
          <a:bodyPr wrap="none" rtlCol="0">
            <a:spAutoFit/>
          </a:bodyPr>
          <a:lstStyle/>
          <a:p>
            <a:r>
              <a:rPr lang="zh-CN" altLang="en-US" sz="1400" dirty="0"/>
              <a:t>实时处理引擎</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733718" y="298153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731256" y="3520090"/>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731256" y="406721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822665" y="4070592"/>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731256" y="4562625"/>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99169" y="4565886"/>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sp>
        <p:nvSpPr>
          <p:cNvPr id="36" name="矩形 35">
            <a:extLst>
              <a:ext uri="{FF2B5EF4-FFF2-40B4-BE49-F238E27FC236}">
                <a16:creationId xmlns:a16="http://schemas.microsoft.com/office/drawing/2014/main" id="{C43D6094-2A66-BD46-8978-EA2E244A28A1}"/>
              </a:ext>
            </a:extLst>
          </p:cNvPr>
          <p:cNvSpPr/>
          <p:nvPr/>
        </p:nvSpPr>
        <p:spPr>
          <a:xfrm flipH="1">
            <a:off x="3730148" y="2309058"/>
            <a:ext cx="1241964"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818134" y="2379490"/>
            <a:ext cx="1101584"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128842" y="2895880"/>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圆柱形 54">
            <a:extLst>
              <a:ext uri="{FF2B5EF4-FFF2-40B4-BE49-F238E27FC236}">
                <a16:creationId xmlns:a16="http://schemas.microsoft.com/office/drawing/2014/main" id="{880A1D3C-E8A9-214C-A648-2B3D05BD9FBB}"/>
              </a:ext>
            </a:extLst>
          </p:cNvPr>
          <p:cNvSpPr/>
          <p:nvPr/>
        </p:nvSpPr>
        <p:spPr>
          <a:xfrm rot="5400000">
            <a:off x="4151989" y="3585608"/>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2" name="圆柱形 54">
            <a:extLst>
              <a:ext uri="{FF2B5EF4-FFF2-40B4-BE49-F238E27FC236}">
                <a16:creationId xmlns:a16="http://schemas.microsoft.com/office/drawing/2014/main" id="{74226C31-EF40-114B-8D1A-6F5D8FD3396D}"/>
              </a:ext>
            </a:extLst>
          </p:cNvPr>
          <p:cNvSpPr/>
          <p:nvPr/>
        </p:nvSpPr>
        <p:spPr>
          <a:xfrm rot="5400000">
            <a:off x="4128842" y="4275336"/>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下箭头 42">
            <a:extLst>
              <a:ext uri="{FF2B5EF4-FFF2-40B4-BE49-F238E27FC236}">
                <a16:creationId xmlns:a16="http://schemas.microsoft.com/office/drawing/2014/main" id="{8B5F3F64-8414-CD45-9137-EBD8538CB3B7}"/>
              </a:ext>
            </a:extLst>
          </p:cNvPr>
          <p:cNvSpPr/>
          <p:nvPr/>
        </p:nvSpPr>
        <p:spPr>
          <a:xfrm rot="16200000">
            <a:off x="5276511" y="3807453"/>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82FA4BA-B3BF-1C4D-BAED-417E911414D8}"/>
              </a:ext>
            </a:extLst>
          </p:cNvPr>
          <p:cNvSpPr/>
          <p:nvPr/>
        </p:nvSpPr>
        <p:spPr>
          <a:xfrm>
            <a:off x="10487353" y="4632752"/>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预测</a:t>
            </a:r>
            <a:endParaRPr lang="en-US" altLang="zh-CN" sz="1200" dirty="0"/>
          </a:p>
        </p:txBody>
      </p:sp>
      <p:sp>
        <p:nvSpPr>
          <p:cNvPr id="46" name="文本框 45">
            <a:extLst>
              <a:ext uri="{FF2B5EF4-FFF2-40B4-BE49-F238E27FC236}">
                <a16:creationId xmlns:a16="http://schemas.microsoft.com/office/drawing/2014/main" id="{B13E7A20-EECC-9E41-A04D-8D5FFC768563}"/>
              </a:ext>
            </a:extLst>
          </p:cNvPr>
          <p:cNvSpPr txBox="1"/>
          <p:nvPr/>
        </p:nvSpPr>
        <p:spPr>
          <a:xfrm>
            <a:off x="5080694" y="3515942"/>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计算</a:t>
            </a:r>
          </a:p>
        </p:txBody>
      </p:sp>
      <p:sp>
        <p:nvSpPr>
          <p:cNvPr id="47" name="下箭头 46">
            <a:extLst>
              <a:ext uri="{FF2B5EF4-FFF2-40B4-BE49-F238E27FC236}">
                <a16:creationId xmlns:a16="http://schemas.microsoft.com/office/drawing/2014/main" id="{94E5B104-4692-1F49-B659-70465107A1DB}"/>
              </a:ext>
            </a:extLst>
          </p:cNvPr>
          <p:cNvSpPr/>
          <p:nvPr/>
        </p:nvSpPr>
        <p:spPr>
          <a:xfrm rot="16200000">
            <a:off x="7474052" y="3816811"/>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132641" y="3813852"/>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F3B931CC-22B2-094A-8353-F1E99CBC21B4}"/>
              </a:ext>
            </a:extLst>
          </p:cNvPr>
          <p:cNvSpPr txBox="1"/>
          <p:nvPr/>
        </p:nvSpPr>
        <p:spPr>
          <a:xfrm>
            <a:off x="7271760" y="3515942"/>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写入</a:t>
            </a:r>
          </a:p>
        </p:txBody>
      </p:sp>
      <p:sp>
        <p:nvSpPr>
          <p:cNvPr id="50" name="矩形 49">
            <a:extLst>
              <a:ext uri="{FF2B5EF4-FFF2-40B4-BE49-F238E27FC236}">
                <a16:creationId xmlns:a16="http://schemas.microsoft.com/office/drawing/2014/main" id="{AB71F2E6-F46C-6642-B216-5718244D0EE5}"/>
              </a:ext>
            </a:extLst>
          </p:cNvPr>
          <p:cNvSpPr/>
          <p:nvPr/>
        </p:nvSpPr>
        <p:spPr>
          <a:xfrm flipH="1">
            <a:off x="10379008" y="2285268"/>
            <a:ext cx="1109922"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10461862" y="2277224"/>
            <a:ext cx="915635" cy="307777"/>
          </a:xfrm>
          <a:prstGeom prst="rect">
            <a:avLst/>
          </a:prstGeom>
          <a:noFill/>
        </p:spPr>
        <p:txBody>
          <a:bodyPr wrap="none" rtlCol="0">
            <a:spAutoFit/>
          </a:bodyPr>
          <a:lstStyle/>
          <a:p>
            <a:r>
              <a:rPr lang="zh-CN" altLang="en-US" sz="1400" dirty="0"/>
              <a:t>预测模型</a:t>
            </a:r>
          </a:p>
        </p:txBody>
      </p:sp>
    </p:spTree>
    <p:extLst>
      <p:ext uri="{BB962C8B-B14F-4D97-AF65-F5344CB8AC3E}">
        <p14:creationId xmlns:p14="http://schemas.microsoft.com/office/powerpoint/2010/main" val="82748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6" name="组合 5">
            <a:extLst>
              <a:ext uri="{FF2B5EF4-FFF2-40B4-BE49-F238E27FC236}">
                <a16:creationId xmlns:a16="http://schemas.microsoft.com/office/drawing/2014/main" id="{5C69DE64-9E20-3C43-ADAF-CEE51C661503}"/>
              </a:ext>
            </a:extLst>
          </p:cNvPr>
          <p:cNvGrpSpPr>
            <a:grpSpLocks noChangeAspect="1"/>
          </p:cNvGrpSpPr>
          <p:nvPr/>
        </p:nvGrpSpPr>
        <p:grpSpPr>
          <a:xfrm>
            <a:off x="542139" y="1235505"/>
            <a:ext cx="10965915" cy="4696944"/>
            <a:chOff x="542139" y="1235505"/>
            <a:chExt cx="10965915" cy="4696944"/>
          </a:xfrm>
        </p:grpSpPr>
        <p:grpSp>
          <p:nvGrpSpPr>
            <p:cNvPr id="7" name="组合 6">
              <a:extLst>
                <a:ext uri="{FF2B5EF4-FFF2-40B4-BE49-F238E27FC236}">
                  <a16:creationId xmlns:a16="http://schemas.microsoft.com/office/drawing/2014/main" id="{AEE010B0-DF4A-ED40-9C91-981FA7E91CF6}"/>
                </a:ext>
              </a:extLst>
            </p:cNvPr>
            <p:cNvGrpSpPr/>
            <p:nvPr/>
          </p:nvGrpSpPr>
          <p:grpSpPr>
            <a:xfrm>
              <a:off x="542139" y="2518620"/>
              <a:ext cx="2396204" cy="3413829"/>
              <a:chOff x="542139" y="2518620"/>
              <a:chExt cx="2396204" cy="3413829"/>
            </a:xfrm>
          </p:grpSpPr>
          <p:sp>
            <p:nvSpPr>
              <p:cNvPr id="23" name="矩形 22">
                <a:extLst>
                  <a:ext uri="{FF2B5EF4-FFF2-40B4-BE49-F238E27FC236}">
                    <a16:creationId xmlns:a16="http://schemas.microsoft.com/office/drawing/2014/main" id="{D39F42BD-BAD0-2C4F-8275-7526F4608DE2}"/>
                  </a:ext>
                </a:extLst>
              </p:cNvPr>
              <p:cNvSpPr/>
              <p:nvPr/>
            </p:nvSpPr>
            <p:spPr>
              <a:xfrm>
                <a:off x="664360" y="2717795"/>
                <a:ext cx="2273983" cy="3214654"/>
              </a:xfrm>
              <a:prstGeom prst="rect">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矩形 23">
                <a:extLst>
                  <a:ext uri="{FF2B5EF4-FFF2-40B4-BE49-F238E27FC236}">
                    <a16:creationId xmlns:a16="http://schemas.microsoft.com/office/drawing/2014/main" id="{5D4907C2-9FC6-A14C-A03A-ED3CE7AB3ABE}"/>
                  </a:ext>
                </a:extLst>
              </p:cNvPr>
              <p:cNvSpPr/>
              <p:nvPr/>
            </p:nvSpPr>
            <p:spPr>
              <a:xfrm>
                <a:off x="542139" y="2518620"/>
                <a:ext cx="1475715" cy="398352"/>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姜楠</a:t>
                </a:r>
                <a:endParaRPr lang="en-US" altLang="zh-CN" sz="1400" b="1" dirty="0">
                  <a:solidFill>
                    <a:srgbClr val="FFFFFF"/>
                  </a:solidFill>
                </a:endParaRPr>
              </a:p>
            </p:txBody>
          </p:sp>
          <p:sp>
            <p:nvSpPr>
              <p:cNvPr id="25" name="矩形 24">
                <a:extLst>
                  <a:ext uri="{FF2B5EF4-FFF2-40B4-BE49-F238E27FC236}">
                    <a16:creationId xmlns:a16="http://schemas.microsoft.com/office/drawing/2014/main" id="{C1E924B4-D57A-E744-8D7F-C154CB39283F}"/>
                  </a:ext>
                </a:extLst>
              </p:cNvPr>
              <p:cNvSpPr/>
              <p:nvPr/>
            </p:nvSpPr>
            <p:spPr>
              <a:xfrm>
                <a:off x="794639"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组长</a:t>
                </a:r>
                <a:endParaRPr lang="en-US" altLang="zh-CN" sz="2000"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8695B7F4-AA78-D945-AE92-A85E1A214B1B}"/>
                  </a:ext>
                </a:extLst>
              </p:cNvPr>
              <p:cNvSpPr/>
              <p:nvPr/>
            </p:nvSpPr>
            <p:spPr>
              <a:xfrm>
                <a:off x="767630" y="3808343"/>
                <a:ext cx="1972394" cy="1896288"/>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600" dirty="0">
                  <a:solidFill>
                    <a:schemeClr val="accent4">
                      <a:lumMod val="50000"/>
                    </a:schemeClr>
                  </a:solidFill>
                </a:endParaRPr>
              </a:p>
            </p:txBody>
          </p:sp>
        </p:grpSp>
        <p:grpSp>
          <p:nvGrpSpPr>
            <p:cNvPr id="8" name="组合 7">
              <a:extLst>
                <a:ext uri="{FF2B5EF4-FFF2-40B4-BE49-F238E27FC236}">
                  <a16:creationId xmlns:a16="http://schemas.microsoft.com/office/drawing/2014/main" id="{2CDDE793-0E53-C443-AEB3-356D5B41E2BB}"/>
                </a:ext>
              </a:extLst>
            </p:cNvPr>
            <p:cNvGrpSpPr/>
            <p:nvPr/>
          </p:nvGrpSpPr>
          <p:grpSpPr>
            <a:xfrm>
              <a:off x="3398709" y="2518620"/>
              <a:ext cx="2396204" cy="3413829"/>
              <a:chOff x="2766808" y="2518620"/>
              <a:chExt cx="2396204" cy="3413829"/>
            </a:xfrm>
          </p:grpSpPr>
          <p:sp>
            <p:nvSpPr>
              <p:cNvPr id="20" name="矩形 19">
                <a:extLst>
                  <a:ext uri="{FF2B5EF4-FFF2-40B4-BE49-F238E27FC236}">
                    <a16:creationId xmlns:a16="http://schemas.microsoft.com/office/drawing/2014/main" id="{59D051A9-F5C8-9E43-863F-4CD6BFB234A4}"/>
                  </a:ext>
                </a:extLst>
              </p:cNvPr>
              <p:cNvSpPr/>
              <p:nvPr/>
            </p:nvSpPr>
            <p:spPr>
              <a:xfrm>
                <a:off x="2889029" y="2717795"/>
                <a:ext cx="2273983" cy="3214654"/>
              </a:xfrm>
              <a:prstGeom prst="rect">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tx1"/>
                  </a:solidFill>
                </a:endParaRPr>
              </a:p>
            </p:txBody>
          </p:sp>
          <p:sp>
            <p:nvSpPr>
              <p:cNvPr id="21" name="矩形 20">
                <a:extLst>
                  <a:ext uri="{FF2B5EF4-FFF2-40B4-BE49-F238E27FC236}">
                    <a16:creationId xmlns:a16="http://schemas.microsoft.com/office/drawing/2014/main" id="{510216D6-EE26-784B-9134-A69BBC8EC244}"/>
                  </a:ext>
                </a:extLst>
              </p:cNvPr>
              <p:cNvSpPr/>
              <p:nvPr/>
            </p:nvSpPr>
            <p:spPr>
              <a:xfrm>
                <a:off x="2766808" y="2518620"/>
                <a:ext cx="1475715" cy="398352"/>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周恒</a:t>
                </a:r>
                <a:endParaRPr lang="en-US" altLang="zh-CN" sz="1400" b="1" dirty="0">
                  <a:solidFill>
                    <a:srgbClr val="FFFFFF"/>
                  </a:solidFill>
                </a:endParaRPr>
              </a:p>
            </p:txBody>
          </p:sp>
          <p:sp>
            <p:nvSpPr>
              <p:cNvPr id="22" name="矩形 21">
                <a:extLst>
                  <a:ext uri="{FF2B5EF4-FFF2-40B4-BE49-F238E27FC236}">
                    <a16:creationId xmlns:a16="http://schemas.microsoft.com/office/drawing/2014/main" id="{4FF76332-59FD-6D44-A8A1-DE3696910651}"/>
                  </a:ext>
                </a:extLst>
              </p:cNvPr>
              <p:cNvSpPr/>
              <p:nvPr/>
            </p:nvSpPr>
            <p:spPr>
              <a:xfrm>
                <a:off x="3019308"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grpSp>
        <p:grpSp>
          <p:nvGrpSpPr>
            <p:cNvPr id="9" name="组合 8">
              <a:extLst>
                <a:ext uri="{FF2B5EF4-FFF2-40B4-BE49-F238E27FC236}">
                  <a16:creationId xmlns:a16="http://schemas.microsoft.com/office/drawing/2014/main" id="{3EDD643E-C846-6C41-AE2E-354F547CCFED}"/>
                </a:ext>
              </a:extLst>
            </p:cNvPr>
            <p:cNvGrpSpPr/>
            <p:nvPr/>
          </p:nvGrpSpPr>
          <p:grpSpPr>
            <a:xfrm>
              <a:off x="6255279" y="2518620"/>
              <a:ext cx="2396204" cy="3413829"/>
              <a:chOff x="4991477" y="2518620"/>
              <a:chExt cx="2396204" cy="3413829"/>
            </a:xfrm>
          </p:grpSpPr>
          <p:sp>
            <p:nvSpPr>
              <p:cNvPr id="16" name="矩形 15">
                <a:extLst>
                  <a:ext uri="{FF2B5EF4-FFF2-40B4-BE49-F238E27FC236}">
                    <a16:creationId xmlns:a16="http://schemas.microsoft.com/office/drawing/2014/main" id="{6E2BB0AB-DE93-444A-924C-53D62F0E154C}"/>
                  </a:ext>
                </a:extLst>
              </p:cNvPr>
              <p:cNvSpPr/>
              <p:nvPr/>
            </p:nvSpPr>
            <p:spPr>
              <a:xfrm>
                <a:off x="5113698" y="2717795"/>
                <a:ext cx="2273983" cy="3214654"/>
              </a:xfrm>
              <a:prstGeom prst="rect">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a:solidFill>
                    <a:schemeClr val="tx1"/>
                  </a:solidFill>
                </a:endParaRPr>
              </a:p>
            </p:txBody>
          </p:sp>
          <p:sp>
            <p:nvSpPr>
              <p:cNvPr id="17" name="矩形 16">
                <a:extLst>
                  <a:ext uri="{FF2B5EF4-FFF2-40B4-BE49-F238E27FC236}">
                    <a16:creationId xmlns:a16="http://schemas.microsoft.com/office/drawing/2014/main" id="{2105A423-5775-6747-B4B2-7AD50A981BF4}"/>
                  </a:ext>
                </a:extLst>
              </p:cNvPr>
              <p:cNvSpPr/>
              <p:nvPr/>
            </p:nvSpPr>
            <p:spPr>
              <a:xfrm>
                <a:off x="4991477" y="2518620"/>
                <a:ext cx="1475715" cy="398352"/>
              </a:xfrm>
              <a:prstGeom prst="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张李</a:t>
                </a:r>
                <a:endParaRPr lang="en-US" altLang="zh-CN" sz="1400" b="1" dirty="0">
                  <a:solidFill>
                    <a:srgbClr val="FFFFFF"/>
                  </a:solidFill>
                </a:endParaRPr>
              </a:p>
            </p:txBody>
          </p:sp>
          <p:sp>
            <p:nvSpPr>
              <p:cNvPr id="18" name="矩形 17">
                <a:extLst>
                  <a:ext uri="{FF2B5EF4-FFF2-40B4-BE49-F238E27FC236}">
                    <a16:creationId xmlns:a16="http://schemas.microsoft.com/office/drawing/2014/main" id="{F32AB35F-ACB1-2F43-97CA-928643D007B5}"/>
                  </a:ext>
                </a:extLst>
              </p:cNvPr>
              <p:cNvSpPr/>
              <p:nvPr/>
            </p:nvSpPr>
            <p:spPr>
              <a:xfrm>
                <a:off x="5243977"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sp>
            <p:nvSpPr>
              <p:cNvPr id="19" name="矩形 18">
                <a:extLst>
                  <a:ext uri="{FF2B5EF4-FFF2-40B4-BE49-F238E27FC236}">
                    <a16:creationId xmlns:a16="http://schemas.microsoft.com/office/drawing/2014/main" id="{879F138D-5A3A-414F-897E-B9F84E1090A4}"/>
                  </a:ext>
                </a:extLst>
              </p:cNvPr>
              <p:cNvSpPr/>
              <p:nvPr/>
            </p:nvSpPr>
            <p:spPr>
              <a:xfrm>
                <a:off x="5243977" y="3881194"/>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grpSp>
        <p:grpSp>
          <p:nvGrpSpPr>
            <p:cNvPr id="10" name="组合 9">
              <a:extLst>
                <a:ext uri="{FF2B5EF4-FFF2-40B4-BE49-F238E27FC236}">
                  <a16:creationId xmlns:a16="http://schemas.microsoft.com/office/drawing/2014/main" id="{845E260A-E8B0-2642-AF62-B3F109D2C737}"/>
                </a:ext>
              </a:extLst>
            </p:cNvPr>
            <p:cNvGrpSpPr/>
            <p:nvPr/>
          </p:nvGrpSpPr>
          <p:grpSpPr>
            <a:xfrm>
              <a:off x="9111850" y="2518620"/>
              <a:ext cx="2396204" cy="3413829"/>
              <a:chOff x="7216146" y="2518620"/>
              <a:chExt cx="2396204" cy="3413829"/>
            </a:xfrm>
          </p:grpSpPr>
          <p:sp>
            <p:nvSpPr>
              <p:cNvPr id="12" name="矩形 11">
                <a:extLst>
                  <a:ext uri="{FF2B5EF4-FFF2-40B4-BE49-F238E27FC236}">
                    <a16:creationId xmlns:a16="http://schemas.microsoft.com/office/drawing/2014/main" id="{AC5B6894-2E9D-EA48-9B16-16E3BA2DA592}"/>
                  </a:ext>
                </a:extLst>
              </p:cNvPr>
              <p:cNvSpPr/>
              <p:nvPr/>
            </p:nvSpPr>
            <p:spPr>
              <a:xfrm>
                <a:off x="7338367" y="2717795"/>
                <a:ext cx="2273983" cy="3214654"/>
              </a:xfrm>
              <a:prstGeom prst="rect">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3" name="矩形 12">
                <a:extLst>
                  <a:ext uri="{FF2B5EF4-FFF2-40B4-BE49-F238E27FC236}">
                    <a16:creationId xmlns:a16="http://schemas.microsoft.com/office/drawing/2014/main" id="{6B09416C-D22F-0647-A195-880CF73C4706}"/>
                  </a:ext>
                </a:extLst>
              </p:cNvPr>
              <p:cNvSpPr/>
              <p:nvPr/>
            </p:nvSpPr>
            <p:spPr>
              <a:xfrm>
                <a:off x="7216146" y="2518620"/>
                <a:ext cx="1475715" cy="398352"/>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王勃栋</a:t>
                </a:r>
                <a:endParaRPr lang="en-US" altLang="zh-CN" sz="1400" b="1" dirty="0">
                  <a:solidFill>
                    <a:srgbClr val="FFFFFF"/>
                  </a:solidFill>
                </a:endParaRPr>
              </a:p>
            </p:txBody>
          </p:sp>
          <p:sp>
            <p:nvSpPr>
              <p:cNvPr id="14" name="矩形 13">
                <a:extLst>
                  <a:ext uri="{FF2B5EF4-FFF2-40B4-BE49-F238E27FC236}">
                    <a16:creationId xmlns:a16="http://schemas.microsoft.com/office/drawing/2014/main" id="{7F91C6F7-E89B-B949-AA31-A856D86E86DE}"/>
                  </a:ext>
                </a:extLst>
              </p:cNvPr>
              <p:cNvSpPr/>
              <p:nvPr/>
            </p:nvSpPr>
            <p:spPr>
              <a:xfrm>
                <a:off x="7468646"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组员</a:t>
                </a:r>
                <a:endParaRPr lang="en-US" altLang="zh-CN" sz="2000"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16E4B150-837A-6B4C-B433-6C2E38BCC6F9}"/>
                  </a:ext>
                </a:extLst>
              </p:cNvPr>
              <p:cNvSpPr/>
              <p:nvPr/>
            </p:nvSpPr>
            <p:spPr>
              <a:xfrm>
                <a:off x="7338366" y="3876934"/>
                <a:ext cx="1972394" cy="1158394"/>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grpSp>
        <p:sp>
          <p:nvSpPr>
            <p:cNvPr id="11" name="矩形 10">
              <a:extLst>
                <a:ext uri="{FF2B5EF4-FFF2-40B4-BE49-F238E27FC236}">
                  <a16:creationId xmlns:a16="http://schemas.microsoft.com/office/drawing/2014/main" id="{A4CD928A-595D-524C-AFA6-7CDCA1A92C97}"/>
                </a:ext>
              </a:extLst>
            </p:cNvPr>
            <p:cNvSpPr/>
            <p:nvPr/>
          </p:nvSpPr>
          <p:spPr>
            <a:xfrm>
              <a:off x="889907" y="1235505"/>
              <a:ext cx="10412186" cy="461665"/>
            </a:xfrm>
            <a:prstGeom prst="rect">
              <a:avLst/>
            </a:prstGeom>
          </p:spPr>
          <p:txBody>
            <a:bodyPr anchor="b" anchorCtr="0">
              <a:spAutoFit/>
            </a:bodyPr>
            <a:lstStyle/>
            <a:p>
              <a:pPr algn="ctr">
                <a:buSzPct val="25000"/>
              </a:pPr>
              <a:r>
                <a:rPr lang="zh-CN" altLang="en-US" sz="2400" b="1" dirty="0"/>
                <a:t>四人同心</a:t>
              </a:r>
              <a:r>
                <a:rPr lang="en-US" altLang="zh-CN" sz="2400" b="1" dirty="0"/>
                <a:t>-</a:t>
              </a:r>
              <a:r>
                <a:rPr lang="zh-CN" altLang="en-US" sz="2400" b="1" dirty="0"/>
                <a:t>其利断金</a:t>
              </a:r>
              <a:endParaRPr lang="en-US" altLang="zh-CN" sz="2400" b="1" dirty="0"/>
            </a:p>
          </p:txBody>
        </p:sp>
      </p:grpSp>
      <p:sp>
        <p:nvSpPr>
          <p:cNvPr id="27" name="矩形 26">
            <a:extLst>
              <a:ext uri="{FF2B5EF4-FFF2-40B4-BE49-F238E27FC236}">
                <a16:creationId xmlns:a16="http://schemas.microsoft.com/office/drawing/2014/main" id="{6F793E50-7942-F949-982F-2001FB490A54}"/>
              </a:ext>
            </a:extLst>
          </p:cNvPr>
          <p:cNvSpPr/>
          <p:nvPr/>
        </p:nvSpPr>
        <p:spPr>
          <a:xfrm>
            <a:off x="3651209" y="3873070"/>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6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6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266569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计划</a:t>
            </a:r>
            <a:endParaRPr kumimoji="1" lang="en-US" altLang="zh-CN" dirty="0"/>
          </a:p>
          <a:p>
            <a:pPr lvl="1"/>
            <a:r>
              <a:rPr kumimoji="1" lang="zh-CN" altLang="en-US" dirty="0"/>
              <a:t>产出论文大纲</a:t>
            </a:r>
            <a:endParaRPr kumimoji="1" lang="en-US" altLang="zh-CN" dirty="0"/>
          </a:p>
          <a:p>
            <a:pPr lvl="1"/>
            <a:r>
              <a:rPr kumimoji="1" lang="zh-CN" altLang="en-US" dirty="0"/>
              <a:t>相关方向论文研读与梳理</a:t>
            </a:r>
            <a:endParaRPr kumimoji="1" lang="en-US" altLang="zh-CN" dirty="0"/>
          </a:p>
          <a:p>
            <a:pPr lvl="1"/>
            <a:r>
              <a:rPr kumimoji="1" lang="zh-CN" altLang="en-US" dirty="0"/>
              <a:t>存储引擎环境搭建</a:t>
            </a:r>
            <a:endParaRPr kumimoji="1" lang="en-US" altLang="zh-CN" dirty="0"/>
          </a:p>
          <a:p>
            <a:endParaRPr kumimoji="1" lang="en-US" altLang="zh-CN" dirty="0"/>
          </a:p>
          <a:p>
            <a:r>
              <a:rPr kumimoji="1" lang="zh-CN" altLang="en-US" dirty="0"/>
              <a:t>问题</a:t>
            </a:r>
            <a:endParaRPr kumimoji="1" lang="en-US" altLang="zh-CN" dirty="0"/>
          </a:p>
          <a:p>
            <a:pPr lvl="1"/>
            <a:r>
              <a:rPr kumimoji="1" lang="zh-CN" altLang="en-US" dirty="0"/>
              <a:t>研究型思维的转变需要老师再给些思路</a:t>
            </a:r>
            <a:endParaRPr kumimoji="1" lang="en-US" altLang="zh-CN" dirty="0"/>
          </a:p>
          <a:p>
            <a:pPr lvl="1"/>
            <a:r>
              <a:rPr kumimoji="1" lang="zh-CN" altLang="en-US" dirty="0"/>
              <a:t>基础研究数据能否给出或提供格式，便于进一步课题研究的确认</a:t>
            </a:r>
            <a:endParaRPr kumimoji="1" lang="en-US" altLang="zh-CN" dirty="0"/>
          </a:p>
          <a:p>
            <a:pPr lvl="1"/>
            <a:r>
              <a:rPr kumimoji="1" lang="zh-CN" altLang="en-US" dirty="0"/>
              <a:t>文档格式建议，希望老师给一下</a:t>
            </a:r>
            <a:endParaRPr kumimoji="1" lang="en-US" altLang="zh-CN" dirty="0"/>
          </a:p>
          <a:p>
            <a:pPr lvl="1"/>
            <a:r>
              <a:rPr kumimoji="1" lang="zh-CN" altLang="en-US" dirty="0"/>
              <a:t>需要进一步了解技术</a:t>
            </a:r>
            <a:r>
              <a:rPr kumimoji="1" lang="en-US" altLang="zh-CN" dirty="0"/>
              <a:t>demo</a:t>
            </a:r>
            <a:r>
              <a:rPr kumimoji="1" lang="zh-CN" altLang="en-US" dirty="0"/>
              <a:t>产出，可能还是需要基于输入的数据内容</a:t>
            </a:r>
            <a:endParaRPr kumimoji="1" lang="en-US" altLang="zh-CN" dirty="0"/>
          </a:p>
          <a:p>
            <a:pPr lvl="2"/>
            <a:r>
              <a:rPr kumimoji="1" lang="en-US" altLang="zh-CN" dirty="0"/>
              <a:t>1.</a:t>
            </a:r>
            <a:r>
              <a:rPr kumimoji="1" lang="zh-CN" altLang="en-US" dirty="0"/>
              <a:t>预警产出</a:t>
            </a:r>
            <a:endParaRPr kumimoji="1" lang="en-US" altLang="zh-CN" dirty="0"/>
          </a:p>
          <a:p>
            <a:pPr lvl="2"/>
            <a:r>
              <a:rPr kumimoji="1" lang="en-US" altLang="zh-CN" dirty="0"/>
              <a:t>2.</a:t>
            </a:r>
            <a:r>
              <a:rPr kumimoji="1" lang="zh-CN" altLang="en-US"/>
              <a:t>数据计算等</a:t>
            </a:r>
            <a:endParaRPr kumimoji="1" lang="en-US" altLang="zh-CN" dirty="0"/>
          </a:p>
          <a:p>
            <a:pPr lvl="1"/>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整体架构介绍</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0" name="圆角矩形 141">
            <a:extLst>
              <a:ext uri="{FF2B5EF4-FFF2-40B4-BE49-F238E27FC236}">
                <a16:creationId xmlns:a16="http://schemas.microsoft.com/office/drawing/2014/main" id="{AA628C33-D87E-264B-9008-0DFD3D8AB9BC}"/>
              </a:ext>
            </a:extLst>
          </p:cNvPr>
          <p:cNvSpPr/>
          <p:nvPr/>
        </p:nvSpPr>
        <p:spPr>
          <a:xfrm>
            <a:off x="4960002" y="4583991"/>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lstStyle/>
          <a:p>
            <a:endParaRPr kumimoji="1" lang="en-US" altLang="zh-CN" dirty="0"/>
          </a:p>
          <a:p>
            <a:r>
              <a:rPr kumimoji="1" lang="zh-CN" altLang="en-US" dirty="0"/>
              <a:t>梳理相关领域技术方案进行横向对比研究</a:t>
            </a:r>
            <a:endParaRPr kumimoji="1" lang="en-US" altLang="zh-CN" dirty="0"/>
          </a:p>
          <a:p>
            <a:r>
              <a:rPr kumimoji="1" lang="zh-CN" altLang="en-US" dirty="0"/>
              <a:t>确定技术选型，输出调研方案</a:t>
            </a:r>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dirty="0"/>
              <a:t>基于第一次汇报结果确定如下课题研究点</a:t>
            </a:r>
            <a:endParaRPr kumimoji="1" lang="en-US" altLang="zh-CN" dirty="0"/>
          </a:p>
          <a:p>
            <a:endParaRPr kumimoji="1" lang="en-US" altLang="zh-CN" dirty="0"/>
          </a:p>
          <a:p>
            <a:pPr lvl="1"/>
            <a:r>
              <a:rPr kumimoji="1" lang="zh-CN" altLang="en-US" dirty="0"/>
              <a:t>课题整体研究任务的拆解</a:t>
            </a:r>
            <a:endParaRPr kumimoji="1" lang="en-US" altLang="zh-CN" dirty="0"/>
          </a:p>
          <a:p>
            <a:pPr lvl="1"/>
            <a:endParaRPr kumimoji="1" lang="en-US" altLang="zh-CN" dirty="0"/>
          </a:p>
          <a:p>
            <a:pPr lvl="1"/>
            <a:r>
              <a:rPr kumimoji="1" lang="zh-CN" altLang="en-US" dirty="0"/>
              <a:t>实时计算任务的虚拟化技术方案研究</a:t>
            </a:r>
            <a:endParaRPr kumimoji="1" lang="en-US" altLang="zh-CN" dirty="0"/>
          </a:p>
          <a:p>
            <a:pPr lvl="1"/>
            <a:endParaRPr kumimoji="1" lang="en-US" altLang="zh-CN" dirty="0"/>
          </a:p>
          <a:p>
            <a:pPr lvl="1"/>
            <a:r>
              <a:rPr kumimoji="1" lang="zh-CN" altLang="en-US" dirty="0"/>
              <a:t>海量数据存储快速检索的索引方案研究</a:t>
            </a:r>
            <a:endParaRPr kumimoji="1" lang="en-US" altLang="zh-CN" dirty="0"/>
          </a:p>
          <a:p>
            <a:pPr lvl="1"/>
            <a:endParaRPr kumimoji="1" lang="en-US" altLang="zh-CN" dirty="0"/>
          </a:p>
          <a:p>
            <a:pPr lvl="1"/>
            <a:r>
              <a:rPr kumimoji="1" lang="zh-CN" altLang="en-US" dirty="0"/>
              <a:t>基于深度学习的数据预警模型研究</a:t>
            </a:r>
            <a:endParaRPr kumimoji="1" lang="en-US" altLang="zh-CN" dirty="0"/>
          </a:p>
          <a:p>
            <a:endParaRPr kumimoji="1" lang="en-US" altLang="zh-CN" dirty="0"/>
          </a:p>
          <a:p>
            <a:r>
              <a:rPr kumimoji="1" lang="zh-CN" altLang="en-US" dirty="0"/>
              <a:t>确定整体技术架构及数据流程</a:t>
            </a:r>
            <a:endParaRPr kumimoji="1" lang="en-US" altLang="zh-CN" dirty="0"/>
          </a:p>
          <a:p>
            <a:endParaRPr kumimoji="1" lang="en-US" altLang="zh-CN" dirty="0"/>
          </a:p>
          <a:p>
            <a:r>
              <a:rPr kumimoji="1" lang="zh-CN" altLang="en-US" dirty="0"/>
              <a:t>阅读相关论文，进行具体问题研究</a:t>
            </a:r>
            <a:endParaRPr kumimoji="1" lang="en-US" altLang="zh-CN" dirty="0"/>
          </a:p>
          <a:p>
            <a:pPr marL="457177" lvl="1" indent="0">
              <a:buNone/>
            </a:pPr>
            <a:endParaRPr kumimoji="1" lang="en-US" altLang="zh-CN" dirty="0"/>
          </a:p>
          <a:p>
            <a:pPr lvl="1"/>
            <a:endParaRPr kumimoji="1" lang="en-US" altLang="zh-CN" dirty="0"/>
          </a:p>
          <a:p>
            <a:pPr lvl="1"/>
            <a:endParaRPr kumimoji="1" lang="en-US" altLang="zh-CN" dirty="0"/>
          </a:p>
          <a:p>
            <a:endParaRPr kumimoji="1" lang="zh-CN" altLang="en-US"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1172" y="2764342"/>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大数据</a:t>
            </a:r>
            <a:endParaRPr lang="en-US" altLang="zh-CN"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a:t>
            </a: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408771" y="1062109"/>
            <a:ext cx="967618" cy="2436849"/>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235571" y="1672158"/>
            <a:ext cx="967618" cy="121675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844505" y="1063226"/>
            <a:ext cx="967618" cy="2434617"/>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384263" y="3915747"/>
            <a:ext cx="43848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388277" y="3926737"/>
            <a:ext cx="438480" cy="993024"/>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预测模型</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实时计算技术</a:t>
              </a: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大数据存储技术</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7597" y="3162358"/>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2732" y="3135374"/>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813077" y="2887921"/>
            <a:ext cx="1137873" cy="33847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海量存储</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521857" y="2887921"/>
            <a:ext cx="1137873"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快速检索</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深度学习技术</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行为预测</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数据分析</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模型调优</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626638" y="2279975"/>
            <a:ext cx="967618" cy="1116"/>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6017705" y="1671042"/>
            <a:ext cx="967618" cy="1218982"/>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6904F3FB-4E97-C14F-9032-3CE81C1A51FB}"/>
              </a:ext>
            </a:extLst>
          </p:cNvPr>
          <p:cNvSpPr txBox="1"/>
          <p:nvPr/>
        </p:nvSpPr>
        <p:spPr>
          <a:xfrm>
            <a:off x="6612775" y="2118307"/>
            <a:ext cx="1137873" cy="338554"/>
          </a:xfrm>
          <a:prstGeom prst="rect">
            <a:avLst/>
          </a:prstGeom>
          <a:solidFill>
            <a:srgbClr val="0070C0">
              <a:alpha val="40000"/>
            </a:srgbClr>
          </a:solid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865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533676"/>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实时计算框架选型与研究方向确认</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3429000"/>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实时计算框架对比</a:t>
            </a:r>
            <a:endParaRPr lang="en-US" altLang="zh-CN" sz="2299" dirty="0"/>
          </a:p>
          <a:p>
            <a:r>
              <a:rPr lang="zh-CN" altLang="en-US" sz="2299" dirty="0"/>
              <a:t>实时计算框架选型确定</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3046914"/>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806</TotalTime>
  <Words>1739</Words>
  <Application>Microsoft Macintosh PowerPoint</Application>
  <PresentationFormat>宽屏</PresentationFormat>
  <Paragraphs>402</Paragraphs>
  <Slides>32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微软雅黑</vt:lpstr>
      <vt:lpstr>微软雅黑</vt:lpstr>
      <vt:lpstr>Microsoft YaHei Light</vt:lpstr>
      <vt:lpstr>Arial</vt:lpstr>
      <vt:lpstr>Calibri</vt:lpstr>
      <vt:lpstr>Impact</vt:lpstr>
      <vt:lpstr>主题5</vt:lpstr>
      <vt:lpstr>基于大数据的城市运行海量实时监测数据存储及快速查询检索技术研究</vt:lpstr>
      <vt:lpstr>目录</vt:lpstr>
      <vt:lpstr>团队介绍</vt:lpstr>
      <vt:lpstr>课题介绍</vt:lpstr>
      <vt:lpstr>目录</vt:lpstr>
      <vt:lpstr>本周计划回顾</vt:lpstr>
      <vt:lpstr>本周实际工作</vt:lpstr>
      <vt:lpstr>课题研究分析</vt:lpstr>
      <vt:lpstr>研究点介绍</vt:lpstr>
      <vt:lpstr>实时计算框架对比</vt:lpstr>
      <vt:lpstr>实时计算框架-Storm</vt:lpstr>
      <vt:lpstr>实时计算框架-SparkStreaming</vt:lpstr>
      <vt:lpstr>实时计算框架-Flink</vt:lpstr>
      <vt:lpstr>三种流式框架对比</vt:lpstr>
      <vt:lpstr>研究方向一的确定</vt:lpstr>
      <vt:lpstr>研究点介绍</vt:lpstr>
      <vt:lpstr>课题存储查询业务解读</vt:lpstr>
      <vt:lpstr>Olap引擎评估</vt:lpstr>
      <vt:lpstr>ClickHouse相关测试分析</vt:lpstr>
      <vt:lpstr>研究方向二的确定</vt:lpstr>
      <vt:lpstr>研究点介绍</vt:lpstr>
      <vt:lpstr>深度学习算法初步选型</vt:lpstr>
      <vt:lpstr>循环神经网络RNN</vt:lpstr>
      <vt:lpstr>长短期记忆LSTM</vt:lpstr>
      <vt:lpstr>GRU-特殊的LSTM</vt:lpstr>
      <vt:lpstr>研究方向三的确定</vt:lpstr>
      <vt:lpstr>目录</vt:lpstr>
      <vt:lpstr>技术架构</vt:lpstr>
      <vt:lpstr>整体数据流程</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270</cp:revision>
  <cp:lastPrinted>2019-09-08T16:00:00Z</cp:lastPrinted>
  <dcterms:created xsi:type="dcterms:W3CDTF">2021-09-17T13:24:13Z</dcterms:created>
  <dcterms:modified xsi:type="dcterms:W3CDTF">2021-10-08T11:58:06Z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