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526" r:id="rId3"/>
    <p:sldId id="282" r:id="rId4"/>
    <p:sldId id="534" r:id="rId5"/>
    <p:sldId id="289" r:id="rId6"/>
    <p:sldId id="530" r:id="rId7"/>
    <p:sldId id="284" r:id="rId8"/>
    <p:sldId id="285" r:id="rId9"/>
    <p:sldId id="518" r:id="rId10"/>
    <p:sldId id="288" r:id="rId11"/>
    <p:sldId id="287" r:id="rId12"/>
    <p:sldId id="536" r:id="rId13"/>
    <p:sldId id="535" r:id="rId14"/>
    <p:sldId id="554" r:id="rId15"/>
    <p:sldId id="555" r:id="rId16"/>
    <p:sldId id="537" r:id="rId17"/>
    <p:sldId id="543" r:id="rId18"/>
    <p:sldId id="546" r:id="rId19"/>
    <p:sldId id="547" r:id="rId20"/>
    <p:sldId id="548" r:id="rId21"/>
    <p:sldId id="549" r:id="rId22"/>
    <p:sldId id="544" r:id="rId23"/>
    <p:sldId id="538" r:id="rId24"/>
    <p:sldId id="308" r:id="rId25"/>
    <p:sldId id="550" r:id="rId26"/>
    <p:sldId id="551" r:id="rId27"/>
    <p:sldId id="552" r:id="rId28"/>
    <p:sldId id="553" r:id="rId29"/>
    <p:sldId id="540" r:id="rId30"/>
    <p:sldId id="556" r:id="rId31"/>
    <p:sldId id="532" r:id="rId32"/>
    <p:sldId id="296" r:id="rId33"/>
    <p:sldId id="261"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C12"/>
    <a:srgbClr val="FCE5C1"/>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4" autoAdjust="0"/>
    <p:restoredTop sz="86761" autoAdjust="0"/>
  </p:normalViewPr>
  <p:slideViewPr>
    <p:cSldViewPr snapToGrid="0">
      <p:cViewPr varScale="1">
        <p:scale>
          <a:sx n="106" d="100"/>
          <a:sy n="106" d="100"/>
        </p:scale>
        <p:origin x="272" y="184"/>
      </p:cViewPr>
      <p:guideLst/>
    </p:cSldViewPr>
  </p:slideViewPr>
  <p:outlineViewPr>
    <p:cViewPr>
      <p:scale>
        <a:sx n="33" d="100"/>
        <a:sy n="33" d="100"/>
      </p:scale>
      <p:origin x="0" y="0"/>
    </p:cViewPr>
  </p:outlineViewPr>
  <p:notesTextViewPr>
    <p:cViewPr>
      <p:scale>
        <a:sx n="80" d="100"/>
        <a:sy n="80" d="100"/>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438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413905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目前处于品谷阶段</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02178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203637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240351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326629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王勃栋</a:t>
            </a:r>
            <a:r>
              <a:rPr kumimoji="1" lang="en-US" altLang="zh-CN" dirty="0"/>
              <a:t>-</a:t>
            </a:r>
            <a:r>
              <a:rPr kumimoji="1" lang="zh-CN" altLang="en-US" dirty="0"/>
              <a:t>梳理论文大纲 </a:t>
            </a:r>
            <a:endParaRPr kumimoji="1" lang="en-US" altLang="zh-CN" dirty="0"/>
          </a:p>
          <a:p>
            <a:r>
              <a:rPr kumimoji="1" lang="zh-CN" altLang="en-US" dirty="0"/>
              <a:t>张李</a:t>
            </a:r>
            <a:r>
              <a:rPr kumimoji="1" lang="en-US" altLang="zh-CN" dirty="0"/>
              <a:t>-</a:t>
            </a:r>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研究</a:t>
            </a:r>
            <a:endParaRPr kumimoji="1" lang="en-US" altLang="zh-CN" dirty="0"/>
          </a:p>
          <a:p>
            <a:r>
              <a:rPr kumimoji="1" lang="zh-CN" altLang="en-US" dirty="0"/>
              <a:t>周恒</a:t>
            </a:r>
            <a:r>
              <a:rPr kumimoji="1" lang="en-US" altLang="zh-CN" dirty="0"/>
              <a:t>-LSTM</a:t>
            </a:r>
            <a:r>
              <a:rPr kumimoji="1" lang="zh-CN" altLang="en-US" dirty="0"/>
              <a:t> 研究</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32</a:t>
            </a:fld>
            <a:endParaRPr lang="zh-CN" altLang="en-US"/>
          </a:p>
        </p:txBody>
      </p:sp>
    </p:spTree>
    <p:extLst>
      <p:ext uri="{BB962C8B-B14F-4D97-AF65-F5344CB8AC3E}">
        <p14:creationId xmlns:p14="http://schemas.microsoft.com/office/powerpoint/2010/main" val="102943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2021/10/19</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2021/10/19</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2021/10/19</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F15BF-774D-0846-973A-3D8277CC6AA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2D1458E-87B2-7A41-851C-B3AEB40F0884}"/>
              </a:ext>
            </a:extLst>
          </p:cNvPr>
          <p:cNvSpPr>
            <a:spLocks noGrp="1"/>
          </p:cNvSpPr>
          <p:nvPr>
            <p:ph type="dt" sz="half" idx="10"/>
          </p:nvPr>
        </p:nvSpPr>
        <p:spPr/>
        <p:txBody>
          <a:bodyPr/>
          <a:lstStyle/>
          <a:p>
            <a:fld id="{6489D9C7-5DC6-4263-87FF-7C99F6FB63C3}" type="datetime1">
              <a:rPr lang="zh-CN" altLang="en-US" smtClean="0"/>
              <a:pPr/>
              <a:t>2021/10/19</a:t>
            </a:fld>
            <a:endParaRPr lang="zh-CN" altLang="en-US"/>
          </a:p>
        </p:txBody>
      </p:sp>
      <p:sp>
        <p:nvSpPr>
          <p:cNvPr id="4" name="页脚占位符 3">
            <a:extLst>
              <a:ext uri="{FF2B5EF4-FFF2-40B4-BE49-F238E27FC236}">
                <a16:creationId xmlns:a16="http://schemas.microsoft.com/office/drawing/2014/main" id="{919E6CDD-5292-3A42-AA16-5E0369C903C9}"/>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AFA4FA3-5C8A-B843-B686-499DE7BFC7D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15715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2021/10/19</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2"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Users/jiangnan/Documents/&#30740;&#31350;&#29983;/&#35838;&#31243;&#36164;&#26009;/&#20113;&#35745;&#31639;&#19982;&#22823;&#25968;&#25454;&#27010;&#36848;/cloud-research/&#20135;&#20986;&#26448;&#26009;/&#21457;&#26126;&#19987;&#21033;-&#26435;&#21033;&#35201;&#27714;&#20070;-&#19968;&#31181;&#22522;&#20110;&#22478;&#24066;&#22823;&#25968;&#25454;&#23384;&#20648;&#12289;&#26816;&#32034;&#26041;&#27861;&#21450;&#31995;&#32479;.pdf" TargetMode="Externa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202110</a:t>
            </a:r>
          </a:p>
          <a:p>
            <a:pPr marL="171450" indent="-171450">
              <a:buFont typeface="Arial" panose="020B0604020202020204" pitchFamily="34" charset="0"/>
              <a:buChar char="•"/>
            </a:pPr>
            <a:r>
              <a:rPr lang="zh-CN" altLang="en-US" dirty="0"/>
              <a:t>汇报次数：第三次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D2748A-85B6-C341-AE99-E41B43F1C06B}"/>
              </a:ext>
            </a:extLst>
          </p:cNvPr>
          <p:cNvSpPr>
            <a:spLocks noGrp="1"/>
          </p:cNvSpPr>
          <p:nvPr>
            <p:ph type="title"/>
          </p:nvPr>
        </p:nvSpPr>
        <p:spPr/>
        <p:txBody>
          <a:bodyPr/>
          <a:lstStyle/>
          <a:p>
            <a:r>
              <a:rPr kumimoji="1" lang="zh-CN" altLang="en-US" dirty="0"/>
              <a:t>技术架构</a:t>
            </a:r>
          </a:p>
        </p:txBody>
      </p:sp>
      <p:sp>
        <p:nvSpPr>
          <p:cNvPr id="4" name="页脚占位符 3">
            <a:extLst>
              <a:ext uri="{FF2B5EF4-FFF2-40B4-BE49-F238E27FC236}">
                <a16:creationId xmlns:a16="http://schemas.microsoft.com/office/drawing/2014/main" id="{1A5921ED-760A-704B-98C7-1548B8C5D79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22FC8D3A-D094-AD4E-BE64-76E74C21D2B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19" name="组合 18">
            <a:extLst>
              <a:ext uri="{FF2B5EF4-FFF2-40B4-BE49-F238E27FC236}">
                <a16:creationId xmlns:a16="http://schemas.microsoft.com/office/drawing/2014/main" id="{414B9A1B-0CF3-204D-AD00-1589326B71FF}"/>
              </a:ext>
            </a:extLst>
          </p:cNvPr>
          <p:cNvGrpSpPr/>
          <p:nvPr/>
        </p:nvGrpSpPr>
        <p:grpSpPr>
          <a:xfrm>
            <a:off x="1534947" y="1155969"/>
            <a:ext cx="8530596" cy="5032738"/>
            <a:chOff x="1080948" y="1099701"/>
            <a:chExt cx="8530596" cy="5032738"/>
          </a:xfrm>
        </p:grpSpPr>
        <p:sp>
          <p:nvSpPr>
            <p:cNvPr id="14" name="圆角矩形 6">
              <a:extLst>
                <a:ext uri="{FF2B5EF4-FFF2-40B4-BE49-F238E27FC236}">
                  <a16:creationId xmlns:a16="http://schemas.microsoft.com/office/drawing/2014/main" id="{A41A84D3-446D-3940-834E-AD415F505C56}"/>
                </a:ext>
              </a:extLst>
            </p:cNvPr>
            <p:cNvSpPr/>
            <p:nvPr/>
          </p:nvSpPr>
          <p:spPr bwMode="auto">
            <a:xfrm>
              <a:off x="1600046" y="4954297"/>
              <a:ext cx="3345731"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32" name="流程图: 磁盘 36">
              <a:extLst>
                <a:ext uri="{FF2B5EF4-FFF2-40B4-BE49-F238E27FC236}">
                  <a16:creationId xmlns:a16="http://schemas.microsoft.com/office/drawing/2014/main" id="{98F11F27-9088-CC42-AC78-34CBA88C9649}"/>
                </a:ext>
              </a:extLst>
            </p:cNvPr>
            <p:cNvSpPr/>
            <p:nvPr/>
          </p:nvSpPr>
          <p:spPr>
            <a:xfrm>
              <a:off x="1753735" y="5374148"/>
              <a:ext cx="892266" cy="52806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33" name="流程图: 磁盘 36">
              <a:extLst>
                <a:ext uri="{FF2B5EF4-FFF2-40B4-BE49-F238E27FC236}">
                  <a16:creationId xmlns:a16="http://schemas.microsoft.com/office/drawing/2014/main" id="{49A372E3-36E7-9248-B8C5-01362D16E0A7}"/>
                </a:ext>
              </a:extLst>
            </p:cNvPr>
            <p:cNvSpPr/>
            <p:nvPr/>
          </p:nvSpPr>
          <p:spPr>
            <a:xfrm>
              <a:off x="3888689" y="5364578"/>
              <a:ext cx="892266" cy="538549"/>
            </a:xfrm>
            <a:prstGeom prst="flowChartMagneticDisk">
              <a:avLst/>
            </a:prstGeom>
            <a:solidFill>
              <a:schemeClr val="accent1">
                <a:alpha val="40000"/>
              </a:schemeClr>
            </a:solidFill>
            <a:ln w="12700"/>
          </p:spPr>
          <p:style>
            <a:lnRef idx="3">
              <a:schemeClr val="lt1"/>
            </a:lnRef>
            <a:fillRef idx="1">
              <a:schemeClr val="accent1"/>
            </a:fillRef>
            <a:effectRef idx="1">
              <a:schemeClr val="accent1"/>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is-IS" altLang="zh-CN" sz="11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流程图: 磁盘 36">
              <a:extLst>
                <a:ext uri="{FF2B5EF4-FFF2-40B4-BE49-F238E27FC236}">
                  <a16:creationId xmlns:a16="http://schemas.microsoft.com/office/drawing/2014/main" id="{4C51C39A-8D50-B941-9305-593DCDBDC130}"/>
                </a:ext>
              </a:extLst>
            </p:cNvPr>
            <p:cNvSpPr/>
            <p:nvPr/>
          </p:nvSpPr>
          <p:spPr>
            <a:xfrm>
              <a:off x="2821212" y="5363668"/>
              <a:ext cx="892266" cy="538549"/>
            </a:xfrm>
            <a:prstGeom prst="flowChartMagneticDisk">
              <a:avLst/>
            </a:prstGeom>
            <a:solidFill>
              <a:schemeClr val="accent1">
                <a:alpha val="40000"/>
              </a:schemeClr>
            </a:solidFill>
            <a:ln>
              <a:noFill/>
            </a:ln>
          </p:spPr>
          <p:style>
            <a:lnRef idx="0">
              <a:scrgbClr r="0" g="0" b="0"/>
            </a:lnRef>
            <a:fillRef idx="0">
              <a:scrgbClr r="0" g="0" b="0"/>
            </a:fillRef>
            <a:effectRef idx="0">
              <a:scrgbClr r="0" g="0" b="0"/>
            </a:effectRef>
            <a:fontRef idx="minor">
              <a:schemeClr val="lt1"/>
            </a:fontRef>
          </p:style>
          <p:txBody>
            <a:bodyPr lIns="35372" tIns="0" rIns="35372" bIns="0" rtlCol="0" anchor="ctr"/>
            <a:lstStyle>
              <a:defPPr>
                <a:defRPr lang="zh-CN"/>
              </a:defPPr>
              <a:lvl1pPr marL="0" algn="l" defTabSz="914308" rtl="0" eaLnBrk="1" latinLnBrk="0" hangingPunct="1">
                <a:defRPr sz="1800" kern="1200">
                  <a:solidFill>
                    <a:schemeClr val="lt1"/>
                  </a:solidFill>
                  <a:latin typeface="+mn-lt"/>
                  <a:ea typeface="+mn-ea"/>
                  <a:cs typeface="+mn-cs"/>
                </a:defRPr>
              </a:lvl1pPr>
              <a:lvl2pPr marL="457154" algn="l" defTabSz="914308" rtl="0" eaLnBrk="1" latinLnBrk="0" hangingPunct="1">
                <a:defRPr sz="1800" kern="1200">
                  <a:solidFill>
                    <a:schemeClr val="lt1"/>
                  </a:solidFill>
                  <a:latin typeface="+mn-lt"/>
                  <a:ea typeface="+mn-ea"/>
                  <a:cs typeface="+mn-cs"/>
                </a:defRPr>
              </a:lvl2pPr>
              <a:lvl3pPr marL="914308" algn="l" defTabSz="914308" rtl="0" eaLnBrk="1" latinLnBrk="0" hangingPunct="1">
                <a:defRPr sz="1800" kern="1200">
                  <a:solidFill>
                    <a:schemeClr val="lt1"/>
                  </a:solidFill>
                  <a:latin typeface="+mn-lt"/>
                  <a:ea typeface="+mn-ea"/>
                  <a:cs typeface="+mn-cs"/>
                </a:defRPr>
              </a:lvl3pPr>
              <a:lvl4pPr marL="1371462" algn="l" defTabSz="914308" rtl="0" eaLnBrk="1" latinLnBrk="0" hangingPunct="1">
                <a:defRPr sz="1800" kern="1200">
                  <a:solidFill>
                    <a:schemeClr val="lt1"/>
                  </a:solidFill>
                  <a:latin typeface="+mn-lt"/>
                  <a:ea typeface="+mn-ea"/>
                  <a:cs typeface="+mn-cs"/>
                </a:defRPr>
              </a:lvl4pPr>
              <a:lvl5pPr marL="1828617" algn="l" defTabSz="914308" rtl="0" eaLnBrk="1" latinLnBrk="0" hangingPunct="1">
                <a:defRPr sz="1800" kern="1200">
                  <a:solidFill>
                    <a:schemeClr val="lt1"/>
                  </a:solidFill>
                  <a:latin typeface="+mn-lt"/>
                  <a:ea typeface="+mn-ea"/>
                  <a:cs typeface="+mn-cs"/>
                </a:defRPr>
              </a:lvl5pPr>
              <a:lvl6pPr marL="2285770" algn="l" defTabSz="914308" rtl="0" eaLnBrk="1" latinLnBrk="0" hangingPunct="1">
                <a:defRPr sz="1800" kern="1200">
                  <a:solidFill>
                    <a:schemeClr val="lt1"/>
                  </a:solidFill>
                  <a:latin typeface="+mn-lt"/>
                  <a:ea typeface="+mn-ea"/>
                  <a:cs typeface="+mn-cs"/>
                </a:defRPr>
              </a:lvl6pPr>
              <a:lvl7pPr marL="2742925" algn="l" defTabSz="914308" rtl="0" eaLnBrk="1" latinLnBrk="0" hangingPunct="1">
                <a:defRPr sz="1800" kern="1200">
                  <a:solidFill>
                    <a:schemeClr val="lt1"/>
                  </a:solidFill>
                  <a:latin typeface="+mn-lt"/>
                  <a:ea typeface="+mn-ea"/>
                  <a:cs typeface="+mn-cs"/>
                </a:defRPr>
              </a:lvl7pPr>
              <a:lvl8pPr marL="3200079" algn="l" defTabSz="914308" rtl="0" eaLnBrk="1" latinLnBrk="0" hangingPunct="1">
                <a:defRPr sz="1800" kern="1200">
                  <a:solidFill>
                    <a:schemeClr val="lt1"/>
                  </a:solidFill>
                  <a:latin typeface="+mn-lt"/>
                  <a:ea typeface="+mn-ea"/>
                  <a:cs typeface="+mn-cs"/>
                </a:defRPr>
              </a:lvl8pPr>
              <a:lvl9pPr marL="3657233" algn="l" defTabSz="914308" rtl="0" eaLnBrk="1" latinLnBrk="0" hangingPunct="1">
                <a:defRPr sz="1800" kern="1200">
                  <a:solidFill>
                    <a:schemeClr val="lt1"/>
                  </a:solidFill>
                  <a:latin typeface="+mn-lt"/>
                  <a:ea typeface="+mn-ea"/>
                  <a:cs typeface="+mn-cs"/>
                </a:defRPr>
              </a:lvl9pPr>
            </a:lstStyle>
            <a:p>
              <a:pPr algn="ctr"/>
              <a:r>
                <a:rPr lang="en-US" altLang="zh-CN" sz="1100" dirty="0">
                  <a:solidFill>
                    <a:schemeClr val="tx1"/>
                  </a:solidFill>
                  <a:latin typeface="微软雅黑" panose="020B0503020204020204" pitchFamily="34" charset="-122"/>
                  <a:ea typeface="微软雅黑" panose="020B0503020204020204" pitchFamily="34" charset="-122"/>
                  <a:cs typeface="Microsoft YaHei" charset="-122"/>
                </a:rPr>
                <a:t>ck</a:t>
              </a:r>
              <a:endParaRPr lang="zh-CN" altLang="en-US" sz="11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nvGrpSpPr>
            <p:cNvPr id="2" name="组合 1">
              <a:extLst>
                <a:ext uri="{FF2B5EF4-FFF2-40B4-BE49-F238E27FC236}">
                  <a16:creationId xmlns:a16="http://schemas.microsoft.com/office/drawing/2014/main" id="{B70F9AF4-80B7-D34C-A037-98693761C44A}"/>
                </a:ext>
              </a:extLst>
            </p:cNvPr>
            <p:cNvGrpSpPr/>
            <p:nvPr/>
          </p:nvGrpSpPr>
          <p:grpSpPr>
            <a:xfrm>
              <a:off x="1569516" y="1226265"/>
              <a:ext cx="7820214" cy="699470"/>
              <a:chOff x="1569516" y="1226265"/>
              <a:chExt cx="7820214" cy="947552"/>
            </a:xfrm>
          </p:grpSpPr>
          <p:sp>
            <p:nvSpPr>
              <p:cNvPr id="16" name="圆角矩形 8">
                <a:extLst>
                  <a:ext uri="{FF2B5EF4-FFF2-40B4-BE49-F238E27FC236}">
                    <a16:creationId xmlns:a16="http://schemas.microsoft.com/office/drawing/2014/main" id="{4032FCD4-6492-1D43-9E6C-BA427F6853DE}"/>
                  </a:ext>
                </a:extLst>
              </p:cNvPr>
              <p:cNvSpPr/>
              <p:nvPr/>
            </p:nvSpPr>
            <p:spPr bwMode="auto">
              <a:xfrm>
                <a:off x="1569516" y="1226265"/>
                <a:ext cx="7820214" cy="947552"/>
              </a:xfrm>
              <a:prstGeom prst="roundRect">
                <a:avLst>
                  <a:gd name="adj" fmla="val 5346"/>
                </a:avLst>
              </a:prstGeom>
              <a:solidFill>
                <a:schemeClr val="accent1">
                  <a:alpha val="40000"/>
                </a:schemeClr>
              </a:solidFill>
              <a:ln w="12700">
                <a:solidFill>
                  <a:schemeClr val="accent1"/>
                </a:solidFill>
                <a:headEnd/>
                <a:tailEnd/>
              </a:ln>
            </p:spPr>
            <p:style>
              <a:lnRef idx="3">
                <a:schemeClr val="lt1"/>
              </a:lnRef>
              <a:fillRef idx="1">
                <a:schemeClr val="accent1"/>
              </a:fillRef>
              <a:effectRef idx="1">
                <a:schemeClr val="accent1"/>
              </a:effectRef>
              <a:fontRef idx="minor">
                <a:schemeClr val="lt1"/>
              </a:fontRef>
            </p:style>
            <p:txBody>
              <a:bodyPr vert="horz" wrap="square" lIns="89843" tIns="44922" rIns="89843" bIns="44922" numCol="1" rtlCol="0" anchor="ctr" anchorCtr="0" compatLnSpc="1">
                <a:prstTxWarp prst="textNoShape">
                  <a:avLst/>
                </a:prstTxWarp>
              </a:bodyPr>
              <a:lstStyle/>
              <a:p>
                <a:endParaRPr kumimoji="1" lang="zh-CN" altLang="en-US" sz="14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3" name="圆角矩形 35">
                <a:extLst>
                  <a:ext uri="{FF2B5EF4-FFF2-40B4-BE49-F238E27FC236}">
                    <a16:creationId xmlns:a16="http://schemas.microsoft.com/office/drawing/2014/main" id="{B68BDB17-EF88-DE44-AB5B-B32190E08E42}"/>
                  </a:ext>
                </a:extLst>
              </p:cNvPr>
              <p:cNvSpPr/>
              <p:nvPr/>
            </p:nvSpPr>
            <p:spPr>
              <a:xfrm>
                <a:off x="2311109" y="12911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建筑能耗</a:t>
                </a:r>
              </a:p>
            </p:txBody>
          </p:sp>
          <p:sp>
            <p:nvSpPr>
              <p:cNvPr id="44" name="圆角矩形 36">
                <a:extLst>
                  <a:ext uri="{FF2B5EF4-FFF2-40B4-BE49-F238E27FC236}">
                    <a16:creationId xmlns:a16="http://schemas.microsoft.com/office/drawing/2014/main" id="{354B184B-FA77-8F42-A957-6A4978B5C275}"/>
                  </a:ext>
                </a:extLst>
              </p:cNvPr>
              <p:cNvSpPr/>
              <p:nvPr/>
            </p:nvSpPr>
            <p:spPr>
              <a:xfrm>
                <a:off x="2311109"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城市安防</a:t>
                </a:r>
              </a:p>
            </p:txBody>
          </p:sp>
          <p:sp>
            <p:nvSpPr>
              <p:cNvPr id="55" name="圆角矩形 35">
                <a:extLst>
                  <a:ext uri="{FF2B5EF4-FFF2-40B4-BE49-F238E27FC236}">
                    <a16:creationId xmlns:a16="http://schemas.microsoft.com/office/drawing/2014/main" id="{2BED9FA6-113D-B24F-AEB5-5FC19CE1F387}"/>
                  </a:ext>
                </a:extLst>
              </p:cNvPr>
              <p:cNvSpPr/>
              <p:nvPr/>
            </p:nvSpPr>
            <p:spPr>
              <a:xfrm>
                <a:off x="3923216" y="128980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建筑</a:t>
                </a:r>
              </a:p>
            </p:txBody>
          </p:sp>
          <p:sp>
            <p:nvSpPr>
              <p:cNvPr id="56" name="圆角矩形 36">
                <a:extLst>
                  <a:ext uri="{FF2B5EF4-FFF2-40B4-BE49-F238E27FC236}">
                    <a16:creationId xmlns:a16="http://schemas.microsoft.com/office/drawing/2014/main" id="{DC5CCFB0-14D1-6F42-B0D5-5CF76DC7A9B3}"/>
                  </a:ext>
                </a:extLst>
              </p:cNvPr>
              <p:cNvSpPr/>
              <p:nvPr/>
            </p:nvSpPr>
            <p:spPr>
              <a:xfrm>
                <a:off x="3925357" y="1773740"/>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水利</a:t>
                </a:r>
              </a:p>
            </p:txBody>
          </p:sp>
          <p:sp>
            <p:nvSpPr>
              <p:cNvPr id="57" name="圆角矩形 35">
                <a:extLst>
                  <a:ext uri="{FF2B5EF4-FFF2-40B4-BE49-F238E27FC236}">
                    <a16:creationId xmlns:a16="http://schemas.microsoft.com/office/drawing/2014/main" id="{62B3096B-3BB2-B147-BDFC-DCFE157348CA}"/>
                  </a:ext>
                </a:extLst>
              </p:cNvPr>
              <p:cNvSpPr/>
              <p:nvPr/>
            </p:nvSpPr>
            <p:spPr>
              <a:xfrm>
                <a:off x="5602001" y="1298737"/>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路网</a:t>
                </a:r>
              </a:p>
            </p:txBody>
          </p:sp>
          <p:sp>
            <p:nvSpPr>
              <p:cNvPr id="61" name="圆角矩形 36">
                <a:extLst>
                  <a:ext uri="{FF2B5EF4-FFF2-40B4-BE49-F238E27FC236}">
                    <a16:creationId xmlns:a16="http://schemas.microsoft.com/office/drawing/2014/main" id="{2D69E1E9-979F-6A41-9F51-82B63F6AE2A1}"/>
                  </a:ext>
                </a:extLst>
              </p:cNvPr>
              <p:cNvSpPr/>
              <p:nvPr/>
            </p:nvSpPr>
            <p:spPr>
              <a:xfrm>
                <a:off x="5602001" y="1768679"/>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生态</a:t>
                </a:r>
              </a:p>
            </p:txBody>
          </p:sp>
          <p:sp>
            <p:nvSpPr>
              <p:cNvPr id="63" name="圆角矩形 35">
                <a:extLst>
                  <a:ext uri="{FF2B5EF4-FFF2-40B4-BE49-F238E27FC236}">
                    <a16:creationId xmlns:a16="http://schemas.microsoft.com/office/drawing/2014/main" id="{DB685CC2-ACD1-9D48-8586-552217F5D78D}"/>
                  </a:ext>
                </a:extLst>
              </p:cNvPr>
              <p:cNvSpPr/>
              <p:nvPr/>
            </p:nvSpPr>
            <p:spPr>
              <a:xfrm>
                <a:off x="7278645" y="1294526"/>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交通</a:t>
                </a:r>
              </a:p>
            </p:txBody>
          </p:sp>
          <p:sp>
            <p:nvSpPr>
              <p:cNvPr id="64" name="圆角矩形 36">
                <a:extLst>
                  <a:ext uri="{FF2B5EF4-FFF2-40B4-BE49-F238E27FC236}">
                    <a16:creationId xmlns:a16="http://schemas.microsoft.com/office/drawing/2014/main" id="{8DEAD868-4E9F-7F4D-A00F-33C5A47455F1}"/>
                  </a:ext>
                </a:extLst>
              </p:cNvPr>
              <p:cNvSpPr/>
              <p:nvPr/>
            </p:nvSpPr>
            <p:spPr>
              <a:xfrm>
                <a:off x="7278645" y="1764468"/>
                <a:ext cx="1218150" cy="323736"/>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管网</a:t>
                </a:r>
              </a:p>
            </p:txBody>
          </p:sp>
        </p:grpSp>
        <p:grpSp>
          <p:nvGrpSpPr>
            <p:cNvPr id="76" name="组合 75">
              <a:extLst>
                <a:ext uri="{FF2B5EF4-FFF2-40B4-BE49-F238E27FC236}">
                  <a16:creationId xmlns:a16="http://schemas.microsoft.com/office/drawing/2014/main" id="{16076EBF-DF2E-454B-8132-24380337AF5E}"/>
                </a:ext>
              </a:extLst>
            </p:cNvPr>
            <p:cNvGrpSpPr/>
            <p:nvPr/>
          </p:nvGrpSpPr>
          <p:grpSpPr>
            <a:xfrm>
              <a:off x="1594714" y="3510101"/>
              <a:ext cx="7820214" cy="982955"/>
              <a:chOff x="1584360" y="3613906"/>
              <a:chExt cx="8575691" cy="982955"/>
            </a:xfrm>
          </p:grpSpPr>
          <p:sp>
            <p:nvSpPr>
              <p:cNvPr id="20" name="圆角矩形 12">
                <a:extLst>
                  <a:ext uri="{FF2B5EF4-FFF2-40B4-BE49-F238E27FC236}">
                    <a16:creationId xmlns:a16="http://schemas.microsoft.com/office/drawing/2014/main" id="{FF2BAED7-E904-3C4B-B062-C5FD284B3266}"/>
                  </a:ext>
                </a:extLst>
              </p:cNvPr>
              <p:cNvSpPr/>
              <p:nvPr/>
            </p:nvSpPr>
            <p:spPr>
              <a:xfrm>
                <a:off x="2457510" y="3761558"/>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9" name="矩形 58">
                <a:extLst>
                  <a:ext uri="{FF2B5EF4-FFF2-40B4-BE49-F238E27FC236}">
                    <a16:creationId xmlns:a16="http://schemas.microsoft.com/office/drawing/2014/main" id="{411B49D3-4EA0-9A46-B7DA-C0232EAF616C}"/>
                  </a:ext>
                </a:extLst>
              </p:cNvPr>
              <p:cNvSpPr/>
              <p:nvPr/>
            </p:nvSpPr>
            <p:spPr>
              <a:xfrm flipH="1">
                <a:off x="1584360" y="3613906"/>
                <a:ext cx="8575691" cy="98295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圆角矩形 12">
                <a:extLst>
                  <a:ext uri="{FF2B5EF4-FFF2-40B4-BE49-F238E27FC236}">
                    <a16:creationId xmlns:a16="http://schemas.microsoft.com/office/drawing/2014/main" id="{4EDF3186-744C-CB46-8AE4-60A9EF9C3EF8}"/>
                  </a:ext>
                </a:extLst>
              </p:cNvPr>
              <p:cNvSpPr/>
              <p:nvPr/>
            </p:nvSpPr>
            <p:spPr>
              <a:xfrm>
                <a:off x="4839725" y="3761814"/>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8" name="圆角矩形 12">
                <a:extLst>
                  <a:ext uri="{FF2B5EF4-FFF2-40B4-BE49-F238E27FC236}">
                    <a16:creationId xmlns:a16="http://schemas.microsoft.com/office/drawing/2014/main" id="{51561292-AF4F-E847-8B19-FBC91CF303AA}"/>
                  </a:ext>
                </a:extLst>
              </p:cNvPr>
              <p:cNvSpPr/>
              <p:nvPr/>
            </p:nvSpPr>
            <p:spPr>
              <a:xfrm>
                <a:off x="7228110" y="3755889"/>
                <a:ext cx="1233832" cy="419462"/>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flink</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77" name="圆角矩形 6">
              <a:extLst>
                <a:ext uri="{FF2B5EF4-FFF2-40B4-BE49-F238E27FC236}">
                  <a16:creationId xmlns:a16="http://schemas.microsoft.com/office/drawing/2014/main" id="{3036928A-590A-D547-AD94-87D5FEDECD88}"/>
                </a:ext>
              </a:extLst>
            </p:cNvPr>
            <p:cNvSpPr/>
            <p:nvPr/>
          </p:nvSpPr>
          <p:spPr bwMode="auto">
            <a:xfrm>
              <a:off x="6054543" y="5050658"/>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8" name="文本框 77">
              <a:extLst>
                <a:ext uri="{FF2B5EF4-FFF2-40B4-BE49-F238E27FC236}">
                  <a16:creationId xmlns:a16="http://schemas.microsoft.com/office/drawing/2014/main" id="{873FF5E3-6E83-194C-9998-410EE94D0470}"/>
                </a:ext>
              </a:extLst>
            </p:cNvPr>
            <p:cNvSpPr txBox="1"/>
            <p:nvPr/>
          </p:nvSpPr>
          <p:spPr>
            <a:xfrm>
              <a:off x="1641522" y="4931104"/>
              <a:ext cx="1583913" cy="307777"/>
            </a:xfrm>
            <a:prstGeom prst="rect">
              <a:avLst/>
            </a:prstGeom>
            <a:noFill/>
          </p:spPr>
          <p:txBody>
            <a:bodyPr wrap="square" rtlCol="0">
              <a:spAutoFit/>
            </a:bodyPr>
            <a:lstStyle/>
            <a:p>
              <a:r>
                <a:rPr kumimoji="1" lang="zh-CN" altLang="en-US" sz="1400" dirty="0">
                  <a:latin typeface="+mj-ea"/>
                  <a:ea typeface="+mj-ea"/>
                </a:rPr>
                <a:t>存储引擎</a:t>
              </a:r>
            </a:p>
          </p:txBody>
        </p:sp>
        <p:sp>
          <p:nvSpPr>
            <p:cNvPr id="88" name="文本框 87">
              <a:extLst>
                <a:ext uri="{FF2B5EF4-FFF2-40B4-BE49-F238E27FC236}">
                  <a16:creationId xmlns:a16="http://schemas.microsoft.com/office/drawing/2014/main" id="{FA18E28D-8EA4-7240-8B3C-1BC877883B2F}"/>
                </a:ext>
              </a:extLst>
            </p:cNvPr>
            <p:cNvSpPr txBox="1"/>
            <p:nvPr/>
          </p:nvSpPr>
          <p:spPr>
            <a:xfrm>
              <a:off x="6090726" y="5032332"/>
              <a:ext cx="1583913" cy="307777"/>
            </a:xfrm>
            <a:prstGeom prst="rect">
              <a:avLst/>
            </a:prstGeom>
            <a:noFill/>
          </p:spPr>
          <p:txBody>
            <a:bodyPr wrap="square" rtlCol="0">
              <a:spAutoFit/>
            </a:bodyPr>
            <a:lstStyle/>
            <a:p>
              <a:r>
                <a:rPr kumimoji="1" lang="zh-CN" altLang="en-US" sz="1400" dirty="0">
                  <a:latin typeface="+mj-ea"/>
                  <a:ea typeface="+mj-ea"/>
                </a:rPr>
                <a:t>预警模型</a:t>
              </a:r>
            </a:p>
          </p:txBody>
        </p:sp>
        <p:sp>
          <p:nvSpPr>
            <p:cNvPr id="89" name="圆角矩形 12">
              <a:extLst>
                <a:ext uri="{FF2B5EF4-FFF2-40B4-BE49-F238E27FC236}">
                  <a16:creationId xmlns:a16="http://schemas.microsoft.com/office/drawing/2014/main" id="{996E56E0-2D35-2648-B9FC-79218C1DE4DA}"/>
                </a:ext>
              </a:extLst>
            </p:cNvPr>
            <p:cNvSpPr/>
            <p:nvPr/>
          </p:nvSpPr>
          <p:spPr>
            <a:xfrm>
              <a:off x="6198450" y="5331177"/>
              <a:ext cx="1125137"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DL</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100" name="文本框 99">
              <a:extLst>
                <a:ext uri="{FF2B5EF4-FFF2-40B4-BE49-F238E27FC236}">
                  <a16:creationId xmlns:a16="http://schemas.microsoft.com/office/drawing/2014/main" id="{3083515E-1518-D746-BF32-7A532BE0BC1C}"/>
                </a:ext>
              </a:extLst>
            </p:cNvPr>
            <p:cNvSpPr txBox="1"/>
            <p:nvPr/>
          </p:nvSpPr>
          <p:spPr>
            <a:xfrm>
              <a:off x="4963309" y="5163380"/>
              <a:ext cx="1583913" cy="261610"/>
            </a:xfrm>
            <a:prstGeom prst="rect">
              <a:avLst/>
            </a:prstGeom>
            <a:noFill/>
          </p:spPr>
          <p:txBody>
            <a:bodyPr wrap="square" rtlCol="0">
              <a:spAutoFit/>
            </a:bodyPr>
            <a:lstStyle/>
            <a:p>
              <a:r>
                <a:rPr kumimoji="1" lang="zh-CN" altLang="en-US" sz="1100" dirty="0">
                  <a:latin typeface="+mj-ea"/>
                  <a:ea typeface="+mj-ea"/>
                </a:rPr>
                <a:t>数据输入</a:t>
              </a:r>
            </a:p>
          </p:txBody>
        </p:sp>
        <p:grpSp>
          <p:nvGrpSpPr>
            <p:cNvPr id="13" name="组合 12">
              <a:extLst>
                <a:ext uri="{FF2B5EF4-FFF2-40B4-BE49-F238E27FC236}">
                  <a16:creationId xmlns:a16="http://schemas.microsoft.com/office/drawing/2014/main" id="{6ACEBA03-890A-FC4F-8F5E-0D8D64B172CF}"/>
                </a:ext>
              </a:extLst>
            </p:cNvPr>
            <p:cNvGrpSpPr/>
            <p:nvPr/>
          </p:nvGrpSpPr>
          <p:grpSpPr>
            <a:xfrm>
              <a:off x="4968033" y="5350146"/>
              <a:ext cx="1022273" cy="474642"/>
              <a:chOff x="4888503" y="5278158"/>
              <a:chExt cx="983564" cy="367344"/>
            </a:xfrm>
          </p:grpSpPr>
          <p:sp>
            <p:nvSpPr>
              <p:cNvPr id="102" name="下箭头 101">
                <a:extLst>
                  <a:ext uri="{FF2B5EF4-FFF2-40B4-BE49-F238E27FC236}">
                    <a16:creationId xmlns:a16="http://schemas.microsoft.com/office/drawing/2014/main" id="{C6FEA9C8-6F4C-8A4F-BD8A-E51FEAC95D18}"/>
                  </a:ext>
                </a:extLst>
              </p:cNvPr>
              <p:cNvSpPr/>
              <p:nvPr/>
            </p:nvSpPr>
            <p:spPr>
              <a:xfrm rot="5400000">
                <a:off x="5305244" y="5083835"/>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下箭头 102">
                <a:extLst>
                  <a:ext uri="{FF2B5EF4-FFF2-40B4-BE49-F238E27FC236}">
                    <a16:creationId xmlns:a16="http://schemas.microsoft.com/office/drawing/2014/main" id="{B27DA71A-758B-C745-9B9C-C8F8CB56CABE}"/>
                  </a:ext>
                </a:extLst>
              </p:cNvPr>
              <p:cNvSpPr/>
              <p:nvPr/>
            </p:nvSpPr>
            <p:spPr>
              <a:xfrm rot="16200000">
                <a:off x="5310400" y="4861417"/>
                <a:ext cx="144926" cy="978408"/>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4" name="文本框 103">
              <a:extLst>
                <a:ext uri="{FF2B5EF4-FFF2-40B4-BE49-F238E27FC236}">
                  <a16:creationId xmlns:a16="http://schemas.microsoft.com/office/drawing/2014/main" id="{AB4B87DA-ABA8-2440-9F3C-CB36D633004B}"/>
                </a:ext>
              </a:extLst>
            </p:cNvPr>
            <p:cNvSpPr txBox="1"/>
            <p:nvPr/>
          </p:nvSpPr>
          <p:spPr>
            <a:xfrm>
              <a:off x="5014232" y="5777679"/>
              <a:ext cx="1583913" cy="261610"/>
            </a:xfrm>
            <a:prstGeom prst="rect">
              <a:avLst/>
            </a:prstGeom>
            <a:noFill/>
          </p:spPr>
          <p:txBody>
            <a:bodyPr wrap="square" rtlCol="0">
              <a:spAutoFit/>
            </a:bodyPr>
            <a:lstStyle/>
            <a:p>
              <a:r>
                <a:rPr kumimoji="1" lang="zh-CN" altLang="en-US" sz="1100" dirty="0">
                  <a:latin typeface="+mj-ea"/>
                  <a:ea typeface="+mj-ea"/>
                </a:rPr>
                <a:t>结果输出</a:t>
              </a:r>
            </a:p>
          </p:txBody>
        </p:sp>
        <p:sp>
          <p:nvSpPr>
            <p:cNvPr id="105" name="圆角矩形 12">
              <a:extLst>
                <a:ext uri="{FF2B5EF4-FFF2-40B4-BE49-F238E27FC236}">
                  <a16:creationId xmlns:a16="http://schemas.microsoft.com/office/drawing/2014/main" id="{525DFD12-940D-C24B-91CA-E9D77D900DBD}"/>
                </a:ext>
              </a:extLst>
            </p:cNvPr>
            <p:cNvSpPr/>
            <p:nvPr/>
          </p:nvSpPr>
          <p:spPr>
            <a:xfrm>
              <a:off x="6215114" y="5732936"/>
              <a:ext cx="1125137" cy="279976"/>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a:solidFill>
                    <a:schemeClr val="tx1"/>
                  </a:solidFill>
                  <a:latin typeface="微软雅黑" panose="020B0503020204020204" pitchFamily="34" charset="-122"/>
                  <a:ea typeface="微软雅黑" panose="020B0503020204020204" pitchFamily="34" charset="-122"/>
                  <a:cs typeface="Microsoft YaHei" charset="-122"/>
                </a:rPr>
                <a:t>KERAS</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 name="文本框 5">
              <a:extLst>
                <a:ext uri="{FF2B5EF4-FFF2-40B4-BE49-F238E27FC236}">
                  <a16:creationId xmlns:a16="http://schemas.microsoft.com/office/drawing/2014/main" id="{E73EFAA6-0950-9748-98A4-C8181A985D6E}"/>
                </a:ext>
              </a:extLst>
            </p:cNvPr>
            <p:cNvSpPr txBox="1"/>
            <p:nvPr/>
          </p:nvSpPr>
          <p:spPr>
            <a:xfrm>
              <a:off x="1080948" y="1099701"/>
              <a:ext cx="364202" cy="954107"/>
            </a:xfrm>
            <a:prstGeom prst="rect">
              <a:avLst/>
            </a:prstGeom>
            <a:noFill/>
          </p:spPr>
          <p:txBody>
            <a:bodyPr wrap="none" rtlCol="0">
              <a:spAutoFit/>
            </a:bodyPr>
            <a:lstStyle/>
            <a:p>
              <a:r>
                <a:rPr kumimoji="1" lang="zh-CN" altLang="en-US" sz="1400" dirty="0"/>
                <a:t>基</a:t>
              </a:r>
              <a:endParaRPr kumimoji="1" lang="en-US" altLang="zh-CN" sz="1400" dirty="0"/>
            </a:p>
            <a:p>
              <a:r>
                <a:rPr kumimoji="1" lang="zh-CN" altLang="en-US" sz="1400" dirty="0"/>
                <a:t>础</a:t>
              </a:r>
              <a:endParaRPr kumimoji="1" lang="en-US" altLang="zh-CN" sz="1400" dirty="0"/>
            </a:p>
            <a:p>
              <a:r>
                <a:rPr kumimoji="1" lang="zh-CN" altLang="en-US" sz="1400" dirty="0"/>
                <a:t>数</a:t>
              </a:r>
              <a:endParaRPr kumimoji="1" lang="en-US" altLang="zh-CN" sz="1400" dirty="0"/>
            </a:p>
            <a:p>
              <a:r>
                <a:rPr kumimoji="1" lang="zh-CN" altLang="en-US" sz="1400" dirty="0"/>
                <a:t>据</a:t>
              </a:r>
            </a:p>
          </p:txBody>
        </p:sp>
        <p:sp>
          <p:nvSpPr>
            <p:cNvPr id="47" name="文本框 46">
              <a:extLst>
                <a:ext uri="{FF2B5EF4-FFF2-40B4-BE49-F238E27FC236}">
                  <a16:creationId xmlns:a16="http://schemas.microsoft.com/office/drawing/2014/main" id="{5123158A-78FA-4045-8DEE-2F33A3736D18}"/>
                </a:ext>
              </a:extLst>
            </p:cNvPr>
            <p:cNvSpPr txBox="1"/>
            <p:nvPr/>
          </p:nvSpPr>
          <p:spPr>
            <a:xfrm>
              <a:off x="1080948" y="2342287"/>
              <a:ext cx="364202" cy="954107"/>
            </a:xfrm>
            <a:prstGeom prst="rect">
              <a:avLst/>
            </a:prstGeom>
            <a:noFill/>
          </p:spPr>
          <p:txBody>
            <a:bodyPr wrap="none" rtlCol="0">
              <a:spAutoFit/>
            </a:bodyPr>
            <a:lstStyle/>
            <a:p>
              <a:r>
                <a:rPr kumimoji="1" lang="zh-CN" altLang="en-US" sz="1400" dirty="0"/>
                <a:t>数</a:t>
              </a:r>
              <a:endParaRPr kumimoji="1" lang="en-US" altLang="zh-CN" sz="1400" dirty="0"/>
            </a:p>
            <a:p>
              <a:r>
                <a:rPr kumimoji="1" lang="zh-CN" altLang="en-US" sz="1400" dirty="0"/>
                <a:t>据</a:t>
              </a:r>
              <a:endParaRPr kumimoji="1" lang="en-US" altLang="zh-CN" sz="1400" dirty="0"/>
            </a:p>
            <a:p>
              <a:r>
                <a:rPr kumimoji="1" lang="zh-CN" altLang="en-US" sz="1400" dirty="0"/>
                <a:t>缓</a:t>
              </a:r>
              <a:endParaRPr kumimoji="1" lang="en-US" altLang="zh-CN" sz="1400" dirty="0"/>
            </a:p>
            <a:p>
              <a:r>
                <a:rPr kumimoji="1" lang="zh-CN" altLang="en-US" sz="1400" dirty="0"/>
                <a:t>冲</a:t>
              </a:r>
            </a:p>
          </p:txBody>
        </p:sp>
        <p:sp>
          <p:nvSpPr>
            <p:cNvPr id="48" name="文本框 47">
              <a:extLst>
                <a:ext uri="{FF2B5EF4-FFF2-40B4-BE49-F238E27FC236}">
                  <a16:creationId xmlns:a16="http://schemas.microsoft.com/office/drawing/2014/main" id="{977AD112-7DF0-1149-A69D-0F15C7995C32}"/>
                </a:ext>
              </a:extLst>
            </p:cNvPr>
            <p:cNvSpPr txBox="1"/>
            <p:nvPr/>
          </p:nvSpPr>
          <p:spPr>
            <a:xfrm>
              <a:off x="1091488" y="3456981"/>
              <a:ext cx="364202" cy="954107"/>
            </a:xfrm>
            <a:prstGeom prst="rect">
              <a:avLst/>
            </a:prstGeom>
            <a:noFill/>
          </p:spPr>
          <p:txBody>
            <a:bodyPr wrap="none" rtlCol="0">
              <a:spAutoFit/>
            </a:bodyPr>
            <a:lstStyle/>
            <a:p>
              <a:r>
                <a:rPr kumimoji="1" lang="zh-CN" altLang="en-US" sz="1400" dirty="0"/>
                <a:t>实</a:t>
              </a:r>
              <a:endParaRPr kumimoji="1" lang="en-US" altLang="zh-CN" sz="1400" dirty="0"/>
            </a:p>
            <a:p>
              <a:r>
                <a:rPr kumimoji="1" lang="zh-CN" altLang="en-US" sz="1400" dirty="0"/>
                <a:t>时</a:t>
              </a:r>
              <a:endParaRPr kumimoji="1" lang="en-US" altLang="zh-CN" sz="1400" dirty="0"/>
            </a:p>
            <a:p>
              <a:r>
                <a:rPr kumimoji="1" lang="zh-CN" altLang="en-US" sz="1400" dirty="0"/>
                <a:t>计</a:t>
              </a:r>
              <a:endParaRPr kumimoji="1" lang="en-US" altLang="zh-CN" sz="1400" dirty="0"/>
            </a:p>
            <a:p>
              <a:r>
                <a:rPr kumimoji="1" lang="zh-CN" altLang="en-US" sz="1400" dirty="0"/>
                <a:t>算</a:t>
              </a:r>
            </a:p>
          </p:txBody>
        </p:sp>
        <p:sp>
          <p:nvSpPr>
            <p:cNvPr id="49" name="矩形 48">
              <a:extLst>
                <a:ext uri="{FF2B5EF4-FFF2-40B4-BE49-F238E27FC236}">
                  <a16:creationId xmlns:a16="http://schemas.microsoft.com/office/drawing/2014/main" id="{9B0DCC4F-3C72-EB4D-A68E-5FBF3CCA3739}"/>
                </a:ext>
              </a:extLst>
            </p:cNvPr>
            <p:cNvSpPr/>
            <p:nvPr/>
          </p:nvSpPr>
          <p:spPr>
            <a:xfrm flipH="1">
              <a:off x="1594717" y="2316266"/>
              <a:ext cx="7820211" cy="748165"/>
            </a:xfrm>
            <a:prstGeom prst="rect">
              <a:avLst/>
            </a:prstGeom>
            <a:noFill/>
            <a:ln w="158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3" name="圆柱形 54">
              <a:extLst>
                <a:ext uri="{FF2B5EF4-FFF2-40B4-BE49-F238E27FC236}">
                  <a16:creationId xmlns:a16="http://schemas.microsoft.com/office/drawing/2014/main" id="{F3E65F47-885B-1546-8938-AF067EBAB8E7}"/>
                </a:ext>
              </a:extLst>
            </p:cNvPr>
            <p:cNvSpPr/>
            <p:nvPr/>
          </p:nvSpPr>
          <p:spPr>
            <a:xfrm rot="5400000">
              <a:off x="2864640" y="2040728"/>
              <a:ext cx="381718" cy="1333945"/>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4" name="圆柱形 54">
              <a:extLst>
                <a:ext uri="{FF2B5EF4-FFF2-40B4-BE49-F238E27FC236}">
                  <a16:creationId xmlns:a16="http://schemas.microsoft.com/office/drawing/2014/main" id="{B693146E-3DB2-C840-BC2D-2AF38D0401EE}"/>
                </a:ext>
              </a:extLst>
            </p:cNvPr>
            <p:cNvSpPr/>
            <p:nvPr/>
          </p:nvSpPr>
          <p:spPr>
            <a:xfrm rot="5400000">
              <a:off x="5034280" y="2036101"/>
              <a:ext cx="381718" cy="1333945"/>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58" name="圆柱形 54">
              <a:extLst>
                <a:ext uri="{FF2B5EF4-FFF2-40B4-BE49-F238E27FC236}">
                  <a16:creationId xmlns:a16="http://schemas.microsoft.com/office/drawing/2014/main" id="{BB352A32-F245-3444-BEDF-5F1461B3EA5B}"/>
                </a:ext>
              </a:extLst>
            </p:cNvPr>
            <p:cNvSpPr/>
            <p:nvPr/>
          </p:nvSpPr>
          <p:spPr>
            <a:xfrm rot="5400000">
              <a:off x="7203920" y="2032160"/>
              <a:ext cx="381718" cy="1333945"/>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69" name="圆角矩形 6">
              <a:extLst>
                <a:ext uri="{FF2B5EF4-FFF2-40B4-BE49-F238E27FC236}">
                  <a16:creationId xmlns:a16="http://schemas.microsoft.com/office/drawing/2014/main" id="{A68D7C0F-91F2-8141-9632-81E8E443D1D8}"/>
                </a:ext>
              </a:extLst>
            </p:cNvPr>
            <p:cNvSpPr/>
            <p:nvPr/>
          </p:nvSpPr>
          <p:spPr bwMode="auto">
            <a:xfrm>
              <a:off x="7968648" y="5058822"/>
              <a:ext cx="1446280" cy="1073617"/>
            </a:xfrm>
            <a:prstGeom prst="roundRect">
              <a:avLst>
                <a:gd name="adj" fmla="val 8643"/>
              </a:avLst>
            </a:prstGeom>
            <a:noFill/>
            <a:ln w="9525">
              <a:solidFill>
                <a:schemeClr val="tx1"/>
              </a:solidFill>
              <a:prstDash val="dash"/>
              <a:round/>
              <a:headEnd/>
              <a:tailEnd/>
            </a:ln>
          </p:spPr>
          <p:txBody>
            <a:bodyPr vert="horz" wrap="square" lIns="89843" tIns="44922" rIns="89843" bIns="44922" numCol="1" rtlCol="0" anchor="b" anchorCtr="0" compatLnSpc="1">
              <a:prstTxWarp prst="textNoShape">
                <a:avLst/>
              </a:prstTxWarp>
            </a:bodyPr>
            <a:lstStyle/>
            <a:p>
              <a:pPr algn="ctr"/>
              <a:endParaRPr kumimoji="1" lang="zh-CN" altLang="en-US" sz="1200" dirty="0">
                <a:latin typeface="微软雅黑" panose="020B0503020204020204" pitchFamily="34" charset="-122"/>
                <a:ea typeface="微软雅黑" panose="020B0503020204020204" pitchFamily="34" charset="-122"/>
                <a:cs typeface="Microsoft YaHei" charset="-122"/>
              </a:endParaRPr>
            </a:p>
          </p:txBody>
        </p:sp>
        <p:sp>
          <p:nvSpPr>
            <p:cNvPr id="70" name="文本框 69">
              <a:extLst>
                <a:ext uri="{FF2B5EF4-FFF2-40B4-BE49-F238E27FC236}">
                  <a16:creationId xmlns:a16="http://schemas.microsoft.com/office/drawing/2014/main" id="{6D9BE25D-DDB2-0B49-9FC8-40EDB7FC18C7}"/>
                </a:ext>
              </a:extLst>
            </p:cNvPr>
            <p:cNvSpPr txBox="1"/>
            <p:nvPr/>
          </p:nvSpPr>
          <p:spPr>
            <a:xfrm>
              <a:off x="8027631" y="5050658"/>
              <a:ext cx="1583913" cy="307777"/>
            </a:xfrm>
            <a:prstGeom prst="rect">
              <a:avLst/>
            </a:prstGeom>
            <a:noFill/>
          </p:spPr>
          <p:txBody>
            <a:bodyPr wrap="square" rtlCol="0">
              <a:spAutoFit/>
            </a:bodyPr>
            <a:lstStyle/>
            <a:p>
              <a:r>
                <a:rPr kumimoji="1" lang="zh-CN" altLang="en-US" sz="1400" dirty="0">
                  <a:latin typeface="+mj-ea"/>
                  <a:ea typeface="+mj-ea"/>
                </a:rPr>
                <a:t>预警展示</a:t>
              </a:r>
            </a:p>
          </p:txBody>
        </p:sp>
        <p:sp>
          <p:nvSpPr>
            <p:cNvPr id="71" name="圆角矩形 36">
              <a:extLst>
                <a:ext uri="{FF2B5EF4-FFF2-40B4-BE49-F238E27FC236}">
                  <a16:creationId xmlns:a16="http://schemas.microsoft.com/office/drawing/2014/main" id="{5B8D1608-ADD8-BD40-BEEF-D2DA17AF846F}"/>
                </a:ext>
              </a:extLst>
            </p:cNvPr>
            <p:cNvSpPr/>
            <p:nvPr/>
          </p:nvSpPr>
          <p:spPr>
            <a:xfrm>
              <a:off x="8061752" y="5374147"/>
              <a:ext cx="1218150" cy="550053"/>
            </a:xfrm>
            <a:prstGeom prst="roundRect">
              <a:avLst/>
            </a:prstGeom>
            <a:solidFill>
              <a:srgbClr val="0070C0">
                <a:alpha val="40000"/>
              </a:srgbClr>
            </a:solidFill>
            <a:ln>
              <a:solidFill>
                <a:srgbClr val="38ACFD"/>
              </a:solid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ctr"/>
            <a:lstStyle/>
            <a:p>
              <a:pPr algn="ctr"/>
              <a:r>
                <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0"/>
                </a:rPr>
                <a:t>报表展示</a:t>
              </a:r>
            </a:p>
          </p:txBody>
        </p:sp>
        <p:sp>
          <p:nvSpPr>
            <p:cNvPr id="72" name="圆角矩形 12">
              <a:extLst>
                <a:ext uri="{FF2B5EF4-FFF2-40B4-BE49-F238E27FC236}">
                  <a16:creationId xmlns:a16="http://schemas.microsoft.com/office/drawing/2014/main" id="{E2EFFC07-D0EA-D745-9DF4-5B5A49DE0AF6}"/>
                </a:ext>
              </a:extLst>
            </p:cNvPr>
            <p:cNvSpPr/>
            <p:nvPr/>
          </p:nvSpPr>
          <p:spPr>
            <a:xfrm>
              <a:off x="2390944" y="4186406"/>
              <a:ext cx="5670808" cy="261610"/>
            </a:xfrm>
            <a:prstGeom prst="round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744" tIns="48372" rIns="96744" bIns="48372" rtlCol="0" anchor="t"/>
            <a:lstStyle/>
            <a:p>
              <a:pPr algn="ctr"/>
              <a:r>
                <a:rPr kumimoji="1" lang="en-US" altLang="zh-CN" sz="1000" dirty="0" err="1">
                  <a:solidFill>
                    <a:schemeClr val="tx1"/>
                  </a:solidFill>
                  <a:latin typeface="微软雅黑" panose="020B0503020204020204" pitchFamily="34" charset="-122"/>
                  <a:ea typeface="微软雅黑" panose="020B0503020204020204" pitchFamily="34" charset="-122"/>
                  <a:cs typeface="Microsoft YaHei" charset="-122"/>
                </a:rPr>
                <a:t>kubernetes</a:t>
              </a:r>
              <a:endParaRPr kumimoji="1" lang="zh-CN" altLang="en-US" sz="10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73" name="下箭头 72">
              <a:extLst>
                <a:ext uri="{FF2B5EF4-FFF2-40B4-BE49-F238E27FC236}">
                  <a16:creationId xmlns:a16="http://schemas.microsoft.com/office/drawing/2014/main" id="{53DADE9C-48C3-3143-AFEE-EFE6401FE3A3}"/>
                </a:ext>
              </a:extLst>
            </p:cNvPr>
            <p:cNvSpPr/>
            <p:nvPr/>
          </p:nvSpPr>
          <p:spPr>
            <a:xfrm>
              <a:off x="2458743" y="4513420"/>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下箭头 73">
              <a:extLst>
                <a:ext uri="{FF2B5EF4-FFF2-40B4-BE49-F238E27FC236}">
                  <a16:creationId xmlns:a16="http://schemas.microsoft.com/office/drawing/2014/main" id="{D3D6344B-972F-8947-96CC-610FB31DDEB2}"/>
                </a:ext>
              </a:extLst>
            </p:cNvPr>
            <p:cNvSpPr/>
            <p:nvPr/>
          </p:nvSpPr>
          <p:spPr>
            <a:xfrm rot="10800000">
              <a:off x="3554460" y="4505827"/>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下箭头 74">
              <a:extLst>
                <a:ext uri="{FF2B5EF4-FFF2-40B4-BE49-F238E27FC236}">
                  <a16:creationId xmlns:a16="http://schemas.microsoft.com/office/drawing/2014/main" id="{4C44E8A1-D4EB-A24D-B14E-B41BA2D7FA7E}"/>
                </a:ext>
              </a:extLst>
            </p:cNvPr>
            <p:cNvSpPr/>
            <p:nvPr/>
          </p:nvSpPr>
          <p:spPr>
            <a:xfrm>
              <a:off x="3651689" y="3099134"/>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下箭头 79">
              <a:extLst>
                <a:ext uri="{FF2B5EF4-FFF2-40B4-BE49-F238E27FC236}">
                  <a16:creationId xmlns:a16="http://schemas.microsoft.com/office/drawing/2014/main" id="{EF2FA0EC-31C9-3548-9109-22A82DE12B58}"/>
                </a:ext>
              </a:extLst>
            </p:cNvPr>
            <p:cNvSpPr/>
            <p:nvPr/>
          </p:nvSpPr>
          <p:spPr>
            <a:xfrm>
              <a:off x="6097831" y="3093641"/>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下箭头 80">
              <a:extLst>
                <a:ext uri="{FF2B5EF4-FFF2-40B4-BE49-F238E27FC236}">
                  <a16:creationId xmlns:a16="http://schemas.microsoft.com/office/drawing/2014/main" id="{734888E0-0C33-6E4D-96CE-F1C2E51C7C0B}"/>
                </a:ext>
              </a:extLst>
            </p:cNvPr>
            <p:cNvSpPr/>
            <p:nvPr/>
          </p:nvSpPr>
          <p:spPr>
            <a:xfrm>
              <a:off x="3610865" y="1919566"/>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下箭头 82">
              <a:extLst>
                <a:ext uri="{FF2B5EF4-FFF2-40B4-BE49-F238E27FC236}">
                  <a16:creationId xmlns:a16="http://schemas.microsoft.com/office/drawing/2014/main" id="{7881421C-6126-8041-8E97-0D660329198F}"/>
                </a:ext>
              </a:extLst>
            </p:cNvPr>
            <p:cNvSpPr/>
            <p:nvPr/>
          </p:nvSpPr>
          <p:spPr>
            <a:xfrm>
              <a:off x="6057007" y="1914073"/>
              <a:ext cx="187258" cy="356371"/>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文本框 83">
              <a:extLst>
                <a:ext uri="{FF2B5EF4-FFF2-40B4-BE49-F238E27FC236}">
                  <a16:creationId xmlns:a16="http://schemas.microsoft.com/office/drawing/2014/main" id="{DD1FADB2-FDC8-2B4B-B3D9-B2D5ACA963E6}"/>
                </a:ext>
              </a:extLst>
            </p:cNvPr>
            <p:cNvSpPr txBox="1"/>
            <p:nvPr/>
          </p:nvSpPr>
          <p:spPr>
            <a:xfrm>
              <a:off x="1117673" y="4980454"/>
              <a:ext cx="364202" cy="954107"/>
            </a:xfrm>
            <a:prstGeom prst="rect">
              <a:avLst/>
            </a:prstGeom>
            <a:noFill/>
          </p:spPr>
          <p:txBody>
            <a:bodyPr wrap="none" rtlCol="0">
              <a:spAutoFit/>
            </a:bodyPr>
            <a:lstStyle/>
            <a:p>
              <a:r>
                <a:rPr kumimoji="1" lang="zh-CN" altLang="en-US" sz="1400" dirty="0"/>
                <a:t>存</a:t>
              </a:r>
              <a:endParaRPr kumimoji="1" lang="en-US" altLang="zh-CN" sz="1400" dirty="0"/>
            </a:p>
            <a:p>
              <a:r>
                <a:rPr kumimoji="1" lang="zh-CN" altLang="en-US" sz="1400" dirty="0"/>
                <a:t>储</a:t>
              </a:r>
              <a:endParaRPr kumimoji="1" lang="en-US" altLang="zh-CN" sz="1400" dirty="0"/>
            </a:p>
            <a:p>
              <a:r>
                <a:rPr kumimoji="1" lang="zh-CN" altLang="en-US" sz="1400" dirty="0"/>
                <a:t>展</a:t>
              </a:r>
              <a:endParaRPr kumimoji="1" lang="en-US" altLang="zh-CN" sz="1400" dirty="0"/>
            </a:p>
            <a:p>
              <a:r>
                <a:rPr kumimoji="1" lang="zh-CN" altLang="en-US" sz="1400" dirty="0"/>
                <a:t>示</a:t>
              </a:r>
            </a:p>
          </p:txBody>
        </p:sp>
        <p:sp>
          <p:nvSpPr>
            <p:cNvPr id="86" name="下箭头 85">
              <a:extLst>
                <a:ext uri="{FF2B5EF4-FFF2-40B4-BE49-F238E27FC236}">
                  <a16:creationId xmlns:a16="http://schemas.microsoft.com/office/drawing/2014/main" id="{9A33A54B-E2F3-674C-9581-40705B9E9E8D}"/>
                </a:ext>
              </a:extLst>
            </p:cNvPr>
            <p:cNvSpPr/>
            <p:nvPr/>
          </p:nvSpPr>
          <p:spPr>
            <a:xfrm rot="16200000">
              <a:off x="7662842" y="5387176"/>
              <a:ext cx="187258" cy="411222"/>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5961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数据流程</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10" name="矩形 9">
            <a:extLst>
              <a:ext uri="{FF2B5EF4-FFF2-40B4-BE49-F238E27FC236}">
                <a16:creationId xmlns:a16="http://schemas.microsoft.com/office/drawing/2014/main" id="{7C017F96-AA49-7E48-B288-082A00F6CEEC}"/>
              </a:ext>
            </a:extLst>
          </p:cNvPr>
          <p:cNvSpPr/>
          <p:nvPr/>
        </p:nvSpPr>
        <p:spPr>
          <a:xfrm>
            <a:off x="9007082" y="2865285"/>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训练</a:t>
            </a:r>
          </a:p>
        </p:txBody>
      </p:sp>
      <p:sp>
        <p:nvSpPr>
          <p:cNvPr id="11" name="矩形 10">
            <a:extLst>
              <a:ext uri="{FF2B5EF4-FFF2-40B4-BE49-F238E27FC236}">
                <a16:creationId xmlns:a16="http://schemas.microsoft.com/office/drawing/2014/main" id="{7DF9151E-0CC1-B94B-B77C-E145B6FA825D}"/>
              </a:ext>
            </a:extLst>
          </p:cNvPr>
          <p:cNvSpPr/>
          <p:nvPr/>
        </p:nvSpPr>
        <p:spPr>
          <a:xfrm>
            <a:off x="9007082" y="3776259"/>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构建模型</a:t>
            </a:r>
            <a:endParaRPr lang="en-US" altLang="zh-CN" sz="1200" dirty="0"/>
          </a:p>
        </p:txBody>
      </p:sp>
      <p:sp>
        <p:nvSpPr>
          <p:cNvPr id="16" name="上箭头 15">
            <a:extLst>
              <a:ext uri="{FF2B5EF4-FFF2-40B4-BE49-F238E27FC236}">
                <a16:creationId xmlns:a16="http://schemas.microsoft.com/office/drawing/2014/main" id="{C93AEF47-269D-A24F-98E9-A61FA3E1283A}"/>
              </a:ext>
            </a:extLst>
          </p:cNvPr>
          <p:cNvSpPr/>
          <p:nvPr/>
        </p:nvSpPr>
        <p:spPr>
          <a:xfrm rot="10800000">
            <a:off x="9360141" y="4130962"/>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DEDAAD22-E554-A244-AFCE-2464E2236F79}"/>
              </a:ext>
            </a:extLst>
          </p:cNvPr>
          <p:cNvGrpSpPr/>
          <p:nvPr/>
        </p:nvGrpSpPr>
        <p:grpSpPr>
          <a:xfrm>
            <a:off x="7049134" y="2616315"/>
            <a:ext cx="1109922" cy="2488321"/>
            <a:chOff x="7267937" y="2657116"/>
            <a:chExt cx="1109922" cy="2488321"/>
          </a:xfrm>
        </p:grpSpPr>
        <p:sp>
          <p:nvSpPr>
            <p:cNvPr id="12" name="矩形 11">
              <a:extLst>
                <a:ext uri="{FF2B5EF4-FFF2-40B4-BE49-F238E27FC236}">
                  <a16:creationId xmlns:a16="http://schemas.microsoft.com/office/drawing/2014/main" id="{608F8A95-0B71-1D4E-AE67-50DF556F4B50}"/>
                </a:ext>
              </a:extLst>
            </p:cNvPr>
            <p:cNvSpPr/>
            <p:nvPr/>
          </p:nvSpPr>
          <p:spPr>
            <a:xfrm>
              <a:off x="7368146" y="3237154"/>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3" name="矩形 12">
              <a:extLst>
                <a:ext uri="{FF2B5EF4-FFF2-40B4-BE49-F238E27FC236}">
                  <a16:creationId xmlns:a16="http://schemas.microsoft.com/office/drawing/2014/main" id="{6A4F7E21-FD3B-154B-814E-209F8ADB691A}"/>
                </a:ext>
              </a:extLst>
            </p:cNvPr>
            <p:cNvSpPr/>
            <p:nvPr/>
          </p:nvSpPr>
          <p:spPr>
            <a:xfrm>
              <a:off x="7368147" y="3813340"/>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clickhouse</a:t>
              </a:r>
              <a:endParaRPr lang="zh-CN" altLang="en-US" sz="1200" dirty="0"/>
            </a:p>
          </p:txBody>
        </p:sp>
        <p:sp>
          <p:nvSpPr>
            <p:cNvPr id="14" name="矩形 13">
              <a:extLst>
                <a:ext uri="{FF2B5EF4-FFF2-40B4-BE49-F238E27FC236}">
                  <a16:creationId xmlns:a16="http://schemas.microsoft.com/office/drawing/2014/main" id="{9C88AC0E-613E-9241-99C0-C3B7B5EB2964}"/>
                </a:ext>
              </a:extLst>
            </p:cNvPr>
            <p:cNvSpPr/>
            <p:nvPr/>
          </p:nvSpPr>
          <p:spPr>
            <a:xfrm>
              <a:off x="7371424" y="4389526"/>
              <a:ext cx="912495" cy="441960"/>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a:t>…</a:t>
              </a:r>
              <a:endParaRPr lang="zh-CN" altLang="en-US" sz="1200" dirty="0"/>
            </a:p>
          </p:txBody>
        </p:sp>
        <p:sp>
          <p:nvSpPr>
            <p:cNvPr id="18" name="矩形 17">
              <a:extLst>
                <a:ext uri="{FF2B5EF4-FFF2-40B4-BE49-F238E27FC236}">
                  <a16:creationId xmlns:a16="http://schemas.microsoft.com/office/drawing/2014/main" id="{8D42E6E5-D92D-3D4C-82A7-26C959F76EC8}"/>
                </a:ext>
              </a:extLst>
            </p:cNvPr>
            <p:cNvSpPr/>
            <p:nvPr/>
          </p:nvSpPr>
          <p:spPr>
            <a:xfrm flipH="1">
              <a:off x="7267937" y="2657116"/>
              <a:ext cx="1109922" cy="2488321"/>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126E491F-A4E1-0C4A-B68C-EC6DE3192A9A}"/>
                </a:ext>
              </a:extLst>
            </p:cNvPr>
            <p:cNvSpPr txBox="1"/>
            <p:nvPr/>
          </p:nvSpPr>
          <p:spPr>
            <a:xfrm>
              <a:off x="7425994" y="2756968"/>
              <a:ext cx="793807" cy="307777"/>
            </a:xfrm>
            <a:prstGeom prst="rect">
              <a:avLst/>
            </a:prstGeom>
            <a:noFill/>
          </p:spPr>
          <p:txBody>
            <a:bodyPr wrap="none" rtlCol="0">
              <a:spAutoFit/>
            </a:bodyPr>
            <a:lstStyle/>
            <a:p>
              <a:r>
                <a:rPr lang="en-US" altLang="zh-CN" sz="1400" dirty="0"/>
                <a:t>CK</a:t>
              </a:r>
              <a:r>
                <a:rPr lang="zh-CN" altLang="en-US" sz="1400" dirty="0"/>
                <a:t>数仓</a:t>
              </a:r>
            </a:p>
          </p:txBody>
        </p:sp>
      </p:grpSp>
      <p:sp>
        <p:nvSpPr>
          <p:cNvPr id="22" name="下箭头 21">
            <a:extLst>
              <a:ext uri="{FF2B5EF4-FFF2-40B4-BE49-F238E27FC236}">
                <a16:creationId xmlns:a16="http://schemas.microsoft.com/office/drawing/2014/main" id="{2B9F8A39-7CD6-F643-BB74-27E4ED93F66D}"/>
              </a:ext>
            </a:extLst>
          </p:cNvPr>
          <p:cNvSpPr/>
          <p:nvPr/>
        </p:nvSpPr>
        <p:spPr>
          <a:xfrm rot="16200000">
            <a:off x="8424509" y="3703416"/>
            <a:ext cx="270510" cy="65829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上箭头 22">
            <a:extLst>
              <a:ext uri="{FF2B5EF4-FFF2-40B4-BE49-F238E27FC236}">
                <a16:creationId xmlns:a16="http://schemas.microsoft.com/office/drawing/2014/main" id="{E739580D-3169-A147-B057-8CB048AAB531}"/>
              </a:ext>
            </a:extLst>
          </p:cNvPr>
          <p:cNvSpPr/>
          <p:nvPr/>
        </p:nvSpPr>
        <p:spPr>
          <a:xfrm rot="10800000">
            <a:off x="9329810" y="3347997"/>
            <a:ext cx="206375" cy="42037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577B199-B33E-B540-8ECF-A024D04B10B8}"/>
              </a:ext>
            </a:extLst>
          </p:cNvPr>
          <p:cNvSpPr txBox="1"/>
          <p:nvPr/>
        </p:nvSpPr>
        <p:spPr>
          <a:xfrm>
            <a:off x="2591673" y="3474524"/>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引入</a:t>
            </a:r>
          </a:p>
        </p:txBody>
      </p:sp>
      <p:sp>
        <p:nvSpPr>
          <p:cNvPr id="26" name="文本框 25">
            <a:extLst>
              <a:ext uri="{FF2B5EF4-FFF2-40B4-BE49-F238E27FC236}">
                <a16:creationId xmlns:a16="http://schemas.microsoft.com/office/drawing/2014/main" id="{9E788935-B269-454E-913D-4D45F448ED06}"/>
              </a:ext>
            </a:extLst>
          </p:cNvPr>
          <p:cNvSpPr txBox="1"/>
          <p:nvPr/>
        </p:nvSpPr>
        <p:spPr>
          <a:xfrm>
            <a:off x="8220949" y="3358226"/>
            <a:ext cx="543739" cy="523220"/>
          </a:xfrm>
          <a:prstGeom prst="rect">
            <a:avLst/>
          </a:prstGeom>
          <a:noFill/>
        </p:spPr>
        <p:txBody>
          <a:bodyPr wrap="none" rtlCol="0">
            <a:spAutoFit/>
          </a:bodyPr>
          <a:lstStyle/>
          <a:p>
            <a:r>
              <a:rPr lang="zh-CN" altLang="en-US" sz="1400" dirty="0"/>
              <a:t>训练</a:t>
            </a:r>
            <a:endParaRPr lang="en-US" altLang="zh-CN" sz="1400" dirty="0"/>
          </a:p>
          <a:p>
            <a:r>
              <a:rPr lang="zh-CN" altLang="en-US" sz="1400" dirty="0"/>
              <a:t>预测</a:t>
            </a:r>
          </a:p>
        </p:txBody>
      </p:sp>
      <p:grpSp>
        <p:nvGrpSpPr>
          <p:cNvPr id="35" name="组合 34">
            <a:extLst>
              <a:ext uri="{FF2B5EF4-FFF2-40B4-BE49-F238E27FC236}">
                <a16:creationId xmlns:a16="http://schemas.microsoft.com/office/drawing/2014/main" id="{0EC06C91-06E0-8B42-A718-19D60D97C295}"/>
              </a:ext>
            </a:extLst>
          </p:cNvPr>
          <p:cNvGrpSpPr/>
          <p:nvPr/>
        </p:nvGrpSpPr>
        <p:grpSpPr>
          <a:xfrm>
            <a:off x="5119309" y="3031503"/>
            <a:ext cx="1177461" cy="1414560"/>
            <a:chOff x="5263183" y="3068079"/>
            <a:chExt cx="1395592" cy="1414560"/>
          </a:xfrm>
        </p:grpSpPr>
        <p:sp>
          <p:nvSpPr>
            <p:cNvPr id="9" name="矩形 8">
              <a:extLst>
                <a:ext uri="{FF2B5EF4-FFF2-40B4-BE49-F238E27FC236}">
                  <a16:creationId xmlns:a16="http://schemas.microsoft.com/office/drawing/2014/main" id="{9B0D4C5A-D7E6-284F-9AC5-8E5708327AFE}"/>
                </a:ext>
              </a:extLst>
            </p:cNvPr>
            <p:cNvSpPr/>
            <p:nvPr/>
          </p:nvSpPr>
          <p:spPr>
            <a:xfrm>
              <a:off x="5443249" y="3708136"/>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err="1"/>
                <a:t>Flink</a:t>
              </a:r>
              <a:r>
                <a:rPr lang="zh-CN" altLang="en-US" sz="1200" dirty="0"/>
                <a:t> </a:t>
              </a:r>
              <a:r>
                <a:rPr lang="en-US" altLang="zh-CN" sz="1200" dirty="0"/>
                <a:t>SQL</a:t>
              </a:r>
            </a:p>
          </p:txBody>
        </p:sp>
        <p:sp>
          <p:nvSpPr>
            <p:cNvPr id="19" name="矩形 18">
              <a:extLst>
                <a:ext uri="{FF2B5EF4-FFF2-40B4-BE49-F238E27FC236}">
                  <a16:creationId xmlns:a16="http://schemas.microsoft.com/office/drawing/2014/main" id="{974C3274-DB79-3F4E-B626-AB180EC7D293}"/>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文本框 26">
              <a:extLst>
                <a:ext uri="{FF2B5EF4-FFF2-40B4-BE49-F238E27FC236}">
                  <a16:creationId xmlns:a16="http://schemas.microsoft.com/office/drawing/2014/main" id="{D156D650-5F48-FA42-B84D-0F5814426746}"/>
                </a:ext>
              </a:extLst>
            </p:cNvPr>
            <p:cNvSpPr txBox="1"/>
            <p:nvPr/>
          </p:nvSpPr>
          <p:spPr>
            <a:xfrm>
              <a:off x="5263183" y="3131173"/>
              <a:ext cx="1265090" cy="307777"/>
            </a:xfrm>
            <a:prstGeom prst="rect">
              <a:avLst/>
            </a:prstGeom>
            <a:noFill/>
          </p:spPr>
          <p:txBody>
            <a:bodyPr wrap="none" rtlCol="0">
              <a:spAutoFit/>
            </a:bodyPr>
            <a:lstStyle/>
            <a:p>
              <a:r>
                <a:rPr lang="zh-CN" altLang="en-US" sz="1400" dirty="0"/>
                <a:t>实时处理引擎</a:t>
              </a:r>
            </a:p>
          </p:txBody>
        </p:sp>
      </p:grpSp>
      <p:grpSp>
        <p:nvGrpSpPr>
          <p:cNvPr id="17" name="组合 16">
            <a:extLst>
              <a:ext uri="{FF2B5EF4-FFF2-40B4-BE49-F238E27FC236}">
                <a16:creationId xmlns:a16="http://schemas.microsoft.com/office/drawing/2014/main" id="{DD31FFD0-902E-2E4B-9642-A5DD300A6104}"/>
              </a:ext>
            </a:extLst>
          </p:cNvPr>
          <p:cNvGrpSpPr/>
          <p:nvPr/>
        </p:nvGrpSpPr>
        <p:grpSpPr>
          <a:xfrm>
            <a:off x="415691" y="2204959"/>
            <a:ext cx="2066411" cy="3203254"/>
            <a:chOff x="561995" y="2241535"/>
            <a:chExt cx="2217901" cy="3203254"/>
          </a:xfrm>
        </p:grpSpPr>
        <p:sp>
          <p:nvSpPr>
            <p:cNvPr id="6" name="矩形 5">
              <a:extLst>
                <a:ext uri="{FF2B5EF4-FFF2-40B4-BE49-F238E27FC236}">
                  <a16:creationId xmlns:a16="http://schemas.microsoft.com/office/drawing/2014/main" id="{9B226152-4A3C-CD41-817A-92E3B0B5BB69}"/>
                </a:ext>
              </a:extLst>
            </p:cNvPr>
            <p:cNvSpPr/>
            <p:nvPr/>
          </p:nvSpPr>
          <p:spPr>
            <a:xfrm>
              <a:off x="561995" y="2241535"/>
              <a:ext cx="2217901" cy="3203254"/>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流程图: 磁盘 5">
              <a:extLst>
                <a:ext uri="{FF2B5EF4-FFF2-40B4-BE49-F238E27FC236}">
                  <a16:creationId xmlns:a16="http://schemas.microsoft.com/office/drawing/2014/main" id="{2D2F1AB8-BF85-B440-A4F8-C85C862588F5}"/>
                </a:ext>
              </a:extLst>
            </p:cNvPr>
            <p:cNvSpPr/>
            <p:nvPr/>
          </p:nvSpPr>
          <p:spPr>
            <a:xfrm>
              <a:off x="1743294" y="292280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城市安防</a:t>
              </a:r>
              <a:endParaRPr lang="en-US" altLang="zh-CN" sz="1200" dirty="0"/>
            </a:p>
          </p:txBody>
        </p:sp>
        <p:sp>
          <p:nvSpPr>
            <p:cNvPr id="8" name="流程图: 磁盘 6">
              <a:extLst>
                <a:ext uri="{FF2B5EF4-FFF2-40B4-BE49-F238E27FC236}">
                  <a16:creationId xmlns:a16="http://schemas.microsoft.com/office/drawing/2014/main" id="{597CADFD-3019-9049-8BE6-19C6FE65D935}"/>
                </a:ext>
              </a:extLst>
            </p:cNvPr>
            <p:cNvSpPr/>
            <p:nvPr/>
          </p:nvSpPr>
          <p:spPr>
            <a:xfrm>
              <a:off x="1739815" y="3476964"/>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水利</a:t>
              </a:r>
              <a:endParaRPr lang="en-US" altLang="zh-CN" sz="1200" dirty="0"/>
            </a:p>
          </p:txBody>
        </p:sp>
        <p:sp>
          <p:nvSpPr>
            <p:cNvPr id="15" name="文本框 14">
              <a:extLst>
                <a:ext uri="{FF2B5EF4-FFF2-40B4-BE49-F238E27FC236}">
                  <a16:creationId xmlns:a16="http://schemas.microsoft.com/office/drawing/2014/main" id="{28FFF457-7B06-164B-9390-9634C1893C6C}"/>
                </a:ext>
              </a:extLst>
            </p:cNvPr>
            <p:cNvSpPr txBox="1"/>
            <p:nvPr/>
          </p:nvSpPr>
          <p:spPr>
            <a:xfrm>
              <a:off x="1096642" y="2353635"/>
              <a:ext cx="1082348" cy="307777"/>
            </a:xfrm>
            <a:prstGeom prst="rect">
              <a:avLst/>
            </a:prstGeom>
            <a:noFill/>
          </p:spPr>
          <p:txBody>
            <a:bodyPr wrap="none" rtlCol="0">
              <a:spAutoFit/>
            </a:bodyPr>
            <a:lstStyle/>
            <a:p>
              <a:r>
                <a:rPr lang="zh-CN" altLang="en-US" sz="1400" dirty="0"/>
                <a:t>数据输入源</a:t>
              </a:r>
            </a:p>
          </p:txBody>
        </p:sp>
        <p:sp>
          <p:nvSpPr>
            <p:cNvPr id="28" name="流程图: 磁盘 5">
              <a:extLst>
                <a:ext uri="{FF2B5EF4-FFF2-40B4-BE49-F238E27FC236}">
                  <a16:creationId xmlns:a16="http://schemas.microsoft.com/office/drawing/2014/main" id="{9472F6E7-26E4-F54A-A084-D2228DE13AF6}"/>
                </a:ext>
              </a:extLst>
            </p:cNvPr>
            <p:cNvSpPr/>
            <p:nvPr/>
          </p:nvSpPr>
          <p:spPr>
            <a:xfrm>
              <a:off x="650868" y="291954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建筑能耗</a:t>
              </a:r>
              <a:endParaRPr lang="en-US" altLang="zh-CN" sz="1200" dirty="0"/>
            </a:p>
          </p:txBody>
        </p:sp>
        <p:sp>
          <p:nvSpPr>
            <p:cNvPr id="29" name="流程图: 磁盘 5">
              <a:extLst>
                <a:ext uri="{FF2B5EF4-FFF2-40B4-BE49-F238E27FC236}">
                  <a16:creationId xmlns:a16="http://schemas.microsoft.com/office/drawing/2014/main" id="{C109B666-27AB-5049-9C86-EEA41E4BAAD3}"/>
                </a:ext>
              </a:extLst>
            </p:cNvPr>
            <p:cNvSpPr/>
            <p:nvPr/>
          </p:nvSpPr>
          <p:spPr>
            <a:xfrm>
              <a:off x="648406" y="3458097"/>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气象</a:t>
              </a:r>
              <a:endParaRPr lang="en-US" altLang="zh-CN" sz="1200" dirty="0"/>
            </a:p>
          </p:txBody>
        </p:sp>
        <p:sp>
          <p:nvSpPr>
            <p:cNvPr id="30" name="流程图: 磁盘 5">
              <a:extLst>
                <a:ext uri="{FF2B5EF4-FFF2-40B4-BE49-F238E27FC236}">
                  <a16:creationId xmlns:a16="http://schemas.microsoft.com/office/drawing/2014/main" id="{5C901BFA-877F-3347-BC85-5C40F9B8080D}"/>
                </a:ext>
              </a:extLst>
            </p:cNvPr>
            <p:cNvSpPr/>
            <p:nvPr/>
          </p:nvSpPr>
          <p:spPr>
            <a:xfrm>
              <a:off x="648406" y="4005224"/>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路网</a:t>
              </a:r>
              <a:endParaRPr lang="en-US" altLang="zh-CN" sz="1200" dirty="0"/>
            </a:p>
          </p:txBody>
        </p:sp>
        <p:sp>
          <p:nvSpPr>
            <p:cNvPr id="31" name="流程图: 磁盘 6">
              <a:extLst>
                <a:ext uri="{FF2B5EF4-FFF2-40B4-BE49-F238E27FC236}">
                  <a16:creationId xmlns:a16="http://schemas.microsoft.com/office/drawing/2014/main" id="{4D9BAE67-8AB6-1E43-A57C-8C2222A5BC57}"/>
                </a:ext>
              </a:extLst>
            </p:cNvPr>
            <p:cNvSpPr/>
            <p:nvPr/>
          </p:nvSpPr>
          <p:spPr>
            <a:xfrm>
              <a:off x="1739815" y="4008599"/>
              <a:ext cx="907198"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生态环境</a:t>
              </a:r>
              <a:endParaRPr lang="en-US" altLang="zh-CN" sz="1200" dirty="0"/>
            </a:p>
          </p:txBody>
        </p:sp>
        <p:sp>
          <p:nvSpPr>
            <p:cNvPr id="32" name="流程图: 磁盘 5">
              <a:extLst>
                <a:ext uri="{FF2B5EF4-FFF2-40B4-BE49-F238E27FC236}">
                  <a16:creationId xmlns:a16="http://schemas.microsoft.com/office/drawing/2014/main" id="{69478315-D41F-B44B-824D-5E70C75A6AF4}"/>
                </a:ext>
              </a:extLst>
            </p:cNvPr>
            <p:cNvSpPr/>
            <p:nvPr/>
          </p:nvSpPr>
          <p:spPr>
            <a:xfrm>
              <a:off x="648406" y="4500632"/>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交通</a:t>
              </a:r>
              <a:endParaRPr lang="en-US" altLang="zh-CN" sz="1200" dirty="0"/>
            </a:p>
          </p:txBody>
        </p:sp>
        <p:sp>
          <p:nvSpPr>
            <p:cNvPr id="34" name="流程图: 磁盘 5">
              <a:extLst>
                <a:ext uri="{FF2B5EF4-FFF2-40B4-BE49-F238E27FC236}">
                  <a16:creationId xmlns:a16="http://schemas.microsoft.com/office/drawing/2014/main" id="{35B4C2FC-33F2-7E46-9580-9DEC760B6081}"/>
                </a:ext>
              </a:extLst>
            </p:cNvPr>
            <p:cNvSpPr/>
            <p:nvPr/>
          </p:nvSpPr>
          <p:spPr>
            <a:xfrm>
              <a:off x="1716319" y="4503893"/>
              <a:ext cx="925342" cy="371728"/>
            </a:xfrm>
            <a:prstGeom prst="flowChartMagneticDisk">
              <a:avLst/>
            </a:prstGeom>
            <a:solidFill>
              <a:schemeClr val="accent4"/>
            </a:solidFill>
            <a:ln w="15875">
              <a:solidFill>
                <a:schemeClr val="accent4">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t>管网</a:t>
              </a:r>
              <a:endParaRPr lang="en-US" altLang="zh-CN" sz="1200" dirty="0"/>
            </a:p>
          </p:txBody>
        </p:sp>
      </p:grpSp>
      <p:grpSp>
        <p:nvGrpSpPr>
          <p:cNvPr id="20" name="组合 19">
            <a:extLst>
              <a:ext uri="{FF2B5EF4-FFF2-40B4-BE49-F238E27FC236}">
                <a16:creationId xmlns:a16="http://schemas.microsoft.com/office/drawing/2014/main" id="{C184DDFD-B25E-6844-99E5-FD58D936EB4B}"/>
              </a:ext>
            </a:extLst>
          </p:cNvPr>
          <p:cNvGrpSpPr/>
          <p:nvPr/>
        </p:nvGrpSpPr>
        <p:grpSpPr>
          <a:xfrm>
            <a:off x="3253066" y="2210489"/>
            <a:ext cx="1109288" cy="3203253"/>
            <a:chOff x="3647298" y="2247065"/>
            <a:chExt cx="1241964" cy="3203253"/>
          </a:xfrm>
        </p:grpSpPr>
        <p:sp>
          <p:nvSpPr>
            <p:cNvPr id="36" name="矩形 35">
              <a:extLst>
                <a:ext uri="{FF2B5EF4-FFF2-40B4-BE49-F238E27FC236}">
                  <a16:creationId xmlns:a16="http://schemas.microsoft.com/office/drawing/2014/main" id="{C43D6094-2A66-BD46-8978-EA2E244A28A1}"/>
                </a:ext>
              </a:extLst>
            </p:cNvPr>
            <p:cNvSpPr/>
            <p:nvPr/>
          </p:nvSpPr>
          <p:spPr>
            <a:xfrm flipH="1">
              <a:off x="3647298" y="2247065"/>
              <a:ext cx="1241964" cy="3203253"/>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文本框 36">
              <a:extLst>
                <a:ext uri="{FF2B5EF4-FFF2-40B4-BE49-F238E27FC236}">
                  <a16:creationId xmlns:a16="http://schemas.microsoft.com/office/drawing/2014/main" id="{F622BDF5-23C6-624E-BFCB-23EB8637BA3B}"/>
                </a:ext>
              </a:extLst>
            </p:cNvPr>
            <p:cNvSpPr txBox="1"/>
            <p:nvPr/>
          </p:nvSpPr>
          <p:spPr>
            <a:xfrm>
              <a:off x="3696301" y="2349339"/>
              <a:ext cx="1101583" cy="307777"/>
            </a:xfrm>
            <a:prstGeom prst="rect">
              <a:avLst/>
            </a:prstGeom>
            <a:noFill/>
          </p:spPr>
          <p:txBody>
            <a:bodyPr wrap="none" rtlCol="0">
              <a:spAutoFit/>
            </a:bodyPr>
            <a:lstStyle/>
            <a:p>
              <a:r>
                <a:rPr lang="zh-CN" altLang="en-US" sz="1400" dirty="0"/>
                <a:t>数据缓冲区</a:t>
              </a:r>
            </a:p>
          </p:txBody>
        </p:sp>
        <p:sp>
          <p:nvSpPr>
            <p:cNvPr id="40" name="圆柱形 54">
              <a:extLst>
                <a:ext uri="{FF2B5EF4-FFF2-40B4-BE49-F238E27FC236}">
                  <a16:creationId xmlns:a16="http://schemas.microsoft.com/office/drawing/2014/main" id="{7CF0CA24-C94A-044B-A4F4-1A4D207CB068}"/>
                </a:ext>
              </a:extLst>
            </p:cNvPr>
            <p:cNvSpPr/>
            <p:nvPr/>
          </p:nvSpPr>
          <p:spPr>
            <a:xfrm rot="5400000">
              <a:off x="4045992" y="2833887"/>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1" name="圆柱形 54">
              <a:extLst>
                <a:ext uri="{FF2B5EF4-FFF2-40B4-BE49-F238E27FC236}">
                  <a16:creationId xmlns:a16="http://schemas.microsoft.com/office/drawing/2014/main" id="{880A1D3C-E8A9-214C-A648-2B3D05BD9FBB}"/>
                </a:ext>
              </a:extLst>
            </p:cNvPr>
            <p:cNvSpPr/>
            <p:nvPr/>
          </p:nvSpPr>
          <p:spPr>
            <a:xfrm rot="5400000">
              <a:off x="4069139" y="3523615"/>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cs typeface="Microsoft YaHei" charset="-122"/>
                </a:rPr>
                <a:t>kafka</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sp>
          <p:nvSpPr>
            <p:cNvPr id="42" name="圆柱形 54">
              <a:extLst>
                <a:ext uri="{FF2B5EF4-FFF2-40B4-BE49-F238E27FC236}">
                  <a16:creationId xmlns:a16="http://schemas.microsoft.com/office/drawing/2014/main" id="{74226C31-EF40-114B-8D1A-6F5D8FD3396D}"/>
                </a:ext>
              </a:extLst>
            </p:cNvPr>
            <p:cNvSpPr/>
            <p:nvPr/>
          </p:nvSpPr>
          <p:spPr>
            <a:xfrm rot="5400000">
              <a:off x="4045992" y="4213343"/>
              <a:ext cx="433874" cy="995529"/>
            </a:xfrm>
            <a:prstGeom prst="can">
              <a:avLst/>
            </a:prstGeom>
            <a:solidFill>
              <a:srgbClr val="0070C0">
                <a:alpha val="4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cs typeface="Microsoft YaHei" charset="-122"/>
                </a:rPr>
                <a:t>…</a:t>
              </a:r>
              <a:endParaRPr lang="zh-CN" altLang="en-US" sz="1200" dirty="0">
                <a:solidFill>
                  <a:schemeClr val="tx1"/>
                </a:solidFill>
                <a:latin typeface="微软雅黑" panose="020B0503020204020204" pitchFamily="34" charset="-122"/>
                <a:ea typeface="微软雅黑" panose="020B0503020204020204" pitchFamily="34" charset="-122"/>
                <a:cs typeface="Microsoft YaHei" charset="-122"/>
              </a:endParaRPr>
            </a:p>
          </p:txBody>
        </p:sp>
      </p:grpSp>
      <p:sp>
        <p:nvSpPr>
          <p:cNvPr id="43" name="下箭头 42">
            <a:extLst>
              <a:ext uri="{FF2B5EF4-FFF2-40B4-BE49-F238E27FC236}">
                <a16:creationId xmlns:a16="http://schemas.microsoft.com/office/drawing/2014/main" id="{8B5F3F64-8414-CD45-9137-EBD8538CB3B7}"/>
              </a:ext>
            </a:extLst>
          </p:cNvPr>
          <p:cNvSpPr/>
          <p:nvPr/>
        </p:nvSpPr>
        <p:spPr>
          <a:xfrm rot="16200000">
            <a:off x="4657084" y="3450736"/>
            <a:ext cx="226681"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082FA4BA-B3BF-1C4D-BAED-417E911414D8}"/>
              </a:ext>
            </a:extLst>
          </p:cNvPr>
          <p:cNvSpPr/>
          <p:nvPr/>
        </p:nvSpPr>
        <p:spPr>
          <a:xfrm>
            <a:off x="9007082" y="4660247"/>
            <a:ext cx="912495" cy="338917"/>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预测</a:t>
            </a:r>
            <a:endParaRPr lang="en-US" altLang="zh-CN" sz="1200" dirty="0"/>
          </a:p>
        </p:txBody>
      </p:sp>
      <p:sp>
        <p:nvSpPr>
          <p:cNvPr id="46" name="文本框 45">
            <a:extLst>
              <a:ext uri="{FF2B5EF4-FFF2-40B4-BE49-F238E27FC236}">
                <a16:creationId xmlns:a16="http://schemas.microsoft.com/office/drawing/2014/main" id="{B13E7A20-EECC-9E41-A04D-8D5FFC768563}"/>
              </a:ext>
            </a:extLst>
          </p:cNvPr>
          <p:cNvSpPr txBox="1"/>
          <p:nvPr/>
        </p:nvSpPr>
        <p:spPr>
          <a:xfrm>
            <a:off x="4439352" y="3181139"/>
            <a:ext cx="543739" cy="523220"/>
          </a:xfrm>
          <a:prstGeom prst="rect">
            <a:avLst/>
          </a:prstGeom>
          <a:noFill/>
        </p:spPr>
        <p:txBody>
          <a:bodyPr wrap="none" rtlCol="0">
            <a:spAutoFit/>
          </a:bodyPr>
          <a:lstStyle/>
          <a:p>
            <a:r>
              <a:rPr lang="zh-CN" altLang="en-US" sz="1400" dirty="0"/>
              <a:t>实时</a:t>
            </a:r>
            <a:endParaRPr lang="en-US" altLang="zh-CN" sz="1400" dirty="0"/>
          </a:p>
          <a:p>
            <a:r>
              <a:rPr lang="zh-CN" altLang="en-US" sz="1400" dirty="0"/>
              <a:t>计算</a:t>
            </a:r>
          </a:p>
        </p:txBody>
      </p:sp>
      <p:sp>
        <p:nvSpPr>
          <p:cNvPr id="47" name="下箭头 46">
            <a:extLst>
              <a:ext uri="{FF2B5EF4-FFF2-40B4-BE49-F238E27FC236}">
                <a16:creationId xmlns:a16="http://schemas.microsoft.com/office/drawing/2014/main" id="{94E5B104-4692-1F49-B659-70465107A1DB}"/>
              </a:ext>
            </a:extLst>
          </p:cNvPr>
          <p:cNvSpPr/>
          <p:nvPr/>
        </p:nvSpPr>
        <p:spPr>
          <a:xfrm rot="16200000">
            <a:off x="6551266" y="3405603"/>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下箭头 47">
            <a:extLst>
              <a:ext uri="{FF2B5EF4-FFF2-40B4-BE49-F238E27FC236}">
                <a16:creationId xmlns:a16="http://schemas.microsoft.com/office/drawing/2014/main" id="{1E441C75-BC82-4A43-B5E4-F527DE4ADA24}"/>
              </a:ext>
            </a:extLst>
          </p:cNvPr>
          <p:cNvSpPr/>
          <p:nvPr/>
        </p:nvSpPr>
        <p:spPr>
          <a:xfrm rot="16200000">
            <a:off x="2734023" y="3704335"/>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F3B931CC-22B2-094A-8353-F1E99CBC21B4}"/>
              </a:ext>
            </a:extLst>
          </p:cNvPr>
          <p:cNvSpPr txBox="1"/>
          <p:nvPr/>
        </p:nvSpPr>
        <p:spPr>
          <a:xfrm>
            <a:off x="6321195" y="3070865"/>
            <a:ext cx="543739" cy="523220"/>
          </a:xfrm>
          <a:prstGeom prst="rect">
            <a:avLst/>
          </a:prstGeom>
          <a:noFill/>
        </p:spPr>
        <p:txBody>
          <a:bodyPr wrap="none" rtlCol="0">
            <a:spAutoFit/>
          </a:bodyPr>
          <a:lstStyle/>
          <a:p>
            <a:r>
              <a:rPr lang="zh-CN" altLang="en-US" sz="1400" dirty="0"/>
              <a:t>数据</a:t>
            </a:r>
            <a:endParaRPr lang="en-US" altLang="zh-CN" sz="1400" dirty="0"/>
          </a:p>
          <a:p>
            <a:r>
              <a:rPr lang="zh-CN" altLang="en-US" sz="1400" dirty="0"/>
              <a:t>落地</a:t>
            </a:r>
          </a:p>
        </p:txBody>
      </p:sp>
      <p:sp>
        <p:nvSpPr>
          <p:cNvPr id="50" name="矩形 49">
            <a:extLst>
              <a:ext uri="{FF2B5EF4-FFF2-40B4-BE49-F238E27FC236}">
                <a16:creationId xmlns:a16="http://schemas.microsoft.com/office/drawing/2014/main" id="{AB71F2E6-F46C-6642-B216-5718244D0EE5}"/>
              </a:ext>
            </a:extLst>
          </p:cNvPr>
          <p:cNvSpPr/>
          <p:nvPr/>
        </p:nvSpPr>
        <p:spPr>
          <a:xfrm flipH="1">
            <a:off x="8898737" y="2312763"/>
            <a:ext cx="1109922" cy="2982111"/>
          </a:xfrm>
          <a:prstGeom prst="rect">
            <a:avLst/>
          </a:prstGeom>
          <a:noFill/>
          <a:ln w="2222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文本框 50">
            <a:extLst>
              <a:ext uri="{FF2B5EF4-FFF2-40B4-BE49-F238E27FC236}">
                <a16:creationId xmlns:a16="http://schemas.microsoft.com/office/drawing/2014/main" id="{BB034198-BF9B-7D4E-9936-A86D8FE118DB}"/>
              </a:ext>
            </a:extLst>
          </p:cNvPr>
          <p:cNvSpPr txBox="1"/>
          <p:nvPr/>
        </p:nvSpPr>
        <p:spPr>
          <a:xfrm>
            <a:off x="8995880" y="2331723"/>
            <a:ext cx="902811" cy="307777"/>
          </a:xfrm>
          <a:prstGeom prst="rect">
            <a:avLst/>
          </a:prstGeom>
          <a:noFill/>
        </p:spPr>
        <p:txBody>
          <a:bodyPr wrap="none" rtlCol="0">
            <a:spAutoFit/>
          </a:bodyPr>
          <a:lstStyle/>
          <a:p>
            <a:r>
              <a:rPr lang="zh-CN" altLang="en-US" sz="1400" dirty="0"/>
              <a:t>深度学习</a:t>
            </a:r>
            <a:endParaRPr lang="en-US" altLang="zh-CN" sz="1400" dirty="0"/>
          </a:p>
        </p:txBody>
      </p:sp>
      <p:sp>
        <p:nvSpPr>
          <p:cNvPr id="53" name="下箭头 52">
            <a:extLst>
              <a:ext uri="{FF2B5EF4-FFF2-40B4-BE49-F238E27FC236}">
                <a16:creationId xmlns:a16="http://schemas.microsoft.com/office/drawing/2014/main" id="{6FDA3401-0A8D-CC42-AA8F-6DA896F06A65}"/>
              </a:ext>
            </a:extLst>
          </p:cNvPr>
          <p:cNvSpPr/>
          <p:nvPr/>
        </p:nvSpPr>
        <p:spPr>
          <a:xfrm rot="5400000">
            <a:off x="4639336" y="3829663"/>
            <a:ext cx="226683"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下箭头 53">
            <a:extLst>
              <a:ext uri="{FF2B5EF4-FFF2-40B4-BE49-F238E27FC236}">
                <a16:creationId xmlns:a16="http://schemas.microsoft.com/office/drawing/2014/main" id="{7EF4A299-4BD5-B14D-8383-B06D5C23D210}"/>
              </a:ext>
            </a:extLst>
          </p:cNvPr>
          <p:cNvSpPr/>
          <p:nvPr/>
        </p:nvSpPr>
        <p:spPr>
          <a:xfrm rot="5400000">
            <a:off x="6536140" y="3805756"/>
            <a:ext cx="270510" cy="67491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B2AEADAB-2CF3-F049-BB24-FBBF206DE065}"/>
              </a:ext>
            </a:extLst>
          </p:cNvPr>
          <p:cNvGrpSpPr/>
          <p:nvPr/>
        </p:nvGrpSpPr>
        <p:grpSpPr>
          <a:xfrm>
            <a:off x="10716852" y="3148677"/>
            <a:ext cx="1164351" cy="1414560"/>
            <a:chOff x="5278722" y="3068079"/>
            <a:chExt cx="1380053" cy="1414560"/>
          </a:xfrm>
        </p:grpSpPr>
        <p:sp>
          <p:nvSpPr>
            <p:cNvPr id="56" name="矩形 55">
              <a:extLst>
                <a:ext uri="{FF2B5EF4-FFF2-40B4-BE49-F238E27FC236}">
                  <a16:creationId xmlns:a16="http://schemas.microsoft.com/office/drawing/2014/main" id="{A229C679-B295-2047-ACB6-AF5A0775B8EE}"/>
                </a:ext>
              </a:extLst>
            </p:cNvPr>
            <p:cNvSpPr/>
            <p:nvPr/>
          </p:nvSpPr>
          <p:spPr>
            <a:xfrm>
              <a:off x="5443249" y="3708136"/>
              <a:ext cx="1137712" cy="469957"/>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t>报表</a:t>
              </a:r>
              <a:endParaRPr lang="en-US" altLang="zh-CN" sz="1200" dirty="0"/>
            </a:p>
          </p:txBody>
        </p:sp>
        <p:sp>
          <p:nvSpPr>
            <p:cNvPr id="57" name="矩形 56">
              <a:extLst>
                <a:ext uri="{FF2B5EF4-FFF2-40B4-BE49-F238E27FC236}">
                  <a16:creationId xmlns:a16="http://schemas.microsoft.com/office/drawing/2014/main" id="{FF03998B-CC63-D244-9EAE-9316608929F8}"/>
                </a:ext>
              </a:extLst>
            </p:cNvPr>
            <p:cNvSpPr/>
            <p:nvPr/>
          </p:nvSpPr>
          <p:spPr>
            <a:xfrm>
              <a:off x="5278722" y="3068079"/>
              <a:ext cx="1380053" cy="1414560"/>
            </a:xfrm>
            <a:prstGeom prst="rect">
              <a:avLst/>
            </a:prstGeom>
            <a:noFill/>
            <a:ln w="19050" cmpd="dbl">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文本框 57">
              <a:extLst>
                <a:ext uri="{FF2B5EF4-FFF2-40B4-BE49-F238E27FC236}">
                  <a16:creationId xmlns:a16="http://schemas.microsoft.com/office/drawing/2014/main" id="{4613CCCB-2AC2-3344-B682-1FE6301DF141}"/>
                </a:ext>
              </a:extLst>
            </p:cNvPr>
            <p:cNvSpPr txBox="1"/>
            <p:nvPr/>
          </p:nvSpPr>
          <p:spPr>
            <a:xfrm>
              <a:off x="5433716" y="3157937"/>
              <a:ext cx="1070062" cy="307777"/>
            </a:xfrm>
            <a:prstGeom prst="rect">
              <a:avLst/>
            </a:prstGeom>
            <a:noFill/>
          </p:spPr>
          <p:txBody>
            <a:bodyPr wrap="none" rtlCol="0">
              <a:spAutoFit/>
            </a:bodyPr>
            <a:lstStyle/>
            <a:p>
              <a:r>
                <a:rPr lang="zh-CN" altLang="en-US" sz="1400" dirty="0"/>
                <a:t>效果展示</a:t>
              </a:r>
            </a:p>
          </p:txBody>
        </p:sp>
      </p:grpSp>
      <p:sp>
        <p:nvSpPr>
          <p:cNvPr id="59" name="下箭头 58">
            <a:extLst>
              <a:ext uri="{FF2B5EF4-FFF2-40B4-BE49-F238E27FC236}">
                <a16:creationId xmlns:a16="http://schemas.microsoft.com/office/drawing/2014/main" id="{DC1E4CB7-30F0-4342-82AD-CD25B4F3F508}"/>
              </a:ext>
            </a:extLst>
          </p:cNvPr>
          <p:cNvSpPr/>
          <p:nvPr/>
        </p:nvSpPr>
        <p:spPr>
          <a:xfrm rot="16200000">
            <a:off x="10229378" y="3724631"/>
            <a:ext cx="270510" cy="65829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B5D71AF-E2BE-7646-BA1E-E40D99D75CF9}"/>
              </a:ext>
            </a:extLst>
          </p:cNvPr>
          <p:cNvSpPr txBox="1"/>
          <p:nvPr/>
        </p:nvSpPr>
        <p:spPr>
          <a:xfrm>
            <a:off x="10081158" y="3378315"/>
            <a:ext cx="543739" cy="523220"/>
          </a:xfrm>
          <a:prstGeom prst="rect">
            <a:avLst/>
          </a:prstGeom>
          <a:noFill/>
        </p:spPr>
        <p:txBody>
          <a:bodyPr wrap="none" rtlCol="0">
            <a:spAutoFit/>
          </a:bodyPr>
          <a:lstStyle/>
          <a:p>
            <a:r>
              <a:rPr lang="zh-CN" altLang="en-US" sz="1400" dirty="0"/>
              <a:t>展示</a:t>
            </a:r>
            <a:endParaRPr lang="en-US" altLang="zh-CN" sz="1400" dirty="0"/>
          </a:p>
          <a:p>
            <a:r>
              <a:rPr lang="zh-CN" altLang="en-US" sz="1400" dirty="0"/>
              <a:t>输出</a:t>
            </a:r>
          </a:p>
        </p:txBody>
      </p:sp>
    </p:spTree>
    <p:extLst>
      <p:ext uri="{BB962C8B-B14F-4D97-AF65-F5344CB8AC3E}">
        <p14:creationId xmlns:p14="http://schemas.microsoft.com/office/powerpoint/2010/main" val="96810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数仓架构</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3" name="组合 52">
            <a:extLst>
              <a:ext uri="{FF2B5EF4-FFF2-40B4-BE49-F238E27FC236}">
                <a16:creationId xmlns:a16="http://schemas.microsoft.com/office/drawing/2014/main" id="{B0912400-FAF3-954C-8E0D-08F48E823F3F}"/>
              </a:ext>
            </a:extLst>
          </p:cNvPr>
          <p:cNvGrpSpPr/>
          <p:nvPr/>
        </p:nvGrpSpPr>
        <p:grpSpPr>
          <a:xfrm>
            <a:off x="987829" y="1269827"/>
            <a:ext cx="10221943" cy="5121518"/>
            <a:chOff x="987829" y="1269827"/>
            <a:chExt cx="10221943" cy="5121518"/>
          </a:xfrm>
        </p:grpSpPr>
        <p:sp>
          <p:nvSpPr>
            <p:cNvPr id="54" name="文本框 53">
              <a:extLst>
                <a:ext uri="{FF2B5EF4-FFF2-40B4-BE49-F238E27FC236}">
                  <a16:creationId xmlns:a16="http://schemas.microsoft.com/office/drawing/2014/main" id="{B674478A-8C7E-3041-9CF6-F4B8EFB8559F}"/>
                </a:ext>
              </a:extLst>
            </p:cNvPr>
            <p:cNvSpPr txBox="1"/>
            <p:nvPr/>
          </p:nvSpPr>
          <p:spPr>
            <a:xfrm>
              <a:off x="987829" y="1278405"/>
              <a:ext cx="430887" cy="1022314"/>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应用层</a:t>
              </a:r>
            </a:p>
          </p:txBody>
        </p:sp>
        <p:sp>
          <p:nvSpPr>
            <p:cNvPr id="55" name="矩形 54">
              <a:extLst>
                <a:ext uri="{FF2B5EF4-FFF2-40B4-BE49-F238E27FC236}">
                  <a16:creationId xmlns:a16="http://schemas.microsoft.com/office/drawing/2014/main" id="{C64366C9-3D69-6144-9188-C35118027A60}"/>
                </a:ext>
              </a:extLst>
            </p:cNvPr>
            <p:cNvSpPr/>
            <p:nvPr/>
          </p:nvSpPr>
          <p:spPr>
            <a:xfrm>
              <a:off x="988048" y="1269827"/>
              <a:ext cx="10201640" cy="1022314"/>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6" name="矩形 55">
              <a:extLst>
                <a:ext uri="{FF2B5EF4-FFF2-40B4-BE49-F238E27FC236}">
                  <a16:creationId xmlns:a16="http://schemas.microsoft.com/office/drawing/2014/main" id="{6B101095-86CF-6E49-A88E-A8E8FDB7C64D}"/>
                </a:ext>
              </a:extLst>
            </p:cNvPr>
            <p:cNvSpPr/>
            <p:nvPr/>
          </p:nvSpPr>
          <p:spPr>
            <a:xfrm>
              <a:off x="992018" y="2807682"/>
              <a:ext cx="10217754" cy="2599423"/>
            </a:xfrm>
            <a:prstGeom prst="rect">
              <a:avLst/>
            </a:prstGeom>
            <a:noFill/>
            <a:ln w="12700" cap="flat" cmpd="sng" algn="ctr">
              <a:solidFill>
                <a:srgbClr val="5C69C0">
                  <a:shade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7" name="文本框 56">
              <a:extLst>
                <a:ext uri="{FF2B5EF4-FFF2-40B4-BE49-F238E27FC236}">
                  <a16:creationId xmlns:a16="http://schemas.microsoft.com/office/drawing/2014/main" id="{17C1DED1-AA0B-264F-ACEC-614F48005638}"/>
                </a:ext>
              </a:extLst>
            </p:cNvPr>
            <p:cNvSpPr txBox="1"/>
            <p:nvPr/>
          </p:nvSpPr>
          <p:spPr>
            <a:xfrm>
              <a:off x="988047" y="2904215"/>
              <a:ext cx="430887" cy="2424536"/>
            </a:xfrm>
            <a:prstGeom prst="rect">
              <a:avLst/>
            </a:prstGeom>
            <a:noFill/>
          </p:spPr>
          <p:txBody>
            <a:bodyPr vert="eaVert"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数仓层</a:t>
              </a:r>
            </a:p>
          </p:txBody>
        </p:sp>
        <p:sp>
          <p:nvSpPr>
            <p:cNvPr id="58" name="矩形 57">
              <a:extLst>
                <a:ext uri="{FF2B5EF4-FFF2-40B4-BE49-F238E27FC236}">
                  <a16:creationId xmlns:a16="http://schemas.microsoft.com/office/drawing/2014/main" id="{225A6E83-AC53-0046-AC0F-F04DD3304E96}"/>
                </a:ext>
              </a:extLst>
            </p:cNvPr>
            <p:cNvSpPr/>
            <p:nvPr/>
          </p:nvSpPr>
          <p:spPr>
            <a:xfrm>
              <a:off x="992017" y="5878066"/>
              <a:ext cx="10211139" cy="513279"/>
            </a:xfrm>
            <a:prstGeom prst="rect">
              <a:avLst/>
            </a:prstGeom>
            <a:noFill/>
            <a:ln w="12700" cap="flat" cmpd="sng" algn="ctr">
              <a:solidFill>
                <a:srgbClr val="5C69C0">
                  <a:shade val="50000"/>
                </a:srgb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9" name="文本框 58">
              <a:extLst>
                <a:ext uri="{FF2B5EF4-FFF2-40B4-BE49-F238E27FC236}">
                  <a16:creationId xmlns:a16="http://schemas.microsoft.com/office/drawing/2014/main" id="{0DF4E2BF-1367-EE4C-B311-FE390A187548}"/>
                </a:ext>
              </a:extLst>
            </p:cNvPr>
            <p:cNvSpPr txBox="1"/>
            <p:nvPr/>
          </p:nvSpPr>
          <p:spPr>
            <a:xfrm>
              <a:off x="992017" y="5963384"/>
              <a:ext cx="923330" cy="338554"/>
            </a:xfrm>
            <a:prstGeom prst="rect">
              <a:avLst/>
            </a:prstGeom>
            <a:noFill/>
          </p:spPr>
          <p:txBody>
            <a:bodyPr vert="horz" wrap="square">
              <a:spAutoFit/>
            </a:bodyPr>
            <a:lstStyle/>
            <a:p>
              <a:pPr algn="ctr" eaLnBrk="1" fontAlgn="auto" hangingPunct="1">
                <a:spcBef>
                  <a:spcPts val="0"/>
                </a:spcBef>
                <a:spcAft>
                  <a:spcPts val="0"/>
                </a:spcAft>
                <a:defRPr/>
              </a:pPr>
              <a:r>
                <a:rPr lang="zh-CN" altLang="en-US" sz="1600" dirty="0">
                  <a:solidFill>
                    <a:schemeClr val="accent4"/>
                  </a:solidFill>
                  <a:latin typeface="微软雅黑" panose="020B0503020204020204" pitchFamily="34" charset="-122"/>
                  <a:ea typeface="微软雅黑" panose="020B0503020204020204" pitchFamily="34" charset="-122"/>
                </a:rPr>
                <a:t>数 据 源</a:t>
              </a:r>
            </a:p>
          </p:txBody>
        </p:sp>
        <p:sp>
          <p:nvSpPr>
            <p:cNvPr id="60" name="矩形: 圆角 9">
              <a:extLst>
                <a:ext uri="{FF2B5EF4-FFF2-40B4-BE49-F238E27FC236}">
                  <a16:creationId xmlns:a16="http://schemas.microsoft.com/office/drawing/2014/main" id="{4ACC305E-4294-244D-AF51-86EEEE9F16E5}"/>
                </a:ext>
              </a:extLst>
            </p:cNvPr>
            <p:cNvSpPr/>
            <p:nvPr/>
          </p:nvSpPr>
          <p:spPr>
            <a:xfrm>
              <a:off x="2042089" y="5947757"/>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交通</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1" name="组合 60">
              <a:extLst>
                <a:ext uri="{FF2B5EF4-FFF2-40B4-BE49-F238E27FC236}">
                  <a16:creationId xmlns:a16="http://schemas.microsoft.com/office/drawing/2014/main" id="{39321D25-83E1-D446-8F4B-0173002B84ED}"/>
                </a:ext>
              </a:extLst>
            </p:cNvPr>
            <p:cNvGrpSpPr/>
            <p:nvPr/>
          </p:nvGrpSpPr>
          <p:grpSpPr>
            <a:xfrm>
              <a:off x="3392685" y="5493773"/>
              <a:ext cx="4834200" cy="277368"/>
              <a:chOff x="2886056" y="5395795"/>
              <a:chExt cx="4834200" cy="392875"/>
            </a:xfrm>
          </p:grpSpPr>
          <p:sp>
            <p:nvSpPr>
              <p:cNvPr id="122" name="箭头: 右 11">
                <a:extLst>
                  <a:ext uri="{FF2B5EF4-FFF2-40B4-BE49-F238E27FC236}">
                    <a16:creationId xmlns:a16="http://schemas.microsoft.com/office/drawing/2014/main" id="{330D18AC-9013-0A4B-A3FC-FF8ED42735A6}"/>
                  </a:ext>
                </a:extLst>
              </p:cNvPr>
              <p:cNvSpPr/>
              <p:nvPr/>
            </p:nvSpPr>
            <p:spPr>
              <a:xfrm rot="16200000">
                <a:off x="2803778" y="5478073"/>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3" name="箭头: 右 12">
                <a:extLst>
                  <a:ext uri="{FF2B5EF4-FFF2-40B4-BE49-F238E27FC236}">
                    <a16:creationId xmlns:a16="http://schemas.microsoft.com/office/drawing/2014/main" id="{6FB2FC98-9B6F-2C42-B04B-895E698C6E79}"/>
                  </a:ext>
                </a:extLst>
              </p:cNvPr>
              <p:cNvSpPr/>
              <p:nvPr/>
            </p:nvSpPr>
            <p:spPr>
              <a:xfrm rot="16200000">
                <a:off x="7419396" y="5487811"/>
                <a:ext cx="383137"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0" name="箭头: 右 14">
              <a:extLst>
                <a:ext uri="{FF2B5EF4-FFF2-40B4-BE49-F238E27FC236}">
                  <a16:creationId xmlns:a16="http://schemas.microsoft.com/office/drawing/2014/main" id="{840725B3-8916-0843-99B7-D48B9997A220}"/>
                </a:ext>
              </a:extLst>
            </p:cNvPr>
            <p:cNvSpPr/>
            <p:nvPr/>
          </p:nvSpPr>
          <p:spPr>
            <a:xfrm rot="16200000">
              <a:off x="4868201" y="2453430"/>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B077C0B1-48E2-F84E-BC5E-F3A090BD9909}"/>
                </a:ext>
              </a:extLst>
            </p:cNvPr>
            <p:cNvGrpSpPr/>
            <p:nvPr/>
          </p:nvGrpSpPr>
          <p:grpSpPr>
            <a:xfrm>
              <a:off x="2272869" y="1387841"/>
              <a:ext cx="4476118" cy="793199"/>
              <a:chOff x="-109650" y="1139526"/>
              <a:chExt cx="4476118" cy="1013962"/>
            </a:xfrm>
          </p:grpSpPr>
          <p:grpSp>
            <p:nvGrpSpPr>
              <p:cNvPr id="115" name="组合 114">
                <a:extLst>
                  <a:ext uri="{FF2B5EF4-FFF2-40B4-BE49-F238E27FC236}">
                    <a16:creationId xmlns:a16="http://schemas.microsoft.com/office/drawing/2014/main" id="{12E97826-771D-7944-935D-C8F5A7018AFF}"/>
                  </a:ext>
                </a:extLst>
              </p:cNvPr>
              <p:cNvGrpSpPr/>
              <p:nvPr/>
            </p:nvGrpSpPr>
            <p:grpSpPr>
              <a:xfrm>
                <a:off x="-109650" y="1139526"/>
                <a:ext cx="4476118" cy="1013962"/>
                <a:chOff x="441923" y="1520484"/>
                <a:chExt cx="3190203" cy="1013962"/>
              </a:xfrm>
            </p:grpSpPr>
            <p:sp>
              <p:nvSpPr>
                <p:cNvPr id="118" name="矩形 117">
                  <a:extLst>
                    <a:ext uri="{FF2B5EF4-FFF2-40B4-BE49-F238E27FC236}">
                      <a16:creationId xmlns:a16="http://schemas.microsoft.com/office/drawing/2014/main" id="{2FB8F17C-7828-BE40-BA0E-B230A90B0178}"/>
                    </a:ext>
                  </a:extLst>
                </p:cNvPr>
                <p:cNvSpPr/>
                <p:nvPr/>
              </p:nvSpPr>
              <p:spPr>
                <a:xfrm>
                  <a:off x="441923" y="1520484"/>
                  <a:ext cx="3190203" cy="1013962"/>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9" name="文本框 118">
                  <a:extLst>
                    <a:ext uri="{FF2B5EF4-FFF2-40B4-BE49-F238E27FC236}">
                      <a16:creationId xmlns:a16="http://schemas.microsoft.com/office/drawing/2014/main" id="{34EAFD7A-965E-954E-8DFC-931ED50C99F9}"/>
                    </a:ext>
                  </a:extLst>
                </p:cNvPr>
                <p:cNvSpPr txBox="1"/>
                <p:nvPr/>
              </p:nvSpPr>
              <p:spPr>
                <a:xfrm>
                  <a:off x="503573" y="1527033"/>
                  <a:ext cx="1465173" cy="39343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grpSp>
          <p:sp>
            <p:nvSpPr>
              <p:cNvPr id="117" name="矩形: 圆角 19">
                <a:extLst>
                  <a:ext uri="{FF2B5EF4-FFF2-40B4-BE49-F238E27FC236}">
                    <a16:creationId xmlns:a16="http://schemas.microsoft.com/office/drawing/2014/main" id="{E756483A-2CB5-0C44-AE74-692AB0E73EDF}"/>
                  </a:ext>
                </a:extLst>
              </p:cNvPr>
              <p:cNvSpPr/>
              <p:nvPr/>
            </p:nvSpPr>
            <p:spPr>
              <a:xfrm>
                <a:off x="1506814" y="1545376"/>
                <a:ext cx="1309311" cy="4053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空气质量预警</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64" name="矩形: 圆角 26">
              <a:extLst>
                <a:ext uri="{FF2B5EF4-FFF2-40B4-BE49-F238E27FC236}">
                  <a16:creationId xmlns:a16="http://schemas.microsoft.com/office/drawing/2014/main" id="{BB3BE712-B58C-5249-AB53-41F9E553934A}"/>
                </a:ext>
              </a:extLst>
            </p:cNvPr>
            <p:cNvSpPr/>
            <p:nvPr/>
          </p:nvSpPr>
          <p:spPr>
            <a:xfrm>
              <a:off x="4439019" y="5945503"/>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路网</a:t>
              </a:r>
            </a:p>
          </p:txBody>
        </p:sp>
        <p:sp>
          <p:nvSpPr>
            <p:cNvPr id="65" name="矩形: 圆角 27">
              <a:extLst>
                <a:ext uri="{FF2B5EF4-FFF2-40B4-BE49-F238E27FC236}">
                  <a16:creationId xmlns:a16="http://schemas.microsoft.com/office/drawing/2014/main" id="{94F74BB5-1124-6847-B13F-6FD3CD768BB3}"/>
                </a:ext>
              </a:extLst>
            </p:cNvPr>
            <p:cNvSpPr/>
            <p:nvPr/>
          </p:nvSpPr>
          <p:spPr>
            <a:xfrm>
              <a:off x="6835949" y="5942391"/>
              <a:ext cx="1807048" cy="346270"/>
            </a:xfrm>
            <a:prstGeom prst="roundRect">
              <a:avLst/>
            </a:prstGeom>
            <a:solidFill>
              <a:srgbClr val="4AACC5"/>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0" dirty="0">
                  <a:solidFill>
                    <a:srgbClr val="FFFFFF"/>
                  </a:solidFill>
                  <a:latin typeface="微软雅黑" panose="020B0503020204020204" pitchFamily="34" charset="-122"/>
                  <a:ea typeface="微软雅黑" panose="020B0503020204020204" pitchFamily="34" charset="-122"/>
                </a:rPr>
                <a:t>空气质量</a:t>
              </a:r>
              <a:endParaRPr kumimoji="0" lang="zh-CN" altLang="en-US" sz="1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6" name="矩形 65">
              <a:extLst>
                <a:ext uri="{FF2B5EF4-FFF2-40B4-BE49-F238E27FC236}">
                  <a16:creationId xmlns:a16="http://schemas.microsoft.com/office/drawing/2014/main" id="{BC76A764-9E91-5545-940A-F1DF2B84EB20}"/>
                </a:ext>
              </a:extLst>
            </p:cNvPr>
            <p:cNvSpPr/>
            <p:nvPr/>
          </p:nvSpPr>
          <p:spPr>
            <a:xfrm>
              <a:off x="1418716" y="4931494"/>
              <a:ext cx="9708923" cy="397257"/>
            </a:xfrm>
            <a:prstGeom prst="rect">
              <a:avLst/>
            </a:prstGeom>
            <a:solidFill>
              <a:srgbClr val="4AACC5"/>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维度层（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DIM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68" name="文本框 67">
              <a:extLst>
                <a:ext uri="{FF2B5EF4-FFF2-40B4-BE49-F238E27FC236}">
                  <a16:creationId xmlns:a16="http://schemas.microsoft.com/office/drawing/2014/main" id="{B321BFD1-0B0F-7D4A-BE20-AE8FD56BBB70}"/>
                </a:ext>
              </a:extLst>
            </p:cNvPr>
            <p:cNvSpPr txBox="1"/>
            <p:nvPr/>
          </p:nvSpPr>
          <p:spPr>
            <a:xfrm>
              <a:off x="7849110" y="1389831"/>
              <a:ext cx="2055758"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预警展示</a:t>
              </a:r>
            </a:p>
          </p:txBody>
        </p:sp>
        <p:sp>
          <p:nvSpPr>
            <p:cNvPr id="75" name="矩形: 圆角 44">
              <a:extLst>
                <a:ext uri="{FF2B5EF4-FFF2-40B4-BE49-F238E27FC236}">
                  <a16:creationId xmlns:a16="http://schemas.microsoft.com/office/drawing/2014/main" id="{A80FA99B-C737-774F-88E8-7E7B4CA8BE1E}"/>
                </a:ext>
              </a:extLst>
            </p:cNvPr>
            <p:cNvSpPr/>
            <p:nvPr/>
          </p:nvSpPr>
          <p:spPr>
            <a:xfrm>
              <a:off x="9232879" y="5919264"/>
              <a:ext cx="1807048" cy="346270"/>
            </a:xfrm>
            <a:prstGeom prst="roundRect">
              <a:avLst/>
            </a:prstGeom>
            <a:solidFill>
              <a:srgbClr val="4AACC5"/>
            </a:solidFill>
            <a:ln w="6350" cap="flat" cmpd="sng" algn="ctr">
              <a:noFill/>
              <a:prstDash val="solid"/>
              <a:miter lim="800000"/>
            </a:ln>
            <a:effectLst/>
          </p:spPr>
          <p:txBody>
            <a:bodyPr rtlCol="0" anchor="ctr"/>
            <a:lstStyle/>
            <a:p>
              <a:pPr lvl="0" algn="ctr">
                <a:defRPr/>
              </a:pPr>
              <a:r>
                <a:rPr lang="zh-CN" altLang="en-US" sz="1400" kern="0" dirty="0">
                  <a:solidFill>
                    <a:srgbClr val="FFFFFF"/>
                  </a:solidFill>
                  <a:latin typeface="微软雅黑" panose="020B0503020204020204" pitchFamily="34" charset="-122"/>
                  <a:ea typeface="微软雅黑" panose="020B0503020204020204" pitchFamily="34" charset="-122"/>
                </a:rPr>
                <a:t>天气</a:t>
              </a:r>
            </a:p>
          </p:txBody>
        </p:sp>
        <p:grpSp>
          <p:nvGrpSpPr>
            <p:cNvPr id="76" name="组合 75">
              <a:extLst>
                <a:ext uri="{FF2B5EF4-FFF2-40B4-BE49-F238E27FC236}">
                  <a16:creationId xmlns:a16="http://schemas.microsoft.com/office/drawing/2014/main" id="{52A053BC-A2AD-4645-8F7C-D0BC8013EDB9}"/>
                </a:ext>
              </a:extLst>
            </p:cNvPr>
            <p:cNvGrpSpPr/>
            <p:nvPr/>
          </p:nvGrpSpPr>
          <p:grpSpPr>
            <a:xfrm>
              <a:off x="1433743" y="2972194"/>
              <a:ext cx="2045781" cy="1843979"/>
              <a:chOff x="1442462" y="3115937"/>
              <a:chExt cx="2045781" cy="1843979"/>
            </a:xfrm>
          </p:grpSpPr>
          <p:sp>
            <p:nvSpPr>
              <p:cNvPr id="106" name="矩形 105">
                <a:extLst>
                  <a:ext uri="{FF2B5EF4-FFF2-40B4-BE49-F238E27FC236}">
                    <a16:creationId xmlns:a16="http://schemas.microsoft.com/office/drawing/2014/main" id="{D5FC174E-9860-2044-9556-F8B8CED26AF8}"/>
                  </a:ext>
                </a:extLst>
              </p:cNvPr>
              <p:cNvSpPr/>
              <p:nvPr/>
            </p:nvSpPr>
            <p:spPr>
              <a:xfrm>
                <a:off x="1442462" y="3115937"/>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贴源层（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SRC</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107" name="矩形: 圆角 45">
                <a:extLst>
                  <a:ext uri="{FF2B5EF4-FFF2-40B4-BE49-F238E27FC236}">
                    <a16:creationId xmlns:a16="http://schemas.microsoft.com/office/drawing/2014/main" id="{43D5287A-585E-844A-B12E-312B4977D985}"/>
                  </a:ext>
                </a:extLst>
              </p:cNvPr>
              <p:cNvSpPr/>
              <p:nvPr/>
            </p:nvSpPr>
            <p:spPr>
              <a:xfrm>
                <a:off x="1755614" y="3487573"/>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08" name="矩形: 圆角 46">
                <a:extLst>
                  <a:ext uri="{FF2B5EF4-FFF2-40B4-BE49-F238E27FC236}">
                    <a16:creationId xmlns:a16="http://schemas.microsoft.com/office/drawing/2014/main" id="{6B387112-BA6C-E24C-83DE-196FF30A1077}"/>
                  </a:ext>
                </a:extLst>
              </p:cNvPr>
              <p:cNvSpPr/>
              <p:nvPr/>
            </p:nvSpPr>
            <p:spPr>
              <a:xfrm>
                <a:off x="1763214" y="3851501"/>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9" name="矩形: 圆角 47">
                <a:extLst>
                  <a:ext uri="{FF2B5EF4-FFF2-40B4-BE49-F238E27FC236}">
                    <a16:creationId xmlns:a16="http://schemas.microsoft.com/office/drawing/2014/main" id="{D33C19AC-FFB8-0544-88FB-3B8EEEB75D8A}"/>
                  </a:ext>
                </a:extLst>
              </p:cNvPr>
              <p:cNvSpPr/>
              <p:nvPr/>
            </p:nvSpPr>
            <p:spPr>
              <a:xfrm>
                <a:off x="1763214" y="4215429"/>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0" name="矩形: 圆角 48">
                <a:extLst>
                  <a:ext uri="{FF2B5EF4-FFF2-40B4-BE49-F238E27FC236}">
                    <a16:creationId xmlns:a16="http://schemas.microsoft.com/office/drawing/2014/main" id="{7B6EABF1-C17C-5F42-A978-FD8AFBB05ABB}"/>
                  </a:ext>
                </a:extLst>
              </p:cNvPr>
              <p:cNvSpPr/>
              <p:nvPr/>
            </p:nvSpPr>
            <p:spPr>
              <a:xfrm>
                <a:off x="1763214" y="45793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grpSp>
        <p:sp>
          <p:nvSpPr>
            <p:cNvPr id="97" name="矩形 96">
              <a:extLst>
                <a:ext uri="{FF2B5EF4-FFF2-40B4-BE49-F238E27FC236}">
                  <a16:creationId xmlns:a16="http://schemas.microsoft.com/office/drawing/2014/main" id="{AC8C61B0-D958-9142-8821-4A077A481A46}"/>
                </a:ext>
              </a:extLst>
            </p:cNvPr>
            <p:cNvSpPr/>
            <p:nvPr/>
          </p:nvSpPr>
          <p:spPr>
            <a:xfrm>
              <a:off x="4037058" y="2972193"/>
              <a:ext cx="2045781"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数据操作层（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ODS</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grpSp>
          <p:nvGrpSpPr>
            <p:cNvPr id="78" name="组合 77">
              <a:extLst>
                <a:ext uri="{FF2B5EF4-FFF2-40B4-BE49-F238E27FC236}">
                  <a16:creationId xmlns:a16="http://schemas.microsoft.com/office/drawing/2014/main" id="{58796ED9-FCC5-7545-83EB-113C719105F1}"/>
                </a:ext>
              </a:extLst>
            </p:cNvPr>
            <p:cNvGrpSpPr/>
            <p:nvPr/>
          </p:nvGrpSpPr>
          <p:grpSpPr>
            <a:xfrm>
              <a:off x="6640373" y="2980591"/>
              <a:ext cx="2301284" cy="1843979"/>
              <a:chOff x="5934320" y="3115936"/>
              <a:chExt cx="2301284" cy="1843979"/>
            </a:xfrm>
          </p:grpSpPr>
          <p:sp>
            <p:nvSpPr>
              <p:cNvPr id="89" name="矩形 88">
                <a:extLst>
                  <a:ext uri="{FF2B5EF4-FFF2-40B4-BE49-F238E27FC236}">
                    <a16:creationId xmlns:a16="http://schemas.microsoft.com/office/drawing/2014/main" id="{8DADC726-0EA5-6647-B997-C56E85E6E75B}"/>
                  </a:ext>
                </a:extLst>
              </p:cNvPr>
              <p:cNvSpPr/>
              <p:nvPr/>
            </p:nvSpPr>
            <p:spPr>
              <a:xfrm>
                <a:off x="5934320" y="3115936"/>
                <a:ext cx="2301284"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数据仓库层（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DW</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90" name="矩形: 圆角 64">
                <a:extLst>
                  <a:ext uri="{FF2B5EF4-FFF2-40B4-BE49-F238E27FC236}">
                    <a16:creationId xmlns:a16="http://schemas.microsoft.com/office/drawing/2014/main" id="{9582AE95-A9AF-8A4A-B2AF-C57FFFF64609}"/>
                  </a:ext>
                </a:extLst>
              </p:cNvPr>
              <p:cNvSpPr/>
              <p:nvPr/>
            </p:nvSpPr>
            <p:spPr>
              <a:xfrm>
                <a:off x="6129896" y="348165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天气</a:t>
                </a:r>
              </a:p>
            </p:txBody>
          </p:sp>
          <p:sp>
            <p:nvSpPr>
              <p:cNvPr id="93" name="矩形: 圆角 67">
                <a:extLst>
                  <a:ext uri="{FF2B5EF4-FFF2-40B4-BE49-F238E27FC236}">
                    <a16:creationId xmlns:a16="http://schemas.microsoft.com/office/drawing/2014/main" id="{ABAC23E9-1546-D74E-9865-324807F03A91}"/>
                  </a:ext>
                </a:extLst>
              </p:cNvPr>
              <p:cNvSpPr/>
              <p:nvPr/>
            </p:nvSpPr>
            <p:spPr>
              <a:xfrm>
                <a:off x="6129896" y="406042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车辆</a:t>
                </a:r>
              </a:p>
            </p:txBody>
          </p:sp>
          <p:sp>
            <p:nvSpPr>
              <p:cNvPr id="95" name="矩形: 圆角 69">
                <a:extLst>
                  <a:ext uri="{FF2B5EF4-FFF2-40B4-BE49-F238E27FC236}">
                    <a16:creationId xmlns:a16="http://schemas.microsoft.com/office/drawing/2014/main" id="{C1A2CB77-BF58-114B-9485-4824240A25BC}"/>
                  </a:ext>
                </a:extLst>
              </p:cNvPr>
              <p:cNvSpPr/>
              <p:nvPr/>
            </p:nvSpPr>
            <p:spPr>
              <a:xfrm>
                <a:off x="6129896" y="4639196"/>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城市生活</a:t>
                </a:r>
              </a:p>
            </p:txBody>
          </p:sp>
        </p:grpSp>
        <p:grpSp>
          <p:nvGrpSpPr>
            <p:cNvPr id="79" name="组合 78">
              <a:extLst>
                <a:ext uri="{FF2B5EF4-FFF2-40B4-BE49-F238E27FC236}">
                  <a16:creationId xmlns:a16="http://schemas.microsoft.com/office/drawing/2014/main" id="{3B41DEC0-9860-F14A-AFD5-0ECB712F4A1F}"/>
                </a:ext>
              </a:extLst>
            </p:cNvPr>
            <p:cNvGrpSpPr/>
            <p:nvPr/>
          </p:nvGrpSpPr>
          <p:grpSpPr>
            <a:xfrm>
              <a:off x="9499191" y="2989007"/>
              <a:ext cx="1620200" cy="1843979"/>
              <a:chOff x="9516158" y="3138831"/>
              <a:chExt cx="1620200" cy="1843979"/>
            </a:xfrm>
          </p:grpSpPr>
          <p:sp>
            <p:nvSpPr>
              <p:cNvPr id="84" name="矩形 83">
                <a:extLst>
                  <a:ext uri="{FF2B5EF4-FFF2-40B4-BE49-F238E27FC236}">
                    <a16:creationId xmlns:a16="http://schemas.microsoft.com/office/drawing/2014/main" id="{83947FFB-5FB0-4341-915C-4AE4104AB475}"/>
                  </a:ext>
                </a:extLst>
              </p:cNvPr>
              <p:cNvSpPr/>
              <p:nvPr/>
            </p:nvSpPr>
            <p:spPr>
              <a:xfrm>
                <a:off x="9516158" y="3138831"/>
                <a:ext cx="1620200" cy="1843979"/>
              </a:xfrm>
              <a:prstGeom prst="rect">
                <a:avLst/>
              </a:prstGeom>
              <a:solidFill>
                <a:srgbClr val="4AACC5"/>
              </a:solidFill>
              <a:ln w="12700" cap="flat" cmpd="sng" algn="ctr">
                <a:noFill/>
                <a:prstDash val="solid"/>
                <a:miter lim="800000"/>
              </a:ln>
              <a:effectLst/>
            </p:spPr>
            <p:txBody>
              <a:bodyPr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数据集市层（</a:t>
                </a:r>
                <a:r>
                  <a:rPr kumimoji="0" lang="en-US" altLang="zh-CN"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DM</a:t>
                </a:r>
                <a:r>
                  <a:rPr kumimoji="0" lang="zh-CN" altLang="en-US" sz="14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t>
                </a:r>
              </a:p>
            </p:txBody>
          </p:sp>
          <p:sp>
            <p:nvSpPr>
              <p:cNvPr id="85" name="矩形: 圆角 72">
                <a:extLst>
                  <a:ext uri="{FF2B5EF4-FFF2-40B4-BE49-F238E27FC236}">
                    <a16:creationId xmlns:a16="http://schemas.microsoft.com/office/drawing/2014/main" id="{78C56944-9191-E24E-A817-267E9A6593AA}"/>
                  </a:ext>
                </a:extLst>
              </p:cNvPr>
              <p:cNvSpPr/>
              <p:nvPr/>
            </p:nvSpPr>
            <p:spPr>
              <a:xfrm>
                <a:off x="9921835" y="3765817"/>
                <a:ext cx="842303" cy="381217"/>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空气质量指数</a:t>
                </a:r>
              </a:p>
            </p:txBody>
          </p:sp>
        </p:grpSp>
        <p:sp>
          <p:nvSpPr>
            <p:cNvPr id="80" name="箭头: 右 82">
              <a:extLst>
                <a:ext uri="{FF2B5EF4-FFF2-40B4-BE49-F238E27FC236}">
                  <a16:creationId xmlns:a16="http://schemas.microsoft.com/office/drawing/2014/main" id="{81B6B08C-4D5C-664C-98D4-FCFF75A57096}"/>
                </a:ext>
              </a:extLst>
            </p:cNvPr>
            <p:cNvSpPr/>
            <p:nvPr/>
          </p:nvSpPr>
          <p:spPr>
            <a:xfrm>
              <a:off x="3628723" y="3902580"/>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1" name="箭头: 右 83">
              <a:extLst>
                <a:ext uri="{FF2B5EF4-FFF2-40B4-BE49-F238E27FC236}">
                  <a16:creationId xmlns:a16="http://schemas.microsoft.com/office/drawing/2014/main" id="{06E66F7A-F334-9B4F-8173-66DFE41B786F}"/>
                </a:ext>
              </a:extLst>
            </p:cNvPr>
            <p:cNvSpPr/>
            <p:nvPr/>
          </p:nvSpPr>
          <p:spPr>
            <a:xfrm>
              <a:off x="6254271" y="3906229"/>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2" name="箭头: 右 84">
              <a:extLst>
                <a:ext uri="{FF2B5EF4-FFF2-40B4-BE49-F238E27FC236}">
                  <a16:creationId xmlns:a16="http://schemas.microsoft.com/office/drawing/2014/main" id="{874370E9-90F8-7043-83BC-B0E838FC5929}"/>
                </a:ext>
              </a:extLst>
            </p:cNvPr>
            <p:cNvSpPr/>
            <p:nvPr/>
          </p:nvSpPr>
          <p:spPr>
            <a:xfrm>
              <a:off x="9098240" y="3888444"/>
              <a:ext cx="270493"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25" name="箭头: 右 14">
            <a:extLst>
              <a:ext uri="{FF2B5EF4-FFF2-40B4-BE49-F238E27FC236}">
                <a16:creationId xmlns:a16="http://schemas.microsoft.com/office/drawing/2014/main" id="{84A13F57-7A86-7D49-BF4A-806E91C45084}"/>
              </a:ext>
            </a:extLst>
          </p:cNvPr>
          <p:cNvSpPr/>
          <p:nvPr/>
        </p:nvSpPr>
        <p:spPr>
          <a:xfrm rot="5400000">
            <a:off x="4084769" y="2461404"/>
            <a:ext cx="316606" cy="218582"/>
          </a:xfrm>
          <a:prstGeom prst="rightArrow">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6" name="矩形: 圆角 45">
            <a:extLst>
              <a:ext uri="{FF2B5EF4-FFF2-40B4-BE49-F238E27FC236}">
                <a16:creationId xmlns:a16="http://schemas.microsoft.com/office/drawing/2014/main" id="{2081FE63-BFB5-9348-8980-F5987BFCA9AA}"/>
              </a:ext>
            </a:extLst>
          </p:cNvPr>
          <p:cNvSpPr/>
          <p:nvPr/>
        </p:nvSpPr>
        <p:spPr>
          <a:xfrm>
            <a:off x="4344763" y="3343830"/>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a:t>
            </a:r>
          </a:p>
        </p:txBody>
      </p:sp>
      <p:sp>
        <p:nvSpPr>
          <p:cNvPr id="127" name="矩形: 圆角 46">
            <a:extLst>
              <a:ext uri="{FF2B5EF4-FFF2-40B4-BE49-F238E27FC236}">
                <a16:creationId xmlns:a16="http://schemas.microsoft.com/office/drawing/2014/main" id="{CB8C6156-D8E8-5B4D-9C23-5D10577FE4CA}"/>
              </a:ext>
            </a:extLst>
          </p:cNvPr>
          <p:cNvSpPr/>
          <p:nvPr/>
        </p:nvSpPr>
        <p:spPr>
          <a:xfrm>
            <a:off x="4352363" y="3707758"/>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路网</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8" name="矩形: 圆角 47">
            <a:extLst>
              <a:ext uri="{FF2B5EF4-FFF2-40B4-BE49-F238E27FC236}">
                <a16:creationId xmlns:a16="http://schemas.microsoft.com/office/drawing/2014/main" id="{9C666125-DAAC-9840-A941-59BD0D1CAA46}"/>
              </a:ext>
            </a:extLst>
          </p:cNvPr>
          <p:cNvSpPr/>
          <p:nvPr/>
        </p:nvSpPr>
        <p:spPr>
          <a:xfrm>
            <a:off x="4352363" y="4071686"/>
            <a:ext cx="1329792"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200" kern="0" dirty="0">
                <a:solidFill>
                  <a:srgbClr val="000000"/>
                </a:solidFill>
                <a:latin typeface="微软雅黑" panose="020B0503020204020204" pitchFamily="34" charset="-122"/>
                <a:ea typeface="微软雅黑" panose="020B0503020204020204" pitchFamily="34" charset="-122"/>
              </a:rPr>
              <a:t>空气质量</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9" name="矩形: 圆角 48">
            <a:extLst>
              <a:ext uri="{FF2B5EF4-FFF2-40B4-BE49-F238E27FC236}">
                <a16:creationId xmlns:a16="http://schemas.microsoft.com/office/drawing/2014/main" id="{A0C251DC-7DE6-A340-A6C4-0CCE0B09A160}"/>
              </a:ext>
            </a:extLst>
          </p:cNvPr>
          <p:cNvSpPr/>
          <p:nvPr/>
        </p:nvSpPr>
        <p:spPr>
          <a:xfrm>
            <a:off x="4352363" y="4435615"/>
            <a:ext cx="1329792" cy="262492"/>
          </a:xfrm>
          <a:prstGeom prst="roundRect">
            <a:avLst/>
          </a:prstGeom>
          <a:solidFill>
            <a:srgbClr val="FFFFFF"/>
          </a:solidFill>
          <a:ln w="6350" cap="flat" cmpd="sng" algn="ctr">
            <a:noFill/>
            <a:prstDash val="solid"/>
            <a:miter lim="800000"/>
          </a:ln>
          <a:effectLst/>
        </p:spPr>
        <p:txBody>
          <a:bodyPr rtlCol="0" anchor="ctr"/>
          <a:lstStyle/>
          <a:p>
            <a:pPr algn="ctr">
              <a:defRPr/>
            </a:pPr>
            <a:r>
              <a:rPr lang="zh-CN" altLang="en-US" sz="1200" kern="0" dirty="0">
                <a:solidFill>
                  <a:srgbClr val="000000"/>
                </a:solidFill>
                <a:latin typeface="微软雅黑" panose="020B0503020204020204" pitchFamily="34" charset="-122"/>
                <a:ea typeface="微软雅黑" panose="020B0503020204020204" pitchFamily="34" charset="-122"/>
              </a:rPr>
              <a:t>天气</a:t>
            </a:r>
          </a:p>
        </p:txBody>
      </p:sp>
      <p:sp>
        <p:nvSpPr>
          <p:cNvPr id="130" name="矩形: 圆角 69">
            <a:extLst>
              <a:ext uri="{FF2B5EF4-FFF2-40B4-BE49-F238E27FC236}">
                <a16:creationId xmlns:a16="http://schemas.microsoft.com/office/drawing/2014/main" id="{0DF61348-66F6-A141-A944-C30B751CA85A}"/>
              </a:ext>
            </a:extLst>
          </p:cNvPr>
          <p:cNvSpPr/>
          <p:nvPr/>
        </p:nvSpPr>
        <p:spPr>
          <a:xfrm>
            <a:off x="7880455" y="3564190"/>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出行</a:t>
            </a:r>
          </a:p>
        </p:txBody>
      </p:sp>
      <p:sp>
        <p:nvSpPr>
          <p:cNvPr id="131" name="矩形: 圆角 69">
            <a:extLst>
              <a:ext uri="{FF2B5EF4-FFF2-40B4-BE49-F238E27FC236}">
                <a16:creationId xmlns:a16="http://schemas.microsoft.com/office/drawing/2014/main" id="{66EDCE78-90DF-7E4A-ABAD-D1B261CDEF65}"/>
              </a:ext>
            </a:extLst>
          </p:cNvPr>
          <p:cNvSpPr/>
          <p:nvPr/>
        </p:nvSpPr>
        <p:spPr>
          <a:xfrm>
            <a:off x="7889581" y="4218801"/>
            <a:ext cx="842303" cy="262492"/>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路况</a:t>
            </a:r>
          </a:p>
        </p:txBody>
      </p:sp>
      <p:sp>
        <p:nvSpPr>
          <p:cNvPr id="132" name="矩形: 圆角 69">
            <a:extLst>
              <a:ext uri="{FF2B5EF4-FFF2-40B4-BE49-F238E27FC236}">
                <a16:creationId xmlns:a16="http://schemas.microsoft.com/office/drawing/2014/main" id="{941F9997-54A4-8A4A-9311-450A743A90A2}"/>
              </a:ext>
            </a:extLst>
          </p:cNvPr>
          <p:cNvSpPr/>
          <p:nvPr/>
        </p:nvSpPr>
        <p:spPr>
          <a:xfrm>
            <a:off x="9943788" y="4208160"/>
            <a:ext cx="842303" cy="381216"/>
          </a:xfrm>
          <a:prstGeom prst="roundRect">
            <a:avLst/>
          </a:prstGeom>
          <a:solidFill>
            <a:srgbClr val="FFFF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交通拥堵指数</a:t>
            </a:r>
          </a:p>
        </p:txBody>
      </p:sp>
    </p:spTree>
    <p:extLst>
      <p:ext uri="{BB962C8B-B14F-4D97-AF65-F5344CB8AC3E}">
        <p14:creationId xmlns:p14="http://schemas.microsoft.com/office/powerpoint/2010/main" val="110066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实时</a:t>
            </a:r>
            <a:r>
              <a:rPr kumimoji="1" lang="zh-CN" altLang="en-US" dirty="0"/>
              <a:t>实时计算任务的虚拟化技术方案研究</a:t>
            </a:r>
            <a:endParaRPr lang="zh-CN" altLang="en-US" sz="2299" dirty="0"/>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9226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AF306F1-170A-9E48-B228-6523D81A2ADF}"/>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6D54F6BF-0ECB-CB46-8F24-63E3A5027D4C}"/>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内容占位符 3">
            <a:extLst>
              <a:ext uri="{FF2B5EF4-FFF2-40B4-BE49-F238E27FC236}">
                <a16:creationId xmlns:a16="http://schemas.microsoft.com/office/drawing/2014/main" id="{5E7A3A87-ED70-9B46-BDB4-3C5457B941FC}"/>
              </a:ext>
            </a:extLst>
          </p:cNvPr>
          <p:cNvSpPr>
            <a:spLocks noGrp="1"/>
          </p:cNvSpPr>
          <p:nvPr>
            <p:ph idx="1"/>
          </p:nvPr>
        </p:nvSpPr>
        <p:spPr/>
        <p:txBody>
          <a:bodyPr/>
          <a:lstStyle/>
          <a:p>
            <a:r>
              <a:rPr kumimoji="1" lang="en-US" altLang="zh-CN" dirty="0" err="1"/>
              <a:t>Flink</a:t>
            </a:r>
            <a:r>
              <a:rPr kumimoji="1" lang="zh-CN" altLang="en-US" dirty="0"/>
              <a:t>基础环境搭建</a:t>
            </a:r>
            <a:endParaRPr kumimoji="1" lang="en-US" altLang="zh-CN" dirty="0"/>
          </a:p>
          <a:p>
            <a:r>
              <a:rPr kumimoji="1" lang="zh-CN" altLang="en-US" dirty="0"/>
              <a:t>学习</a:t>
            </a:r>
            <a:r>
              <a:rPr kumimoji="1" lang="en-US" altLang="zh-CN" dirty="0" err="1"/>
              <a:t>flink</a:t>
            </a:r>
            <a:r>
              <a:rPr kumimoji="1" lang="zh-CN" altLang="en-US" dirty="0"/>
              <a:t> </a:t>
            </a:r>
            <a:r>
              <a:rPr kumimoji="1" lang="en-US" altLang="zh-CN" dirty="0" err="1"/>
              <a:t>sql</a:t>
            </a:r>
            <a:endParaRPr kumimoji="1" lang="en-US" altLang="zh-CN" dirty="0"/>
          </a:p>
          <a:p>
            <a:endParaRPr kumimoji="1" lang="zh-CN" altLang="en-US" dirty="0"/>
          </a:p>
        </p:txBody>
      </p:sp>
      <p:sp>
        <p:nvSpPr>
          <p:cNvPr id="5" name="标题 4">
            <a:extLst>
              <a:ext uri="{FF2B5EF4-FFF2-40B4-BE49-F238E27FC236}">
                <a16:creationId xmlns:a16="http://schemas.microsoft.com/office/drawing/2014/main" id="{A5AC26FF-9E0F-894B-BAD2-2B78D5CFC1B5}"/>
              </a:ext>
            </a:extLst>
          </p:cNvPr>
          <p:cNvSpPr>
            <a:spLocks noGrp="1"/>
          </p:cNvSpPr>
          <p:nvPr>
            <p:ph type="title"/>
          </p:nvPr>
        </p:nvSpPr>
        <p:spPr/>
        <p:txBody>
          <a:bodyPr/>
          <a:lstStyle/>
          <a:p>
            <a:r>
              <a:rPr kumimoji="1" lang="en-US" altLang="zh-CN" dirty="0" err="1"/>
              <a:t>Flink</a:t>
            </a:r>
            <a:r>
              <a:rPr kumimoji="1" lang="zh-CN" altLang="en-US" dirty="0"/>
              <a:t> 基础环境搭建</a:t>
            </a:r>
          </a:p>
        </p:txBody>
      </p:sp>
      <p:pic>
        <p:nvPicPr>
          <p:cNvPr id="8" name="图片 7">
            <a:extLst>
              <a:ext uri="{FF2B5EF4-FFF2-40B4-BE49-F238E27FC236}">
                <a16:creationId xmlns:a16="http://schemas.microsoft.com/office/drawing/2014/main" id="{0CF20A90-11EF-2F4C-A315-0EE4FE723E5A}"/>
              </a:ext>
            </a:extLst>
          </p:cNvPr>
          <p:cNvPicPr>
            <a:picLocks noChangeAspect="1"/>
          </p:cNvPicPr>
          <p:nvPr/>
        </p:nvPicPr>
        <p:blipFill>
          <a:blip r:embed="rId2"/>
          <a:stretch>
            <a:fillRect/>
          </a:stretch>
        </p:blipFill>
        <p:spPr>
          <a:xfrm>
            <a:off x="1135146" y="4489011"/>
            <a:ext cx="9004300" cy="1765300"/>
          </a:xfrm>
          <a:prstGeom prst="rect">
            <a:avLst/>
          </a:prstGeom>
        </p:spPr>
      </p:pic>
      <p:pic>
        <p:nvPicPr>
          <p:cNvPr id="10" name="图片 9">
            <a:extLst>
              <a:ext uri="{FF2B5EF4-FFF2-40B4-BE49-F238E27FC236}">
                <a16:creationId xmlns:a16="http://schemas.microsoft.com/office/drawing/2014/main" id="{D0ECB73F-7197-9840-A0FF-EFB26A668E1A}"/>
              </a:ext>
            </a:extLst>
          </p:cNvPr>
          <p:cNvPicPr>
            <a:picLocks noChangeAspect="1"/>
          </p:cNvPicPr>
          <p:nvPr/>
        </p:nvPicPr>
        <p:blipFill>
          <a:blip r:embed="rId3"/>
          <a:stretch>
            <a:fillRect/>
          </a:stretch>
        </p:blipFill>
        <p:spPr>
          <a:xfrm>
            <a:off x="4195846" y="1133733"/>
            <a:ext cx="5943600" cy="3073400"/>
          </a:xfrm>
          <a:prstGeom prst="rect">
            <a:avLst/>
          </a:prstGeom>
        </p:spPr>
      </p:pic>
    </p:spTree>
    <p:extLst>
      <p:ext uri="{BB962C8B-B14F-4D97-AF65-F5344CB8AC3E}">
        <p14:creationId xmlns:p14="http://schemas.microsoft.com/office/powerpoint/2010/main" val="262597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D83D497-D6E1-1E48-BFE4-AA85E7739798}"/>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3AC6D1A2-78D5-C843-AC6D-8C1F81AA7A5D}"/>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内容占位符 3">
            <a:extLst>
              <a:ext uri="{FF2B5EF4-FFF2-40B4-BE49-F238E27FC236}">
                <a16:creationId xmlns:a16="http://schemas.microsoft.com/office/drawing/2014/main" id="{23A49143-5133-C349-A87A-09D9A789271F}"/>
              </a:ext>
            </a:extLst>
          </p:cNvPr>
          <p:cNvSpPr>
            <a:spLocks noGrp="1"/>
          </p:cNvSpPr>
          <p:nvPr>
            <p:ph idx="1"/>
          </p:nvPr>
        </p:nvSpPr>
        <p:spPr/>
        <p:txBody>
          <a:bodyPr/>
          <a:lstStyle/>
          <a:p>
            <a:r>
              <a:rPr kumimoji="1" lang="zh-CN" altLang="en-US" dirty="0"/>
              <a:t>了解相关具体特性及监控界面</a:t>
            </a:r>
          </a:p>
        </p:txBody>
      </p:sp>
      <p:sp>
        <p:nvSpPr>
          <p:cNvPr id="5" name="标题 4">
            <a:extLst>
              <a:ext uri="{FF2B5EF4-FFF2-40B4-BE49-F238E27FC236}">
                <a16:creationId xmlns:a16="http://schemas.microsoft.com/office/drawing/2014/main" id="{DE1EA573-426F-9644-8EEC-7FBD6C0439A4}"/>
              </a:ext>
            </a:extLst>
          </p:cNvPr>
          <p:cNvSpPr>
            <a:spLocks noGrp="1"/>
          </p:cNvSpPr>
          <p:nvPr>
            <p:ph type="title"/>
          </p:nvPr>
        </p:nvSpPr>
        <p:spPr/>
        <p:txBody>
          <a:bodyPr/>
          <a:lstStyle/>
          <a:p>
            <a:r>
              <a:rPr kumimoji="1" lang="en-US" altLang="zh-CN" dirty="0" err="1"/>
              <a:t>Flink</a:t>
            </a:r>
            <a:r>
              <a:rPr kumimoji="1" lang="zh-CN" altLang="en-US" dirty="0"/>
              <a:t> 环境</a:t>
            </a:r>
          </a:p>
        </p:txBody>
      </p:sp>
      <p:pic>
        <p:nvPicPr>
          <p:cNvPr id="6" name="图片 5">
            <a:extLst>
              <a:ext uri="{FF2B5EF4-FFF2-40B4-BE49-F238E27FC236}">
                <a16:creationId xmlns:a16="http://schemas.microsoft.com/office/drawing/2014/main" id="{92C73B79-DAD1-974B-86C0-0BC4873B1366}"/>
              </a:ext>
            </a:extLst>
          </p:cNvPr>
          <p:cNvPicPr>
            <a:picLocks noChangeAspect="1"/>
          </p:cNvPicPr>
          <p:nvPr/>
        </p:nvPicPr>
        <p:blipFill>
          <a:blip r:embed="rId2"/>
          <a:stretch>
            <a:fillRect/>
          </a:stretch>
        </p:blipFill>
        <p:spPr>
          <a:xfrm>
            <a:off x="2442413" y="1823939"/>
            <a:ext cx="7901487" cy="4212656"/>
          </a:xfrm>
          <a:prstGeom prst="rect">
            <a:avLst/>
          </a:prstGeom>
        </p:spPr>
      </p:pic>
    </p:spTree>
    <p:extLst>
      <p:ext uri="{BB962C8B-B14F-4D97-AF65-F5344CB8AC3E}">
        <p14:creationId xmlns:p14="http://schemas.microsoft.com/office/powerpoint/2010/main" val="87298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solidFill>
                  <a:schemeClr val="tx2"/>
                </a:solidFill>
              </a:rPr>
              <a:t>实时</a:t>
            </a:r>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t>海量数据存储快速检索的索引方案研究</a:t>
            </a:r>
            <a:endParaRPr kumimoji="1" lang="en-US" altLang="zh-CN" dirty="0"/>
          </a:p>
          <a:p>
            <a:r>
              <a:rPr kumimoji="1" lang="zh-CN" altLang="en-US" dirty="0">
                <a:solidFill>
                  <a:schemeClr val="tx2"/>
                </a:solidFill>
              </a:rPr>
              <a:t>基于深度学习的数据预警模型研究</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67497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42C510A-B361-5540-9D1E-833CE4618C10}"/>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079444EF-5197-D645-A85B-D0A4EFE60625}"/>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内容占位符 3">
            <a:extLst>
              <a:ext uri="{FF2B5EF4-FFF2-40B4-BE49-F238E27FC236}">
                <a16:creationId xmlns:a16="http://schemas.microsoft.com/office/drawing/2014/main" id="{918371B4-8992-0345-A8C9-ABA27411F54C}"/>
              </a:ext>
            </a:extLst>
          </p:cNvPr>
          <p:cNvSpPr>
            <a:spLocks noGrp="1"/>
          </p:cNvSpPr>
          <p:nvPr>
            <p:ph idx="1"/>
          </p:nvPr>
        </p:nvSpPr>
        <p:spPr/>
        <p:txBody>
          <a:bodyPr/>
          <a:lstStyle/>
          <a:p>
            <a:r>
              <a:rPr lang="en-US" altLang="zh-CN" dirty="0"/>
              <a:t>Log</a:t>
            </a:r>
          </a:p>
          <a:p>
            <a:r>
              <a:rPr lang="en-US" altLang="zh-CN" dirty="0"/>
              <a:t>Integration</a:t>
            </a:r>
          </a:p>
          <a:p>
            <a:r>
              <a:rPr lang="en-US" altLang="zh-CN" dirty="0"/>
              <a:t>Special</a:t>
            </a:r>
          </a:p>
          <a:p>
            <a:r>
              <a:rPr lang="en-US" altLang="zh-CN" dirty="0" err="1"/>
              <a:t>MergeTree</a:t>
            </a:r>
            <a:endParaRPr lang="en-US" altLang="zh-CN" dirty="0"/>
          </a:p>
          <a:p>
            <a:endParaRPr kumimoji="1" lang="zh-CN" altLang="en-US" dirty="0"/>
          </a:p>
        </p:txBody>
      </p:sp>
      <p:sp>
        <p:nvSpPr>
          <p:cNvPr id="5" name="标题 4">
            <a:extLst>
              <a:ext uri="{FF2B5EF4-FFF2-40B4-BE49-F238E27FC236}">
                <a16:creationId xmlns:a16="http://schemas.microsoft.com/office/drawing/2014/main" id="{4DFE89FD-33E5-A442-829B-80D0F6848AA8}"/>
              </a:ext>
            </a:extLst>
          </p:cNvPr>
          <p:cNvSpPr>
            <a:spLocks noGrp="1"/>
          </p:cNvSpPr>
          <p:nvPr>
            <p:ph type="title"/>
          </p:nvPr>
        </p:nvSpPr>
        <p:spPr/>
        <p:txBody>
          <a:bodyPr/>
          <a:lstStyle/>
          <a:p>
            <a:r>
              <a:rPr kumimoji="1" lang="en-US" altLang="zh-CN" dirty="0" err="1"/>
              <a:t>Clickhouse</a:t>
            </a:r>
            <a:r>
              <a:rPr kumimoji="1" lang="zh-CN" altLang="en-US" dirty="0"/>
              <a:t>引擎研究</a:t>
            </a:r>
          </a:p>
        </p:txBody>
      </p:sp>
      <p:pic>
        <p:nvPicPr>
          <p:cNvPr id="2050" name="Picture 2">
            <a:extLst>
              <a:ext uri="{FF2B5EF4-FFF2-40B4-BE49-F238E27FC236}">
                <a16:creationId xmlns:a16="http://schemas.microsoft.com/office/drawing/2014/main" id="{E289DCCE-3421-3F43-A746-AAF1A944C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024" y="1050918"/>
            <a:ext cx="8645011" cy="53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63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372EBC0-60EB-AC48-B57F-0EE38D29EBA0}"/>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36587C5B-9ED4-6746-BFCB-55CD88B895DB}"/>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内容占位符 3">
            <a:extLst>
              <a:ext uri="{FF2B5EF4-FFF2-40B4-BE49-F238E27FC236}">
                <a16:creationId xmlns:a16="http://schemas.microsoft.com/office/drawing/2014/main" id="{514F1C3C-D261-6B49-840C-2D71B741C6D6}"/>
              </a:ext>
            </a:extLst>
          </p:cNvPr>
          <p:cNvSpPr>
            <a:spLocks noGrp="1"/>
          </p:cNvSpPr>
          <p:nvPr>
            <p:ph idx="1"/>
          </p:nvPr>
        </p:nvSpPr>
        <p:spPr/>
        <p:txBody>
          <a:bodyPr/>
          <a:lstStyle/>
          <a:p>
            <a:r>
              <a:rPr lang="en-US" altLang="zh-CN" dirty="0"/>
              <a:t>Log</a:t>
            </a:r>
            <a:r>
              <a:rPr lang="zh-CN" altLang="en-US" dirty="0"/>
              <a:t>系列表引擎功能相对简单，主要用于快速写入小表（</a:t>
            </a:r>
            <a:r>
              <a:rPr lang="en-US" altLang="zh-CN" dirty="0"/>
              <a:t>1</a:t>
            </a:r>
            <a:r>
              <a:rPr lang="zh-CN" altLang="en-US" dirty="0"/>
              <a:t>百万行左右的表），然后全部读出的场景。</a:t>
            </a:r>
            <a:endParaRPr lang="en-US" altLang="zh-CN" dirty="0"/>
          </a:p>
          <a:p>
            <a:endParaRPr lang="zh-CN" altLang="en-US" dirty="0"/>
          </a:p>
          <a:p>
            <a:r>
              <a:rPr kumimoji="1" lang="zh-CN" altLang="en-US" dirty="0"/>
              <a:t>共性</a:t>
            </a:r>
            <a:endParaRPr kumimoji="1" lang="en-US" altLang="zh-CN" dirty="0"/>
          </a:p>
          <a:p>
            <a:pPr lvl="1"/>
            <a:r>
              <a:rPr lang="zh-CN" altLang="en-US" dirty="0"/>
              <a:t>数据被顺序</a:t>
            </a:r>
            <a:r>
              <a:rPr lang="en-US" altLang="zh-CN" dirty="0"/>
              <a:t>append</a:t>
            </a:r>
            <a:r>
              <a:rPr lang="zh-CN" altLang="en-US" dirty="0"/>
              <a:t>写到磁盘上；</a:t>
            </a:r>
          </a:p>
          <a:p>
            <a:pPr lvl="1"/>
            <a:r>
              <a:rPr lang="zh-CN" altLang="en-US" dirty="0"/>
              <a:t>不支持</a:t>
            </a:r>
            <a:r>
              <a:rPr lang="en-US" altLang="zh-CN" dirty="0"/>
              <a:t>delete</a:t>
            </a:r>
            <a:r>
              <a:rPr lang="zh-CN" altLang="en-US" dirty="0"/>
              <a:t>、</a:t>
            </a:r>
            <a:r>
              <a:rPr lang="en-US" altLang="zh-CN" dirty="0"/>
              <a:t>update</a:t>
            </a:r>
            <a:r>
              <a:rPr lang="zh-CN" altLang="en-US" dirty="0"/>
              <a:t>；</a:t>
            </a:r>
          </a:p>
          <a:p>
            <a:pPr lvl="1"/>
            <a:r>
              <a:rPr lang="zh-CN" altLang="en-US" dirty="0"/>
              <a:t>不支持</a:t>
            </a:r>
            <a:r>
              <a:rPr lang="en-US" altLang="zh-CN" dirty="0"/>
              <a:t>index</a:t>
            </a:r>
            <a:r>
              <a:rPr lang="zh-CN" altLang="en-US" dirty="0"/>
              <a:t>；</a:t>
            </a:r>
          </a:p>
          <a:p>
            <a:pPr lvl="1"/>
            <a:r>
              <a:rPr lang="zh-CN" altLang="en-US" dirty="0"/>
              <a:t>不支持原子性写；</a:t>
            </a:r>
          </a:p>
          <a:p>
            <a:pPr lvl="1"/>
            <a:r>
              <a:rPr lang="en-US" altLang="zh-CN" dirty="0"/>
              <a:t>insert</a:t>
            </a:r>
            <a:r>
              <a:rPr lang="zh-CN" altLang="en-US" dirty="0"/>
              <a:t>会阻塞</a:t>
            </a:r>
            <a:r>
              <a:rPr lang="en-US" altLang="zh-CN" dirty="0"/>
              <a:t>select</a:t>
            </a:r>
            <a:r>
              <a:rPr lang="zh-CN" altLang="en-US" dirty="0"/>
              <a:t>操作。</a:t>
            </a:r>
            <a:endParaRPr lang="en-US" altLang="zh-CN" dirty="0"/>
          </a:p>
          <a:p>
            <a:r>
              <a:rPr lang="zh-CN" altLang="en-US" dirty="0"/>
              <a:t>区别</a:t>
            </a:r>
            <a:endParaRPr lang="en-US" altLang="zh-CN" dirty="0"/>
          </a:p>
          <a:p>
            <a:pPr lvl="1"/>
            <a:r>
              <a:rPr lang="en-US" altLang="zh-CN" dirty="0" err="1"/>
              <a:t>TinyLog</a:t>
            </a:r>
            <a:r>
              <a:rPr lang="zh-CN" altLang="en-US" dirty="0"/>
              <a:t>：不支持并发读取数据文件，查询性能较差；格式简单，适合用来暂存中间数据；</a:t>
            </a:r>
          </a:p>
          <a:p>
            <a:pPr lvl="1"/>
            <a:r>
              <a:rPr lang="en-US" altLang="zh-CN" dirty="0" err="1"/>
              <a:t>StripLog</a:t>
            </a:r>
            <a:r>
              <a:rPr lang="zh-CN" altLang="en-US" dirty="0"/>
              <a:t>：支持并发读取数据文件，查询性能比</a:t>
            </a:r>
            <a:r>
              <a:rPr lang="en-US" altLang="zh-CN" dirty="0" err="1"/>
              <a:t>TinyLog</a:t>
            </a:r>
            <a:r>
              <a:rPr lang="zh-CN" altLang="en-US" dirty="0"/>
              <a:t>好；将所有列存储在同一个大文件中，减少了文件个数；</a:t>
            </a:r>
          </a:p>
          <a:p>
            <a:pPr lvl="1"/>
            <a:r>
              <a:rPr lang="en-US" altLang="zh-CN" dirty="0"/>
              <a:t>Log</a:t>
            </a:r>
            <a:r>
              <a:rPr lang="zh-CN" altLang="en-US" dirty="0"/>
              <a:t>：支持并发读取数据文件，查询性能比</a:t>
            </a:r>
            <a:r>
              <a:rPr lang="en-US" altLang="zh-CN" dirty="0" err="1"/>
              <a:t>TinyLog</a:t>
            </a:r>
            <a:r>
              <a:rPr lang="zh-CN" altLang="en-US" dirty="0"/>
              <a:t>好；每个列会单独存储在一个独立文件中。</a:t>
            </a:r>
          </a:p>
          <a:p>
            <a:endParaRPr lang="zh-CN" altLang="en-US" dirty="0"/>
          </a:p>
          <a:p>
            <a:pPr lvl="1"/>
            <a:endParaRPr kumimoji="1" lang="zh-CN" altLang="en-US" dirty="0"/>
          </a:p>
        </p:txBody>
      </p:sp>
      <p:sp>
        <p:nvSpPr>
          <p:cNvPr id="5" name="标题 4">
            <a:extLst>
              <a:ext uri="{FF2B5EF4-FFF2-40B4-BE49-F238E27FC236}">
                <a16:creationId xmlns:a16="http://schemas.microsoft.com/office/drawing/2014/main" id="{91A4610D-1E77-7447-9D7D-784AFC3DCE83}"/>
              </a:ext>
            </a:extLst>
          </p:cNvPr>
          <p:cNvSpPr>
            <a:spLocks noGrp="1"/>
          </p:cNvSpPr>
          <p:nvPr>
            <p:ph type="title"/>
          </p:nvPr>
        </p:nvSpPr>
        <p:spPr/>
        <p:txBody>
          <a:bodyPr/>
          <a:lstStyle/>
          <a:p>
            <a:r>
              <a:rPr kumimoji="1" lang="en-US" altLang="zh-CN" dirty="0"/>
              <a:t>Log</a:t>
            </a:r>
            <a:r>
              <a:rPr kumimoji="1" lang="zh-CN" altLang="en-US" dirty="0"/>
              <a:t> 系列</a:t>
            </a:r>
          </a:p>
        </p:txBody>
      </p:sp>
    </p:spTree>
    <p:extLst>
      <p:ext uri="{BB962C8B-B14F-4D97-AF65-F5344CB8AC3E}">
        <p14:creationId xmlns:p14="http://schemas.microsoft.com/office/powerpoint/2010/main" val="141197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FAF710B-291C-CC4F-9F1B-D083D3653F1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3B5F9EDA-1629-7B44-B0F4-6C59D96491D9}"/>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内容占位符 3">
            <a:extLst>
              <a:ext uri="{FF2B5EF4-FFF2-40B4-BE49-F238E27FC236}">
                <a16:creationId xmlns:a16="http://schemas.microsoft.com/office/drawing/2014/main" id="{8768EC12-9BFA-5742-AAB2-793E991BE014}"/>
              </a:ext>
            </a:extLst>
          </p:cNvPr>
          <p:cNvSpPr>
            <a:spLocks noGrp="1"/>
          </p:cNvSpPr>
          <p:nvPr>
            <p:ph idx="1"/>
          </p:nvPr>
        </p:nvSpPr>
        <p:spPr/>
        <p:txBody>
          <a:bodyPr/>
          <a:lstStyle/>
          <a:p>
            <a:r>
              <a:rPr lang="zh-CN" altLang="en-US" dirty="0"/>
              <a:t>该系统表引擎主要用于将外部数据导入到</a:t>
            </a:r>
            <a:r>
              <a:rPr lang="en-US" altLang="zh-CN" dirty="0" err="1"/>
              <a:t>ClickHouse</a:t>
            </a:r>
            <a:r>
              <a:rPr lang="zh-CN" altLang="en-US" dirty="0"/>
              <a:t>中，或者在</a:t>
            </a:r>
            <a:r>
              <a:rPr lang="en-US" altLang="zh-CN" dirty="0" err="1"/>
              <a:t>ClickHouse</a:t>
            </a:r>
            <a:r>
              <a:rPr lang="zh-CN" altLang="en-US" dirty="0"/>
              <a:t>中直接操作外部数据源。</a:t>
            </a:r>
            <a:endParaRPr lang="en-US" altLang="zh-CN" dirty="0"/>
          </a:p>
          <a:p>
            <a:endParaRPr lang="en-US" altLang="zh-CN" dirty="0"/>
          </a:p>
          <a:p>
            <a:r>
              <a:rPr lang="en-US" altLang="zh-CN" dirty="0"/>
              <a:t>Kafka</a:t>
            </a:r>
            <a:r>
              <a:rPr lang="zh-CN" altLang="en-US" dirty="0"/>
              <a:t>：将</a:t>
            </a:r>
            <a:r>
              <a:rPr lang="en-US" altLang="zh-CN" dirty="0"/>
              <a:t>Kafka Topic</a:t>
            </a:r>
            <a:r>
              <a:rPr lang="zh-CN" altLang="en-US" dirty="0"/>
              <a:t>中的数据直接导入到</a:t>
            </a:r>
            <a:r>
              <a:rPr lang="en-US" altLang="zh-CN" dirty="0" err="1"/>
              <a:t>ClickHouse</a:t>
            </a:r>
            <a:r>
              <a:rPr lang="zh-CN" altLang="en-US" dirty="0"/>
              <a:t>；</a:t>
            </a:r>
          </a:p>
          <a:p>
            <a:r>
              <a:rPr lang="en-US" altLang="zh-CN" dirty="0"/>
              <a:t>MySQL</a:t>
            </a:r>
            <a:r>
              <a:rPr lang="zh-CN" altLang="en-US" dirty="0"/>
              <a:t>：将</a:t>
            </a:r>
            <a:r>
              <a:rPr lang="en-US" altLang="zh-CN" dirty="0" err="1"/>
              <a:t>Mysql</a:t>
            </a:r>
            <a:r>
              <a:rPr lang="zh-CN" altLang="en-US" dirty="0"/>
              <a:t>作为存储引擎，直接在</a:t>
            </a:r>
            <a:r>
              <a:rPr lang="en-US" altLang="zh-CN" dirty="0" err="1"/>
              <a:t>ClickHouse</a:t>
            </a:r>
            <a:r>
              <a:rPr lang="zh-CN" altLang="en-US" dirty="0"/>
              <a:t>中对</a:t>
            </a:r>
            <a:r>
              <a:rPr lang="en-US" altLang="zh-CN" dirty="0"/>
              <a:t>MySQL</a:t>
            </a:r>
            <a:r>
              <a:rPr lang="zh-CN" altLang="en-US" dirty="0"/>
              <a:t>表进行</a:t>
            </a:r>
            <a:r>
              <a:rPr lang="en-US" altLang="zh-CN" dirty="0"/>
              <a:t>select</a:t>
            </a:r>
            <a:r>
              <a:rPr lang="zh-CN" altLang="en-US" dirty="0"/>
              <a:t>等操作；</a:t>
            </a:r>
          </a:p>
          <a:p>
            <a:r>
              <a:rPr lang="en-US" altLang="zh-CN" dirty="0"/>
              <a:t>JDBC/ODBC</a:t>
            </a:r>
            <a:r>
              <a:rPr lang="zh-CN" altLang="en-US" dirty="0"/>
              <a:t>：通过指定</a:t>
            </a:r>
            <a:r>
              <a:rPr lang="en-US" altLang="zh-CN" dirty="0" err="1"/>
              <a:t>jdbc</a:t>
            </a:r>
            <a:r>
              <a:rPr lang="zh-CN" altLang="en-US" dirty="0"/>
              <a:t>、</a:t>
            </a:r>
            <a:r>
              <a:rPr lang="en-US" altLang="zh-CN" dirty="0" err="1"/>
              <a:t>odbc</a:t>
            </a:r>
            <a:r>
              <a:rPr lang="zh-CN" altLang="en-US" dirty="0"/>
              <a:t>连接串读取数据源；</a:t>
            </a:r>
          </a:p>
          <a:p>
            <a:r>
              <a:rPr lang="en-US" altLang="zh-CN" dirty="0"/>
              <a:t>HDFS</a:t>
            </a:r>
            <a:r>
              <a:rPr lang="zh-CN" altLang="en-US" dirty="0"/>
              <a:t>：直接读取</a:t>
            </a:r>
            <a:r>
              <a:rPr lang="en-US" altLang="zh-CN" dirty="0"/>
              <a:t>HDFS</a:t>
            </a:r>
            <a:r>
              <a:rPr lang="zh-CN" altLang="en-US" dirty="0"/>
              <a:t>上的特定格式的数据文件；</a:t>
            </a:r>
          </a:p>
          <a:p>
            <a:endParaRPr lang="zh-CN" altLang="en-US" dirty="0"/>
          </a:p>
          <a:p>
            <a:endParaRPr lang="zh-CN" altLang="en-US" dirty="0"/>
          </a:p>
        </p:txBody>
      </p:sp>
      <p:sp>
        <p:nvSpPr>
          <p:cNvPr id="5" name="标题 4">
            <a:extLst>
              <a:ext uri="{FF2B5EF4-FFF2-40B4-BE49-F238E27FC236}">
                <a16:creationId xmlns:a16="http://schemas.microsoft.com/office/drawing/2014/main" id="{913C2F62-2658-144E-B7D6-B4D3DD99EE7A}"/>
              </a:ext>
            </a:extLst>
          </p:cNvPr>
          <p:cNvSpPr>
            <a:spLocks noGrp="1"/>
          </p:cNvSpPr>
          <p:nvPr>
            <p:ph type="title"/>
          </p:nvPr>
        </p:nvSpPr>
        <p:spPr/>
        <p:txBody>
          <a:bodyPr>
            <a:normAutofit/>
          </a:bodyPr>
          <a:lstStyle/>
          <a:p>
            <a:r>
              <a:rPr lang="en-US" altLang="zh-CN" dirty="0"/>
              <a:t>Integration</a:t>
            </a:r>
            <a:r>
              <a:rPr lang="zh-CN" altLang="en-US" dirty="0"/>
              <a:t> 系列</a:t>
            </a:r>
            <a:endParaRPr kumimoji="1" lang="zh-CN" altLang="en-US" dirty="0"/>
          </a:p>
        </p:txBody>
      </p:sp>
    </p:spTree>
    <p:extLst>
      <p:ext uri="{BB962C8B-B14F-4D97-AF65-F5344CB8AC3E}">
        <p14:creationId xmlns:p14="http://schemas.microsoft.com/office/powerpoint/2010/main" val="22277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9038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B1DA7E3-8D11-7A41-AC2B-24AA5FDCB4D7}"/>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1EE6B75-25F8-4C4A-8A4E-0A2DE0526728}"/>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内容占位符 3">
            <a:extLst>
              <a:ext uri="{FF2B5EF4-FFF2-40B4-BE49-F238E27FC236}">
                <a16:creationId xmlns:a16="http://schemas.microsoft.com/office/drawing/2014/main" id="{91371FE6-2512-7B40-A092-B739F188B004}"/>
              </a:ext>
            </a:extLst>
          </p:cNvPr>
          <p:cNvSpPr>
            <a:spLocks noGrp="1"/>
          </p:cNvSpPr>
          <p:nvPr>
            <p:ph idx="1"/>
          </p:nvPr>
        </p:nvSpPr>
        <p:spPr/>
        <p:txBody>
          <a:bodyPr/>
          <a:lstStyle/>
          <a:p>
            <a:r>
              <a:rPr lang="en-US" altLang="zh-CN" dirty="0"/>
              <a:t>Special</a:t>
            </a:r>
            <a:r>
              <a:rPr lang="zh-CN" altLang="en-US" dirty="0"/>
              <a:t>系列的表引擎，大多是为了特定场景而定制的。</a:t>
            </a:r>
            <a:endParaRPr lang="en-US" altLang="zh-CN" dirty="0"/>
          </a:p>
          <a:p>
            <a:endParaRPr lang="en-US" altLang="zh-CN" dirty="0"/>
          </a:p>
          <a:p>
            <a:r>
              <a:rPr lang="en-US" altLang="zh-CN" dirty="0"/>
              <a:t>Memory</a:t>
            </a:r>
            <a:r>
              <a:rPr lang="zh-CN" altLang="en-US" dirty="0"/>
              <a:t>：将数据存储在内存中，重启后会导致数据丢失。查询性能极好，适合于对于数据持久性没有要求的</a:t>
            </a:r>
            <a:r>
              <a:rPr lang="en-US" altLang="zh-CN" dirty="0"/>
              <a:t>1</a:t>
            </a:r>
            <a:r>
              <a:rPr lang="zh-CN" altLang="en-US" dirty="0"/>
              <a:t>亿一下的小表。在</a:t>
            </a:r>
            <a:r>
              <a:rPr lang="en-US" altLang="zh-CN" dirty="0" err="1"/>
              <a:t>ClickHouse</a:t>
            </a:r>
            <a:r>
              <a:rPr lang="zh-CN" altLang="en-US" dirty="0"/>
              <a:t>中，通常用来做临时表。</a:t>
            </a:r>
          </a:p>
          <a:p>
            <a:r>
              <a:rPr lang="en-US" altLang="zh-CN" dirty="0"/>
              <a:t>Buffer</a:t>
            </a:r>
            <a:r>
              <a:rPr lang="zh-CN" altLang="en-US" dirty="0"/>
              <a:t>：为目标表设置一个内存</a:t>
            </a:r>
            <a:r>
              <a:rPr lang="en-US" altLang="zh-CN" dirty="0"/>
              <a:t>buffer</a:t>
            </a:r>
            <a:r>
              <a:rPr lang="zh-CN" altLang="en-US" dirty="0"/>
              <a:t>，当</a:t>
            </a:r>
            <a:r>
              <a:rPr lang="en-US" altLang="zh-CN" dirty="0"/>
              <a:t>buffer</a:t>
            </a:r>
            <a:r>
              <a:rPr lang="zh-CN" altLang="en-US" dirty="0"/>
              <a:t>达到了一定条件之后会</a:t>
            </a:r>
            <a:r>
              <a:rPr lang="en-US" altLang="zh-CN" dirty="0"/>
              <a:t>flush</a:t>
            </a:r>
            <a:r>
              <a:rPr lang="zh-CN" altLang="en-US" dirty="0"/>
              <a:t>到磁盘。</a:t>
            </a:r>
          </a:p>
          <a:p>
            <a:r>
              <a:rPr lang="en-US" altLang="zh-CN" dirty="0"/>
              <a:t>File</a:t>
            </a:r>
            <a:r>
              <a:rPr lang="zh-CN" altLang="en-US" dirty="0"/>
              <a:t>：直接将本地文件作为数据存储；</a:t>
            </a:r>
          </a:p>
          <a:p>
            <a:r>
              <a:rPr lang="en-US" altLang="zh-CN" dirty="0"/>
              <a:t>Null</a:t>
            </a:r>
            <a:r>
              <a:rPr lang="zh-CN" altLang="en-US" dirty="0"/>
              <a:t>：写入数据被丢弃、读取数据为空；</a:t>
            </a:r>
          </a:p>
        </p:txBody>
      </p:sp>
      <p:sp>
        <p:nvSpPr>
          <p:cNvPr id="5" name="标题 4">
            <a:extLst>
              <a:ext uri="{FF2B5EF4-FFF2-40B4-BE49-F238E27FC236}">
                <a16:creationId xmlns:a16="http://schemas.microsoft.com/office/drawing/2014/main" id="{CCA6750B-6205-1C46-AE23-A2C6009D03C4}"/>
              </a:ext>
            </a:extLst>
          </p:cNvPr>
          <p:cNvSpPr>
            <a:spLocks noGrp="1"/>
          </p:cNvSpPr>
          <p:nvPr>
            <p:ph type="title"/>
          </p:nvPr>
        </p:nvSpPr>
        <p:spPr/>
        <p:txBody>
          <a:bodyPr>
            <a:normAutofit/>
          </a:bodyPr>
          <a:lstStyle/>
          <a:p>
            <a:r>
              <a:rPr lang="en-US" altLang="zh-CN" dirty="0"/>
              <a:t>Special</a:t>
            </a:r>
            <a:r>
              <a:rPr lang="zh-CN" altLang="en-US" dirty="0"/>
              <a:t>系列</a:t>
            </a:r>
            <a:endParaRPr kumimoji="1" lang="zh-CN" altLang="en-US" dirty="0"/>
          </a:p>
        </p:txBody>
      </p:sp>
    </p:spTree>
    <p:extLst>
      <p:ext uri="{BB962C8B-B14F-4D97-AF65-F5344CB8AC3E}">
        <p14:creationId xmlns:p14="http://schemas.microsoft.com/office/powerpoint/2010/main" val="408236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89FC7B4-2087-A945-92AE-2485E3E56A15}"/>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E0226AE2-7F7E-874E-8F7F-7E1A25964DAD}"/>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内容占位符 3">
            <a:extLst>
              <a:ext uri="{FF2B5EF4-FFF2-40B4-BE49-F238E27FC236}">
                <a16:creationId xmlns:a16="http://schemas.microsoft.com/office/drawing/2014/main" id="{A9E5E528-0CE7-CF45-8E45-02F1B6483650}"/>
              </a:ext>
            </a:extLst>
          </p:cNvPr>
          <p:cNvSpPr>
            <a:spLocks noGrp="1"/>
          </p:cNvSpPr>
          <p:nvPr>
            <p:ph idx="1"/>
          </p:nvPr>
        </p:nvSpPr>
        <p:spPr/>
        <p:txBody>
          <a:bodyPr/>
          <a:lstStyle/>
          <a:p>
            <a:r>
              <a:rPr lang="en-US" altLang="zh-CN" dirty="0"/>
              <a:t>Log</a:t>
            </a:r>
            <a:r>
              <a:rPr lang="zh-CN" altLang="en-US" dirty="0"/>
              <a:t>、</a:t>
            </a:r>
            <a:r>
              <a:rPr lang="en-US" altLang="zh-CN" dirty="0"/>
              <a:t>Special</a:t>
            </a:r>
            <a:r>
              <a:rPr lang="zh-CN" altLang="en-US" dirty="0"/>
              <a:t>、</a:t>
            </a:r>
            <a:r>
              <a:rPr lang="en-US" altLang="zh-CN" dirty="0"/>
              <a:t>Integration</a:t>
            </a:r>
            <a:r>
              <a:rPr lang="zh-CN" altLang="en-US" dirty="0"/>
              <a:t>主要用于特殊用途，场景相对有限。</a:t>
            </a:r>
            <a:endParaRPr lang="en-US" altLang="zh-CN" dirty="0"/>
          </a:p>
          <a:p>
            <a:r>
              <a:rPr lang="en-US" altLang="zh-CN" dirty="0" err="1"/>
              <a:t>MergeTree</a:t>
            </a:r>
            <a:r>
              <a:rPr lang="zh-CN" altLang="en-US" dirty="0"/>
              <a:t>系列是官方主推的存储引擎，支持几乎所有</a:t>
            </a:r>
            <a:r>
              <a:rPr lang="en-US" altLang="zh-CN" dirty="0" err="1"/>
              <a:t>ClickHouse</a:t>
            </a:r>
            <a:r>
              <a:rPr lang="zh-CN" altLang="en-US" dirty="0"/>
              <a:t>核心功能。</a:t>
            </a:r>
            <a:endParaRPr lang="en-US" altLang="zh-CN" dirty="0"/>
          </a:p>
          <a:p>
            <a:endParaRPr lang="en-US" altLang="zh-CN" dirty="0"/>
          </a:p>
          <a:p>
            <a:r>
              <a:rPr lang="en-US" altLang="zh-CN" dirty="0" err="1"/>
              <a:t>MergeTree</a:t>
            </a:r>
            <a:r>
              <a:rPr lang="zh-CN" altLang="en-US" dirty="0"/>
              <a:t>引擎</a:t>
            </a:r>
            <a:endParaRPr lang="en-US" altLang="zh-CN" dirty="0"/>
          </a:p>
          <a:p>
            <a:pPr lvl="1"/>
            <a:r>
              <a:rPr lang="zh-CN" altLang="en-US" dirty="0"/>
              <a:t>主要用于海量数据分析，支持数据分区、存储有序、主键索引、稀疏索引、数据</a:t>
            </a:r>
            <a:r>
              <a:rPr lang="en-US" altLang="zh-CN" dirty="0"/>
              <a:t>TTL</a:t>
            </a:r>
            <a:r>
              <a:rPr lang="zh-CN" altLang="en-US" dirty="0"/>
              <a:t>等。</a:t>
            </a:r>
          </a:p>
        </p:txBody>
      </p:sp>
      <p:sp>
        <p:nvSpPr>
          <p:cNvPr id="5" name="标题 4">
            <a:extLst>
              <a:ext uri="{FF2B5EF4-FFF2-40B4-BE49-F238E27FC236}">
                <a16:creationId xmlns:a16="http://schemas.microsoft.com/office/drawing/2014/main" id="{C8D63AA8-5097-8D4F-8F60-AF935624C16D}"/>
              </a:ext>
            </a:extLst>
          </p:cNvPr>
          <p:cNvSpPr>
            <a:spLocks noGrp="1"/>
          </p:cNvSpPr>
          <p:nvPr>
            <p:ph type="title"/>
          </p:nvPr>
        </p:nvSpPr>
        <p:spPr/>
        <p:txBody>
          <a:bodyPr>
            <a:normAutofit/>
          </a:bodyPr>
          <a:lstStyle/>
          <a:p>
            <a:r>
              <a:rPr lang="en-US" altLang="zh-CN" dirty="0" err="1"/>
              <a:t>MergeTree</a:t>
            </a:r>
            <a:r>
              <a:rPr lang="zh-CN" altLang="en-US" dirty="0"/>
              <a:t>系列</a:t>
            </a:r>
            <a:endParaRPr kumimoji="1" lang="zh-CN" altLang="en-US" dirty="0"/>
          </a:p>
        </p:txBody>
      </p:sp>
    </p:spTree>
    <p:extLst>
      <p:ext uri="{BB962C8B-B14F-4D97-AF65-F5344CB8AC3E}">
        <p14:creationId xmlns:p14="http://schemas.microsoft.com/office/powerpoint/2010/main" val="357124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7D8568-DBAE-CE49-8B19-87EAAFC09E5B}"/>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FCCB6A79-1F6D-1F4E-BB00-9F071E422FE7}"/>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内容占位符 3">
            <a:extLst>
              <a:ext uri="{FF2B5EF4-FFF2-40B4-BE49-F238E27FC236}">
                <a16:creationId xmlns:a16="http://schemas.microsoft.com/office/drawing/2014/main" id="{0C4B4F9C-79D8-9D4B-B89B-7BBF69ED2F20}"/>
              </a:ext>
            </a:extLst>
          </p:cNvPr>
          <p:cNvSpPr>
            <a:spLocks noGrp="1"/>
          </p:cNvSpPr>
          <p:nvPr>
            <p:ph idx="1"/>
          </p:nvPr>
        </p:nvSpPr>
        <p:spPr/>
        <p:txBody>
          <a:bodyPr/>
          <a:lstStyle/>
          <a:p>
            <a:r>
              <a:rPr lang="en-US" altLang="zh-CN" dirty="0" err="1"/>
              <a:t>MergeTree</a:t>
            </a:r>
            <a:r>
              <a:rPr lang="zh-CN" altLang="en-US" dirty="0"/>
              <a:t>（合并树）系列表引擎是 </a:t>
            </a:r>
            <a:r>
              <a:rPr lang="en-US" altLang="zh-CN" dirty="0" err="1"/>
              <a:t>ClickHouse</a:t>
            </a:r>
            <a:r>
              <a:rPr lang="en-US" altLang="zh-CN" dirty="0"/>
              <a:t> </a:t>
            </a:r>
            <a:r>
              <a:rPr lang="zh-CN" altLang="en-US" dirty="0"/>
              <a:t>提供的最具特色的存储引擎。</a:t>
            </a:r>
            <a:endParaRPr lang="en-US" altLang="zh-CN" dirty="0"/>
          </a:p>
          <a:p>
            <a:r>
              <a:rPr lang="en-US" altLang="zh-CN" dirty="0" err="1"/>
              <a:t>MergeTree</a:t>
            </a:r>
            <a:r>
              <a:rPr lang="en-US" altLang="zh-CN" dirty="0"/>
              <a:t> </a:t>
            </a:r>
            <a:r>
              <a:rPr lang="zh-CN" altLang="en-US" dirty="0"/>
              <a:t>引擎支持数据按主键、数据分区、数据副本以及数据采样等特性。</a:t>
            </a:r>
            <a:endParaRPr lang="en-US" altLang="zh-CN" dirty="0"/>
          </a:p>
          <a:p>
            <a:r>
              <a:rPr lang="zh-CN" altLang="en-US" dirty="0"/>
              <a:t>官方提供了包括 </a:t>
            </a:r>
            <a:r>
              <a:rPr lang="en-US" altLang="zh-CN" dirty="0" err="1"/>
              <a:t>MergeTree</a:t>
            </a:r>
            <a:r>
              <a:rPr lang="zh-CN" altLang="en-US" dirty="0"/>
              <a:t>、</a:t>
            </a:r>
            <a:r>
              <a:rPr lang="en-US" altLang="zh-CN" dirty="0" err="1"/>
              <a:t>ReplacingMergeTree</a:t>
            </a:r>
            <a:r>
              <a:rPr lang="zh-CN" altLang="en-US" dirty="0"/>
              <a:t>、</a:t>
            </a:r>
            <a:r>
              <a:rPr lang="en-US" altLang="zh-CN" dirty="0" err="1"/>
              <a:t>SummingMergeTree</a:t>
            </a:r>
            <a:r>
              <a:rPr lang="zh-CN" altLang="en-US" dirty="0"/>
              <a:t>、</a:t>
            </a:r>
            <a:r>
              <a:rPr lang="en-US" altLang="zh-CN" dirty="0" err="1"/>
              <a:t>AggregatingMergeTree</a:t>
            </a:r>
            <a:r>
              <a:rPr lang="zh-CN" altLang="en-US" dirty="0"/>
              <a:t>、</a:t>
            </a:r>
            <a:r>
              <a:rPr lang="en-US" altLang="zh-CN" dirty="0" err="1"/>
              <a:t>CollapsingMergeTree</a:t>
            </a:r>
            <a:r>
              <a:rPr lang="zh-CN" altLang="en-US" dirty="0"/>
              <a:t>、</a:t>
            </a:r>
            <a:r>
              <a:rPr lang="en-US" altLang="zh-CN" dirty="0" err="1"/>
              <a:t>VersionedCollapsingMergeTree</a:t>
            </a:r>
            <a:r>
              <a:rPr lang="zh-CN" altLang="en-US" dirty="0"/>
              <a:t>、</a:t>
            </a:r>
            <a:r>
              <a:rPr lang="en-US" altLang="zh-CN" dirty="0" err="1"/>
              <a:t>GraphiteMergeTree</a:t>
            </a:r>
            <a:r>
              <a:rPr lang="en-US" altLang="zh-CN" dirty="0"/>
              <a:t> </a:t>
            </a:r>
            <a:r>
              <a:rPr lang="zh-CN" altLang="en-US" dirty="0"/>
              <a:t>等 </a:t>
            </a:r>
            <a:r>
              <a:rPr lang="en-US" altLang="zh-CN" dirty="0"/>
              <a:t>7 </a:t>
            </a:r>
            <a:r>
              <a:rPr lang="zh-CN" altLang="en-US" dirty="0"/>
              <a:t>种不同类型的 </a:t>
            </a:r>
            <a:r>
              <a:rPr lang="en-US" altLang="zh-CN" dirty="0" err="1"/>
              <a:t>MergeTree</a:t>
            </a:r>
            <a:r>
              <a:rPr lang="en-US" altLang="zh-CN" dirty="0"/>
              <a:t> </a:t>
            </a:r>
            <a:r>
              <a:rPr lang="zh-CN" altLang="en-US" dirty="0"/>
              <a:t>引擎的实现，以及与其相对应的支持数据副本的 </a:t>
            </a:r>
            <a:r>
              <a:rPr lang="en-US" altLang="zh-CN" dirty="0" err="1"/>
              <a:t>MergeTree</a:t>
            </a:r>
            <a:r>
              <a:rPr lang="en-US" altLang="zh-CN" dirty="0"/>
              <a:t> </a:t>
            </a:r>
            <a:r>
              <a:rPr lang="zh-CN" altLang="en-US" dirty="0"/>
              <a:t>引擎（</a:t>
            </a:r>
            <a:r>
              <a:rPr lang="en-US" altLang="zh-CN" dirty="0"/>
              <a:t>Replicated*</a:t>
            </a:r>
            <a:r>
              <a:rPr lang="zh-CN" altLang="en-US" dirty="0"/>
              <a:t>）。</a:t>
            </a:r>
            <a:endParaRPr kumimoji="1" lang="zh-CN" altLang="en-US" dirty="0"/>
          </a:p>
        </p:txBody>
      </p:sp>
      <p:sp>
        <p:nvSpPr>
          <p:cNvPr id="5" name="标题 4">
            <a:extLst>
              <a:ext uri="{FF2B5EF4-FFF2-40B4-BE49-F238E27FC236}">
                <a16:creationId xmlns:a16="http://schemas.microsoft.com/office/drawing/2014/main" id="{9CD44D16-1B21-B14B-B80A-E75FC0CEDC50}"/>
              </a:ext>
            </a:extLst>
          </p:cNvPr>
          <p:cNvSpPr>
            <a:spLocks noGrp="1"/>
          </p:cNvSpPr>
          <p:nvPr>
            <p:ph type="title"/>
          </p:nvPr>
        </p:nvSpPr>
        <p:spPr/>
        <p:txBody>
          <a:bodyPr/>
          <a:lstStyle/>
          <a:p>
            <a:r>
              <a:rPr kumimoji="1" lang="en-US" altLang="zh-CN" dirty="0"/>
              <a:t>Merge</a:t>
            </a:r>
            <a:r>
              <a:rPr kumimoji="1" lang="zh-CN" altLang="en-US" dirty="0"/>
              <a:t> </a:t>
            </a:r>
            <a:r>
              <a:rPr kumimoji="1" lang="en-US" altLang="zh-CN" dirty="0"/>
              <a:t>Tree</a:t>
            </a:r>
            <a:r>
              <a:rPr kumimoji="1" lang="zh-CN" altLang="en-US" dirty="0"/>
              <a:t> 解读</a:t>
            </a:r>
          </a:p>
        </p:txBody>
      </p:sp>
      <p:pic>
        <p:nvPicPr>
          <p:cNvPr id="1026" name="Picture 2">
            <a:extLst>
              <a:ext uri="{FF2B5EF4-FFF2-40B4-BE49-F238E27FC236}">
                <a16:creationId xmlns:a16="http://schemas.microsoft.com/office/drawing/2014/main" id="{03937F3E-5F82-DA49-A7F2-7FF43B666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4" y="3213827"/>
            <a:ext cx="10724019" cy="300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0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研究部分工作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solidFill>
                  <a:schemeClr val="tx2"/>
                </a:solidFill>
              </a:rPr>
              <a:t>实时</a:t>
            </a:r>
            <a:r>
              <a:rPr kumimoji="1" lang="zh-CN" altLang="en-US" dirty="0">
                <a:solidFill>
                  <a:schemeClr val="tx2"/>
                </a:solidFill>
              </a:rPr>
              <a:t>实时计算任务的虚拟化技术方案研究</a:t>
            </a:r>
            <a:endParaRPr lang="zh-CN" altLang="en-US" sz="2299" dirty="0">
              <a:solidFill>
                <a:schemeClr val="tx2"/>
              </a:solidFill>
            </a:endParaRPr>
          </a:p>
          <a:p>
            <a:r>
              <a:rPr kumimoji="1" lang="zh-CN" altLang="en-US" dirty="0">
                <a:solidFill>
                  <a:schemeClr val="tx2"/>
                </a:solidFill>
              </a:rPr>
              <a:t>海量数据存储快速检索的索引方案研究</a:t>
            </a:r>
            <a:endParaRPr kumimoji="1" lang="en-US" altLang="zh-CN" dirty="0">
              <a:solidFill>
                <a:schemeClr val="tx2"/>
              </a:solidFill>
            </a:endParaRPr>
          </a:p>
          <a:p>
            <a:r>
              <a:rPr kumimoji="1" lang="zh-CN" altLang="en-US" dirty="0"/>
              <a:t>基于深度学习的数据预警模型研究</a:t>
            </a:r>
            <a:r>
              <a:rPr kumimoji="1" lang="en-US" altLang="zh-CN" dirty="0"/>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02</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41395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6" name="椭圆 5">
            <a:extLst>
              <a:ext uri="{FF2B5EF4-FFF2-40B4-BE49-F238E27FC236}">
                <a16:creationId xmlns:a16="http://schemas.microsoft.com/office/drawing/2014/main" id="{B8CD96D0-F1AB-5745-AC1E-CE68A79E7B73}"/>
              </a:ext>
            </a:extLst>
          </p:cNvPr>
          <p:cNvSpPr/>
          <p:nvPr/>
        </p:nvSpPr>
        <p:spPr>
          <a:xfrm>
            <a:off x="688976"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7" name="任意多边形 56">
            <a:extLst>
              <a:ext uri="{FF2B5EF4-FFF2-40B4-BE49-F238E27FC236}">
                <a16:creationId xmlns:a16="http://schemas.microsoft.com/office/drawing/2014/main" id="{7E78A3EA-E220-0443-BF98-938E46A05C4B}"/>
              </a:ext>
            </a:extLst>
          </p:cNvPr>
          <p:cNvSpPr/>
          <p:nvPr/>
        </p:nvSpPr>
        <p:spPr>
          <a:xfrm rot="19660275">
            <a:off x="536576"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200" b="1">
              <a:solidFill>
                <a:srgbClr val="FFFFFF"/>
              </a:solidFill>
            </a:endParaRPr>
          </a:p>
        </p:txBody>
      </p:sp>
      <p:sp>
        <p:nvSpPr>
          <p:cNvPr id="8" name="椭圆 7">
            <a:extLst>
              <a:ext uri="{FF2B5EF4-FFF2-40B4-BE49-F238E27FC236}">
                <a16:creationId xmlns:a16="http://schemas.microsoft.com/office/drawing/2014/main" id="{352F5048-A403-484C-86A1-38310B4107A6}"/>
              </a:ext>
            </a:extLst>
          </p:cNvPr>
          <p:cNvSpPr/>
          <p:nvPr/>
        </p:nvSpPr>
        <p:spPr>
          <a:xfrm>
            <a:off x="3462843"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9" name="任意多边形 58">
            <a:extLst>
              <a:ext uri="{FF2B5EF4-FFF2-40B4-BE49-F238E27FC236}">
                <a16:creationId xmlns:a16="http://schemas.microsoft.com/office/drawing/2014/main" id="{9CA1C6A9-3757-7443-AF47-4578E00AA7F2}"/>
              </a:ext>
            </a:extLst>
          </p:cNvPr>
          <p:cNvSpPr/>
          <p:nvPr/>
        </p:nvSpPr>
        <p:spPr>
          <a:xfrm rot="19660275">
            <a:off x="3310443"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0" name="椭圆 9">
            <a:extLst>
              <a:ext uri="{FF2B5EF4-FFF2-40B4-BE49-F238E27FC236}">
                <a16:creationId xmlns:a16="http://schemas.microsoft.com/office/drawing/2014/main" id="{7490AB6A-E151-0441-96CF-673C38331643}"/>
              </a:ext>
            </a:extLst>
          </p:cNvPr>
          <p:cNvSpPr/>
          <p:nvPr/>
        </p:nvSpPr>
        <p:spPr>
          <a:xfrm>
            <a:off x="6231101"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11" name="任意多边形 60">
            <a:extLst>
              <a:ext uri="{FF2B5EF4-FFF2-40B4-BE49-F238E27FC236}">
                <a16:creationId xmlns:a16="http://schemas.microsoft.com/office/drawing/2014/main" id="{671DA0A2-3D23-DE47-A9C8-56A7792F1AE2}"/>
              </a:ext>
            </a:extLst>
          </p:cNvPr>
          <p:cNvSpPr/>
          <p:nvPr/>
        </p:nvSpPr>
        <p:spPr>
          <a:xfrm rot="19660275">
            <a:off x="6078701"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2" name="椭圆 11">
            <a:extLst>
              <a:ext uri="{FF2B5EF4-FFF2-40B4-BE49-F238E27FC236}">
                <a16:creationId xmlns:a16="http://schemas.microsoft.com/office/drawing/2014/main" id="{42D6B368-9BCE-AB42-9A50-133B115B3E3E}"/>
              </a:ext>
            </a:extLst>
          </p:cNvPr>
          <p:cNvSpPr/>
          <p:nvPr/>
        </p:nvSpPr>
        <p:spPr>
          <a:xfrm>
            <a:off x="9010577" y="2808434"/>
            <a:ext cx="2487465" cy="2487465"/>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endParaRPr>
          </a:p>
        </p:txBody>
      </p:sp>
      <p:sp>
        <p:nvSpPr>
          <p:cNvPr id="13" name="任意多边形 68">
            <a:extLst>
              <a:ext uri="{FF2B5EF4-FFF2-40B4-BE49-F238E27FC236}">
                <a16:creationId xmlns:a16="http://schemas.microsoft.com/office/drawing/2014/main" id="{D336169C-D65E-6F42-A438-382DFF22C0F9}"/>
              </a:ext>
            </a:extLst>
          </p:cNvPr>
          <p:cNvSpPr/>
          <p:nvPr/>
        </p:nvSpPr>
        <p:spPr>
          <a:xfrm rot="19660275">
            <a:off x="8858177" y="3278333"/>
            <a:ext cx="789977" cy="519164"/>
          </a:xfrm>
          <a:custGeom>
            <a:avLst/>
            <a:gdLst>
              <a:gd name="connsiteX0" fmla="*/ 789977 w 789977"/>
              <a:gd name="connsiteY0" fmla="*/ 0 h 519164"/>
              <a:gd name="connsiteX1" fmla="*/ 780575 w 789977"/>
              <a:gd name="connsiteY1" fmla="*/ 93263 h 519164"/>
              <a:gd name="connsiteX2" fmla="*/ 258012 w 789977"/>
              <a:gd name="connsiteY2" fmla="*/ 519164 h 519164"/>
              <a:gd name="connsiteX3" fmla="*/ 50389 w 789977"/>
              <a:gd name="connsiteY3" fmla="*/ 477247 h 519164"/>
              <a:gd name="connsiteX4" fmla="*/ 0 w 789977"/>
              <a:gd name="connsiteY4" fmla="*/ 449897 h 519164"/>
              <a:gd name="connsiteX5" fmla="*/ 8621 w 789977"/>
              <a:gd name="connsiteY5" fmla="*/ 438367 h 519164"/>
              <a:gd name="connsiteX6" fmla="*/ 717690 w 789977"/>
              <a:gd name="connsiteY6" fmla="*/ 11032 h 5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977" h="519164">
                <a:moveTo>
                  <a:pt x="789977" y="0"/>
                </a:moveTo>
                <a:lnTo>
                  <a:pt x="780575" y="93263"/>
                </a:lnTo>
                <a:cubicBezTo>
                  <a:pt x="730838" y="336324"/>
                  <a:pt x="515777" y="519164"/>
                  <a:pt x="258012" y="519164"/>
                </a:cubicBezTo>
                <a:cubicBezTo>
                  <a:pt x="184365" y="519164"/>
                  <a:pt x="114204" y="504238"/>
                  <a:pt x="50389" y="477247"/>
                </a:cubicBezTo>
                <a:lnTo>
                  <a:pt x="0" y="449897"/>
                </a:lnTo>
                <a:lnTo>
                  <a:pt x="8621" y="438367"/>
                </a:lnTo>
                <a:cubicBezTo>
                  <a:pt x="186047" y="223377"/>
                  <a:pt x="434316" y="69019"/>
                  <a:pt x="717690" y="11032"/>
                </a:cubicBezTo>
                <a:close/>
              </a:path>
            </a:pathLst>
          </a:cu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000" b="1">
              <a:solidFill>
                <a:srgbClr val="FFFFFF"/>
              </a:solidFill>
            </a:endParaRPr>
          </a:p>
        </p:txBody>
      </p:sp>
      <p:sp>
        <p:nvSpPr>
          <p:cNvPr id="14" name="文本框 13">
            <a:extLst>
              <a:ext uri="{FF2B5EF4-FFF2-40B4-BE49-F238E27FC236}">
                <a16:creationId xmlns:a16="http://schemas.microsoft.com/office/drawing/2014/main" id="{EFA1F77F-CD56-494C-8609-A3FA29F120E4}"/>
              </a:ext>
            </a:extLst>
          </p:cNvPr>
          <p:cNvSpPr txBox="1"/>
          <p:nvPr/>
        </p:nvSpPr>
        <p:spPr>
          <a:xfrm>
            <a:off x="1101902" y="3227937"/>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异常数据排除</a:t>
            </a:r>
            <a:endParaRPr lang="en-US" altLang="zh-CN" dirty="0"/>
          </a:p>
        </p:txBody>
      </p:sp>
      <p:sp>
        <p:nvSpPr>
          <p:cNvPr id="15" name="文本框 14">
            <a:extLst>
              <a:ext uri="{FF2B5EF4-FFF2-40B4-BE49-F238E27FC236}">
                <a16:creationId xmlns:a16="http://schemas.microsoft.com/office/drawing/2014/main" id="{D56EA6CC-BD3A-6140-86C5-FAC5B438435D}"/>
              </a:ext>
            </a:extLst>
          </p:cNvPr>
          <p:cNvSpPr txBox="1"/>
          <p:nvPr/>
        </p:nvSpPr>
        <p:spPr>
          <a:xfrm>
            <a:off x="3892348" y="3227937"/>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数据清洗整理</a:t>
            </a:r>
            <a:endParaRPr lang="en-US" altLang="zh-CN" dirty="0"/>
          </a:p>
        </p:txBody>
      </p:sp>
      <p:sp>
        <p:nvSpPr>
          <p:cNvPr id="16" name="文本框 15">
            <a:extLst>
              <a:ext uri="{FF2B5EF4-FFF2-40B4-BE49-F238E27FC236}">
                <a16:creationId xmlns:a16="http://schemas.microsoft.com/office/drawing/2014/main" id="{BE36E88C-9ED0-9346-BB7F-68198CFE4276}"/>
              </a:ext>
            </a:extLst>
          </p:cNvPr>
          <p:cNvSpPr txBox="1"/>
          <p:nvPr/>
        </p:nvSpPr>
        <p:spPr>
          <a:xfrm>
            <a:off x="6660605" y="3246685"/>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数据打标</a:t>
            </a:r>
            <a:endParaRPr lang="en-US" altLang="zh-CN" dirty="0"/>
          </a:p>
        </p:txBody>
      </p:sp>
      <p:sp>
        <p:nvSpPr>
          <p:cNvPr id="17" name="文本框 16">
            <a:extLst>
              <a:ext uri="{FF2B5EF4-FFF2-40B4-BE49-F238E27FC236}">
                <a16:creationId xmlns:a16="http://schemas.microsoft.com/office/drawing/2014/main" id="{E2551EBB-0AF1-B14E-A129-7944F2D154C0}"/>
              </a:ext>
            </a:extLst>
          </p:cNvPr>
          <p:cNvSpPr txBox="1"/>
          <p:nvPr/>
        </p:nvSpPr>
        <p:spPr>
          <a:xfrm>
            <a:off x="9461644" y="3246685"/>
            <a:ext cx="1628454" cy="375552"/>
          </a:xfrm>
          <a:prstGeom prst="rect">
            <a:avLst/>
          </a:prstGeom>
          <a:noFill/>
        </p:spPr>
        <p:txBody>
          <a:bodyPr wrap="square" rtlCol="0">
            <a:spAutoFit/>
          </a:bodyPr>
          <a:lstStyle>
            <a:defPPr>
              <a:defRPr lang="zh-CN"/>
            </a:defPPr>
            <a:lvl1pPr algn="ctr">
              <a:lnSpc>
                <a:spcPct val="150000"/>
              </a:lnSpc>
              <a:defRPr kumimoji="0" sz="1400" b="1" i="0" u="none" strike="noStrike" cap="none" spc="0" normalizeH="0" baseline="0">
                <a:ln>
                  <a:noFill/>
                </a:ln>
                <a:effectLst/>
                <a:uLnTx/>
                <a:uFillTx/>
              </a:defRPr>
            </a:lvl1pPr>
          </a:lstStyle>
          <a:p>
            <a:r>
              <a:rPr kumimoji="1" lang="zh-CN" altLang="en-US" dirty="0"/>
              <a:t>数据集分类</a:t>
            </a:r>
            <a:endParaRPr lang="en-US" altLang="zh-CN" dirty="0"/>
          </a:p>
        </p:txBody>
      </p:sp>
      <p:sp>
        <p:nvSpPr>
          <p:cNvPr id="18" name="文本框 17">
            <a:extLst>
              <a:ext uri="{FF2B5EF4-FFF2-40B4-BE49-F238E27FC236}">
                <a16:creationId xmlns:a16="http://schemas.microsoft.com/office/drawing/2014/main" id="{B19ED065-0EFD-7E4E-BBBB-6D3F47684B32}"/>
              </a:ext>
            </a:extLst>
          </p:cNvPr>
          <p:cNvSpPr txBox="1"/>
          <p:nvPr/>
        </p:nvSpPr>
        <p:spPr>
          <a:xfrm>
            <a:off x="1128360" y="3602222"/>
            <a:ext cx="1833576" cy="1412759"/>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kumimoji="1" lang="zh-CN" altLang="en-US" sz="1200" dirty="0"/>
              <a:t>利用边缘计算排除因为芯片感应器或周围环境，电压等因素造成的明显不符合要求的数据。</a:t>
            </a:r>
            <a:endParaRPr kumimoji="1" lang="en-US" altLang="zh-CN" sz="1200" dirty="0"/>
          </a:p>
          <a:p>
            <a:pPr algn="ctr"/>
            <a:r>
              <a:rPr lang="en-US" dirty="0"/>
              <a:t>.</a:t>
            </a:r>
          </a:p>
        </p:txBody>
      </p:sp>
      <p:sp>
        <p:nvSpPr>
          <p:cNvPr id="19" name="文本框 18">
            <a:extLst>
              <a:ext uri="{FF2B5EF4-FFF2-40B4-BE49-F238E27FC236}">
                <a16:creationId xmlns:a16="http://schemas.microsoft.com/office/drawing/2014/main" id="{52EDD58F-F73C-E341-BA34-3CFF6281A023}"/>
              </a:ext>
            </a:extLst>
          </p:cNvPr>
          <p:cNvSpPr txBox="1"/>
          <p:nvPr/>
        </p:nvSpPr>
        <p:spPr>
          <a:xfrm>
            <a:off x="3816176" y="3570611"/>
            <a:ext cx="1875614" cy="144437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kumimoji="1" lang="zh-CN" altLang="en-US" sz="1200" dirty="0"/>
              <a:t>利用本地大数据计算，清理重复，错误，缺失字段值的数据，并将非格式化数据进行格式化，有利于下一步模型的学习。</a:t>
            </a:r>
            <a:endParaRPr kumimoji="1" lang="en-US" altLang="zh-CN" sz="1200" dirty="0"/>
          </a:p>
        </p:txBody>
      </p:sp>
      <p:sp>
        <p:nvSpPr>
          <p:cNvPr id="20" name="文本框 19">
            <a:extLst>
              <a:ext uri="{FF2B5EF4-FFF2-40B4-BE49-F238E27FC236}">
                <a16:creationId xmlns:a16="http://schemas.microsoft.com/office/drawing/2014/main" id="{373DCE08-88D9-D447-9863-66A24BD96237}"/>
              </a:ext>
            </a:extLst>
          </p:cNvPr>
          <p:cNvSpPr txBox="1"/>
          <p:nvPr/>
        </p:nvSpPr>
        <p:spPr>
          <a:xfrm>
            <a:off x="6660605" y="3598384"/>
            <a:ext cx="1746183" cy="144308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kumimoji="1" lang="zh-CN" altLang="en-US" sz="1200" dirty="0"/>
              <a:t>可视化数据的曲线，依据数据类型标记处出需要预测的各种情况：例如汽车拥堵，天气状况，空气质量</a:t>
            </a:r>
            <a:endParaRPr lang="en-US" sz="1200" dirty="0"/>
          </a:p>
        </p:txBody>
      </p:sp>
      <p:sp>
        <p:nvSpPr>
          <p:cNvPr id="21" name="文本框 20">
            <a:extLst>
              <a:ext uri="{FF2B5EF4-FFF2-40B4-BE49-F238E27FC236}">
                <a16:creationId xmlns:a16="http://schemas.microsoft.com/office/drawing/2014/main" id="{B834FC8C-18CF-BF40-AC54-00F08038477D}"/>
              </a:ext>
            </a:extLst>
          </p:cNvPr>
          <p:cNvSpPr txBox="1"/>
          <p:nvPr/>
        </p:nvSpPr>
        <p:spPr>
          <a:xfrm>
            <a:off x="9381217" y="3622237"/>
            <a:ext cx="1746183"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kumimoji="1" lang="zh-CN" altLang="en-US" dirty="0"/>
              <a:t>分为训练集和测试集，为后续模型训练和验证提供样本</a:t>
            </a:r>
            <a:endParaRPr lang="en-US" dirty="0"/>
          </a:p>
        </p:txBody>
      </p:sp>
      <p:sp>
        <p:nvSpPr>
          <p:cNvPr id="24" name="矩形 23">
            <a:extLst>
              <a:ext uri="{FF2B5EF4-FFF2-40B4-BE49-F238E27FC236}">
                <a16:creationId xmlns:a16="http://schemas.microsoft.com/office/drawing/2014/main" id="{10FB2593-160B-1042-9A83-9D4612702E39}"/>
              </a:ext>
            </a:extLst>
          </p:cNvPr>
          <p:cNvSpPr/>
          <p:nvPr/>
        </p:nvSpPr>
        <p:spPr>
          <a:xfrm>
            <a:off x="753873" y="1329438"/>
            <a:ext cx="2422568" cy="461665"/>
          </a:xfrm>
          <a:prstGeom prst="rect">
            <a:avLst/>
          </a:prstGeom>
        </p:spPr>
        <p:txBody>
          <a:bodyPr wrap="square">
            <a:spAutoFit/>
          </a:bodyPr>
          <a:lstStyle/>
          <a:p>
            <a:r>
              <a:rPr kumimoji="1" lang="zh-CN" altLang="en-US" sz="2400" b="1" dirty="0"/>
              <a:t>训练数据准备：</a:t>
            </a:r>
            <a:endParaRPr kumimoji="1" lang="en-US" altLang="zh-CN" sz="2400" b="1" dirty="0"/>
          </a:p>
        </p:txBody>
      </p:sp>
    </p:spTree>
    <p:extLst>
      <p:ext uri="{BB962C8B-B14F-4D97-AF65-F5344CB8AC3E}">
        <p14:creationId xmlns:p14="http://schemas.microsoft.com/office/powerpoint/2010/main" val="107313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12" name="矩形 11">
            <a:extLst>
              <a:ext uri="{FF2B5EF4-FFF2-40B4-BE49-F238E27FC236}">
                <a16:creationId xmlns:a16="http://schemas.microsoft.com/office/drawing/2014/main" id="{6580B4C1-9466-2949-B846-BA0776AA53E5}"/>
              </a:ext>
            </a:extLst>
          </p:cNvPr>
          <p:cNvSpPr/>
          <p:nvPr/>
        </p:nvSpPr>
        <p:spPr>
          <a:xfrm>
            <a:off x="669924" y="1174817"/>
            <a:ext cx="1800493" cy="369332"/>
          </a:xfrm>
          <a:prstGeom prst="rect">
            <a:avLst/>
          </a:prstGeom>
        </p:spPr>
        <p:txBody>
          <a:bodyPr wrap="none">
            <a:spAutoFit/>
          </a:bodyPr>
          <a:lstStyle/>
          <a:p>
            <a:r>
              <a:rPr kumimoji="1" lang="zh-CN" altLang="en-US" b="1" dirty="0"/>
              <a:t>模型评估和训练</a:t>
            </a:r>
            <a:endParaRPr kumimoji="1" lang="en-US" altLang="zh-CN" b="1" dirty="0"/>
          </a:p>
        </p:txBody>
      </p:sp>
      <p:sp>
        <p:nvSpPr>
          <p:cNvPr id="6" name="平行四边形 5">
            <a:extLst>
              <a:ext uri="{FF2B5EF4-FFF2-40B4-BE49-F238E27FC236}">
                <a16:creationId xmlns:a16="http://schemas.microsoft.com/office/drawing/2014/main" id="{8799173A-67CB-4D40-8EFA-86E94F118302}"/>
              </a:ext>
            </a:extLst>
          </p:cNvPr>
          <p:cNvSpPr/>
          <p:nvPr/>
        </p:nvSpPr>
        <p:spPr>
          <a:xfrm>
            <a:off x="1085530" y="3870016"/>
            <a:ext cx="2524114" cy="1221575"/>
          </a:xfrm>
          <a:prstGeom prst="parallelogram">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通过一些指标，来评估模型的有效性，包括测试集设置的合理性</a:t>
            </a:r>
            <a:endParaRPr lang="en-US" altLang="zh-CN" sz="1200" dirty="0">
              <a:solidFill>
                <a:schemeClr val="tx1"/>
              </a:solidFill>
            </a:endParaRPr>
          </a:p>
        </p:txBody>
      </p:sp>
      <p:sp>
        <p:nvSpPr>
          <p:cNvPr id="8" name="平行四边形 7">
            <a:extLst>
              <a:ext uri="{FF2B5EF4-FFF2-40B4-BE49-F238E27FC236}">
                <a16:creationId xmlns:a16="http://schemas.microsoft.com/office/drawing/2014/main" id="{37FDC839-DD08-FE4E-9F17-48BD0A9756C1}"/>
              </a:ext>
            </a:extLst>
          </p:cNvPr>
          <p:cNvSpPr/>
          <p:nvPr/>
        </p:nvSpPr>
        <p:spPr>
          <a:xfrm>
            <a:off x="4833942" y="3870016"/>
            <a:ext cx="2524114" cy="1221575"/>
          </a:xfrm>
          <a:prstGeom prst="parallelogram">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包括训练的步长，学习比率，初始化参数等</a:t>
            </a:r>
            <a:endParaRPr lang="en-US" altLang="zh-CN" sz="1200" dirty="0">
              <a:solidFill>
                <a:schemeClr val="tx1"/>
              </a:solidFill>
            </a:endParaRPr>
          </a:p>
        </p:txBody>
      </p:sp>
      <p:sp>
        <p:nvSpPr>
          <p:cNvPr id="9" name="平行四边形 8">
            <a:extLst>
              <a:ext uri="{FF2B5EF4-FFF2-40B4-BE49-F238E27FC236}">
                <a16:creationId xmlns:a16="http://schemas.microsoft.com/office/drawing/2014/main" id="{F1D8083A-D5A6-B441-80C3-FD06146DE610}"/>
              </a:ext>
            </a:extLst>
          </p:cNvPr>
          <p:cNvSpPr/>
          <p:nvPr/>
        </p:nvSpPr>
        <p:spPr>
          <a:xfrm>
            <a:off x="8582356" y="3870016"/>
            <a:ext cx="2524114" cy="1221575"/>
          </a:xfrm>
          <a:prstGeom prst="parallelogram">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r>
              <a:rPr lang="zh-CN" altLang="en-US" sz="1200" dirty="0">
                <a:solidFill>
                  <a:schemeClr val="tx1"/>
                </a:solidFill>
              </a:rPr>
              <a:t>模型生成后，在生产环境预测结果，并再依据结果再次循环训练修正模型</a:t>
            </a:r>
            <a:endParaRPr lang="en-US" altLang="zh-CN" sz="1200" dirty="0">
              <a:solidFill>
                <a:schemeClr val="tx1"/>
              </a:solidFill>
            </a:endParaRPr>
          </a:p>
        </p:txBody>
      </p:sp>
      <p:sp>
        <p:nvSpPr>
          <p:cNvPr id="10" name="平行四边形 9">
            <a:extLst>
              <a:ext uri="{FF2B5EF4-FFF2-40B4-BE49-F238E27FC236}">
                <a16:creationId xmlns:a16="http://schemas.microsoft.com/office/drawing/2014/main" id="{6DFE07ED-8F32-1746-B4A5-5A2BEDFA0296}"/>
              </a:ext>
            </a:extLst>
          </p:cNvPr>
          <p:cNvSpPr/>
          <p:nvPr/>
        </p:nvSpPr>
        <p:spPr>
          <a:xfrm>
            <a:off x="1085530" y="3207241"/>
            <a:ext cx="1717735" cy="653256"/>
          </a:xfrm>
          <a:prstGeom prst="parallelogram">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accent1"/>
                </a:solidFill>
              </a:rPr>
              <a:t>模型评估</a:t>
            </a:r>
          </a:p>
        </p:txBody>
      </p:sp>
      <p:sp>
        <p:nvSpPr>
          <p:cNvPr id="11" name="右箭头 10">
            <a:extLst>
              <a:ext uri="{FF2B5EF4-FFF2-40B4-BE49-F238E27FC236}">
                <a16:creationId xmlns:a16="http://schemas.microsoft.com/office/drawing/2014/main" id="{B4A45CD1-0F09-7B40-98DF-4189313F9EAB}"/>
              </a:ext>
            </a:extLst>
          </p:cNvPr>
          <p:cNvSpPr/>
          <p:nvPr/>
        </p:nvSpPr>
        <p:spPr>
          <a:xfrm>
            <a:off x="3990279" y="3306164"/>
            <a:ext cx="463027" cy="455412"/>
          </a:xfrm>
          <a:prstGeom prst="rightArrow">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b="1">
              <a:solidFill>
                <a:schemeClr val="bg1"/>
              </a:solidFill>
            </a:endParaRPr>
          </a:p>
        </p:txBody>
      </p:sp>
      <p:sp>
        <p:nvSpPr>
          <p:cNvPr id="13" name="平行四边形 12">
            <a:extLst>
              <a:ext uri="{FF2B5EF4-FFF2-40B4-BE49-F238E27FC236}">
                <a16:creationId xmlns:a16="http://schemas.microsoft.com/office/drawing/2014/main" id="{DBF977F6-13D5-AE4C-A363-3C6DB6F41C70}"/>
              </a:ext>
            </a:extLst>
          </p:cNvPr>
          <p:cNvSpPr/>
          <p:nvPr/>
        </p:nvSpPr>
        <p:spPr>
          <a:xfrm>
            <a:off x="4833942" y="3207241"/>
            <a:ext cx="1717735" cy="653256"/>
          </a:xfrm>
          <a:prstGeom prst="parallelogram">
            <a:avLst/>
          </a:prstGeom>
          <a:solidFill>
            <a:schemeClr val="tx1">
              <a:lumMod val="50000"/>
              <a:lumOff val="5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tx1"/>
                </a:solidFill>
              </a:rPr>
              <a:t>参数调优</a:t>
            </a:r>
          </a:p>
        </p:txBody>
      </p:sp>
      <p:sp>
        <p:nvSpPr>
          <p:cNvPr id="14" name="右箭头 13">
            <a:extLst>
              <a:ext uri="{FF2B5EF4-FFF2-40B4-BE49-F238E27FC236}">
                <a16:creationId xmlns:a16="http://schemas.microsoft.com/office/drawing/2014/main" id="{41B56B30-DFE3-F54C-9FD0-3910544F341F}"/>
              </a:ext>
            </a:extLst>
          </p:cNvPr>
          <p:cNvSpPr/>
          <p:nvPr/>
        </p:nvSpPr>
        <p:spPr>
          <a:xfrm>
            <a:off x="7738691" y="3306164"/>
            <a:ext cx="463027" cy="455412"/>
          </a:xfrm>
          <a:prstGeom prst="rightArrow">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765"/>
            <a:endParaRPr lang="zh-CN" altLang="en-US" b="1">
              <a:solidFill>
                <a:schemeClr val="bg1"/>
              </a:solidFill>
            </a:endParaRPr>
          </a:p>
        </p:txBody>
      </p:sp>
      <p:sp>
        <p:nvSpPr>
          <p:cNvPr id="15" name="平行四边形 14">
            <a:extLst>
              <a:ext uri="{FF2B5EF4-FFF2-40B4-BE49-F238E27FC236}">
                <a16:creationId xmlns:a16="http://schemas.microsoft.com/office/drawing/2014/main" id="{57FA2C04-728C-F44C-9E9F-609E2E427F5B}"/>
              </a:ext>
            </a:extLst>
          </p:cNvPr>
          <p:cNvSpPr/>
          <p:nvPr/>
        </p:nvSpPr>
        <p:spPr>
          <a:xfrm>
            <a:off x="8582356" y="3207241"/>
            <a:ext cx="1717735" cy="653256"/>
          </a:xfrm>
          <a:prstGeom prst="parallelogram">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3765"/>
            <a:r>
              <a:rPr lang="zh-CN" altLang="en-US" sz="2400" b="1" i="1" dirty="0">
                <a:solidFill>
                  <a:schemeClr val="accent1"/>
                </a:solidFill>
              </a:rPr>
              <a:t>应用预测</a:t>
            </a:r>
          </a:p>
        </p:txBody>
      </p:sp>
    </p:spTree>
    <p:extLst>
      <p:ext uri="{BB962C8B-B14F-4D97-AF65-F5344CB8AC3E}">
        <p14:creationId xmlns:p14="http://schemas.microsoft.com/office/powerpoint/2010/main" val="4271781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r>
              <a:rPr kumimoji="1" lang="zh-CN" altLang="en-US" sz="2800" b="1" dirty="0"/>
              <a:t>模型选择</a:t>
            </a:r>
            <a:r>
              <a:rPr kumimoji="1" lang="en-US" altLang="zh-CN" sz="2800" b="1" dirty="0"/>
              <a:t>-</a:t>
            </a:r>
            <a:r>
              <a:rPr kumimoji="1" lang="zh-CN" altLang="en-US" sz="2800" b="1" dirty="0"/>
              <a:t> </a:t>
            </a:r>
            <a:r>
              <a:rPr kumimoji="1" lang="en-US" altLang="zh-CN" sz="2800" b="1" dirty="0"/>
              <a:t>Long</a:t>
            </a:r>
            <a:r>
              <a:rPr kumimoji="1" lang="zh-CN" altLang="en-US" sz="2800" b="1" dirty="0"/>
              <a:t> </a:t>
            </a:r>
            <a:r>
              <a:rPr kumimoji="1" lang="en-US" altLang="zh-CN" sz="2800" b="1" dirty="0"/>
              <a:t>Short</a:t>
            </a:r>
            <a:r>
              <a:rPr kumimoji="1" lang="zh-CN" altLang="en-US" sz="2800" b="1" dirty="0"/>
              <a:t> </a:t>
            </a:r>
            <a:r>
              <a:rPr kumimoji="1" lang="en-US" altLang="zh-CN" sz="2800" b="1" dirty="0"/>
              <a:t>Term</a:t>
            </a:r>
            <a:r>
              <a:rPr kumimoji="1" lang="zh-CN" altLang="en-US" sz="2800" b="1" dirty="0"/>
              <a:t> </a:t>
            </a:r>
            <a:r>
              <a:rPr kumimoji="1" lang="en-US" altLang="zh-CN" sz="2800" b="1" dirty="0"/>
              <a:t>Memory</a:t>
            </a:r>
            <a:r>
              <a:rPr kumimoji="1" lang="zh-CN" altLang="en-US" sz="2800" b="1" dirty="0"/>
              <a:t> （</a:t>
            </a:r>
            <a:r>
              <a:rPr kumimoji="1" lang="en-US" altLang="zh-CN" sz="2800" b="1" dirty="0"/>
              <a:t>LSTM</a:t>
            </a:r>
            <a:r>
              <a:rPr kumimoji="1" lang="zh-CN" altLang="en-US" sz="2800" b="1" dirty="0"/>
              <a:t>）</a:t>
            </a:r>
            <a:endParaRPr kumimoji="1" lang="en-US" altLang="zh-CN" sz="2800" b="1" dirty="0"/>
          </a:p>
          <a:p>
            <a:endParaRPr kumimoji="1" lang="en-US" altLang="zh-CN" sz="2800" b="1"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pic>
        <p:nvPicPr>
          <p:cNvPr id="1026" name="Picture 2" descr="A LSTM neural network.">
            <a:extLst>
              <a:ext uri="{FF2B5EF4-FFF2-40B4-BE49-F238E27FC236}">
                <a16:creationId xmlns:a16="http://schemas.microsoft.com/office/drawing/2014/main" id="{62BE596A-C99E-5A4C-BD15-51D8224BD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988" y="2000703"/>
            <a:ext cx="9755749" cy="3666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752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lstStyle/>
          <a:p>
            <a:pPr marL="0" indent="0">
              <a:buNone/>
            </a:pPr>
            <a:endParaRPr kumimoji="1" lang="en-US" altLang="zh-CN" sz="2800" dirty="0"/>
          </a:p>
          <a:p>
            <a:endParaRPr kumimoji="1" lang="en-US" altLang="zh-CN" sz="2800" b="1"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10" name="文本框 9">
            <a:extLst>
              <a:ext uri="{FF2B5EF4-FFF2-40B4-BE49-F238E27FC236}">
                <a16:creationId xmlns:a16="http://schemas.microsoft.com/office/drawing/2014/main" id="{D011658C-AFDE-C84F-ADF8-D9F04CDFE65F}"/>
              </a:ext>
            </a:extLst>
          </p:cNvPr>
          <p:cNvSpPr txBox="1"/>
          <p:nvPr/>
        </p:nvSpPr>
        <p:spPr>
          <a:xfrm>
            <a:off x="958559" y="2890357"/>
            <a:ext cx="1569660" cy="646331"/>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3600" dirty="0">
                <a:solidFill>
                  <a:schemeClr val="tx1"/>
                </a:solidFill>
                <a:effectLst/>
              </a:rPr>
              <a:t>遗忘门</a:t>
            </a:r>
            <a:endParaRPr lang="en-US" altLang="zh-CN" sz="3600" dirty="0">
              <a:solidFill>
                <a:schemeClr val="tx1"/>
              </a:solidFill>
              <a:effectLst/>
            </a:endParaRPr>
          </a:p>
        </p:txBody>
      </p:sp>
      <p:sp>
        <p:nvSpPr>
          <p:cNvPr id="11" name="矩形 10">
            <a:extLst>
              <a:ext uri="{FF2B5EF4-FFF2-40B4-BE49-F238E27FC236}">
                <a16:creationId xmlns:a16="http://schemas.microsoft.com/office/drawing/2014/main" id="{66217A79-3F03-E449-99BF-AD53C2776EC5}"/>
              </a:ext>
            </a:extLst>
          </p:cNvPr>
          <p:cNvSpPr/>
          <p:nvPr/>
        </p:nvSpPr>
        <p:spPr>
          <a:xfrm>
            <a:off x="1033490" y="3561947"/>
            <a:ext cx="2407726" cy="45719"/>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endParaRPr>
          </a:p>
        </p:txBody>
      </p:sp>
      <p:sp>
        <p:nvSpPr>
          <p:cNvPr id="14" name="文本框 13">
            <a:extLst>
              <a:ext uri="{FF2B5EF4-FFF2-40B4-BE49-F238E27FC236}">
                <a16:creationId xmlns:a16="http://schemas.microsoft.com/office/drawing/2014/main" id="{E38D3E16-4028-B34E-9C84-8678EC9EC4DB}"/>
              </a:ext>
            </a:extLst>
          </p:cNvPr>
          <p:cNvSpPr txBox="1"/>
          <p:nvPr/>
        </p:nvSpPr>
        <p:spPr>
          <a:xfrm>
            <a:off x="4854671" y="2890357"/>
            <a:ext cx="1569660" cy="646331"/>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3600" dirty="0">
                <a:solidFill>
                  <a:schemeClr val="tx1"/>
                </a:solidFill>
                <a:effectLst/>
              </a:rPr>
              <a:t>输入门</a:t>
            </a:r>
            <a:endParaRPr lang="en-US" altLang="zh-CN" sz="3600" dirty="0">
              <a:solidFill>
                <a:schemeClr val="tx1"/>
              </a:solidFill>
              <a:effectLst/>
            </a:endParaRPr>
          </a:p>
        </p:txBody>
      </p:sp>
      <p:sp>
        <p:nvSpPr>
          <p:cNvPr id="15" name="矩形 14">
            <a:extLst>
              <a:ext uri="{FF2B5EF4-FFF2-40B4-BE49-F238E27FC236}">
                <a16:creationId xmlns:a16="http://schemas.microsoft.com/office/drawing/2014/main" id="{4C9ED5CF-E19F-284F-94DE-505E01EA5B52}"/>
              </a:ext>
            </a:extLst>
          </p:cNvPr>
          <p:cNvSpPr/>
          <p:nvPr/>
        </p:nvSpPr>
        <p:spPr>
          <a:xfrm>
            <a:off x="4929602" y="3561947"/>
            <a:ext cx="2407726" cy="45719"/>
          </a:xfrm>
          <a:prstGeom prst="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defTabSz="913765"/>
            <a:endParaRPr lang="zh-CN" altLang="en-US" sz="2000" b="1" dirty="0">
              <a:solidFill>
                <a:srgbClr val="FFFFFF"/>
              </a:solidFill>
            </a:endParaRPr>
          </a:p>
        </p:txBody>
      </p:sp>
      <p:sp>
        <p:nvSpPr>
          <p:cNvPr id="18" name="文本框 17">
            <a:extLst>
              <a:ext uri="{FF2B5EF4-FFF2-40B4-BE49-F238E27FC236}">
                <a16:creationId xmlns:a16="http://schemas.microsoft.com/office/drawing/2014/main" id="{D040C32F-3469-5941-8B11-4F9B9681CDEB}"/>
              </a:ext>
            </a:extLst>
          </p:cNvPr>
          <p:cNvSpPr txBox="1"/>
          <p:nvPr/>
        </p:nvSpPr>
        <p:spPr>
          <a:xfrm>
            <a:off x="8750784" y="2890357"/>
            <a:ext cx="1569660" cy="646331"/>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3600" dirty="0">
                <a:solidFill>
                  <a:schemeClr val="tx1"/>
                </a:solidFill>
                <a:effectLst/>
              </a:rPr>
              <a:t>输出门</a:t>
            </a:r>
            <a:endParaRPr lang="en-US" altLang="zh-CN" sz="3600" dirty="0">
              <a:solidFill>
                <a:schemeClr val="tx1"/>
              </a:solidFill>
              <a:effectLst/>
            </a:endParaRPr>
          </a:p>
        </p:txBody>
      </p:sp>
      <p:sp>
        <p:nvSpPr>
          <p:cNvPr id="19" name="矩形 18">
            <a:extLst>
              <a:ext uri="{FF2B5EF4-FFF2-40B4-BE49-F238E27FC236}">
                <a16:creationId xmlns:a16="http://schemas.microsoft.com/office/drawing/2014/main" id="{DC16C97E-DE6D-7C4F-92D9-36286B42145E}"/>
              </a:ext>
            </a:extLst>
          </p:cNvPr>
          <p:cNvSpPr/>
          <p:nvPr/>
        </p:nvSpPr>
        <p:spPr>
          <a:xfrm>
            <a:off x="8825715" y="3561947"/>
            <a:ext cx="2407726" cy="45719"/>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endParaRPr>
          </a:p>
        </p:txBody>
      </p:sp>
      <p:pic>
        <p:nvPicPr>
          <p:cNvPr id="6" name="图片 5">
            <a:extLst>
              <a:ext uri="{FF2B5EF4-FFF2-40B4-BE49-F238E27FC236}">
                <a16:creationId xmlns:a16="http://schemas.microsoft.com/office/drawing/2014/main" id="{EAD70B85-5119-6849-8CC9-647827B1058A}"/>
              </a:ext>
            </a:extLst>
          </p:cNvPr>
          <p:cNvPicPr>
            <a:picLocks noChangeAspect="1"/>
          </p:cNvPicPr>
          <p:nvPr/>
        </p:nvPicPr>
        <p:blipFill>
          <a:blip r:embed="rId3"/>
          <a:stretch>
            <a:fillRect/>
          </a:stretch>
        </p:blipFill>
        <p:spPr>
          <a:xfrm>
            <a:off x="53447" y="3798698"/>
            <a:ext cx="4312610" cy="2676030"/>
          </a:xfrm>
          <a:prstGeom prst="rect">
            <a:avLst/>
          </a:prstGeom>
        </p:spPr>
      </p:pic>
      <p:pic>
        <p:nvPicPr>
          <p:cNvPr id="20" name="图片 19">
            <a:extLst>
              <a:ext uri="{FF2B5EF4-FFF2-40B4-BE49-F238E27FC236}">
                <a16:creationId xmlns:a16="http://schemas.microsoft.com/office/drawing/2014/main" id="{0E18E981-C2C9-1F43-82A8-597FDDDD7EA4}"/>
              </a:ext>
            </a:extLst>
          </p:cNvPr>
          <p:cNvPicPr>
            <a:picLocks noChangeAspect="1"/>
          </p:cNvPicPr>
          <p:nvPr/>
        </p:nvPicPr>
        <p:blipFill>
          <a:blip r:embed="rId4"/>
          <a:stretch>
            <a:fillRect/>
          </a:stretch>
        </p:blipFill>
        <p:spPr>
          <a:xfrm>
            <a:off x="3912547" y="3727720"/>
            <a:ext cx="4250909" cy="2709246"/>
          </a:xfrm>
          <a:prstGeom prst="rect">
            <a:avLst/>
          </a:prstGeom>
        </p:spPr>
      </p:pic>
      <p:pic>
        <p:nvPicPr>
          <p:cNvPr id="21" name="图片 20">
            <a:extLst>
              <a:ext uri="{FF2B5EF4-FFF2-40B4-BE49-F238E27FC236}">
                <a16:creationId xmlns:a16="http://schemas.microsoft.com/office/drawing/2014/main" id="{30BDFB5F-1BCD-CE47-ACB1-643D971E765B}"/>
              </a:ext>
            </a:extLst>
          </p:cNvPr>
          <p:cNvPicPr>
            <a:picLocks noChangeAspect="1"/>
          </p:cNvPicPr>
          <p:nvPr/>
        </p:nvPicPr>
        <p:blipFill>
          <a:blip r:embed="rId5"/>
          <a:stretch>
            <a:fillRect/>
          </a:stretch>
        </p:blipFill>
        <p:spPr>
          <a:xfrm>
            <a:off x="7911032" y="3770221"/>
            <a:ext cx="4152406" cy="2638269"/>
          </a:xfrm>
          <a:prstGeom prst="rect">
            <a:avLst/>
          </a:prstGeom>
        </p:spPr>
      </p:pic>
      <p:sp>
        <p:nvSpPr>
          <p:cNvPr id="24" name="文本框 23">
            <a:extLst>
              <a:ext uri="{FF2B5EF4-FFF2-40B4-BE49-F238E27FC236}">
                <a16:creationId xmlns:a16="http://schemas.microsoft.com/office/drawing/2014/main" id="{F15E0A29-43DF-9547-B224-84F7D05F3F1B}"/>
              </a:ext>
            </a:extLst>
          </p:cNvPr>
          <p:cNvSpPr txBox="1"/>
          <p:nvPr/>
        </p:nvSpPr>
        <p:spPr>
          <a:xfrm>
            <a:off x="1090" y="3809019"/>
            <a:ext cx="1210588" cy="400110"/>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000" dirty="0">
                <a:solidFill>
                  <a:schemeClr val="tx1"/>
                </a:solidFill>
                <a:effectLst/>
              </a:rPr>
              <a:t>细胞状态</a:t>
            </a:r>
            <a:endParaRPr lang="en-US" altLang="zh-CN" sz="2000" dirty="0">
              <a:solidFill>
                <a:schemeClr val="tx1"/>
              </a:solidFill>
              <a:effectLst/>
            </a:endParaRPr>
          </a:p>
        </p:txBody>
      </p:sp>
      <p:sp>
        <p:nvSpPr>
          <p:cNvPr id="25" name="文本框 24">
            <a:extLst>
              <a:ext uri="{FF2B5EF4-FFF2-40B4-BE49-F238E27FC236}">
                <a16:creationId xmlns:a16="http://schemas.microsoft.com/office/drawing/2014/main" id="{3BC52EE4-7DC0-E94F-A0E4-F62C7D27DDC7}"/>
              </a:ext>
            </a:extLst>
          </p:cNvPr>
          <p:cNvSpPr txBox="1"/>
          <p:nvPr/>
        </p:nvSpPr>
        <p:spPr>
          <a:xfrm>
            <a:off x="-35471" y="6301190"/>
            <a:ext cx="1210588" cy="400110"/>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sz="2000" dirty="0">
                <a:solidFill>
                  <a:schemeClr val="tx1"/>
                </a:solidFill>
                <a:effectLst/>
              </a:rPr>
              <a:t>隐藏状态</a:t>
            </a:r>
            <a:endParaRPr lang="en-US" altLang="zh-CN" sz="2000" dirty="0">
              <a:solidFill>
                <a:schemeClr val="tx1"/>
              </a:solidFill>
              <a:effectLst/>
            </a:endParaRPr>
          </a:p>
        </p:txBody>
      </p:sp>
      <p:cxnSp>
        <p:nvCxnSpPr>
          <p:cNvPr id="26" name="直线箭头连接符 25">
            <a:extLst>
              <a:ext uri="{FF2B5EF4-FFF2-40B4-BE49-F238E27FC236}">
                <a16:creationId xmlns:a16="http://schemas.microsoft.com/office/drawing/2014/main" id="{46F0846F-4101-8647-8DAD-3C3E4CC3CAC8}"/>
              </a:ext>
            </a:extLst>
          </p:cNvPr>
          <p:cNvCxnSpPr/>
          <p:nvPr/>
        </p:nvCxnSpPr>
        <p:spPr>
          <a:xfrm flipH="1">
            <a:off x="2528219" y="1907177"/>
            <a:ext cx="1991530" cy="98318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7DEEC9FB-550C-554E-B4BA-9F7755448D60}"/>
              </a:ext>
            </a:extLst>
          </p:cNvPr>
          <p:cNvCxnSpPr>
            <a:cxnSpLocks/>
          </p:cNvCxnSpPr>
          <p:nvPr/>
        </p:nvCxnSpPr>
        <p:spPr>
          <a:xfrm flipH="1">
            <a:off x="5789295" y="2424682"/>
            <a:ext cx="1" cy="46567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39A4E48E-0495-3842-AF4A-5DD2E7BB3B96}"/>
              </a:ext>
            </a:extLst>
          </p:cNvPr>
          <p:cNvCxnSpPr>
            <a:cxnSpLocks/>
          </p:cNvCxnSpPr>
          <p:nvPr/>
        </p:nvCxnSpPr>
        <p:spPr>
          <a:xfrm>
            <a:off x="6883421" y="1800176"/>
            <a:ext cx="1867362" cy="10901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73D1A863-63F6-6241-AA1B-15D6EA29B2B5}"/>
              </a:ext>
            </a:extLst>
          </p:cNvPr>
          <p:cNvPicPr>
            <a:picLocks noChangeAspect="1"/>
          </p:cNvPicPr>
          <p:nvPr/>
        </p:nvPicPr>
        <p:blipFill>
          <a:blip r:embed="rId6"/>
          <a:stretch>
            <a:fillRect/>
          </a:stretch>
        </p:blipFill>
        <p:spPr>
          <a:xfrm>
            <a:off x="4580360" y="1186602"/>
            <a:ext cx="2054976" cy="1451600"/>
          </a:xfrm>
          <a:prstGeom prst="rect">
            <a:avLst/>
          </a:prstGeom>
        </p:spPr>
      </p:pic>
    </p:spTree>
    <p:extLst>
      <p:ext uri="{BB962C8B-B14F-4D97-AF65-F5344CB8AC3E}">
        <p14:creationId xmlns:p14="http://schemas.microsoft.com/office/powerpoint/2010/main" val="208936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基于深度学习的数据预测模型学习</a:t>
            </a:r>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pic>
        <p:nvPicPr>
          <p:cNvPr id="7" name="图片 6">
            <a:extLst>
              <a:ext uri="{FF2B5EF4-FFF2-40B4-BE49-F238E27FC236}">
                <a16:creationId xmlns:a16="http://schemas.microsoft.com/office/drawing/2014/main" id="{ECF77FD3-8997-6B45-9B7A-5158DC29992D}"/>
              </a:ext>
            </a:extLst>
          </p:cNvPr>
          <p:cNvPicPr>
            <a:picLocks noChangeAspect="1"/>
          </p:cNvPicPr>
          <p:nvPr/>
        </p:nvPicPr>
        <p:blipFill>
          <a:blip r:embed="rId3"/>
          <a:stretch>
            <a:fillRect/>
          </a:stretch>
        </p:blipFill>
        <p:spPr>
          <a:xfrm>
            <a:off x="117566" y="1544149"/>
            <a:ext cx="10489474" cy="5217230"/>
          </a:xfrm>
          <a:prstGeom prst="rect">
            <a:avLst/>
          </a:prstGeom>
        </p:spPr>
      </p:pic>
      <p:sp>
        <p:nvSpPr>
          <p:cNvPr id="12" name="矩形 11">
            <a:extLst>
              <a:ext uri="{FF2B5EF4-FFF2-40B4-BE49-F238E27FC236}">
                <a16:creationId xmlns:a16="http://schemas.microsoft.com/office/drawing/2014/main" id="{6580B4C1-9466-2949-B846-BA0776AA53E5}"/>
              </a:ext>
            </a:extLst>
          </p:cNvPr>
          <p:cNvSpPr/>
          <p:nvPr/>
        </p:nvSpPr>
        <p:spPr>
          <a:xfrm>
            <a:off x="669924" y="1174817"/>
            <a:ext cx="3070071" cy="369332"/>
          </a:xfrm>
          <a:prstGeom prst="rect">
            <a:avLst/>
          </a:prstGeom>
        </p:spPr>
        <p:txBody>
          <a:bodyPr wrap="none">
            <a:spAutoFit/>
          </a:bodyPr>
          <a:lstStyle/>
          <a:p>
            <a:r>
              <a:rPr kumimoji="1" lang="zh-CN" altLang="en-US" b="1" dirty="0"/>
              <a:t>基于</a:t>
            </a:r>
            <a:r>
              <a:rPr kumimoji="1" lang="en-US" altLang="zh-CN" b="1" dirty="0" err="1"/>
              <a:t>Keras</a:t>
            </a:r>
            <a:r>
              <a:rPr kumimoji="1" lang="zh-CN" altLang="en-US" b="1" dirty="0"/>
              <a:t>的</a:t>
            </a:r>
            <a:r>
              <a:rPr kumimoji="1" lang="en-US" altLang="zh-CN" b="1" dirty="0"/>
              <a:t>LSTM</a:t>
            </a:r>
            <a:r>
              <a:rPr kumimoji="1" lang="zh-CN" altLang="en-US" b="1" dirty="0"/>
              <a:t>演示代码</a:t>
            </a:r>
            <a:endParaRPr kumimoji="1" lang="en-US" altLang="zh-CN" b="1" dirty="0"/>
          </a:p>
        </p:txBody>
      </p:sp>
    </p:spTree>
    <p:extLst>
      <p:ext uri="{BB962C8B-B14F-4D97-AF65-F5344CB8AC3E}">
        <p14:creationId xmlns:p14="http://schemas.microsoft.com/office/powerpoint/2010/main" val="288043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文档部分工作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专利文档产出</a:t>
            </a:r>
            <a:r>
              <a:rPr kumimoji="1" lang="en-US" altLang="zh-CN" dirty="0">
                <a:solidFill>
                  <a:schemeClr val="tx2"/>
                </a:solidFill>
              </a:rPr>
              <a:t>	</a:t>
            </a:r>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03</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7133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a:xfrm>
            <a:off x="669924" y="1191269"/>
            <a:ext cx="10729596" cy="5019675"/>
          </a:xfrm>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课题介绍</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80E4830-A1CB-7C41-AE93-59C2C56021BA}"/>
              </a:ext>
            </a:extLst>
          </p:cNvPr>
          <p:cNvSpPr>
            <a:spLocks noGrp="1"/>
          </p:cNvSpPr>
          <p:nvPr>
            <p:ph type="ftr" sz="quarter" idx="11"/>
          </p:nvPr>
        </p:nvSpPr>
        <p:spPr/>
        <p:txBody>
          <a:bodyPr/>
          <a:lstStyle/>
          <a:p>
            <a:r>
              <a:rPr lang="zh-CN" altLang="en-US"/>
              <a:t>第十一组</a:t>
            </a:r>
            <a:endParaRPr lang="zh-CN" altLang="en-US" dirty="0"/>
          </a:p>
        </p:txBody>
      </p:sp>
      <p:sp>
        <p:nvSpPr>
          <p:cNvPr id="3" name="灯片编号占位符 2">
            <a:extLst>
              <a:ext uri="{FF2B5EF4-FFF2-40B4-BE49-F238E27FC236}">
                <a16:creationId xmlns:a16="http://schemas.microsoft.com/office/drawing/2014/main" id="{CF51D75E-9026-424C-BCFF-B8BDA36F6985}"/>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4" name="内容占位符 3">
            <a:extLst>
              <a:ext uri="{FF2B5EF4-FFF2-40B4-BE49-F238E27FC236}">
                <a16:creationId xmlns:a16="http://schemas.microsoft.com/office/drawing/2014/main" id="{2F6E548B-3425-C646-92C1-7D1A9B666340}"/>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r>
              <a:rPr kumimoji="1" lang="zh-CN" altLang="en-US" dirty="0">
                <a:hlinkClick r:id="rId2"/>
              </a:rPr>
              <a:t>专利文档</a:t>
            </a:r>
            <a:endParaRPr kumimoji="1" lang="zh-CN" altLang="en-US" dirty="0"/>
          </a:p>
        </p:txBody>
      </p:sp>
      <p:sp>
        <p:nvSpPr>
          <p:cNvPr id="5" name="标题 4">
            <a:extLst>
              <a:ext uri="{FF2B5EF4-FFF2-40B4-BE49-F238E27FC236}">
                <a16:creationId xmlns:a16="http://schemas.microsoft.com/office/drawing/2014/main" id="{2E609E8E-D476-DC48-B106-920013D5407A}"/>
              </a:ext>
            </a:extLst>
          </p:cNvPr>
          <p:cNvSpPr>
            <a:spLocks noGrp="1"/>
          </p:cNvSpPr>
          <p:nvPr>
            <p:ph type="title"/>
          </p:nvPr>
        </p:nvSpPr>
        <p:spPr/>
        <p:txBody>
          <a:bodyPr/>
          <a:lstStyle/>
          <a:p>
            <a:r>
              <a:rPr kumimoji="1" lang="zh-CN" altLang="en-US" dirty="0"/>
              <a:t>专利文档</a:t>
            </a:r>
          </a:p>
        </p:txBody>
      </p:sp>
      <p:pic>
        <p:nvPicPr>
          <p:cNvPr id="6" name="内容占位符 6">
            <a:extLst>
              <a:ext uri="{FF2B5EF4-FFF2-40B4-BE49-F238E27FC236}">
                <a16:creationId xmlns:a16="http://schemas.microsoft.com/office/drawing/2014/main" id="{13EE318D-BCC2-3940-94BB-A9DC77CEB054}"/>
              </a:ext>
            </a:extLst>
          </p:cNvPr>
          <p:cNvPicPr>
            <a:picLocks noChangeAspect="1"/>
          </p:cNvPicPr>
          <p:nvPr/>
        </p:nvPicPr>
        <p:blipFill>
          <a:blip r:embed="rId3"/>
          <a:stretch>
            <a:fillRect/>
          </a:stretch>
        </p:blipFill>
        <p:spPr>
          <a:xfrm>
            <a:off x="2596121" y="2234721"/>
            <a:ext cx="8395514" cy="3683532"/>
          </a:xfrm>
          <a:prstGeom prst="rect">
            <a:avLst/>
          </a:prstGeom>
        </p:spPr>
      </p:pic>
      <p:pic>
        <p:nvPicPr>
          <p:cNvPr id="7" name="图片 6">
            <a:extLst>
              <a:ext uri="{FF2B5EF4-FFF2-40B4-BE49-F238E27FC236}">
                <a16:creationId xmlns:a16="http://schemas.microsoft.com/office/drawing/2014/main" id="{A0DC02CB-F35B-6A4B-8119-EFF3F982BAA7}"/>
              </a:ext>
            </a:extLst>
          </p:cNvPr>
          <p:cNvPicPr>
            <a:picLocks noChangeAspect="1"/>
          </p:cNvPicPr>
          <p:nvPr/>
        </p:nvPicPr>
        <p:blipFill>
          <a:blip r:embed="rId4"/>
          <a:stretch>
            <a:fillRect/>
          </a:stretch>
        </p:blipFill>
        <p:spPr>
          <a:xfrm>
            <a:off x="785920" y="1219032"/>
            <a:ext cx="5803900" cy="927100"/>
          </a:xfrm>
          <a:prstGeom prst="rect">
            <a:avLst/>
          </a:prstGeom>
        </p:spPr>
      </p:pic>
    </p:spTree>
    <p:extLst>
      <p:ext uri="{BB962C8B-B14F-4D97-AF65-F5344CB8AC3E}">
        <p14:creationId xmlns:p14="http://schemas.microsoft.com/office/powerpoint/2010/main" val="167703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bg1"/>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146037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计划</a:t>
            </a:r>
            <a:endParaRPr kumimoji="1" lang="en-US" altLang="zh-CN" dirty="0"/>
          </a:p>
          <a:p>
            <a:pPr lvl="1"/>
            <a:r>
              <a:rPr kumimoji="1" lang="zh-CN" altLang="en-US" dirty="0"/>
              <a:t>架构方向</a:t>
            </a:r>
            <a:endParaRPr kumimoji="1" lang="en-US" altLang="zh-CN" dirty="0"/>
          </a:p>
          <a:p>
            <a:pPr lvl="2"/>
            <a:r>
              <a:rPr kumimoji="1" lang="zh-CN" altLang="en-US" dirty="0"/>
              <a:t>技术、数仓架构设计细化</a:t>
            </a:r>
            <a:endParaRPr kumimoji="1" lang="en-US" altLang="zh-CN" dirty="0"/>
          </a:p>
          <a:p>
            <a:pPr lvl="1"/>
            <a:r>
              <a:rPr kumimoji="1" lang="zh-CN" altLang="en-US" dirty="0"/>
              <a:t>研究方面</a:t>
            </a:r>
            <a:endParaRPr kumimoji="1" lang="en-US" altLang="zh-CN" dirty="0"/>
          </a:p>
          <a:p>
            <a:pPr lvl="2"/>
            <a:r>
              <a:rPr kumimoji="1" lang="zh-CN" altLang="en-US" dirty="0"/>
              <a:t>相关方向论文研读与梳理</a:t>
            </a:r>
            <a:endParaRPr kumimoji="1" lang="en-US" altLang="zh-CN" dirty="0"/>
          </a:p>
          <a:p>
            <a:pPr lvl="2"/>
            <a:r>
              <a:rPr kumimoji="1" lang="en-US" altLang="zh-CN" dirty="0" err="1"/>
              <a:t>Flink</a:t>
            </a:r>
            <a:r>
              <a:rPr kumimoji="1" lang="zh-CN" altLang="en-US" dirty="0"/>
              <a:t> </a:t>
            </a:r>
            <a:r>
              <a:rPr kumimoji="1" lang="en-US" altLang="zh-CN" dirty="0"/>
              <a:t>on</a:t>
            </a:r>
            <a:r>
              <a:rPr kumimoji="1" lang="zh-CN" altLang="en-US" dirty="0"/>
              <a:t> </a:t>
            </a:r>
            <a:r>
              <a:rPr kumimoji="1" lang="en-US" altLang="zh-CN" dirty="0"/>
              <a:t>k8s</a:t>
            </a:r>
            <a:r>
              <a:rPr kumimoji="1" lang="zh-CN" altLang="en-US" dirty="0"/>
              <a:t> 研究</a:t>
            </a:r>
            <a:endParaRPr kumimoji="1" lang="en-US" altLang="zh-CN" dirty="0"/>
          </a:p>
          <a:p>
            <a:pPr lvl="2"/>
            <a:r>
              <a:rPr kumimoji="1" lang="en-US" altLang="zh-CN" dirty="0" err="1"/>
              <a:t>MergeTree</a:t>
            </a:r>
            <a:r>
              <a:rPr kumimoji="1" lang="zh-CN" altLang="en-US" dirty="0"/>
              <a:t>引擎研究</a:t>
            </a:r>
            <a:endParaRPr kumimoji="1" lang="en-US" altLang="zh-CN" dirty="0"/>
          </a:p>
          <a:p>
            <a:pPr lvl="2"/>
            <a:r>
              <a:rPr kumimoji="1" lang="en-US" altLang="zh-CN" dirty="0"/>
              <a:t>GRU</a:t>
            </a:r>
            <a:r>
              <a:rPr kumimoji="1" lang="zh-CN" altLang="en-US" dirty="0"/>
              <a:t>模型研究</a:t>
            </a:r>
            <a:endParaRPr kumimoji="1" lang="en-US" altLang="zh-CN" dirty="0"/>
          </a:p>
          <a:p>
            <a:pPr lvl="1"/>
            <a:r>
              <a:rPr kumimoji="1" lang="zh-CN" altLang="en-US" dirty="0"/>
              <a:t>文档方面</a:t>
            </a:r>
            <a:endParaRPr kumimoji="1" lang="en-US" altLang="zh-CN" dirty="0"/>
          </a:p>
          <a:p>
            <a:pPr lvl="2"/>
            <a:r>
              <a:rPr kumimoji="1" lang="zh-CN" altLang="en-US" dirty="0"/>
              <a:t>产出论文大纲</a:t>
            </a:r>
            <a:endParaRPr kumimoji="1" lang="en-US" altLang="zh-CN" dirty="0"/>
          </a:p>
          <a:p>
            <a:pPr lvl="2"/>
            <a:r>
              <a:rPr kumimoji="1" lang="zh-CN" altLang="en-US" dirty="0"/>
              <a:t>细化专利文档</a:t>
            </a:r>
            <a:endParaRPr kumimoji="1" lang="en-US" altLang="zh-CN" dirty="0"/>
          </a:p>
          <a:p>
            <a:r>
              <a:rPr kumimoji="1" lang="zh-CN" altLang="en-US" dirty="0"/>
              <a:t>问题</a:t>
            </a:r>
            <a:endParaRPr kumimoji="1" lang="en-US" altLang="zh-CN" dirty="0"/>
          </a:p>
          <a:p>
            <a:pPr lvl="1"/>
            <a:r>
              <a:rPr kumimoji="1" lang="zh-CN" altLang="en-US" dirty="0"/>
              <a:t>整体课题方向数据输入范围较大，目前考虑基于一个点做预测产出</a:t>
            </a:r>
            <a:endParaRPr kumimoji="1" lang="en-US" altLang="zh-CN"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下周计划</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Tree>
    <p:extLst>
      <p:ext uri="{BB962C8B-B14F-4D97-AF65-F5344CB8AC3E}">
        <p14:creationId xmlns:p14="http://schemas.microsoft.com/office/powerpoint/2010/main" val="2400036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缺角矩形 58">
            <a:extLst>
              <a:ext uri="{FF2B5EF4-FFF2-40B4-BE49-F238E27FC236}">
                <a16:creationId xmlns:a16="http://schemas.microsoft.com/office/drawing/2014/main" id="{46B12E7E-F3BB-0742-B775-DB0CB90DFF0F}"/>
              </a:ext>
            </a:extLst>
          </p:cNvPr>
          <p:cNvSpPr/>
          <p:nvPr/>
        </p:nvSpPr>
        <p:spPr>
          <a:xfrm>
            <a:off x="317353" y="2983549"/>
            <a:ext cx="2716935" cy="2838327"/>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28" name="组合 27">
            <a:extLst>
              <a:ext uri="{FF2B5EF4-FFF2-40B4-BE49-F238E27FC236}">
                <a16:creationId xmlns:a16="http://schemas.microsoft.com/office/drawing/2014/main" id="{C50BE2A5-1C3B-1A4B-8A5F-DDBE0EAE2F14}"/>
              </a:ext>
            </a:extLst>
          </p:cNvPr>
          <p:cNvGrpSpPr>
            <a:grpSpLocks noChangeAspect="1"/>
          </p:cNvGrpSpPr>
          <p:nvPr/>
        </p:nvGrpSpPr>
        <p:grpSpPr>
          <a:xfrm>
            <a:off x="607911" y="2164438"/>
            <a:ext cx="11213965" cy="3828725"/>
            <a:chOff x="1008066" y="1128748"/>
            <a:chExt cx="14149771" cy="4831083"/>
          </a:xfrm>
        </p:grpSpPr>
        <p:sp>
          <p:nvSpPr>
            <p:cNvPr id="30" name="椭圆 29">
              <a:extLst>
                <a:ext uri="{FF2B5EF4-FFF2-40B4-BE49-F238E27FC236}">
                  <a16:creationId xmlns:a16="http://schemas.microsoft.com/office/drawing/2014/main" id="{7E54CA47-BCD1-CC44-8597-53323D9E8573}"/>
                </a:ext>
              </a:extLst>
            </p:cNvPr>
            <p:cNvSpPr/>
            <p:nvPr/>
          </p:nvSpPr>
          <p:spPr>
            <a:xfrm>
              <a:off x="1359496" y="1157197"/>
              <a:ext cx="2125285" cy="2124000"/>
            </a:xfrm>
            <a:prstGeom prst="ellipse">
              <a:avLst/>
            </a:prstGeom>
            <a:blipFill>
              <a:blip r:embed="rId3">
                <a:alphaModFix/>
              </a:blip>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文本框 31">
              <a:extLst>
                <a:ext uri="{FF2B5EF4-FFF2-40B4-BE49-F238E27FC236}">
                  <a16:creationId xmlns:a16="http://schemas.microsoft.com/office/drawing/2014/main" id="{E4806CA2-950E-D240-B89C-06BD8E34FE7F}"/>
                </a:ext>
              </a:extLst>
            </p:cNvPr>
            <p:cNvSpPr txBox="1"/>
            <p:nvPr/>
          </p:nvSpPr>
          <p:spPr>
            <a:xfrm>
              <a:off x="1008066" y="3818332"/>
              <a:ext cx="2690298" cy="1700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整体课题方向的制定</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输出结果的确认</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存储引擎研究</a:t>
              </a:r>
              <a:endParaRPr lang="en-US" altLang="zh-CN" sz="1400" dirty="0">
                <a:solidFill>
                  <a:schemeClr val="accent4">
                    <a:lumMod val="50000"/>
                  </a:schemeClr>
                </a:solidFill>
              </a:endParaRPr>
            </a:p>
          </p:txBody>
        </p:sp>
        <p:cxnSp>
          <p:nvCxnSpPr>
            <p:cNvPr id="33" name="直接连接符 19">
              <a:extLst>
                <a:ext uri="{FF2B5EF4-FFF2-40B4-BE49-F238E27FC236}">
                  <a16:creationId xmlns:a16="http://schemas.microsoft.com/office/drawing/2014/main" id="{673236DA-2B87-7345-B8E3-6BAC1F8FC80D}"/>
                </a:ext>
              </a:extLst>
            </p:cNvPr>
            <p:cNvCxnSpPr>
              <a:cxnSpLocks/>
            </p:cNvCxnSpPr>
            <p:nvPr/>
          </p:nvCxnSpPr>
          <p:spPr>
            <a:xfrm>
              <a:off x="1218242" y="3873347"/>
              <a:ext cx="24077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5E7CC50-7EDC-A344-B247-C4AA4F8624E4}"/>
                </a:ext>
              </a:extLst>
            </p:cNvPr>
            <p:cNvSpPr txBox="1"/>
            <p:nvPr/>
          </p:nvSpPr>
          <p:spPr>
            <a:xfrm>
              <a:off x="1076989" y="3280276"/>
              <a:ext cx="2690298" cy="427187"/>
            </a:xfrm>
            <a:prstGeom prst="rect">
              <a:avLst/>
            </a:prstGeom>
            <a:noFill/>
          </p:spPr>
          <p:txBody>
            <a:bodyPr wrap="square" rtlCol="0" anchor="b">
              <a:spAutoFit/>
            </a:bodyPr>
            <a:lstStyle/>
            <a:p>
              <a:pPr algn="ctr"/>
              <a:r>
                <a:rPr lang="zh-CN" altLang="en-US" sz="1600" b="1" dirty="0"/>
                <a:t>姜楠</a:t>
              </a:r>
            </a:p>
          </p:txBody>
        </p:sp>
        <p:sp>
          <p:nvSpPr>
            <p:cNvPr id="35" name="缺角矩形 34">
              <a:extLst>
                <a:ext uri="{FF2B5EF4-FFF2-40B4-BE49-F238E27FC236}">
                  <a16:creationId xmlns:a16="http://schemas.microsoft.com/office/drawing/2014/main" id="{53632084-9A83-3F4E-A072-569A9B3A3C00}"/>
                </a:ext>
              </a:extLst>
            </p:cNvPr>
            <p:cNvSpPr/>
            <p:nvPr/>
          </p:nvSpPr>
          <p:spPr>
            <a:xfrm>
              <a:off x="4381887" y="2190750"/>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36" name="椭圆 35">
              <a:extLst>
                <a:ext uri="{FF2B5EF4-FFF2-40B4-BE49-F238E27FC236}">
                  <a16:creationId xmlns:a16="http://schemas.microsoft.com/office/drawing/2014/main" id="{18D83A9F-1D20-5C4B-A859-AE7684FC9101}"/>
                </a:ext>
              </a:extLst>
            </p:cNvPr>
            <p:cNvSpPr/>
            <p:nvPr/>
          </p:nvSpPr>
          <p:spPr>
            <a:xfrm>
              <a:off x="5033358" y="1157197"/>
              <a:ext cx="2125285" cy="2124000"/>
            </a:xfrm>
            <a:prstGeom prst="ellipse">
              <a:avLst/>
            </a:prstGeom>
            <a:blipFill>
              <a:blip r:embed="rId4"/>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缺角矩形 36">
              <a:extLst>
                <a:ext uri="{FF2B5EF4-FFF2-40B4-BE49-F238E27FC236}">
                  <a16:creationId xmlns:a16="http://schemas.microsoft.com/office/drawing/2014/main" id="{B48C8CC3-C7B6-5E49-84B7-B82FB2D13CD0}"/>
                </a:ext>
              </a:extLst>
            </p:cNvPr>
            <p:cNvSpPr/>
            <p:nvPr/>
          </p:nvSpPr>
          <p:spPr>
            <a:xfrm>
              <a:off x="5430946" y="5528882"/>
              <a:ext cx="1330110" cy="424243"/>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38" name="文本框 37">
              <a:extLst>
                <a:ext uri="{FF2B5EF4-FFF2-40B4-BE49-F238E27FC236}">
                  <a16:creationId xmlns:a16="http://schemas.microsoft.com/office/drawing/2014/main" id="{9254DEFA-24CE-3144-B2B3-5A83029D2AD0}"/>
                </a:ext>
              </a:extLst>
            </p:cNvPr>
            <p:cNvSpPr txBox="1"/>
            <p:nvPr/>
          </p:nvSpPr>
          <p:spPr>
            <a:xfrm>
              <a:off x="4750851"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rPr>
                <a:t>GRU</a:t>
              </a:r>
              <a:r>
                <a:rPr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预警模型研究</a:t>
              </a:r>
              <a:endParaRPr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39" name="直接连接符 27">
              <a:extLst>
                <a:ext uri="{FF2B5EF4-FFF2-40B4-BE49-F238E27FC236}">
                  <a16:creationId xmlns:a16="http://schemas.microsoft.com/office/drawing/2014/main" id="{96586270-DF92-164E-8911-6359F9D4BB53}"/>
                </a:ext>
              </a:extLst>
            </p:cNvPr>
            <p:cNvCxnSpPr>
              <a:cxnSpLocks/>
            </p:cNvCxnSpPr>
            <p:nvPr/>
          </p:nvCxnSpPr>
          <p:spPr>
            <a:xfrm>
              <a:off x="4892104" y="3873347"/>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0A385C-F17B-3243-9E91-A637091D7874}"/>
                </a:ext>
              </a:extLst>
            </p:cNvPr>
            <p:cNvSpPr txBox="1"/>
            <p:nvPr/>
          </p:nvSpPr>
          <p:spPr>
            <a:xfrm>
              <a:off x="4750851" y="3280276"/>
              <a:ext cx="2690298" cy="427187"/>
            </a:xfrm>
            <a:prstGeom prst="rect">
              <a:avLst/>
            </a:prstGeom>
            <a:noFill/>
          </p:spPr>
          <p:txBody>
            <a:bodyPr wrap="square" rtlCol="0" anchor="b">
              <a:spAutoFit/>
            </a:bodyPr>
            <a:lstStyle/>
            <a:p>
              <a:pPr algn="ctr"/>
              <a:r>
                <a:rPr lang="zh-CN" altLang="en-US" sz="1600" b="1" dirty="0"/>
                <a:t>周恒</a:t>
              </a:r>
            </a:p>
          </p:txBody>
        </p:sp>
        <p:sp>
          <p:nvSpPr>
            <p:cNvPr id="41" name="缺角矩形 40">
              <a:extLst>
                <a:ext uri="{FF2B5EF4-FFF2-40B4-BE49-F238E27FC236}">
                  <a16:creationId xmlns:a16="http://schemas.microsoft.com/office/drawing/2014/main" id="{75A95F26-5A38-3448-8D1C-BB683D62F5D7}"/>
                </a:ext>
              </a:extLst>
            </p:cNvPr>
            <p:cNvSpPr/>
            <p:nvPr/>
          </p:nvSpPr>
          <p:spPr>
            <a:xfrm>
              <a:off x="8055749" y="2190750"/>
              <a:ext cx="3428226" cy="3581400"/>
            </a:xfrm>
            <a:prstGeom prst="plaque">
              <a:avLst>
                <a:gd name="adj" fmla="val 8400"/>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2" name="椭圆 41">
              <a:extLst>
                <a:ext uri="{FF2B5EF4-FFF2-40B4-BE49-F238E27FC236}">
                  <a16:creationId xmlns:a16="http://schemas.microsoft.com/office/drawing/2014/main" id="{7E5A78C0-2409-2C41-AC31-1E43CBF37601}"/>
                </a:ext>
              </a:extLst>
            </p:cNvPr>
            <p:cNvSpPr/>
            <p:nvPr/>
          </p:nvSpPr>
          <p:spPr>
            <a:xfrm>
              <a:off x="8707220" y="1157197"/>
              <a:ext cx="2125285" cy="2124000"/>
            </a:xfrm>
            <a:prstGeom prst="ellipse">
              <a:avLst/>
            </a:prstGeom>
            <a:blipFill>
              <a:blip r:embed="rId5"/>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缺角矩形 42">
              <a:extLst>
                <a:ext uri="{FF2B5EF4-FFF2-40B4-BE49-F238E27FC236}">
                  <a16:creationId xmlns:a16="http://schemas.microsoft.com/office/drawing/2014/main" id="{B55D86B8-FACC-CA4B-AF42-CDBC27E475D9}"/>
                </a:ext>
              </a:extLst>
            </p:cNvPr>
            <p:cNvSpPr/>
            <p:nvPr/>
          </p:nvSpPr>
          <p:spPr>
            <a:xfrm>
              <a:off x="9104808" y="5528882"/>
              <a:ext cx="1330110" cy="424243"/>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44" name="文本框 43">
              <a:extLst>
                <a:ext uri="{FF2B5EF4-FFF2-40B4-BE49-F238E27FC236}">
                  <a16:creationId xmlns:a16="http://schemas.microsoft.com/office/drawing/2014/main" id="{617879C0-B721-C146-86E1-E1C2E2D028B5}"/>
                </a:ext>
              </a:extLst>
            </p:cNvPr>
            <p:cNvSpPr txBox="1"/>
            <p:nvPr/>
          </p:nvSpPr>
          <p:spPr>
            <a:xfrm>
              <a:off x="8424713" y="4054322"/>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实时计算虚拟化研究</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45" name="直接连接符 34">
              <a:extLst>
                <a:ext uri="{FF2B5EF4-FFF2-40B4-BE49-F238E27FC236}">
                  <a16:creationId xmlns:a16="http://schemas.microsoft.com/office/drawing/2014/main" id="{4CA1BB93-1E64-8248-B6B9-B2C57E646FC5}"/>
                </a:ext>
              </a:extLst>
            </p:cNvPr>
            <p:cNvCxnSpPr>
              <a:cxnSpLocks/>
            </p:cNvCxnSpPr>
            <p:nvPr/>
          </p:nvCxnSpPr>
          <p:spPr>
            <a:xfrm>
              <a:off x="8565966" y="3873347"/>
              <a:ext cx="240779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EBEA94BE-5421-AD4D-BA87-85A0C9DD9C6E}"/>
                </a:ext>
              </a:extLst>
            </p:cNvPr>
            <p:cNvSpPr txBox="1"/>
            <p:nvPr/>
          </p:nvSpPr>
          <p:spPr>
            <a:xfrm>
              <a:off x="8424713" y="3280276"/>
              <a:ext cx="2690298" cy="427187"/>
            </a:xfrm>
            <a:prstGeom prst="rect">
              <a:avLst/>
            </a:prstGeom>
            <a:noFill/>
          </p:spPr>
          <p:txBody>
            <a:bodyPr wrap="square" rtlCol="0" anchor="b">
              <a:spAutoFit/>
            </a:bodyPr>
            <a:lstStyle/>
            <a:p>
              <a:pPr algn="ctr"/>
              <a:r>
                <a:rPr kumimoji="1" lang="zh-CN" altLang="en-US" sz="1600" b="1" dirty="0">
                  <a:latin typeface="宋体" panose="02010600030101010101" pitchFamily="2" charset="-122"/>
                </a:rPr>
                <a:t>张李</a:t>
              </a:r>
              <a:endParaRPr lang="en-US" altLang="zh-CN" sz="1600" b="1" dirty="0">
                <a:solidFill>
                  <a:srgbClr val="FFFFFF"/>
                </a:solidFill>
              </a:endParaRPr>
            </a:p>
          </p:txBody>
        </p:sp>
        <p:sp>
          <p:nvSpPr>
            <p:cNvPr id="47" name="缺角矩形 46">
              <a:extLst>
                <a:ext uri="{FF2B5EF4-FFF2-40B4-BE49-F238E27FC236}">
                  <a16:creationId xmlns:a16="http://schemas.microsoft.com/office/drawing/2014/main" id="{31F1BF06-5269-F047-BC6F-22C505A37934}"/>
                </a:ext>
              </a:extLst>
            </p:cNvPr>
            <p:cNvSpPr/>
            <p:nvPr/>
          </p:nvSpPr>
          <p:spPr>
            <a:xfrm>
              <a:off x="11729611" y="2162302"/>
              <a:ext cx="3428226" cy="3581400"/>
            </a:xfrm>
            <a:prstGeom prst="plaque">
              <a:avLst>
                <a:gd name="adj" fmla="val 8400"/>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48" name="椭圆 47">
              <a:extLst>
                <a:ext uri="{FF2B5EF4-FFF2-40B4-BE49-F238E27FC236}">
                  <a16:creationId xmlns:a16="http://schemas.microsoft.com/office/drawing/2014/main" id="{1A296488-539C-AE40-969E-352A84AB9B88}"/>
                </a:ext>
              </a:extLst>
            </p:cNvPr>
            <p:cNvSpPr/>
            <p:nvPr/>
          </p:nvSpPr>
          <p:spPr>
            <a:xfrm>
              <a:off x="12381081" y="1128748"/>
              <a:ext cx="2125285" cy="2124001"/>
            </a:xfrm>
            <a:prstGeom prst="ellipse">
              <a:avLst/>
            </a:prstGeom>
            <a:blipFill>
              <a:blip r:embed="rId6"/>
              <a:stretch>
                <a:fillRect/>
              </a:stretch>
            </a:blipFill>
            <a:ln w="76200" cap="flat" cmpd="sng" algn="ctr">
              <a:noFill/>
              <a:prstDash val="solid"/>
              <a:miter lim="800000"/>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缺角矩形 48">
              <a:extLst>
                <a:ext uri="{FF2B5EF4-FFF2-40B4-BE49-F238E27FC236}">
                  <a16:creationId xmlns:a16="http://schemas.microsoft.com/office/drawing/2014/main" id="{418EFF6A-15D6-3642-98EE-2EBA1D61D818}"/>
                </a:ext>
              </a:extLst>
            </p:cNvPr>
            <p:cNvSpPr/>
            <p:nvPr/>
          </p:nvSpPr>
          <p:spPr>
            <a:xfrm>
              <a:off x="12864035" y="5535587"/>
              <a:ext cx="1330110" cy="424244"/>
            </a:xfrm>
            <a:prstGeom prst="plaqu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组员</a:t>
              </a:r>
              <a:endParaRPr lang="en-GB" sz="1400" b="1" dirty="0">
                <a:solidFill>
                  <a:srgbClr val="FFFFFF"/>
                </a:solidFill>
              </a:endParaRPr>
            </a:p>
          </p:txBody>
        </p:sp>
        <p:sp>
          <p:nvSpPr>
            <p:cNvPr id="50" name="文本框 49">
              <a:extLst>
                <a:ext uri="{FF2B5EF4-FFF2-40B4-BE49-F238E27FC236}">
                  <a16:creationId xmlns:a16="http://schemas.microsoft.com/office/drawing/2014/main" id="{E415E732-98C6-3E4C-A4B6-C85CA7CF8CBD}"/>
                </a:ext>
              </a:extLst>
            </p:cNvPr>
            <p:cNvSpPr txBox="1"/>
            <p:nvPr/>
          </p:nvSpPr>
          <p:spPr>
            <a:xfrm>
              <a:off x="12098575" y="4025874"/>
              <a:ext cx="2690298" cy="8858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kumimoji="1" lang="zh-CN" altLang="en-US" sz="1400" dirty="0">
                  <a:solidFill>
                    <a:schemeClr val="tx1">
                      <a:lumMod val="50000"/>
                      <a:lumOff val="50000"/>
                    </a:schemeClr>
                  </a:solidFill>
                  <a:latin typeface="Microsoft YaHei Light" panose="020B0503020204020204" pitchFamily="34" charset="-122"/>
                  <a:ea typeface="Microsoft YaHei Light" panose="020B0503020204020204" pitchFamily="34" charset="-122"/>
                </a:rPr>
                <a:t>相关论文查找与分析</a:t>
              </a:r>
              <a:endParaRPr kumimoji="1" lang="en-US" altLang="zh-CN" sz="14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400" dirty="0">
                  <a:solidFill>
                    <a:schemeClr val="accent4">
                      <a:lumMod val="50000"/>
                    </a:schemeClr>
                  </a:solidFill>
                  <a:latin typeface="Microsoft YaHei Light" panose="020B0503020204020204" pitchFamily="34" charset="-122"/>
                  <a:ea typeface="Microsoft YaHei Light" panose="020B0503020204020204" pitchFamily="34" charset="-122"/>
                </a:rPr>
                <a:t>核心文档输出</a:t>
              </a:r>
              <a:endParaRPr kumimoji="1" lang="en-US" altLang="zh-CN" sz="1400" dirty="0">
                <a:solidFill>
                  <a:schemeClr val="accent4">
                    <a:lumMod val="50000"/>
                  </a:schemeClr>
                </a:solidFill>
                <a:latin typeface="Microsoft YaHei Light" panose="020B0503020204020204" pitchFamily="34" charset="-122"/>
                <a:ea typeface="Microsoft YaHei Light" panose="020B0503020204020204" pitchFamily="34" charset="-122"/>
              </a:endParaRPr>
            </a:p>
          </p:txBody>
        </p:sp>
        <p:cxnSp>
          <p:nvCxnSpPr>
            <p:cNvPr id="51" name="直接连接符 27">
              <a:extLst>
                <a:ext uri="{FF2B5EF4-FFF2-40B4-BE49-F238E27FC236}">
                  <a16:creationId xmlns:a16="http://schemas.microsoft.com/office/drawing/2014/main" id="{CE1AD181-1AB8-834C-B8EB-34529DE79BE9}"/>
                </a:ext>
              </a:extLst>
            </p:cNvPr>
            <p:cNvCxnSpPr>
              <a:cxnSpLocks/>
            </p:cNvCxnSpPr>
            <p:nvPr/>
          </p:nvCxnSpPr>
          <p:spPr>
            <a:xfrm>
              <a:off x="12239828" y="3844899"/>
              <a:ext cx="240779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16A4377-EA83-F041-973D-C4334715F6B8}"/>
                </a:ext>
              </a:extLst>
            </p:cNvPr>
            <p:cNvSpPr txBox="1"/>
            <p:nvPr/>
          </p:nvSpPr>
          <p:spPr>
            <a:xfrm>
              <a:off x="12098575" y="3251828"/>
              <a:ext cx="2690298" cy="427187"/>
            </a:xfrm>
            <a:prstGeom prst="rect">
              <a:avLst/>
            </a:prstGeom>
            <a:noFill/>
          </p:spPr>
          <p:txBody>
            <a:bodyPr wrap="square" rtlCol="0" anchor="b">
              <a:spAutoFit/>
            </a:bodyPr>
            <a:lstStyle/>
            <a:p>
              <a:pPr algn="ctr" defTabSz="913765"/>
              <a:r>
                <a:rPr kumimoji="1" lang="zh-CN" altLang="en-US" sz="1600" b="1" dirty="0">
                  <a:latin typeface="宋体" panose="02010600030101010101" pitchFamily="2" charset="-122"/>
                </a:rPr>
                <a:t>王勃栋</a:t>
              </a:r>
              <a:endParaRPr lang="en-US" altLang="zh-CN" sz="1600" b="1" dirty="0">
                <a:solidFill>
                  <a:srgbClr val="FFFFFF"/>
                </a:solidFill>
              </a:endParaRPr>
            </a:p>
          </p:txBody>
        </p:sp>
      </p:grpSp>
      <p:sp>
        <p:nvSpPr>
          <p:cNvPr id="58" name="缺角矩形 57">
            <a:extLst>
              <a:ext uri="{FF2B5EF4-FFF2-40B4-BE49-F238E27FC236}">
                <a16:creationId xmlns:a16="http://schemas.microsoft.com/office/drawing/2014/main" id="{C3C9403A-9585-4945-A4E5-DAC9CD102F48}"/>
              </a:ext>
            </a:extLst>
          </p:cNvPr>
          <p:cNvSpPr/>
          <p:nvPr/>
        </p:nvSpPr>
        <p:spPr>
          <a:xfrm>
            <a:off x="1142681" y="5656941"/>
            <a:ext cx="1054138" cy="336221"/>
          </a:xfrm>
          <a:prstGeom prst="plaqu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1400" b="1" dirty="0" err="1">
                <a:solidFill>
                  <a:srgbClr val="FFFFFF"/>
                </a:solidFill>
              </a:rPr>
              <a:t>组长</a:t>
            </a:r>
            <a:endParaRPr lang="en-GB" sz="1400" b="1" dirty="0">
              <a:solidFill>
                <a:srgbClr val="FFFFFF"/>
              </a:solidFill>
            </a:endParaRPr>
          </a:p>
        </p:txBody>
      </p:sp>
    </p:spTree>
    <p:extLst>
      <p:ext uri="{BB962C8B-B14F-4D97-AF65-F5344CB8AC3E}">
        <p14:creationId xmlns:p14="http://schemas.microsoft.com/office/powerpoint/2010/main" val="81760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5DDD89-4410-C047-90DE-51E79F432F2E}"/>
              </a:ext>
            </a:extLst>
          </p:cNvPr>
          <p:cNvSpPr>
            <a:spLocks noGrp="1"/>
          </p:cNvSpPr>
          <p:nvPr>
            <p:ph type="title"/>
          </p:nvPr>
        </p:nvSpPr>
        <p:spPr/>
        <p:txBody>
          <a:bodyPr/>
          <a:lstStyle/>
          <a:p>
            <a:r>
              <a:rPr kumimoji="1" lang="zh-CN" altLang="en-US" dirty="0"/>
              <a:t>课题研究分析</a:t>
            </a:r>
          </a:p>
        </p:txBody>
      </p:sp>
      <p:sp>
        <p:nvSpPr>
          <p:cNvPr id="4" name="页脚占位符 3">
            <a:extLst>
              <a:ext uri="{FF2B5EF4-FFF2-40B4-BE49-F238E27FC236}">
                <a16:creationId xmlns:a16="http://schemas.microsoft.com/office/drawing/2014/main" id="{4B419279-43B3-CC45-9005-695E22DA06A9}"/>
              </a:ext>
            </a:extLst>
          </p:cNvPr>
          <p:cNvSpPr>
            <a:spLocks noGrp="1"/>
          </p:cNvSpPr>
          <p:nvPr>
            <p:ph type="ftr" sz="quarter" idx="11"/>
          </p:nvPr>
        </p:nvSpPr>
        <p:spPr/>
        <p:txBody>
          <a:bodyPr/>
          <a:lstStyle/>
          <a:p>
            <a:r>
              <a:rPr lang="zh-CN" altLang="en-US" dirty="0"/>
              <a:t>第十一组</a:t>
            </a:r>
          </a:p>
        </p:txBody>
      </p:sp>
      <p:sp>
        <p:nvSpPr>
          <p:cNvPr id="5" name="灯片编号占位符 4">
            <a:extLst>
              <a:ext uri="{FF2B5EF4-FFF2-40B4-BE49-F238E27FC236}">
                <a16:creationId xmlns:a16="http://schemas.microsoft.com/office/drawing/2014/main" id="{B8C55DEE-AF83-D24E-8B41-D260FF61DB2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0" name="椭圆 9">
            <a:extLst>
              <a:ext uri="{FF2B5EF4-FFF2-40B4-BE49-F238E27FC236}">
                <a16:creationId xmlns:a16="http://schemas.microsoft.com/office/drawing/2014/main" id="{2D53C345-191F-424B-86F5-13116CB6FEF7}"/>
              </a:ext>
            </a:extLst>
          </p:cNvPr>
          <p:cNvSpPr/>
          <p:nvPr/>
        </p:nvSpPr>
        <p:spPr>
          <a:xfrm>
            <a:off x="6392529" y="2877338"/>
            <a:ext cx="1439667" cy="1439667"/>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肘形连接符 10">
            <a:extLst>
              <a:ext uri="{FF2B5EF4-FFF2-40B4-BE49-F238E27FC236}">
                <a16:creationId xmlns:a16="http://schemas.microsoft.com/office/drawing/2014/main" id="{06A8456D-E84D-A340-B26C-E310FD03BCA1}"/>
              </a:ext>
            </a:extLst>
          </p:cNvPr>
          <p:cNvCxnSpPr>
            <a:stCxn id="61" idx="2"/>
            <a:endCxn id="10" idx="0"/>
          </p:cNvCxnSpPr>
          <p:nvPr/>
        </p:nvCxnSpPr>
        <p:spPr>
          <a:xfrm rot="16200000" flipH="1">
            <a:off x="5352952" y="1117927"/>
            <a:ext cx="1080614" cy="2438207"/>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a:extLst>
              <a:ext uri="{FF2B5EF4-FFF2-40B4-BE49-F238E27FC236}">
                <a16:creationId xmlns:a16="http://schemas.microsoft.com/office/drawing/2014/main" id="{F0DF8059-F492-E444-BF81-C84491A9F7B1}"/>
              </a:ext>
            </a:extLst>
          </p:cNvPr>
          <p:cNvCxnSpPr>
            <a:stCxn id="55" idx="2"/>
            <a:endCxn id="10" idx="0"/>
          </p:cNvCxnSpPr>
          <p:nvPr/>
        </p:nvCxnSpPr>
        <p:spPr>
          <a:xfrm rot="5400000">
            <a:off x="7179752" y="1729335"/>
            <a:ext cx="1080614" cy="1215392"/>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a:extLst>
              <a:ext uri="{FF2B5EF4-FFF2-40B4-BE49-F238E27FC236}">
                <a16:creationId xmlns:a16="http://schemas.microsoft.com/office/drawing/2014/main" id="{C39ADD07-F7BD-9F47-B6FC-66C78972DA40}"/>
              </a:ext>
            </a:extLst>
          </p:cNvPr>
          <p:cNvCxnSpPr>
            <a:stCxn id="58" idx="2"/>
            <a:endCxn id="10" idx="0"/>
          </p:cNvCxnSpPr>
          <p:nvPr/>
        </p:nvCxnSpPr>
        <p:spPr>
          <a:xfrm rot="5400000">
            <a:off x="7788686" y="1120401"/>
            <a:ext cx="1080614" cy="2433260"/>
          </a:xfrm>
          <a:prstGeom prst="bentConnector3">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AB6BF858-13A9-A440-9948-22631950D6F6}"/>
              </a:ext>
            </a:extLst>
          </p:cNvPr>
          <p:cNvSpPr/>
          <p:nvPr/>
        </p:nvSpPr>
        <p:spPr>
          <a:xfrm>
            <a:off x="4355718" y="4447981"/>
            <a:ext cx="1740282"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RNN</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5" name="圆角矩形 14">
            <a:extLst>
              <a:ext uri="{FF2B5EF4-FFF2-40B4-BE49-F238E27FC236}">
                <a16:creationId xmlns:a16="http://schemas.microsoft.com/office/drawing/2014/main" id="{18E11BBB-FAB1-3241-A9B4-007A0BF17FF5}"/>
              </a:ext>
            </a:extLst>
          </p:cNvPr>
          <p:cNvSpPr/>
          <p:nvPr/>
        </p:nvSpPr>
        <p:spPr>
          <a:xfrm>
            <a:off x="8104029" y="4447981"/>
            <a:ext cx="1700544"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训练集</a:t>
            </a:r>
          </a:p>
        </p:txBody>
      </p:sp>
      <p:sp>
        <p:nvSpPr>
          <p:cNvPr id="16" name="圆角矩形 15">
            <a:extLst>
              <a:ext uri="{FF2B5EF4-FFF2-40B4-BE49-F238E27FC236}">
                <a16:creationId xmlns:a16="http://schemas.microsoft.com/office/drawing/2014/main" id="{52BD2AD3-7B10-9742-8F5C-3EFBCE969981}"/>
              </a:ext>
            </a:extLst>
          </p:cNvPr>
          <p:cNvSpPr/>
          <p:nvPr/>
        </p:nvSpPr>
        <p:spPr>
          <a:xfrm>
            <a:off x="8104029" y="499570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测试集</a:t>
            </a:r>
          </a:p>
        </p:txBody>
      </p:sp>
      <p:sp>
        <p:nvSpPr>
          <p:cNvPr id="17" name="圆角矩形 16">
            <a:extLst>
              <a:ext uri="{FF2B5EF4-FFF2-40B4-BE49-F238E27FC236}">
                <a16:creationId xmlns:a16="http://schemas.microsoft.com/office/drawing/2014/main" id="{A6E9173A-E689-DA4C-9C23-FA20036E53A4}"/>
              </a:ext>
            </a:extLst>
          </p:cNvPr>
          <p:cNvSpPr/>
          <p:nvPr/>
        </p:nvSpPr>
        <p:spPr>
          <a:xfrm>
            <a:off x="4355718" y="499570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LSTM</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18" name="肘形连接符 17">
            <a:extLst>
              <a:ext uri="{FF2B5EF4-FFF2-40B4-BE49-F238E27FC236}">
                <a16:creationId xmlns:a16="http://schemas.microsoft.com/office/drawing/2014/main" id="{B2C3094B-AD32-1B45-BB7B-E122C69F25C9}"/>
              </a:ext>
            </a:extLst>
          </p:cNvPr>
          <p:cNvCxnSpPr>
            <a:stCxn id="10" idx="4"/>
            <a:endCxn id="14" idx="3"/>
          </p:cNvCxnSpPr>
          <p:nvPr/>
        </p:nvCxnSpPr>
        <p:spPr>
          <a:xfrm rot="5400000">
            <a:off x="6441440" y="3971566"/>
            <a:ext cx="325484" cy="101636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a:extLst>
              <a:ext uri="{FF2B5EF4-FFF2-40B4-BE49-F238E27FC236}">
                <a16:creationId xmlns:a16="http://schemas.microsoft.com/office/drawing/2014/main" id="{9D203196-0410-914D-AAC2-F8F1D533DAB9}"/>
              </a:ext>
            </a:extLst>
          </p:cNvPr>
          <p:cNvCxnSpPr>
            <a:stCxn id="10" idx="4"/>
            <a:endCxn id="15" idx="1"/>
          </p:cNvCxnSpPr>
          <p:nvPr/>
        </p:nvCxnSpPr>
        <p:spPr>
          <a:xfrm rot="16200000" flipH="1">
            <a:off x="7445454" y="3983914"/>
            <a:ext cx="325484" cy="99166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9BF31EBF-CE34-EB44-9A03-932696455AB4}"/>
              </a:ext>
            </a:extLst>
          </p:cNvPr>
          <p:cNvCxnSpPr/>
          <p:nvPr/>
        </p:nvCxnSpPr>
        <p:spPr>
          <a:xfrm rot="5400000">
            <a:off x="6119674" y="4189607"/>
            <a:ext cx="986200" cy="1015006"/>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F0CDC614-A0D1-8143-A403-48AEE43C4C73}"/>
              </a:ext>
            </a:extLst>
          </p:cNvPr>
          <p:cNvCxnSpPr/>
          <p:nvPr/>
        </p:nvCxnSpPr>
        <p:spPr>
          <a:xfrm rot="16200000" flipH="1">
            <a:off x="7124810" y="4200598"/>
            <a:ext cx="986200" cy="993023"/>
          </a:xfrm>
          <a:prstGeom prst="bentConnector2">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BAA1CBB-C519-D24A-8852-AB92E3A32326}"/>
              </a:ext>
            </a:extLst>
          </p:cNvPr>
          <p:cNvSpPr txBox="1"/>
          <p:nvPr/>
        </p:nvSpPr>
        <p:spPr>
          <a:xfrm>
            <a:off x="6474178" y="4469504"/>
            <a:ext cx="1230562" cy="338476"/>
          </a:xfrm>
          <a:prstGeom prst="rect">
            <a:avLst/>
          </a:prstGeom>
          <a:solidFill>
            <a:srgbClr val="0070C0">
              <a:alpha val="40000"/>
            </a:srgbClr>
          </a:solidFill>
        </p:spPr>
        <p:txBody>
          <a:bodyPr wrap="square" rtlCol="0">
            <a:spAutoFit/>
          </a:bodyPr>
          <a:lstStyle/>
          <a:p>
            <a:pPr algn="ct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GRU</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模型</a:t>
            </a:r>
          </a:p>
        </p:txBody>
      </p:sp>
      <p:grpSp>
        <p:nvGrpSpPr>
          <p:cNvPr id="23" name="组合 22">
            <a:extLst>
              <a:ext uri="{FF2B5EF4-FFF2-40B4-BE49-F238E27FC236}">
                <a16:creationId xmlns:a16="http://schemas.microsoft.com/office/drawing/2014/main" id="{800E5445-4C64-1242-A8A6-5D4CA36A6405}"/>
              </a:ext>
            </a:extLst>
          </p:cNvPr>
          <p:cNvGrpSpPr/>
          <p:nvPr/>
        </p:nvGrpSpPr>
        <p:grpSpPr>
          <a:xfrm>
            <a:off x="1303905" y="1404965"/>
            <a:ext cx="3175666" cy="2333778"/>
            <a:chOff x="379599" y="1991360"/>
            <a:chExt cx="3176401" cy="2334318"/>
          </a:xfrm>
        </p:grpSpPr>
        <p:sp>
          <p:nvSpPr>
            <p:cNvPr id="24" name="矩形 23">
              <a:extLst>
                <a:ext uri="{FF2B5EF4-FFF2-40B4-BE49-F238E27FC236}">
                  <a16:creationId xmlns:a16="http://schemas.microsoft.com/office/drawing/2014/main" id="{6E8F6E21-B5ED-AB40-8444-B353106D2699}"/>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五边形 24">
              <a:extLst>
                <a:ext uri="{FF2B5EF4-FFF2-40B4-BE49-F238E27FC236}">
                  <a16:creationId xmlns:a16="http://schemas.microsoft.com/office/drawing/2014/main" id="{4EAB3467-D427-9041-9980-93DE10B5C0A7}"/>
                </a:ext>
              </a:extLst>
            </p:cNvPr>
            <p:cNvSpPr/>
            <p:nvPr/>
          </p:nvSpPr>
          <p:spPr>
            <a:xfrm>
              <a:off x="379599" y="1991360"/>
              <a:ext cx="1863397" cy="426720"/>
            </a:xfrm>
            <a:prstGeom prst="homePlat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Flink</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on</a:t>
              </a:r>
              <a:r>
                <a:rPr lang="zh-CN" altLang="en-US"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tx1"/>
                  </a:solidFill>
                  <a:latin typeface="微软雅黑" panose="020B0503020204020204" pitchFamily="34" charset="-122"/>
                  <a:ea typeface="微软雅黑" panose="020B0503020204020204" pitchFamily="34" charset="-122"/>
                </a:rPr>
                <a:t>K8S</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DC964EF-4C9B-5C4F-9356-38080D54F26B}"/>
                </a:ext>
              </a:extLst>
            </p:cNvPr>
            <p:cNvSpPr txBox="1"/>
            <p:nvPr/>
          </p:nvSpPr>
          <p:spPr>
            <a:xfrm>
              <a:off x="664905" y="2446719"/>
              <a:ext cx="2641600" cy="600303"/>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虚拟化并行计算</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实时计算</a:t>
              </a:r>
            </a:p>
          </p:txBody>
        </p:sp>
      </p:grpSp>
      <p:grpSp>
        <p:nvGrpSpPr>
          <p:cNvPr id="27" name="组合 26">
            <a:extLst>
              <a:ext uri="{FF2B5EF4-FFF2-40B4-BE49-F238E27FC236}">
                <a16:creationId xmlns:a16="http://schemas.microsoft.com/office/drawing/2014/main" id="{AF0BBE7E-94E8-0747-BB5A-E5359245BE28}"/>
              </a:ext>
            </a:extLst>
          </p:cNvPr>
          <p:cNvGrpSpPr/>
          <p:nvPr/>
        </p:nvGrpSpPr>
        <p:grpSpPr>
          <a:xfrm>
            <a:off x="1294402" y="2796403"/>
            <a:ext cx="3175666" cy="2333778"/>
            <a:chOff x="379599" y="1991360"/>
            <a:chExt cx="3176401" cy="2334318"/>
          </a:xfrm>
        </p:grpSpPr>
        <p:sp>
          <p:nvSpPr>
            <p:cNvPr id="28" name="矩形 27">
              <a:extLst>
                <a:ext uri="{FF2B5EF4-FFF2-40B4-BE49-F238E27FC236}">
                  <a16:creationId xmlns:a16="http://schemas.microsoft.com/office/drawing/2014/main" id="{35B166A1-D907-C341-AFFB-E217ED502205}"/>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五边形 28">
              <a:extLst>
                <a:ext uri="{FF2B5EF4-FFF2-40B4-BE49-F238E27FC236}">
                  <a16:creationId xmlns:a16="http://schemas.microsoft.com/office/drawing/2014/main" id="{5627F95C-B0CE-7F4C-92F0-6CAE78CA1F72}"/>
                </a:ext>
              </a:extLst>
            </p:cNvPr>
            <p:cNvSpPr/>
            <p:nvPr/>
          </p:nvSpPr>
          <p:spPr>
            <a:xfrm>
              <a:off x="379599" y="1991360"/>
              <a:ext cx="1863397" cy="426720"/>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CK</a:t>
              </a:r>
              <a:r>
                <a:rPr lang="zh-CN" altLang="en-US" sz="1600" b="1" dirty="0">
                  <a:solidFill>
                    <a:schemeClr val="tx1"/>
                  </a:solidFill>
                  <a:latin typeface="微软雅黑" panose="020B0503020204020204" pitchFamily="34" charset="-122"/>
                  <a:ea typeface="微软雅黑" panose="020B0503020204020204" pitchFamily="34" charset="-122"/>
                </a:rPr>
                <a:t>实时数仓</a:t>
              </a:r>
            </a:p>
          </p:txBody>
        </p:sp>
        <p:sp>
          <p:nvSpPr>
            <p:cNvPr id="30" name="文本框 29">
              <a:extLst>
                <a:ext uri="{FF2B5EF4-FFF2-40B4-BE49-F238E27FC236}">
                  <a16:creationId xmlns:a16="http://schemas.microsoft.com/office/drawing/2014/main" id="{64D7D088-8318-2E4F-BA68-7357BB2701E7}"/>
                </a:ext>
              </a:extLst>
            </p:cNvPr>
            <p:cNvSpPr txBox="1"/>
            <p:nvPr/>
          </p:nvSpPr>
          <p:spPr>
            <a:xfrm>
              <a:off x="664905" y="2446719"/>
              <a:ext cx="2641600" cy="892759"/>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海量存储</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快速检索</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高性能、可扩展</a:t>
              </a:r>
              <a:endParaRPr lang="en-US" altLang="zh-CN" sz="1400" dirty="0">
                <a:latin typeface="微软雅黑" panose="020B0503020204020204" pitchFamily="34" charset="-122"/>
                <a:ea typeface="微软雅黑" panose="020B0503020204020204" pitchFamily="34" charset="-122"/>
              </a:endParaRPr>
            </a:p>
          </p:txBody>
        </p:sp>
      </p:grpSp>
      <p:sp>
        <p:nvSpPr>
          <p:cNvPr id="31" name="虚尾箭头 30">
            <a:extLst>
              <a:ext uri="{FF2B5EF4-FFF2-40B4-BE49-F238E27FC236}">
                <a16:creationId xmlns:a16="http://schemas.microsoft.com/office/drawing/2014/main" id="{0F7293A5-B711-E347-A337-266184C4AFEB}"/>
              </a:ext>
            </a:extLst>
          </p:cNvPr>
          <p:cNvSpPr/>
          <p:nvPr/>
        </p:nvSpPr>
        <p:spPr>
          <a:xfrm>
            <a:off x="7908954" y="3275354"/>
            <a:ext cx="2051525"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虚尾箭头 31">
            <a:extLst>
              <a:ext uri="{FF2B5EF4-FFF2-40B4-BE49-F238E27FC236}">
                <a16:creationId xmlns:a16="http://schemas.microsoft.com/office/drawing/2014/main" id="{40E9B4A0-5F02-4448-A734-4BEF7FD5558D}"/>
              </a:ext>
            </a:extLst>
          </p:cNvPr>
          <p:cNvSpPr/>
          <p:nvPr/>
        </p:nvSpPr>
        <p:spPr>
          <a:xfrm flipH="1">
            <a:off x="4264089" y="3248370"/>
            <a:ext cx="2051682" cy="520522"/>
          </a:xfrm>
          <a:prstGeom prst="stripedRightArrow">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84F7125B-839F-3B4D-8A07-2351E18C04AA}"/>
              </a:ext>
            </a:extLst>
          </p:cNvPr>
          <p:cNvSpPr txBox="1"/>
          <p:nvPr/>
        </p:nvSpPr>
        <p:spPr>
          <a:xfrm>
            <a:off x="4512170" y="3048100"/>
            <a:ext cx="143966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层级建设</a:t>
            </a:r>
          </a:p>
        </p:txBody>
      </p:sp>
      <p:sp>
        <p:nvSpPr>
          <p:cNvPr id="34" name="文本框 33">
            <a:extLst>
              <a:ext uri="{FF2B5EF4-FFF2-40B4-BE49-F238E27FC236}">
                <a16:creationId xmlns:a16="http://schemas.microsoft.com/office/drawing/2014/main" id="{BEB1CEF6-3F7E-A74E-9740-D019AEC90612}"/>
              </a:ext>
            </a:extLst>
          </p:cNvPr>
          <p:cNvSpPr txBox="1"/>
          <p:nvPr/>
        </p:nvSpPr>
        <p:spPr>
          <a:xfrm>
            <a:off x="8171777" y="3086860"/>
            <a:ext cx="1632796"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主题域建设</a:t>
            </a:r>
          </a:p>
        </p:txBody>
      </p:sp>
      <p:sp>
        <p:nvSpPr>
          <p:cNvPr id="35" name="左弧形箭头 33">
            <a:extLst>
              <a:ext uri="{FF2B5EF4-FFF2-40B4-BE49-F238E27FC236}">
                <a16:creationId xmlns:a16="http://schemas.microsoft.com/office/drawing/2014/main" id="{37D0D439-609D-8A40-83B8-3FC035F1A3B1}"/>
              </a:ext>
            </a:extLst>
          </p:cNvPr>
          <p:cNvSpPr/>
          <p:nvPr/>
        </p:nvSpPr>
        <p:spPr>
          <a:xfrm rot="10800000" flipV="1">
            <a:off x="7493273" y="1643804"/>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左弧形箭头 34">
            <a:extLst>
              <a:ext uri="{FF2B5EF4-FFF2-40B4-BE49-F238E27FC236}">
                <a16:creationId xmlns:a16="http://schemas.microsoft.com/office/drawing/2014/main" id="{F9179636-4EED-C54B-9488-D0C6F5A86768}"/>
              </a:ext>
            </a:extLst>
          </p:cNvPr>
          <p:cNvSpPr/>
          <p:nvPr/>
        </p:nvSpPr>
        <p:spPr>
          <a:xfrm rot="10800000" flipH="1" flipV="1">
            <a:off x="5799811" y="1634679"/>
            <a:ext cx="801457" cy="2979468"/>
          </a:xfrm>
          <a:prstGeom prst="curvedRightArrow">
            <a:avLst>
              <a:gd name="adj1" fmla="val 11258"/>
              <a:gd name="adj2" fmla="val 30172"/>
              <a:gd name="adj3" fmla="val 25000"/>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FE980C9D-9F6C-E14C-81AB-21B781CA6D41}"/>
              </a:ext>
            </a:extLst>
          </p:cNvPr>
          <p:cNvGrpSpPr/>
          <p:nvPr/>
        </p:nvGrpSpPr>
        <p:grpSpPr>
          <a:xfrm>
            <a:off x="5459447" y="1428567"/>
            <a:ext cx="865152" cy="368157"/>
            <a:chOff x="3392224" y="1595121"/>
            <a:chExt cx="1468877" cy="368242"/>
          </a:xfrm>
        </p:grpSpPr>
        <p:sp>
          <p:nvSpPr>
            <p:cNvPr id="38" name="圆角矩形 37">
              <a:extLst>
                <a:ext uri="{FF2B5EF4-FFF2-40B4-BE49-F238E27FC236}">
                  <a16:creationId xmlns:a16="http://schemas.microsoft.com/office/drawing/2014/main" id="{5BB949BF-7F69-2541-BBEB-2E2576FB14E4}"/>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734722BA-E08C-FB4E-A63B-11DA25C2AB06}"/>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城市安防</a:t>
              </a:r>
            </a:p>
          </p:txBody>
        </p:sp>
      </p:grpSp>
      <p:sp>
        <p:nvSpPr>
          <p:cNvPr id="43" name="圆角矩形 42">
            <a:extLst>
              <a:ext uri="{FF2B5EF4-FFF2-40B4-BE49-F238E27FC236}">
                <a16:creationId xmlns:a16="http://schemas.microsoft.com/office/drawing/2014/main" id="{4D447E4F-29B9-0640-91F4-39E3FFCCDBD4}"/>
              </a:ext>
            </a:extLst>
          </p:cNvPr>
          <p:cNvSpPr/>
          <p:nvPr/>
        </p:nvSpPr>
        <p:spPr>
          <a:xfrm>
            <a:off x="8104029" y="5543421"/>
            <a:ext cx="1700545"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参数调优</a:t>
            </a:r>
          </a:p>
        </p:txBody>
      </p:sp>
      <p:sp>
        <p:nvSpPr>
          <p:cNvPr id="44" name="圆角矩形 43">
            <a:extLst>
              <a:ext uri="{FF2B5EF4-FFF2-40B4-BE49-F238E27FC236}">
                <a16:creationId xmlns:a16="http://schemas.microsoft.com/office/drawing/2014/main" id="{0C8504C2-49C6-F04A-B3F4-413FE00CF898}"/>
              </a:ext>
            </a:extLst>
          </p:cNvPr>
          <p:cNvSpPr/>
          <p:nvPr/>
        </p:nvSpPr>
        <p:spPr>
          <a:xfrm>
            <a:off x="4355718" y="5543421"/>
            <a:ext cx="1740281" cy="38901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GRU</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5" name="肘形连接符 44">
            <a:extLst>
              <a:ext uri="{FF2B5EF4-FFF2-40B4-BE49-F238E27FC236}">
                <a16:creationId xmlns:a16="http://schemas.microsoft.com/office/drawing/2014/main" id="{82C9A428-6E57-AF4A-A549-A18006595DCD}"/>
              </a:ext>
            </a:extLst>
          </p:cNvPr>
          <p:cNvCxnSpPr/>
          <p:nvPr/>
        </p:nvCxnSpPr>
        <p:spPr>
          <a:xfrm rot="10800000" flipV="1">
            <a:off x="6104152" y="5190989"/>
            <a:ext cx="1012108" cy="557057"/>
          </a:xfrm>
          <a:prstGeom prst="bentConnector3">
            <a:avLst>
              <a:gd name="adj1" fmla="val -337"/>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45">
            <a:extLst>
              <a:ext uri="{FF2B5EF4-FFF2-40B4-BE49-F238E27FC236}">
                <a16:creationId xmlns:a16="http://schemas.microsoft.com/office/drawing/2014/main" id="{7534D2A7-CC9D-7241-976E-6002F7BF975A}"/>
              </a:ext>
            </a:extLst>
          </p:cNvPr>
          <p:cNvCxnSpPr/>
          <p:nvPr/>
        </p:nvCxnSpPr>
        <p:spPr>
          <a:xfrm>
            <a:off x="7117382" y="5190210"/>
            <a:ext cx="986087" cy="562074"/>
          </a:xfrm>
          <a:prstGeom prst="bentConnector3">
            <a:avLst>
              <a:gd name="adj1" fmla="val 24"/>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22F9E92B-050A-6B4B-A5D6-6E7EB28B6541}"/>
              </a:ext>
            </a:extLst>
          </p:cNvPr>
          <p:cNvGrpSpPr/>
          <p:nvPr/>
        </p:nvGrpSpPr>
        <p:grpSpPr>
          <a:xfrm>
            <a:off x="1238333" y="4359335"/>
            <a:ext cx="3175666" cy="2333778"/>
            <a:chOff x="379599" y="1991360"/>
            <a:chExt cx="3176401" cy="2334318"/>
          </a:xfrm>
        </p:grpSpPr>
        <p:sp>
          <p:nvSpPr>
            <p:cNvPr id="48" name="矩形 47">
              <a:extLst>
                <a:ext uri="{FF2B5EF4-FFF2-40B4-BE49-F238E27FC236}">
                  <a16:creationId xmlns:a16="http://schemas.microsoft.com/office/drawing/2014/main" id="{D5A456D6-72E9-FE40-AF82-102C18525BB0}"/>
                </a:ext>
              </a:extLst>
            </p:cNvPr>
            <p:cNvSpPr/>
            <p:nvPr/>
          </p:nvSpPr>
          <p:spPr>
            <a:xfrm>
              <a:off x="632298" y="2204720"/>
              <a:ext cx="2923702" cy="2120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五边形 48">
              <a:extLst>
                <a:ext uri="{FF2B5EF4-FFF2-40B4-BE49-F238E27FC236}">
                  <a16:creationId xmlns:a16="http://schemas.microsoft.com/office/drawing/2014/main" id="{D9EDD0B8-ABD9-AD4D-8BBA-159C6FAA6771}"/>
                </a:ext>
              </a:extLst>
            </p:cNvPr>
            <p:cNvSpPr/>
            <p:nvPr/>
          </p:nvSpPr>
          <p:spPr>
            <a:xfrm>
              <a:off x="379599" y="1991360"/>
              <a:ext cx="1863397" cy="426720"/>
            </a:xfrm>
            <a:prstGeom prst="homePlate">
              <a:avLst/>
            </a:prstGeom>
            <a:solidFill>
              <a:schemeClr val="accent4">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GRU</a:t>
              </a:r>
              <a:r>
                <a:rPr lang="zh-CN" altLang="en-US" sz="1600" b="1" dirty="0">
                  <a:solidFill>
                    <a:schemeClr val="tx1"/>
                  </a:solidFill>
                  <a:latin typeface="微软雅黑" panose="020B0503020204020204" pitchFamily="34" charset="-122"/>
                  <a:ea typeface="微软雅黑" panose="020B0503020204020204" pitchFamily="34" charset="-122"/>
                </a:rPr>
                <a:t>模型</a:t>
              </a:r>
            </a:p>
          </p:txBody>
        </p:sp>
        <p:sp>
          <p:nvSpPr>
            <p:cNvPr id="50" name="文本框 49">
              <a:extLst>
                <a:ext uri="{FF2B5EF4-FFF2-40B4-BE49-F238E27FC236}">
                  <a16:creationId xmlns:a16="http://schemas.microsoft.com/office/drawing/2014/main" id="{E40566D1-2423-2D48-AF53-D87FF2B62EC6}"/>
                </a:ext>
              </a:extLst>
            </p:cNvPr>
            <p:cNvSpPr txBox="1"/>
            <p:nvPr/>
          </p:nvSpPr>
          <p:spPr>
            <a:xfrm>
              <a:off x="664905" y="2446719"/>
              <a:ext cx="2641600" cy="1185214"/>
            </a:xfrm>
            <a:prstGeom prst="rect">
              <a:avLst/>
            </a:prstGeom>
            <a:noFill/>
          </p:spPr>
          <p:txBody>
            <a:bodyPr wrap="square" rtlCol="0">
              <a:spAutoFit/>
            </a:bodyPr>
            <a:lstStyle/>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模型相对简单</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不易过拟合</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语料长期依赖</a:t>
              </a:r>
              <a:endParaRPr lang="en-US" altLang="zh-CN" sz="1400" dirty="0">
                <a:latin typeface="微软雅黑" panose="020B0503020204020204" pitchFamily="34" charset="-122"/>
                <a:ea typeface="微软雅黑" panose="020B0503020204020204" pitchFamily="34" charset="-122"/>
              </a:endParaRPr>
            </a:p>
            <a:p>
              <a:pPr marL="285693" indent="-285693">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无梯度消失、梯度爆炸</a:t>
              </a:r>
              <a:endParaRPr lang="en-US" altLang="zh-CN" sz="1400" dirty="0">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25206217-C48B-1241-AB69-05346128720C}"/>
              </a:ext>
            </a:extLst>
          </p:cNvPr>
          <p:cNvGrpSpPr/>
          <p:nvPr/>
        </p:nvGrpSpPr>
        <p:grpSpPr>
          <a:xfrm>
            <a:off x="6677313" y="1428567"/>
            <a:ext cx="865152" cy="368157"/>
            <a:chOff x="3392224" y="1595121"/>
            <a:chExt cx="1468877" cy="368242"/>
          </a:xfrm>
        </p:grpSpPr>
        <p:sp>
          <p:nvSpPr>
            <p:cNvPr id="52" name="圆角矩形 51">
              <a:extLst>
                <a:ext uri="{FF2B5EF4-FFF2-40B4-BE49-F238E27FC236}">
                  <a16:creationId xmlns:a16="http://schemas.microsoft.com/office/drawing/2014/main" id="{C4A9B3C9-832D-8645-9D12-1E51040D7276}"/>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081C9EB1-933C-EC41-B21A-9C718D896A84}"/>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气象数据</a:t>
              </a:r>
            </a:p>
          </p:txBody>
        </p:sp>
      </p:grpSp>
      <p:grpSp>
        <p:nvGrpSpPr>
          <p:cNvPr id="54" name="组合 53">
            <a:extLst>
              <a:ext uri="{FF2B5EF4-FFF2-40B4-BE49-F238E27FC236}">
                <a16:creationId xmlns:a16="http://schemas.microsoft.com/office/drawing/2014/main" id="{499333B0-D5C1-5245-A39A-B309B006B9B8}"/>
              </a:ext>
            </a:extLst>
          </p:cNvPr>
          <p:cNvGrpSpPr/>
          <p:nvPr/>
        </p:nvGrpSpPr>
        <p:grpSpPr>
          <a:xfrm>
            <a:off x="7895179" y="1428567"/>
            <a:ext cx="865152" cy="368157"/>
            <a:chOff x="3392224" y="1595121"/>
            <a:chExt cx="1468877" cy="368242"/>
          </a:xfrm>
        </p:grpSpPr>
        <p:sp>
          <p:nvSpPr>
            <p:cNvPr id="55" name="圆角矩形 54">
              <a:extLst>
                <a:ext uri="{FF2B5EF4-FFF2-40B4-BE49-F238E27FC236}">
                  <a16:creationId xmlns:a16="http://schemas.microsoft.com/office/drawing/2014/main" id="{58D54CDB-30AD-3C4B-AE3E-F1507C93D6AB}"/>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3748B628-7DA2-BC4E-9F56-6728D56EC169}"/>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交通数据</a:t>
              </a:r>
            </a:p>
          </p:txBody>
        </p:sp>
      </p:grpSp>
      <p:grpSp>
        <p:nvGrpSpPr>
          <p:cNvPr id="57" name="组合 56">
            <a:extLst>
              <a:ext uri="{FF2B5EF4-FFF2-40B4-BE49-F238E27FC236}">
                <a16:creationId xmlns:a16="http://schemas.microsoft.com/office/drawing/2014/main" id="{8EEDE48E-2B5A-414B-8670-30E391F2667C}"/>
              </a:ext>
            </a:extLst>
          </p:cNvPr>
          <p:cNvGrpSpPr/>
          <p:nvPr/>
        </p:nvGrpSpPr>
        <p:grpSpPr>
          <a:xfrm>
            <a:off x="9113047" y="1428567"/>
            <a:ext cx="865152" cy="368157"/>
            <a:chOff x="3392224" y="1595121"/>
            <a:chExt cx="1468877" cy="368242"/>
          </a:xfrm>
        </p:grpSpPr>
        <p:sp>
          <p:nvSpPr>
            <p:cNvPr id="58" name="圆角矩形 57">
              <a:extLst>
                <a:ext uri="{FF2B5EF4-FFF2-40B4-BE49-F238E27FC236}">
                  <a16:creationId xmlns:a16="http://schemas.microsoft.com/office/drawing/2014/main" id="{5CB9283C-1CF3-D64E-96ED-58B3B3E4269F}"/>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C751A418-6D0B-5045-B7A6-CAC8FC65F66C}"/>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微软雅黑" panose="020B0503020204020204" pitchFamily="34" charset="-122"/>
                  <a:ea typeface="微软雅黑" panose="020B0503020204020204" pitchFamily="34" charset="-122"/>
                </a:rPr>
                <a:t>…</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0F9ACAD0-9EDA-3940-87C2-19036CC1D156}"/>
              </a:ext>
            </a:extLst>
          </p:cNvPr>
          <p:cNvGrpSpPr/>
          <p:nvPr/>
        </p:nvGrpSpPr>
        <p:grpSpPr>
          <a:xfrm>
            <a:off x="4241580" y="1428567"/>
            <a:ext cx="865152" cy="368157"/>
            <a:chOff x="3392224" y="1595121"/>
            <a:chExt cx="1468877" cy="368242"/>
          </a:xfrm>
        </p:grpSpPr>
        <p:sp>
          <p:nvSpPr>
            <p:cNvPr id="61" name="圆角矩形 60">
              <a:extLst>
                <a:ext uri="{FF2B5EF4-FFF2-40B4-BE49-F238E27FC236}">
                  <a16:creationId xmlns:a16="http://schemas.microsoft.com/office/drawing/2014/main" id="{79438CEB-10A0-5943-A7FC-26CE59F33A68}"/>
                </a:ext>
              </a:extLst>
            </p:cNvPr>
            <p:cNvSpPr/>
            <p:nvPr/>
          </p:nvSpPr>
          <p:spPr>
            <a:xfrm>
              <a:off x="3392224" y="1595121"/>
              <a:ext cx="1468877" cy="368242"/>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CF924783-681D-3041-882F-5860A0742E8B}"/>
                </a:ext>
              </a:extLst>
            </p:cNvPr>
            <p:cNvSpPr/>
            <p:nvPr/>
          </p:nvSpPr>
          <p:spPr>
            <a:xfrm>
              <a:off x="3582186" y="1666625"/>
              <a:ext cx="1074655" cy="251001"/>
            </a:xfrm>
            <a:prstGeom prst="rect">
              <a:avLst/>
            </a:prstGeom>
            <a:solidFill>
              <a:srgbClr val="7030A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建筑能耗</a:t>
              </a:r>
            </a:p>
          </p:txBody>
        </p:sp>
      </p:grpSp>
      <p:cxnSp>
        <p:nvCxnSpPr>
          <p:cNvPr id="63" name="肘形连接符 62">
            <a:extLst>
              <a:ext uri="{FF2B5EF4-FFF2-40B4-BE49-F238E27FC236}">
                <a16:creationId xmlns:a16="http://schemas.microsoft.com/office/drawing/2014/main" id="{943931F0-3B18-034C-BA68-E4605EEE2392}"/>
              </a:ext>
            </a:extLst>
          </p:cNvPr>
          <p:cNvCxnSpPr>
            <a:stCxn id="52" idx="2"/>
            <a:endCxn id="10" idx="0"/>
          </p:cNvCxnSpPr>
          <p:nvPr/>
        </p:nvCxnSpPr>
        <p:spPr>
          <a:xfrm rot="16200000" flipH="1">
            <a:off x="6570819" y="2335794"/>
            <a:ext cx="1080614" cy="2474"/>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4E3EF5C-BB22-9341-8917-5A3FD5331527}"/>
              </a:ext>
            </a:extLst>
          </p:cNvPr>
          <p:cNvCxnSpPr>
            <a:stCxn id="38" idx="2"/>
            <a:endCxn id="10" idx="0"/>
          </p:cNvCxnSpPr>
          <p:nvPr/>
        </p:nvCxnSpPr>
        <p:spPr>
          <a:xfrm rot="16200000" flipH="1">
            <a:off x="5961886" y="1726861"/>
            <a:ext cx="1080614" cy="1220340"/>
          </a:xfrm>
          <a:prstGeom prst="bentConnector3">
            <a:avLst>
              <a:gd name="adj1" fmla="val 50000"/>
            </a:avLst>
          </a:prstGeom>
          <a:ln w="19050">
            <a:solidFill>
              <a:schemeClr val="accent3">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B50B36FD-2B68-0A47-B492-E83424955D36}"/>
              </a:ext>
            </a:extLst>
          </p:cNvPr>
          <p:cNvSpPr/>
          <p:nvPr/>
        </p:nvSpPr>
        <p:spPr>
          <a:xfrm>
            <a:off x="5106732" y="1955428"/>
            <a:ext cx="4020773" cy="778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67" name="直接连接符 14">
            <a:extLst>
              <a:ext uri="{FF2B5EF4-FFF2-40B4-BE49-F238E27FC236}">
                <a16:creationId xmlns:a16="http://schemas.microsoft.com/office/drawing/2014/main" id="{970BFA70-AD90-5946-9575-591E5849D11F}"/>
              </a:ext>
            </a:extLst>
          </p:cNvPr>
          <p:cNvCxnSpPr>
            <a:cxnSpLocks noChangeShapeType="1"/>
          </p:cNvCxnSpPr>
          <p:nvPr/>
        </p:nvCxnSpPr>
        <p:spPr bwMode="auto">
          <a:xfrm>
            <a:off x="634012" y="982309"/>
            <a:ext cx="11385551" cy="0"/>
          </a:xfrm>
          <a:prstGeom prst="line">
            <a:avLst/>
          </a:prstGeom>
          <a:noFill/>
          <a:ln w="6350" cmpd="sng">
            <a:solidFill>
              <a:schemeClr val="tx1">
                <a:alpha val="50000"/>
              </a:schemeClr>
            </a:solidFill>
            <a:round/>
          </a:ln>
          <a:extLst>
            <a:ext uri="{909E8E84-426E-40DD-AFC4-6F175D3DCCD1}">
              <a14:hiddenFill xmlns:a14="http://schemas.microsoft.com/office/drawing/2010/main">
                <a:noFill/>
              </a14:hiddenFill>
            </a:ext>
          </a:extLst>
        </p:spPr>
      </p:cxnSp>
      <p:sp>
        <p:nvSpPr>
          <p:cNvPr id="6" name="文本框 5">
            <a:extLst>
              <a:ext uri="{FF2B5EF4-FFF2-40B4-BE49-F238E27FC236}">
                <a16:creationId xmlns:a16="http://schemas.microsoft.com/office/drawing/2014/main" id="{FB382090-B72F-5E40-A2FE-0161F51B0C9A}"/>
              </a:ext>
            </a:extLst>
          </p:cNvPr>
          <p:cNvSpPr txBox="1"/>
          <p:nvPr/>
        </p:nvSpPr>
        <p:spPr>
          <a:xfrm>
            <a:off x="6595337" y="3029135"/>
            <a:ext cx="1107996" cy="369332"/>
          </a:xfrm>
          <a:prstGeom prst="rect">
            <a:avLst/>
          </a:prstGeom>
          <a:noFill/>
        </p:spPr>
        <p:txBody>
          <a:bodyPr wrap="none" rtlCol="0">
            <a:spAutoFit/>
          </a:bodyPr>
          <a:lstStyle/>
          <a:p>
            <a:r>
              <a:rPr kumimoji="1" lang="zh-CN" altLang="en-US" b="1" dirty="0"/>
              <a:t>实时数仓</a:t>
            </a:r>
          </a:p>
        </p:txBody>
      </p:sp>
      <p:sp>
        <p:nvSpPr>
          <p:cNvPr id="7" name="文本框 6">
            <a:extLst>
              <a:ext uri="{FF2B5EF4-FFF2-40B4-BE49-F238E27FC236}">
                <a16:creationId xmlns:a16="http://schemas.microsoft.com/office/drawing/2014/main" id="{151AC7B3-846A-8847-BD30-2D23C466B817}"/>
              </a:ext>
            </a:extLst>
          </p:cNvPr>
          <p:cNvSpPr txBox="1"/>
          <p:nvPr/>
        </p:nvSpPr>
        <p:spPr>
          <a:xfrm>
            <a:off x="6393888" y="3457531"/>
            <a:ext cx="1415772" cy="646331"/>
          </a:xfrm>
          <a:prstGeom prst="rect">
            <a:avLst/>
          </a:prstGeom>
          <a:noFill/>
        </p:spPr>
        <p:txBody>
          <a:bodyPr wrap="none" rtlCol="0">
            <a:spAutoFit/>
          </a:bodyPr>
          <a:lstStyle/>
          <a:p>
            <a:pPr algn="ctr"/>
            <a:r>
              <a:rPr kumimoji="1" lang="en-US" altLang="zh-CN" b="1" dirty="0" err="1"/>
              <a:t>Clickhouse</a:t>
            </a:r>
            <a:endParaRPr kumimoji="1" lang="en-US" altLang="zh-CN" b="1" dirty="0"/>
          </a:p>
          <a:p>
            <a:pPr algn="ctr"/>
            <a:r>
              <a:rPr kumimoji="1" lang="zh-CN" altLang="en-US" b="1" dirty="0"/>
              <a:t>集群</a:t>
            </a:r>
          </a:p>
        </p:txBody>
      </p:sp>
      <p:sp>
        <p:nvSpPr>
          <p:cNvPr id="65" name="文本框 64">
            <a:extLst>
              <a:ext uri="{FF2B5EF4-FFF2-40B4-BE49-F238E27FC236}">
                <a16:creationId xmlns:a16="http://schemas.microsoft.com/office/drawing/2014/main" id="{6904F3FB-4E97-C14F-9032-3CE81C1A51FB}"/>
              </a:ext>
            </a:extLst>
          </p:cNvPr>
          <p:cNvSpPr txBox="1"/>
          <p:nvPr/>
        </p:nvSpPr>
        <p:spPr>
          <a:xfrm>
            <a:off x="6301249" y="2009868"/>
            <a:ext cx="1652800" cy="338554"/>
          </a:xfrm>
          <a:prstGeom prst="rect">
            <a:avLst/>
          </a:prstGeom>
          <a:solidFill>
            <a:srgbClr val="0070C0">
              <a:alpha val="40000"/>
            </a:srgbClr>
          </a:solidFill>
        </p:spPr>
        <p:txBody>
          <a:bodyPr wrap="square" rtlCol="0">
            <a:spAutoFit/>
          </a:bodyPr>
          <a:lstStyle/>
          <a:p>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实时计算</a:t>
            </a:r>
          </a:p>
        </p:txBody>
      </p:sp>
      <p:sp>
        <p:nvSpPr>
          <p:cNvPr id="78" name="文本框 77">
            <a:extLst>
              <a:ext uri="{FF2B5EF4-FFF2-40B4-BE49-F238E27FC236}">
                <a16:creationId xmlns:a16="http://schemas.microsoft.com/office/drawing/2014/main" id="{50B8B080-540A-4248-B619-B42EB94DE7DF}"/>
              </a:ext>
            </a:extLst>
          </p:cNvPr>
          <p:cNvSpPr txBox="1"/>
          <p:nvPr/>
        </p:nvSpPr>
        <p:spPr>
          <a:xfrm>
            <a:off x="6216054" y="2327123"/>
            <a:ext cx="1787669" cy="369332"/>
          </a:xfrm>
          <a:prstGeom prst="rect">
            <a:avLst/>
          </a:prstGeom>
          <a:noFill/>
        </p:spPr>
        <p:txBody>
          <a:bodyPr wrap="none" rtlCol="0">
            <a:spAutoFit/>
          </a:bodyPr>
          <a:lstStyle/>
          <a:p>
            <a:r>
              <a:rPr kumimoji="1" lang="en-US" altLang="zh-CN" dirty="0" err="1">
                <a:solidFill>
                  <a:schemeClr val="bg1"/>
                </a:solidFill>
              </a:rPr>
              <a:t>kubernetes</a:t>
            </a:r>
            <a:r>
              <a:rPr kumimoji="1" lang="zh-CN" altLang="en-US" dirty="0">
                <a:solidFill>
                  <a:schemeClr val="bg1"/>
                </a:solidFill>
              </a:rPr>
              <a:t>集群</a:t>
            </a:r>
          </a:p>
        </p:txBody>
      </p:sp>
    </p:spTree>
    <p:extLst>
      <p:ext uri="{BB962C8B-B14F-4D97-AF65-F5344CB8AC3E}">
        <p14:creationId xmlns:p14="http://schemas.microsoft.com/office/powerpoint/2010/main" val="316865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目录</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8" name="圆角矩形 139">
            <a:extLst>
              <a:ext uri="{FF2B5EF4-FFF2-40B4-BE49-F238E27FC236}">
                <a16:creationId xmlns:a16="http://schemas.microsoft.com/office/drawing/2014/main" id="{56670DBD-3639-F04F-A385-B4140488EE60}"/>
              </a:ext>
            </a:extLst>
          </p:cNvPr>
          <p:cNvSpPr/>
          <p:nvPr/>
        </p:nvSpPr>
        <p:spPr>
          <a:xfrm>
            <a:off x="4960002" y="2905474"/>
            <a:ext cx="5649656" cy="540000"/>
          </a:xfrm>
          <a:prstGeom prst="roundRect">
            <a:avLst/>
          </a:prstGeom>
          <a:solidFill>
            <a:srgbClr val="007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bg1"/>
                </a:solidFill>
                <a:latin typeface="Microsoft YaHei Light" panose="020B0503020204020204" pitchFamily="34" charset="-122"/>
                <a:ea typeface="Microsoft YaHei Light" panose="020B0503020204020204" pitchFamily="34" charset="-122"/>
                <a:cs typeface="+mn-ea"/>
                <a:sym typeface="+mn-lt"/>
              </a:rPr>
              <a:t>本周工作回顾</a:t>
            </a:r>
          </a:p>
        </p:txBody>
      </p:sp>
      <p:sp>
        <p:nvSpPr>
          <p:cNvPr id="29" name="圆角矩形 140">
            <a:extLst>
              <a:ext uri="{FF2B5EF4-FFF2-40B4-BE49-F238E27FC236}">
                <a16:creationId xmlns:a16="http://schemas.microsoft.com/office/drawing/2014/main" id="{A21195C0-4329-EB4E-A3C3-CE9707DD879F}"/>
              </a:ext>
            </a:extLst>
          </p:cNvPr>
          <p:cNvSpPr/>
          <p:nvPr/>
        </p:nvSpPr>
        <p:spPr>
          <a:xfrm>
            <a:off x="4960002" y="3744732"/>
            <a:ext cx="5649656" cy="540000"/>
          </a:xfrm>
          <a:prstGeom prst="round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685800" fontAlgn="auto">
              <a:lnSpc>
                <a:spcPct val="150000"/>
              </a:lnSpc>
              <a:spcBef>
                <a:spcPts val="0"/>
              </a:spcBef>
              <a:spcAft>
                <a:spcPts val="0"/>
              </a:spcAft>
              <a:buFont typeface="Arial" panose="020B0604020202020204" pitchFamily="34" charset="0"/>
              <a:buChar char="•"/>
              <a:defRP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下周计划</a:t>
            </a:r>
            <a:endPar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宋体" pitchFamily="2" charset="-122"/>
            </a:endParaRPr>
          </a:p>
        </p:txBody>
      </p:sp>
      <p:sp>
        <p:nvSpPr>
          <p:cNvPr id="31" name="圆角矩形 139">
            <a:extLst>
              <a:ext uri="{FF2B5EF4-FFF2-40B4-BE49-F238E27FC236}">
                <a16:creationId xmlns:a16="http://schemas.microsoft.com/office/drawing/2014/main" id="{237FF315-2692-BC43-8A28-37286A8AB6BC}"/>
              </a:ext>
            </a:extLst>
          </p:cNvPr>
          <p:cNvSpPr/>
          <p:nvPr/>
        </p:nvSpPr>
        <p:spPr>
          <a:xfrm>
            <a:off x="4960002" y="2066216"/>
            <a:ext cx="5649656" cy="540000"/>
          </a:xfrm>
          <a:prstGeom prst="round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0" bIns="72000" rtlCol="0" anchor="ctr"/>
          <a:lstStyle/>
          <a:p>
            <a:pPr marL="285750" indent="-285750" defTabSz="913765">
              <a:lnSpc>
                <a:spcPct val="150000"/>
              </a:lnSpc>
              <a:buFont typeface="Arial" panose="020B0604020202020204" pitchFamily="34" charset="0"/>
              <a:buChar char="•"/>
            </a:pPr>
            <a:r>
              <a:rPr lang="zh-CN" altLang="en-US" sz="2000" dirty="0">
                <a:solidFill>
                  <a:schemeClr val="accent4">
                    <a:lumMod val="50000"/>
                  </a:schemeClr>
                </a:solidFill>
                <a:latin typeface="Microsoft YaHei Light" panose="020B0503020204020204" pitchFamily="34" charset="-122"/>
                <a:ea typeface="Microsoft YaHei Light" panose="020B0503020204020204" pitchFamily="34" charset="-122"/>
                <a:cs typeface="+mn-ea"/>
                <a:sym typeface="+mn-lt"/>
              </a:rPr>
              <a:t>课题基本介绍</a:t>
            </a:r>
          </a:p>
        </p:txBody>
      </p:sp>
      <p:pic>
        <p:nvPicPr>
          <p:cNvPr id="36" name="图片 35" descr="图标&#10;&#10;描述已自动生成">
            <a:extLst>
              <a:ext uri="{FF2B5EF4-FFF2-40B4-BE49-F238E27FC236}">
                <a16:creationId xmlns:a16="http://schemas.microsoft.com/office/drawing/2014/main" id="{DD50B507-408F-6D41-A9BC-F9CDA8645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7" y="1824608"/>
            <a:ext cx="3029383" cy="3029383"/>
          </a:xfrm>
          <a:prstGeom prst="rect">
            <a:avLst/>
          </a:prstGeom>
        </p:spPr>
      </p:pic>
    </p:spTree>
    <p:extLst>
      <p:ext uri="{BB962C8B-B14F-4D97-AF65-F5344CB8AC3E}">
        <p14:creationId xmlns:p14="http://schemas.microsoft.com/office/powerpoint/2010/main" val="246889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BE0B80-C58F-C044-916B-6C4A88E257D7}"/>
              </a:ext>
            </a:extLst>
          </p:cNvPr>
          <p:cNvSpPr>
            <a:spLocks noGrp="1"/>
          </p:cNvSpPr>
          <p:nvPr>
            <p:ph idx="1"/>
          </p:nvPr>
        </p:nvSpPr>
        <p:spPr/>
        <p:txBody>
          <a:bodyPr/>
          <a:lstStyle/>
          <a:p>
            <a:r>
              <a:rPr kumimoji="1" lang="zh-CN" altLang="en-US" dirty="0"/>
              <a:t>计划</a:t>
            </a:r>
            <a:endParaRPr kumimoji="1" lang="en-US" altLang="zh-CN" dirty="0"/>
          </a:p>
          <a:p>
            <a:pPr lvl="1"/>
            <a:r>
              <a:rPr kumimoji="1" lang="zh-CN" altLang="en-US" dirty="0">
                <a:solidFill>
                  <a:srgbClr val="C00000"/>
                </a:solidFill>
              </a:rPr>
              <a:t>产出论文大纲</a:t>
            </a:r>
            <a:endParaRPr kumimoji="1" lang="en-US" altLang="zh-CN" dirty="0">
              <a:solidFill>
                <a:srgbClr val="C00000"/>
              </a:solidFill>
            </a:endParaRPr>
          </a:p>
          <a:p>
            <a:pPr lvl="1"/>
            <a:r>
              <a:rPr kumimoji="1" lang="zh-CN" altLang="en-US" dirty="0"/>
              <a:t>相关方向论文研读与梳理</a:t>
            </a:r>
            <a:endParaRPr kumimoji="1" lang="en-US" altLang="zh-CN" dirty="0"/>
          </a:p>
          <a:p>
            <a:pPr lvl="1"/>
            <a:r>
              <a:rPr kumimoji="1" lang="zh-CN" altLang="en-US" dirty="0"/>
              <a:t>存储引擎环境搭建</a:t>
            </a:r>
            <a:endParaRPr kumimoji="1" lang="en-US" altLang="zh-CN" dirty="0"/>
          </a:p>
          <a:p>
            <a:pPr lvl="1"/>
            <a:r>
              <a:rPr kumimoji="1" lang="zh-CN" altLang="en-US" dirty="0"/>
              <a:t>架构设计细化</a:t>
            </a:r>
            <a:endParaRPr kumimoji="1" lang="en-US" altLang="zh-CN" dirty="0"/>
          </a:p>
          <a:p>
            <a:endParaRPr kumimoji="1" lang="en-US" altLang="zh-CN" dirty="0"/>
          </a:p>
        </p:txBody>
      </p:sp>
      <p:sp>
        <p:nvSpPr>
          <p:cNvPr id="3" name="标题 2">
            <a:extLst>
              <a:ext uri="{FF2B5EF4-FFF2-40B4-BE49-F238E27FC236}">
                <a16:creationId xmlns:a16="http://schemas.microsoft.com/office/drawing/2014/main" id="{E3E5EE52-02A2-C64E-ADE1-68E087C0DFB4}"/>
              </a:ext>
            </a:extLst>
          </p:cNvPr>
          <p:cNvSpPr>
            <a:spLocks noGrp="1"/>
          </p:cNvSpPr>
          <p:nvPr>
            <p:ph type="title"/>
          </p:nvPr>
        </p:nvSpPr>
        <p:spPr/>
        <p:txBody>
          <a:bodyPr/>
          <a:lstStyle/>
          <a:p>
            <a:r>
              <a:rPr kumimoji="1" lang="zh-CN" altLang="en-US" dirty="0"/>
              <a:t>本周计划回顾</a:t>
            </a:r>
          </a:p>
        </p:txBody>
      </p:sp>
      <p:sp>
        <p:nvSpPr>
          <p:cNvPr id="4" name="页脚占位符 3">
            <a:extLst>
              <a:ext uri="{FF2B5EF4-FFF2-40B4-BE49-F238E27FC236}">
                <a16:creationId xmlns:a16="http://schemas.microsoft.com/office/drawing/2014/main" id="{ADD506A7-A427-A04A-B4EA-1EDEF88485BA}"/>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0A23B39F-9F12-D348-A08C-527A89A5C67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224962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DEAF1F-183F-7D40-94FF-603D1E1B6428}"/>
              </a:ext>
            </a:extLst>
          </p:cNvPr>
          <p:cNvSpPr>
            <a:spLocks noGrp="1"/>
          </p:cNvSpPr>
          <p:nvPr>
            <p:ph idx="1"/>
          </p:nvPr>
        </p:nvSpPr>
        <p:spPr/>
        <p:txBody>
          <a:bodyPr>
            <a:normAutofit/>
          </a:bodyPr>
          <a:lstStyle/>
          <a:p>
            <a:r>
              <a:rPr kumimoji="1" lang="zh-CN" altLang="en-US" dirty="0"/>
              <a:t>架构部分工作</a:t>
            </a:r>
            <a:endParaRPr kumimoji="1" lang="en-US" altLang="zh-CN" dirty="0"/>
          </a:p>
          <a:p>
            <a:pPr lvl="1"/>
            <a:r>
              <a:rPr kumimoji="1" lang="zh-CN" altLang="en-US" dirty="0"/>
              <a:t>整体架构流程细化</a:t>
            </a:r>
            <a:endParaRPr kumimoji="1" lang="en-US" altLang="zh-CN" dirty="0"/>
          </a:p>
          <a:p>
            <a:pPr lvl="1"/>
            <a:r>
              <a:rPr kumimoji="1" lang="zh-CN" altLang="en-US" dirty="0"/>
              <a:t>实时数仓设计</a:t>
            </a:r>
            <a:endParaRPr kumimoji="1" lang="en-US" altLang="zh-CN" dirty="0"/>
          </a:p>
          <a:p>
            <a:r>
              <a:rPr kumimoji="1" lang="zh-CN" altLang="en-US" dirty="0"/>
              <a:t>研究部分工作</a:t>
            </a:r>
            <a:endParaRPr kumimoji="1" lang="en-US" altLang="zh-CN" dirty="0"/>
          </a:p>
          <a:p>
            <a:pPr lvl="1"/>
            <a:r>
              <a:rPr kumimoji="1" lang="zh-CN" altLang="en-US" dirty="0"/>
              <a:t>实时计算任务的虚拟化技术方案研究</a:t>
            </a:r>
            <a:endParaRPr kumimoji="1" lang="en-US" altLang="zh-CN" dirty="0"/>
          </a:p>
          <a:p>
            <a:pPr lvl="2"/>
            <a:r>
              <a:rPr kumimoji="1" lang="en-US" altLang="zh-CN" dirty="0" err="1"/>
              <a:t>Flink</a:t>
            </a:r>
            <a:r>
              <a:rPr kumimoji="1" lang="zh-CN" altLang="en-US" dirty="0"/>
              <a:t>实时框架学习</a:t>
            </a:r>
            <a:endParaRPr kumimoji="1" lang="en-US" altLang="zh-CN" dirty="0"/>
          </a:p>
          <a:p>
            <a:pPr lvl="2"/>
            <a:r>
              <a:rPr kumimoji="1" lang="zh-CN" altLang="en-US" dirty="0"/>
              <a:t>实现了</a:t>
            </a:r>
            <a:r>
              <a:rPr kumimoji="1" lang="en-US" altLang="zh-CN" dirty="0" err="1"/>
              <a:t>flink</a:t>
            </a:r>
            <a:r>
              <a:rPr kumimoji="1" lang="zh-CN" altLang="en-US" dirty="0"/>
              <a:t> 基础</a:t>
            </a:r>
            <a:r>
              <a:rPr kumimoji="1" lang="en-US" altLang="zh-CN" dirty="0"/>
              <a:t>demo</a:t>
            </a:r>
          </a:p>
          <a:p>
            <a:pPr lvl="1"/>
            <a:r>
              <a:rPr kumimoji="1" lang="zh-CN" altLang="en-US" dirty="0"/>
              <a:t>海量数据存储快速检索的索引方案研究</a:t>
            </a:r>
            <a:endParaRPr kumimoji="1" lang="en-US" altLang="zh-CN" dirty="0"/>
          </a:p>
          <a:p>
            <a:pPr lvl="2"/>
            <a:r>
              <a:rPr kumimoji="1" lang="zh-CN" altLang="en-US" dirty="0"/>
              <a:t>部署</a:t>
            </a:r>
            <a:r>
              <a:rPr kumimoji="1" lang="en-US" altLang="zh-CN" dirty="0"/>
              <a:t>ck</a:t>
            </a:r>
            <a:r>
              <a:rPr kumimoji="1" lang="zh-CN" altLang="en-US" dirty="0"/>
              <a:t>测试环境，确定存储引擎</a:t>
            </a:r>
            <a:endParaRPr kumimoji="1" lang="en-US" altLang="zh-CN" dirty="0"/>
          </a:p>
          <a:p>
            <a:pPr lvl="2"/>
            <a:r>
              <a:rPr kumimoji="1" lang="zh-CN" altLang="en-US" dirty="0"/>
              <a:t>存储引擎方案的研究</a:t>
            </a:r>
            <a:endParaRPr kumimoji="1" lang="en-US" altLang="zh-CN" dirty="0"/>
          </a:p>
          <a:p>
            <a:pPr lvl="1"/>
            <a:r>
              <a:rPr kumimoji="1" lang="zh-CN" altLang="en-US" dirty="0"/>
              <a:t>基于深度学习的数据预警模型研究</a:t>
            </a:r>
            <a:endParaRPr kumimoji="1" lang="en-US" altLang="zh-CN" dirty="0"/>
          </a:p>
          <a:p>
            <a:pPr lvl="2"/>
            <a:r>
              <a:rPr kumimoji="1" lang="zh-CN" altLang="en-US" dirty="0"/>
              <a:t>研究了</a:t>
            </a:r>
            <a:r>
              <a:rPr kumimoji="1" lang="en-US" altLang="zh-CN" dirty="0"/>
              <a:t>LSTM</a:t>
            </a:r>
            <a:r>
              <a:rPr kumimoji="1" lang="zh-CN" altLang="en-US" dirty="0"/>
              <a:t>模型的原理</a:t>
            </a:r>
            <a:endParaRPr kumimoji="1" lang="en-US" altLang="zh-CN" dirty="0"/>
          </a:p>
          <a:p>
            <a:pPr lvl="2"/>
            <a:r>
              <a:rPr kumimoji="1" lang="zh-CN" altLang="en-US" dirty="0"/>
              <a:t>运行了基本</a:t>
            </a:r>
            <a:r>
              <a:rPr kumimoji="1" lang="en-US" altLang="zh-CN" dirty="0"/>
              <a:t>demo</a:t>
            </a:r>
            <a:r>
              <a:rPr kumimoji="1" lang="zh-CN" altLang="en-US" dirty="0"/>
              <a:t>样例</a:t>
            </a:r>
            <a:endParaRPr kumimoji="1" lang="en-US" altLang="zh-CN" dirty="0"/>
          </a:p>
          <a:p>
            <a:r>
              <a:rPr kumimoji="1" lang="zh-CN" altLang="en-US" dirty="0"/>
              <a:t>文档部分工作</a:t>
            </a:r>
            <a:endParaRPr kumimoji="1" lang="en-US" altLang="zh-CN" dirty="0"/>
          </a:p>
          <a:p>
            <a:pPr lvl="1"/>
            <a:r>
              <a:rPr kumimoji="1" lang="zh-CN" altLang="en-US" dirty="0"/>
              <a:t>产出专利权利要求书</a:t>
            </a:r>
            <a:endParaRPr kumimoji="1" lang="en-US" altLang="zh-CN" dirty="0"/>
          </a:p>
          <a:p>
            <a:pPr lvl="1"/>
            <a:endParaRPr kumimoji="1" lang="en-US" altLang="zh-CN" dirty="0"/>
          </a:p>
          <a:p>
            <a:pPr lvl="1"/>
            <a:endParaRPr kumimoji="1" lang="en-US" altLang="zh-CN" dirty="0"/>
          </a:p>
          <a:p>
            <a:pPr lvl="1"/>
            <a:endParaRPr kumimoji="1" lang="en-US" altLang="zh-CN" dirty="0"/>
          </a:p>
          <a:p>
            <a:pPr marL="457177" lvl="1" indent="0">
              <a:buNone/>
            </a:pPr>
            <a:endParaRPr kumimoji="1" lang="en-US" altLang="zh-CN" dirty="0"/>
          </a:p>
          <a:p>
            <a:pPr lvl="1"/>
            <a:endParaRPr kumimoji="1" lang="en-US" altLang="zh-CN" dirty="0"/>
          </a:p>
          <a:p>
            <a:pPr lvl="1"/>
            <a:endParaRPr kumimoji="1" lang="en-US" altLang="zh-CN" dirty="0"/>
          </a:p>
          <a:p>
            <a:endParaRPr kumimoji="1" lang="zh-CN" altLang="en-US" dirty="0"/>
          </a:p>
        </p:txBody>
      </p:sp>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本周实际工作</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Tree>
    <p:extLst>
      <p:ext uri="{BB962C8B-B14F-4D97-AF65-F5344CB8AC3E}">
        <p14:creationId xmlns:p14="http://schemas.microsoft.com/office/powerpoint/2010/main" val="124709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3CBE5A-8C70-A546-92AA-149473AA373C}"/>
              </a:ext>
            </a:extLst>
          </p:cNvPr>
          <p:cNvSpPr>
            <a:spLocks noGrp="1"/>
          </p:cNvSpPr>
          <p:nvPr>
            <p:ph type="title"/>
          </p:nvPr>
        </p:nvSpPr>
        <p:spPr/>
        <p:txBody>
          <a:bodyPr/>
          <a:lstStyle/>
          <a:p>
            <a:r>
              <a:rPr kumimoji="1" lang="zh-CN" altLang="en-US" dirty="0"/>
              <a:t>研究点介绍</a:t>
            </a:r>
          </a:p>
        </p:txBody>
      </p:sp>
      <p:sp>
        <p:nvSpPr>
          <p:cNvPr id="4" name="页脚占位符 3">
            <a:extLst>
              <a:ext uri="{FF2B5EF4-FFF2-40B4-BE49-F238E27FC236}">
                <a16:creationId xmlns:a16="http://schemas.microsoft.com/office/drawing/2014/main" id="{8E8657F1-C7F5-8C42-AEBF-DD780B8A772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14F14959-727A-AD41-929A-D962EE7D5AF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12" name="išḷîdè">
            <a:extLst>
              <a:ext uri="{FF2B5EF4-FFF2-40B4-BE49-F238E27FC236}">
                <a16:creationId xmlns:a16="http://schemas.microsoft.com/office/drawing/2014/main" id="{7BA2564B-AEF4-3549-B3B2-E9415666CD16}"/>
              </a:ext>
            </a:extLst>
          </p:cNvPr>
          <p:cNvSpPr txBox="1">
            <a:spLocks/>
          </p:cNvSpPr>
          <p:nvPr/>
        </p:nvSpPr>
        <p:spPr>
          <a:xfrm>
            <a:off x="3843809" y="2025879"/>
            <a:ext cx="6310844" cy="895324"/>
          </a:xfrm>
          <a:prstGeom prst="rect">
            <a:avLst/>
          </a:prstGeom>
        </p:spPr>
        <p:txBody>
          <a:bodyPr anchor="ctr"/>
          <a:lstStyle>
            <a:lvl1pPr algn="l" rtl="0" eaLnBrk="0" fontAlgn="base" hangingPunct="0">
              <a:spcBef>
                <a:spcPct val="0"/>
              </a:spcBef>
              <a:spcAft>
                <a:spcPct val="0"/>
              </a:spcAft>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Calibri" panose="020F0502020204030204" pitchFamily="34" charset="0"/>
                <a:ea typeface="宋体" panose="02010600030101010101" pitchFamily="2" charset="-122"/>
              </a:defRPr>
            </a:lvl5pPr>
            <a:lvl6pPr marL="33839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6pPr>
            <a:lvl7pPr marL="676781"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7pPr>
            <a:lvl8pPr marL="1015169"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8pPr>
            <a:lvl9pPr marL="1353560" algn="ctr" rtl="0" fontAlgn="base">
              <a:spcBef>
                <a:spcPct val="0"/>
              </a:spcBef>
              <a:spcAft>
                <a:spcPct val="0"/>
              </a:spcAft>
              <a:defRPr sz="3256">
                <a:solidFill>
                  <a:schemeClr val="tx1"/>
                </a:solidFill>
                <a:latin typeface="Calibri" panose="020F0502020204030204" pitchFamily="34" charset="0"/>
                <a:ea typeface="宋体" panose="02010600030101010101" pitchFamily="2" charset="-122"/>
              </a:defRPr>
            </a:lvl9pPr>
          </a:lstStyle>
          <a:p>
            <a:r>
              <a:rPr lang="zh-CN" altLang="en-US" sz="2799" dirty="0"/>
              <a:t>架构部分工作</a:t>
            </a:r>
          </a:p>
        </p:txBody>
      </p:sp>
      <p:sp>
        <p:nvSpPr>
          <p:cNvPr id="13" name="ïṡḻïďe">
            <a:extLst>
              <a:ext uri="{FF2B5EF4-FFF2-40B4-BE49-F238E27FC236}">
                <a16:creationId xmlns:a16="http://schemas.microsoft.com/office/drawing/2014/main" id="{17C12CBE-8053-1342-A01B-5E38417E8799}"/>
              </a:ext>
            </a:extLst>
          </p:cNvPr>
          <p:cNvSpPr txBox="1">
            <a:spLocks/>
          </p:cNvSpPr>
          <p:nvPr/>
        </p:nvSpPr>
        <p:spPr>
          <a:xfrm>
            <a:off x="3844925" y="2921203"/>
            <a:ext cx="4765674" cy="1015594"/>
          </a:xfrm>
        </p:spPr>
        <p:txBody>
          <a:bodyPr/>
          <a:lstStyle>
            <a:lvl1pPr marL="252459" indent="-252459"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1pPr>
            <a:lvl2pPr marL="549375" indent="-211177"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844705" indent="-168306" algn="l" rtl="0" eaLnBrk="0" fontAlgn="base" hangingPunct="0">
              <a:spcBef>
                <a:spcPct val="20000"/>
              </a:spcBef>
              <a:spcAft>
                <a:spcPct val="0"/>
              </a:spcAft>
              <a:buFont typeface="Arial" panose="020B0604020202020204" pitchFamily="34" charset="0"/>
              <a:buChar char="•"/>
              <a:defRPr sz="1700" kern="1200">
                <a:solidFill>
                  <a:schemeClr val="tx1"/>
                </a:solidFill>
                <a:latin typeface="+mn-lt"/>
                <a:ea typeface="+mn-ea"/>
                <a:cs typeface="+mn-cs"/>
              </a:defRPr>
            </a:lvl3pPr>
            <a:lvl4pPr marL="1182904"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4pPr>
            <a:lvl5pPr marL="1522692" indent="-168306"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mn-ea"/>
                <a:cs typeface="+mn-cs"/>
              </a:defRPr>
            </a:lvl5pPr>
            <a:lvl6pPr marL="186114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6pPr>
            <a:lvl7pPr marL="2199535"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7pPr>
            <a:lvl8pPr marL="253792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8pPr>
            <a:lvl9pPr marL="2876316" indent="-169195" algn="l" defTabSz="676781" rtl="0" eaLnBrk="1" latinLnBrk="0" hangingPunct="1">
              <a:spcBef>
                <a:spcPct val="20000"/>
              </a:spcBef>
              <a:buFont typeface="Arial" pitchFamily="34" charset="0"/>
              <a:buChar char="•"/>
              <a:defRPr sz="1480" kern="1200">
                <a:solidFill>
                  <a:schemeClr val="tx1"/>
                </a:solidFill>
                <a:latin typeface="+mn-lt"/>
                <a:ea typeface="+mn-ea"/>
                <a:cs typeface="+mn-cs"/>
              </a:defRPr>
            </a:lvl9pPr>
          </a:lstStyle>
          <a:p>
            <a:r>
              <a:rPr lang="zh-CN" altLang="en-US" sz="2299" dirty="0"/>
              <a:t>技术架构丰富</a:t>
            </a:r>
            <a:endParaRPr lang="en-US" altLang="zh-CN" sz="2299" dirty="0"/>
          </a:p>
          <a:p>
            <a:r>
              <a:rPr lang="zh-CN" altLang="en-US" sz="2299" dirty="0"/>
              <a:t>数据流程丰富</a:t>
            </a:r>
          </a:p>
          <a:p>
            <a:r>
              <a:rPr lang="zh-CN" altLang="en-US" sz="2299" dirty="0"/>
              <a:t>数仓架构设计</a:t>
            </a:r>
            <a:endParaRPr lang="en-US" altLang="zh-CN" sz="2299" dirty="0"/>
          </a:p>
        </p:txBody>
      </p:sp>
      <p:sp>
        <p:nvSpPr>
          <p:cNvPr id="14" name="iṡľiďe">
            <a:extLst>
              <a:ext uri="{FF2B5EF4-FFF2-40B4-BE49-F238E27FC236}">
                <a16:creationId xmlns:a16="http://schemas.microsoft.com/office/drawing/2014/main" id="{48D57BFC-4033-6146-BFEB-6C8D395EE3B7}"/>
              </a:ext>
            </a:extLst>
          </p:cNvPr>
          <p:cNvSpPr txBox="1"/>
          <p:nvPr/>
        </p:nvSpPr>
        <p:spPr>
          <a:xfrm>
            <a:off x="2685098" y="2539117"/>
            <a:ext cx="1023486" cy="889883"/>
          </a:xfrm>
          <a:prstGeom prst="rect">
            <a:avLst/>
          </a:prstGeom>
          <a:noFill/>
          <a:ln w="117475">
            <a:noFill/>
          </a:ln>
        </p:spPr>
        <p:txBody>
          <a:bodyPr wrap="none" rtlCol="0">
            <a:prstTxWarp prst="textPlain">
              <a:avLst/>
            </a:prstTxWarp>
            <a:spAutoFit/>
          </a:bodyPr>
          <a:lstStyle/>
          <a:p>
            <a:r>
              <a:rPr lang="en-US" altLang="zh-CN" sz="1799" spc="100" dirty="0">
                <a:solidFill>
                  <a:srgbClr val="0070C0"/>
                </a:solidFill>
                <a:latin typeface="Impact" panose="020B0806030902050204" pitchFamily="34" charset="0"/>
                <a:cs typeface="Arial" panose="020B0604020202020204" pitchFamily="34" charset="0"/>
              </a:rPr>
              <a:t>/</a:t>
            </a:r>
            <a:r>
              <a:rPr lang="en-US" altLang="zh-CN" sz="100" spc="100" dirty="0">
                <a:solidFill>
                  <a:srgbClr val="0070C0"/>
                </a:solidFill>
                <a:latin typeface="Impact" panose="020B0806030902050204" pitchFamily="34" charset="0"/>
                <a:cs typeface="Arial" panose="020B0604020202020204" pitchFamily="34" charset="0"/>
              </a:rPr>
              <a:t> </a:t>
            </a:r>
            <a:r>
              <a:rPr lang="en-US" altLang="zh-CN" sz="1799" spc="100" dirty="0">
                <a:solidFill>
                  <a:srgbClr val="0070C0"/>
                </a:solidFill>
                <a:latin typeface="Impact" panose="020B0806030902050204" pitchFamily="34" charset="0"/>
                <a:cs typeface="Arial" panose="020B0604020202020204" pitchFamily="34" charset="0"/>
              </a:rPr>
              <a:t>01</a:t>
            </a:r>
            <a:endParaRPr lang="zh-CN" altLang="en-US" sz="1799" spc="100" dirty="0">
              <a:solidFill>
                <a:srgbClr val="0070C0"/>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94683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2395</TotalTime>
  <Words>1622</Words>
  <Application>Microsoft Macintosh PowerPoint</Application>
  <PresentationFormat>宽屏</PresentationFormat>
  <Paragraphs>408</Paragraphs>
  <Slides>33</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宋体</vt:lpstr>
      <vt:lpstr>微软雅黑</vt:lpstr>
      <vt:lpstr>Microsoft YaHei Light</vt:lpstr>
      <vt:lpstr>Arial</vt:lpstr>
      <vt:lpstr>Calibri</vt:lpstr>
      <vt:lpstr>Impact</vt:lpstr>
      <vt:lpstr>主题5</vt:lpstr>
      <vt:lpstr>基于大数据的城市运行海量实时监测数据存储及快速查询检索技术研究</vt:lpstr>
      <vt:lpstr>目录</vt:lpstr>
      <vt:lpstr>课题介绍</vt:lpstr>
      <vt:lpstr>团队介绍</vt:lpstr>
      <vt:lpstr>课题研究分析</vt:lpstr>
      <vt:lpstr>目录</vt:lpstr>
      <vt:lpstr>本周计划回顾</vt:lpstr>
      <vt:lpstr>本周实际工作</vt:lpstr>
      <vt:lpstr>研究点介绍</vt:lpstr>
      <vt:lpstr>技术架构</vt:lpstr>
      <vt:lpstr>数据流程</vt:lpstr>
      <vt:lpstr>数仓架构</vt:lpstr>
      <vt:lpstr>研究点介绍</vt:lpstr>
      <vt:lpstr>Flink 基础环境搭建</vt:lpstr>
      <vt:lpstr>Flink 环境</vt:lpstr>
      <vt:lpstr>研究点介绍</vt:lpstr>
      <vt:lpstr>Clickhouse引擎研究</vt:lpstr>
      <vt:lpstr>Log 系列</vt:lpstr>
      <vt:lpstr>Integration 系列</vt:lpstr>
      <vt:lpstr>Special系列</vt:lpstr>
      <vt:lpstr>MergeTree系列</vt:lpstr>
      <vt:lpstr>Merge Tree 解读</vt:lpstr>
      <vt:lpstr>研究点介绍</vt:lpstr>
      <vt:lpstr>基于深度学习的数据预测模型学习</vt:lpstr>
      <vt:lpstr>基于深度学习的数据预测模型学习</vt:lpstr>
      <vt:lpstr>基于深度学习的数据预测模型学习</vt:lpstr>
      <vt:lpstr>基于深度学习的数据预测模型学习</vt:lpstr>
      <vt:lpstr>基于深度学习的数据预测模型学习</vt:lpstr>
      <vt:lpstr>研究点介绍</vt:lpstr>
      <vt:lpstr>专利文档</vt:lpstr>
      <vt:lpstr>目录</vt:lpstr>
      <vt:lpstr>下周计划</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500</cp:revision>
  <cp:lastPrinted>2019-09-08T16:00:00Z</cp:lastPrinted>
  <dcterms:created xsi:type="dcterms:W3CDTF">2021-09-17T13:24:13Z</dcterms:created>
  <dcterms:modified xsi:type="dcterms:W3CDTF">2021-10-19T13:27:23Z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