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621" r:id="rId4"/>
    <p:sldId id="626" r:id="rId5"/>
    <p:sldId id="622" r:id="rId7"/>
    <p:sldId id="634" r:id="rId8"/>
    <p:sldId id="635" r:id="rId9"/>
    <p:sldId id="636" r:id="rId10"/>
    <p:sldId id="627" r:id="rId11"/>
    <p:sldId id="624" r:id="rId12"/>
    <p:sldId id="632" r:id="rId13"/>
    <p:sldId id="629" r:id="rId14"/>
    <p:sldId id="628" r:id="rId15"/>
    <p:sldId id="637" r:id="rId16"/>
    <p:sldId id="625" r:id="rId17"/>
    <p:sldId id="631" r:id="rId18"/>
    <p:sldId id="649" r:id="rId19"/>
    <p:sldId id="638" r:id="rId20"/>
    <p:sldId id="639" r:id="rId21"/>
    <p:sldId id="640" r:id="rId22"/>
    <p:sldId id="62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77062" autoAdjust="0"/>
  </p:normalViewPr>
  <p:slideViewPr>
    <p:cSldViewPr>
      <p:cViewPr varScale="1">
        <p:scale>
          <a:sx n="68" d="100"/>
          <a:sy n="68" d="100"/>
        </p:scale>
        <p:origin x="1148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notesViewPr>
    <p:cSldViewPr>
      <p:cViewPr varScale="1">
        <p:scale>
          <a:sx n="57" d="100"/>
          <a:sy n="57" d="100"/>
        </p:scale>
        <p:origin x="-231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E6A820-EE1C-4348-8801-AA29FE1A1BB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90B194-5BD6-469B-91B1-27994E07D9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EE188-569B-440A-8F93-11D1FBC92BC9}" type="slidenum">
              <a:rPr lang="zh-CN" altLang="en-US" smtClean="0"/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0B194-5BD6-469B-91B1-27994E07D9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1D024-7ECE-4C8E-BF02-4F5E5166F2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A051-C68E-4D74-94D5-46E0922115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5F89-C15D-454B-BCD2-A86EEE3039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2415-8477-46FA-A148-0EAEB150B9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35CEF-7951-4FF5-8B91-B0B67790B5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1BDD-C739-4B5B-82FE-BA159DAA29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15F02-4289-4C0C-AF2E-35FAA86915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EB939-95DE-4018-891A-49A6C28EAB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D4EAE-BAAD-487B-AD52-3C5064B895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4A704-449D-4AB7-9CAD-6753BB2CD0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8BAB7-8B5C-4AA3-876C-846DBC5500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05F6-2140-4048-9778-61DDD27F3A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D6EA0-BA11-43FF-BBB4-22C45579314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B25D-074E-4204-A159-FDF46AFBC3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67E4-6F7C-47EC-88D6-4B9E356B458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A0C5-1D2E-4A9D-B400-B35C125C79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62EB5-FB56-4141-85B0-53CDFD83A8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2F66-AC0F-4D78-89D6-207A9B892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099A7-84A1-48F8-A780-8B5B5FA3868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66B3A-A594-43EB-8722-A535DD05D6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A71D-F960-4CE4-A416-071232B433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76FA-5B8D-45EC-8DF9-2232C684FF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1A0EB2-D0E5-45BE-8B85-16C833EE44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A2676-8926-4EBF-88D5-E663883ABFC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 descr="北航lOGO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388" y="411163"/>
            <a:ext cx="3419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0" y="3651870"/>
            <a:ext cx="9144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85813" y="1131888"/>
            <a:ext cx="7500937" cy="2016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142875" algn="ctr">
              <a:spcBef>
                <a:spcPts val="1200"/>
              </a:spcBef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如何撰写小论文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43584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王宝会   北航软件学院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小论文是什么样子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939" y="4167841"/>
            <a:ext cx="307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论文的结构</a:t>
            </a:r>
            <a:endParaRPr lang="zh-CN" altLang="en-US" sz="2400" b="1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502" y="1775454"/>
            <a:ext cx="1336349" cy="19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、摘要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、关键字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、引言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、正文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、验证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、结论</a:t>
            </a:r>
            <a:endParaRPr lang="en-US" altLang="zh-CN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、参考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865" y="636901"/>
            <a:ext cx="2691557" cy="3240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11" y="790993"/>
            <a:ext cx="3369856" cy="30086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15816" y="424522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三种结构，有迹可循，因为科学是规律的总结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小论文如何写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7720" y="2894717"/>
            <a:ext cx="19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跳过平庸，直奔大师。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9711" y="2307877"/>
            <a:ext cx="19159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跟最好的学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291" y="2339103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英语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70" y="2894718"/>
            <a:ext cx="192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英语之于论文，就好比汉语之于唐诗。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5648" y="2895177"/>
            <a:ext cx="19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你是想发一篇，还是五篇？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924729" y="1300163"/>
            <a:ext cx="408467" cy="2543175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810804" y="1300163"/>
            <a:ext cx="408467" cy="2543175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90193" y="2342689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团队合作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18" y="1577633"/>
            <a:ext cx="594650" cy="594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47" y="1540756"/>
            <a:ext cx="647105" cy="6471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0" y="1601696"/>
            <a:ext cx="546525" cy="546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小论文如何写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002" y="771550"/>
            <a:ext cx="83274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）这个是没有办法的事情，你必须学会阅读英文文献。可能大家有人还没有读过英文论文，但是唐诗总背过吧。枯藤老树昏鸦，小桥流水人家。如果翻译成通顺的英文是什么，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see some old trees, and a bridge on a river.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这个意境就没有了。有研究表明，中文或者说东方的文字更适合表达意境，英文或者说西方的文字更适合思辨，同样都是我爱你，就有“今晚的月色真美”，还有“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love you”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的区别。这可能也是为什么现代哲学会诞生在西方的缘故。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）论语里说啊，取乎其上，得乎其中；取乎其中，得乎其下；取乎其下，则无所得矣。没有必要去看中文的论文，那英文的论文也有很多平庸的，平庸的论文很多都是排列组合，对你们思维的锻炼为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。不会有什么启发的价值。比如如果你是研究计算机视觉的，可以直接看顶会文章，每年都会有几千篇，不用担心不够看。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研究就是要一开始先抱大腿，抱着抱着就真成为了大腿。别单打独斗。我就看到很多人从头到尾都是自己一个人在那琢磨，一是很痛苦，做的很累还没有人交流。二还没有成果。而团队合作的效率就高了，有哥们跟你交流你的心情也会比较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小论文如何写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002" y="771550"/>
            <a:ext cx="8543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、学习是过程，是痛苦的过程，建议不要有情绪，循序渐进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、选择期刊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知网，分区表等可以查看。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、个人感悟：语文水平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文学水平，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高度的抽象。数学水平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高度抽象，哲学：四书五经等传统文化，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、这个是积累水平的过程，体现在职务，职称，世界观，个人格局等方面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、是个人修养的表现，一次成功不可能，也不符合科学规律。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21236167">
            <a:off x="2267744" y="3651870"/>
            <a:ext cx="410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论文是改出来的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小论文怎么发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513" y="4682820"/>
            <a:ext cx="2908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自然科学领域的三大神刊</a:t>
            </a:r>
            <a:endParaRPr lang="zh-CN" alt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958">
            <a:off x="3563970" y="1242392"/>
            <a:ext cx="2698538" cy="3572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553">
            <a:off x="5774055" y="716826"/>
            <a:ext cx="2719988" cy="3430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9568">
            <a:off x="1708744" y="684614"/>
            <a:ext cx="2853430" cy="36010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23478"/>
            <a:ext cx="2922459" cy="39096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小论文怎么发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576" y="915566"/>
            <a:ext cx="7422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普刊（试炼）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核心 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CCF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南大核心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社科，北大核心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自然科学，其他核心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期刊，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会议收录（试炼）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/SSCI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SCIE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ISTP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收录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编著，独著，合著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检索机构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小论文怎么发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576" y="915566"/>
            <a:ext cx="7422833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机器学习期刊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《Expert Systems with Applications》：影响因子5.45，JCR Q1，ccf c类，一审平均周期2个月，接收率16%。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《Information Sciences》：质量总体还是不错的，影响因子较高(5.91)，属于ccf b类。收录的文章种类比较广，审稿速度偏慢。一审平均周期1个半月，这个刊对文章长短没有要求，比较看重创新程度、文章语言描述、语言润色。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《Engineering Applications of Artificial Intelligence》：影响因子4.2，是JCR Q2，CCF c类，一审平均周期5周，就是接收率很低。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小论文●小结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002" y="771550"/>
            <a:ext cx="83274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、勤奋是发表论文的唯一途径，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、谦虚的心可以让你不断的得到帮助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、论文的资料就在身边，有了基础可以融合，抓住专业的重点，融入其他的项目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、只要不拒稿，评审专家批的越狠，修改的越快，发表的可能性越高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（个人经验）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如何写专利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870" y="650240"/>
            <a:ext cx="8598535" cy="3876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国家知识产权局受理专利所需材料</a:t>
            </a:r>
            <a:endParaRPr lang="zh-CN" altLang="en-US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权利要求书（最重要）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说明书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技术领域：发明专利所在领域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背景技术：发展状况、目前问题（国内外研究现状）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发明内容：根据权利要求书内容进行扩充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附图说明：解释附图含义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具体实施方式：列举实际例子，解释技术方案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附图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如何写专利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870" y="650240"/>
            <a:ext cx="8598535" cy="42926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把大象关进冰箱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技术问题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如何把大象放进去、如何防止大象从冰箱中逃走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设计方案流程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（必要技术特征）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把冰箱门打开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把大象放进冰箱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把冰箱门关上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把冰箱门锁上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转化为权利要求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一种把大象关进冰箱的方法，其中所述冰箱至少包括门体、腔体和锁体，其特征在于，包括以下步骤，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步骤一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，将所述冰箱的所述门体打开；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步骤二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，将所述大象放置于所述冰箱的所述腔体内部；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，将所述冰箱的所述门体关闭；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步骤四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，将所述冰箱的所述锁体切换至锁定状态。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为何要写小论文</a:t>
            </a:r>
            <a:endParaRPr lang="en-US" altLang="zh-CN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cket"/>
          <p:cNvSpPr/>
          <p:nvPr/>
        </p:nvSpPr>
        <p:spPr bwMode="auto">
          <a:xfrm>
            <a:off x="7155505" y="893719"/>
            <a:ext cx="646587" cy="641162"/>
          </a:xfrm>
          <a:custGeom>
            <a:avLst/>
            <a:gdLst>
              <a:gd name="T0" fmla="*/ 447 w 654"/>
              <a:gd name="T1" fmla="*/ 49 h 653"/>
              <a:gd name="T2" fmla="*/ 233 w 654"/>
              <a:gd name="T3" fmla="*/ 254 h 653"/>
              <a:gd name="T4" fmla="*/ 110 w 654"/>
              <a:gd name="T5" fmla="*/ 258 h 653"/>
              <a:gd name="T6" fmla="*/ 50 w 654"/>
              <a:gd name="T7" fmla="*/ 360 h 653"/>
              <a:gd name="T8" fmla="*/ 124 w 654"/>
              <a:gd name="T9" fmla="*/ 405 h 653"/>
              <a:gd name="T10" fmla="*/ 95 w 654"/>
              <a:gd name="T11" fmla="*/ 454 h 653"/>
              <a:gd name="T12" fmla="*/ 132 w 654"/>
              <a:gd name="T13" fmla="*/ 522 h 653"/>
              <a:gd name="T14" fmla="*/ 196 w 654"/>
              <a:gd name="T15" fmla="*/ 560 h 653"/>
              <a:gd name="T16" fmla="*/ 273 w 654"/>
              <a:gd name="T17" fmla="*/ 523 h 653"/>
              <a:gd name="T18" fmla="*/ 315 w 654"/>
              <a:gd name="T19" fmla="*/ 611 h 653"/>
              <a:gd name="T20" fmla="*/ 400 w 654"/>
              <a:gd name="T21" fmla="*/ 534 h 653"/>
              <a:gd name="T22" fmla="*/ 542 w 654"/>
              <a:gd name="T23" fmla="*/ 295 h 653"/>
              <a:gd name="T24" fmla="*/ 654 w 654"/>
              <a:gd name="T25" fmla="*/ 0 h 653"/>
              <a:gd name="T26" fmla="*/ 581 w 654"/>
              <a:gd name="T27" fmla="*/ 195 h 653"/>
              <a:gd name="T28" fmla="*/ 255 w 654"/>
              <a:gd name="T29" fmla="*/ 503 h 653"/>
              <a:gd name="T30" fmla="*/ 193 w 654"/>
              <a:gd name="T31" fmla="*/ 461 h 653"/>
              <a:gd name="T32" fmla="*/ 150 w 654"/>
              <a:gd name="T33" fmla="*/ 399 h 653"/>
              <a:gd name="T34" fmla="*/ 459 w 654"/>
              <a:gd name="T35" fmla="*/ 73 h 653"/>
              <a:gd name="T36" fmla="*/ 453 w 654"/>
              <a:gd name="T37" fmla="*/ 134 h 653"/>
              <a:gd name="T38" fmla="*/ 453 w 654"/>
              <a:gd name="T39" fmla="*/ 267 h 653"/>
              <a:gd name="T40" fmla="*/ 453 w 654"/>
              <a:gd name="T41" fmla="*/ 134 h 653"/>
              <a:gd name="T42" fmla="*/ 493 w 654"/>
              <a:gd name="T43" fmla="*/ 200 h 653"/>
              <a:gd name="T44" fmla="*/ 413 w 654"/>
              <a:gd name="T45" fmla="*/ 200 h 653"/>
              <a:gd name="T46" fmla="*/ 126 w 654"/>
              <a:gd name="T47" fmla="*/ 280 h 653"/>
              <a:gd name="T48" fmla="*/ 149 w 654"/>
              <a:gd name="T49" fmla="*/ 357 h 653"/>
              <a:gd name="T50" fmla="*/ 126 w 654"/>
              <a:gd name="T51" fmla="*/ 280 h 653"/>
              <a:gd name="T52" fmla="*/ 174 w 654"/>
              <a:gd name="T53" fmla="*/ 479 h 653"/>
              <a:gd name="T54" fmla="*/ 190 w 654"/>
              <a:gd name="T55" fmla="*/ 533 h 653"/>
              <a:gd name="T56" fmla="*/ 151 w 654"/>
              <a:gd name="T57" fmla="*/ 503 h 653"/>
              <a:gd name="T58" fmla="*/ 138 w 654"/>
              <a:gd name="T59" fmla="*/ 435 h 653"/>
              <a:gd name="T60" fmla="*/ 373 w 654"/>
              <a:gd name="T61" fmla="*/ 527 h 653"/>
              <a:gd name="T62" fmla="*/ 296 w 654"/>
              <a:gd name="T63" fmla="*/ 504 h 653"/>
              <a:gd name="T64" fmla="*/ 85 w 654"/>
              <a:gd name="T65" fmla="*/ 496 h 653"/>
              <a:gd name="T66" fmla="*/ 6 w 654"/>
              <a:gd name="T67" fmla="*/ 571 h 653"/>
              <a:gd name="T68" fmla="*/ 0 w 654"/>
              <a:gd name="T69" fmla="*/ 653 h 653"/>
              <a:gd name="T70" fmla="*/ 123 w 654"/>
              <a:gd name="T71" fmla="*/ 625 h 653"/>
              <a:gd name="T72" fmla="*/ 136 w 654"/>
              <a:gd name="T73" fmla="*/ 552 h 653"/>
              <a:gd name="T74" fmla="*/ 28 w 654"/>
              <a:gd name="T75" fmla="*/ 625 h 653"/>
              <a:gd name="T76" fmla="*/ 45 w 654"/>
              <a:gd name="T77" fmla="*/ 552 h 653"/>
              <a:gd name="T78" fmla="*/ 85 w 654"/>
              <a:gd name="T79" fmla="*/ 49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7" h="617">
                <a:moveTo>
                  <a:pt x="617" y="0"/>
                </a:moveTo>
                <a:cubicBezTo>
                  <a:pt x="527" y="7"/>
                  <a:pt x="469" y="21"/>
                  <a:pt x="410" y="49"/>
                </a:cubicBezTo>
                <a:cubicBezTo>
                  <a:pt x="376" y="68"/>
                  <a:pt x="344" y="89"/>
                  <a:pt x="322" y="112"/>
                </a:cubicBezTo>
                <a:cubicBezTo>
                  <a:pt x="288" y="146"/>
                  <a:pt x="240" y="201"/>
                  <a:pt x="196" y="254"/>
                </a:cubicBezTo>
                <a:lnTo>
                  <a:pt x="83" y="254"/>
                </a:lnTo>
                <a:cubicBezTo>
                  <a:pt x="79" y="254"/>
                  <a:pt x="75" y="255"/>
                  <a:pt x="73" y="258"/>
                </a:cubicBezTo>
                <a:lnTo>
                  <a:pt x="6" y="338"/>
                </a:lnTo>
                <a:cubicBezTo>
                  <a:pt x="0" y="346"/>
                  <a:pt x="3" y="358"/>
                  <a:pt x="13" y="360"/>
                </a:cubicBezTo>
                <a:lnTo>
                  <a:pt x="94" y="380"/>
                </a:lnTo>
                <a:cubicBezTo>
                  <a:pt x="86" y="389"/>
                  <a:pt x="85" y="395"/>
                  <a:pt x="87" y="405"/>
                </a:cubicBezTo>
                <a:cubicBezTo>
                  <a:pt x="87" y="405"/>
                  <a:pt x="87" y="405"/>
                  <a:pt x="87" y="405"/>
                </a:cubicBezTo>
                <a:lnTo>
                  <a:pt x="58" y="454"/>
                </a:lnTo>
                <a:cubicBezTo>
                  <a:pt x="53" y="462"/>
                  <a:pt x="57" y="470"/>
                  <a:pt x="60" y="476"/>
                </a:cubicBezTo>
                <a:cubicBezTo>
                  <a:pt x="64" y="487"/>
                  <a:pt x="74" y="501"/>
                  <a:pt x="95" y="522"/>
                </a:cubicBezTo>
                <a:cubicBezTo>
                  <a:pt x="116" y="543"/>
                  <a:pt x="130" y="552"/>
                  <a:pt x="140" y="557"/>
                </a:cubicBezTo>
                <a:cubicBezTo>
                  <a:pt x="147" y="560"/>
                  <a:pt x="152" y="562"/>
                  <a:pt x="159" y="560"/>
                </a:cubicBezTo>
                <a:cubicBezTo>
                  <a:pt x="178" y="552"/>
                  <a:pt x="194" y="540"/>
                  <a:pt x="212" y="529"/>
                </a:cubicBezTo>
                <a:cubicBezTo>
                  <a:pt x="223" y="532"/>
                  <a:pt x="228" y="529"/>
                  <a:pt x="236" y="523"/>
                </a:cubicBezTo>
                <a:lnTo>
                  <a:pt x="257" y="604"/>
                </a:lnTo>
                <a:cubicBezTo>
                  <a:pt x="259" y="613"/>
                  <a:pt x="271" y="617"/>
                  <a:pt x="278" y="611"/>
                </a:cubicBezTo>
                <a:lnTo>
                  <a:pt x="358" y="544"/>
                </a:lnTo>
                <a:cubicBezTo>
                  <a:pt x="361" y="541"/>
                  <a:pt x="363" y="538"/>
                  <a:pt x="363" y="534"/>
                </a:cubicBezTo>
                <a:lnTo>
                  <a:pt x="363" y="420"/>
                </a:lnTo>
                <a:cubicBezTo>
                  <a:pt x="416" y="376"/>
                  <a:pt x="472" y="328"/>
                  <a:pt x="505" y="295"/>
                </a:cubicBezTo>
                <a:cubicBezTo>
                  <a:pt x="532" y="268"/>
                  <a:pt x="552" y="237"/>
                  <a:pt x="568" y="207"/>
                </a:cubicBezTo>
                <a:cubicBezTo>
                  <a:pt x="599" y="142"/>
                  <a:pt x="615" y="71"/>
                  <a:pt x="617" y="0"/>
                </a:cubicBezTo>
                <a:close/>
              </a:path>
            </a:pathLst>
          </a:custGeom>
          <a:solidFill>
            <a:srgbClr val="FFD23C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Vote Up"/>
          <p:cNvSpPr/>
          <p:nvPr/>
        </p:nvSpPr>
        <p:spPr bwMode="auto">
          <a:xfrm>
            <a:off x="4404818" y="880669"/>
            <a:ext cx="469753" cy="555984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4" h="493">
                <a:moveTo>
                  <a:pt x="187" y="0"/>
                </a:moveTo>
                <a:cubicBezTo>
                  <a:pt x="190" y="0"/>
                  <a:pt x="198" y="2"/>
                  <a:pt x="203" y="7"/>
                </a:cubicBezTo>
                <a:cubicBezTo>
                  <a:pt x="209" y="13"/>
                  <a:pt x="214" y="20"/>
                  <a:pt x="214" y="35"/>
                </a:cubicBezTo>
                <a:cubicBezTo>
                  <a:pt x="201" y="85"/>
                  <a:pt x="176" y="131"/>
                  <a:pt x="154" y="181"/>
                </a:cubicBezTo>
                <a:cubicBezTo>
                  <a:pt x="150" y="189"/>
                  <a:pt x="157" y="200"/>
                  <a:pt x="166" y="200"/>
                </a:cubicBezTo>
                <a:cubicBezTo>
                  <a:pt x="166" y="200"/>
                  <a:pt x="307" y="200"/>
                  <a:pt x="352" y="201"/>
                </a:cubicBezTo>
                <a:cubicBezTo>
                  <a:pt x="352" y="201"/>
                  <a:pt x="352" y="201"/>
                  <a:pt x="352" y="201"/>
                </a:cubicBezTo>
                <a:cubicBezTo>
                  <a:pt x="377" y="201"/>
                  <a:pt x="387" y="217"/>
                  <a:pt x="387" y="225"/>
                </a:cubicBezTo>
                <a:cubicBezTo>
                  <a:pt x="387" y="236"/>
                  <a:pt x="383" y="259"/>
                  <a:pt x="383" y="259"/>
                </a:cubicBezTo>
                <a:cubicBezTo>
                  <a:pt x="382" y="265"/>
                  <a:pt x="386" y="272"/>
                  <a:pt x="392" y="274"/>
                </a:cubicBezTo>
                <a:cubicBezTo>
                  <a:pt x="392" y="274"/>
                  <a:pt x="414" y="281"/>
                  <a:pt x="414" y="302"/>
                </a:cubicBezTo>
                <a:cubicBezTo>
                  <a:pt x="414" y="322"/>
                  <a:pt x="394" y="334"/>
                  <a:pt x="394" y="334"/>
                </a:cubicBezTo>
                <a:cubicBezTo>
                  <a:pt x="385" y="338"/>
                  <a:pt x="386" y="354"/>
                  <a:pt x="395" y="358"/>
                </a:cubicBezTo>
                <a:cubicBezTo>
                  <a:pt x="395" y="358"/>
                  <a:pt x="414" y="365"/>
                  <a:pt x="414" y="384"/>
                </a:cubicBezTo>
                <a:cubicBezTo>
                  <a:pt x="414" y="406"/>
                  <a:pt x="386" y="417"/>
                  <a:pt x="386" y="417"/>
                </a:cubicBezTo>
                <a:cubicBezTo>
                  <a:pt x="378" y="419"/>
                  <a:pt x="375" y="430"/>
                  <a:pt x="380" y="437"/>
                </a:cubicBezTo>
                <a:cubicBezTo>
                  <a:pt x="380" y="437"/>
                  <a:pt x="387" y="447"/>
                  <a:pt x="387" y="462"/>
                </a:cubicBezTo>
                <a:cubicBezTo>
                  <a:pt x="387" y="466"/>
                  <a:pt x="384" y="475"/>
                  <a:pt x="377" y="482"/>
                </a:cubicBezTo>
                <a:cubicBezTo>
                  <a:pt x="370" y="488"/>
                  <a:pt x="360" y="493"/>
                  <a:pt x="347" y="493"/>
                </a:cubicBezTo>
                <a:lnTo>
                  <a:pt x="94" y="493"/>
                </a:lnTo>
                <a:cubicBezTo>
                  <a:pt x="42" y="493"/>
                  <a:pt x="0" y="451"/>
                  <a:pt x="0" y="400"/>
                </a:cubicBezTo>
                <a:lnTo>
                  <a:pt x="0" y="275"/>
                </a:lnTo>
                <a:cubicBezTo>
                  <a:pt x="0" y="255"/>
                  <a:pt x="6" y="236"/>
                  <a:pt x="18" y="220"/>
                </a:cubicBezTo>
                <a:cubicBezTo>
                  <a:pt x="18" y="220"/>
                  <a:pt x="18" y="220"/>
                  <a:pt x="18" y="220"/>
                </a:cubicBezTo>
                <a:lnTo>
                  <a:pt x="167" y="15"/>
                </a:lnTo>
                <a:cubicBezTo>
                  <a:pt x="172" y="6"/>
                  <a:pt x="180" y="1"/>
                  <a:pt x="187" y="0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5563" y="2120483"/>
            <a:ext cx="19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论文在手，工作我有。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33860" y="1567809"/>
            <a:ext cx="2262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用人单位认可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8066" y="1599035"/>
            <a:ext cx="2262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写毕设更轻松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84287" y="1599494"/>
            <a:ext cx="22621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可进一步深造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0535" y="2155109"/>
            <a:ext cx="192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你写的每一个字都会复制粘贴到毕设上。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52920" y="2155109"/>
            <a:ext cx="19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论文是你有研究能力的一个信号。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924729" y="771550"/>
            <a:ext cx="408467" cy="2543175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810804" y="771550"/>
            <a:ext cx="408467" cy="2543175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Vote Up"/>
          <p:cNvSpPr>
            <a:spLocks noChangeAspect="1" noEditPoints="1"/>
          </p:cNvSpPr>
          <p:nvPr/>
        </p:nvSpPr>
        <p:spPr bwMode="auto">
          <a:xfrm>
            <a:off x="4329840" y="806364"/>
            <a:ext cx="528756" cy="616883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ocket"/>
          <p:cNvSpPr>
            <a:spLocks noChangeAspect="1" noEditPoints="1"/>
          </p:cNvSpPr>
          <p:nvPr/>
        </p:nvSpPr>
        <p:spPr bwMode="auto">
          <a:xfrm>
            <a:off x="7089616" y="841576"/>
            <a:ext cx="685361" cy="678572"/>
          </a:xfrm>
          <a:custGeom>
            <a:avLst/>
            <a:gdLst>
              <a:gd name="T0" fmla="*/ 447 w 654"/>
              <a:gd name="T1" fmla="*/ 49 h 653"/>
              <a:gd name="T2" fmla="*/ 233 w 654"/>
              <a:gd name="T3" fmla="*/ 254 h 653"/>
              <a:gd name="T4" fmla="*/ 110 w 654"/>
              <a:gd name="T5" fmla="*/ 258 h 653"/>
              <a:gd name="T6" fmla="*/ 50 w 654"/>
              <a:gd name="T7" fmla="*/ 360 h 653"/>
              <a:gd name="T8" fmla="*/ 124 w 654"/>
              <a:gd name="T9" fmla="*/ 405 h 653"/>
              <a:gd name="T10" fmla="*/ 95 w 654"/>
              <a:gd name="T11" fmla="*/ 454 h 653"/>
              <a:gd name="T12" fmla="*/ 132 w 654"/>
              <a:gd name="T13" fmla="*/ 522 h 653"/>
              <a:gd name="T14" fmla="*/ 196 w 654"/>
              <a:gd name="T15" fmla="*/ 560 h 653"/>
              <a:gd name="T16" fmla="*/ 273 w 654"/>
              <a:gd name="T17" fmla="*/ 523 h 653"/>
              <a:gd name="T18" fmla="*/ 315 w 654"/>
              <a:gd name="T19" fmla="*/ 611 h 653"/>
              <a:gd name="T20" fmla="*/ 400 w 654"/>
              <a:gd name="T21" fmla="*/ 534 h 653"/>
              <a:gd name="T22" fmla="*/ 542 w 654"/>
              <a:gd name="T23" fmla="*/ 295 h 653"/>
              <a:gd name="T24" fmla="*/ 654 w 654"/>
              <a:gd name="T25" fmla="*/ 0 h 653"/>
              <a:gd name="T26" fmla="*/ 581 w 654"/>
              <a:gd name="T27" fmla="*/ 195 h 653"/>
              <a:gd name="T28" fmla="*/ 255 w 654"/>
              <a:gd name="T29" fmla="*/ 503 h 653"/>
              <a:gd name="T30" fmla="*/ 193 w 654"/>
              <a:gd name="T31" fmla="*/ 461 h 653"/>
              <a:gd name="T32" fmla="*/ 150 w 654"/>
              <a:gd name="T33" fmla="*/ 399 h 653"/>
              <a:gd name="T34" fmla="*/ 459 w 654"/>
              <a:gd name="T35" fmla="*/ 73 h 653"/>
              <a:gd name="T36" fmla="*/ 453 w 654"/>
              <a:gd name="T37" fmla="*/ 134 h 653"/>
              <a:gd name="T38" fmla="*/ 453 w 654"/>
              <a:gd name="T39" fmla="*/ 267 h 653"/>
              <a:gd name="T40" fmla="*/ 453 w 654"/>
              <a:gd name="T41" fmla="*/ 134 h 653"/>
              <a:gd name="T42" fmla="*/ 493 w 654"/>
              <a:gd name="T43" fmla="*/ 200 h 653"/>
              <a:gd name="T44" fmla="*/ 413 w 654"/>
              <a:gd name="T45" fmla="*/ 200 h 653"/>
              <a:gd name="T46" fmla="*/ 126 w 654"/>
              <a:gd name="T47" fmla="*/ 280 h 653"/>
              <a:gd name="T48" fmla="*/ 149 w 654"/>
              <a:gd name="T49" fmla="*/ 357 h 653"/>
              <a:gd name="T50" fmla="*/ 126 w 654"/>
              <a:gd name="T51" fmla="*/ 280 h 653"/>
              <a:gd name="T52" fmla="*/ 174 w 654"/>
              <a:gd name="T53" fmla="*/ 479 h 653"/>
              <a:gd name="T54" fmla="*/ 190 w 654"/>
              <a:gd name="T55" fmla="*/ 533 h 653"/>
              <a:gd name="T56" fmla="*/ 151 w 654"/>
              <a:gd name="T57" fmla="*/ 503 h 653"/>
              <a:gd name="T58" fmla="*/ 138 w 654"/>
              <a:gd name="T59" fmla="*/ 435 h 653"/>
              <a:gd name="T60" fmla="*/ 373 w 654"/>
              <a:gd name="T61" fmla="*/ 527 h 653"/>
              <a:gd name="T62" fmla="*/ 296 w 654"/>
              <a:gd name="T63" fmla="*/ 504 h 653"/>
              <a:gd name="T64" fmla="*/ 85 w 654"/>
              <a:gd name="T65" fmla="*/ 496 h 653"/>
              <a:gd name="T66" fmla="*/ 6 w 654"/>
              <a:gd name="T67" fmla="*/ 571 h 653"/>
              <a:gd name="T68" fmla="*/ 0 w 654"/>
              <a:gd name="T69" fmla="*/ 653 h 653"/>
              <a:gd name="T70" fmla="*/ 123 w 654"/>
              <a:gd name="T71" fmla="*/ 625 h 653"/>
              <a:gd name="T72" fmla="*/ 136 w 654"/>
              <a:gd name="T73" fmla="*/ 552 h 653"/>
              <a:gd name="T74" fmla="*/ 28 w 654"/>
              <a:gd name="T75" fmla="*/ 625 h 653"/>
              <a:gd name="T76" fmla="*/ 45 w 654"/>
              <a:gd name="T77" fmla="*/ 552 h 653"/>
              <a:gd name="T78" fmla="*/ 85 w 654"/>
              <a:gd name="T79" fmla="*/ 49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53">
                <a:moveTo>
                  <a:pt x="654" y="0"/>
                </a:moveTo>
                <a:cubicBezTo>
                  <a:pt x="564" y="7"/>
                  <a:pt x="506" y="21"/>
                  <a:pt x="447" y="49"/>
                </a:cubicBezTo>
                <a:cubicBezTo>
                  <a:pt x="413" y="68"/>
                  <a:pt x="381" y="89"/>
                  <a:pt x="359" y="112"/>
                </a:cubicBezTo>
                <a:cubicBezTo>
                  <a:pt x="325" y="146"/>
                  <a:pt x="277" y="201"/>
                  <a:pt x="233" y="254"/>
                </a:cubicBezTo>
                <a:lnTo>
                  <a:pt x="120" y="254"/>
                </a:lnTo>
                <a:cubicBezTo>
                  <a:pt x="116" y="254"/>
                  <a:pt x="112" y="255"/>
                  <a:pt x="110" y="258"/>
                </a:cubicBezTo>
                <a:lnTo>
                  <a:pt x="43" y="338"/>
                </a:lnTo>
                <a:cubicBezTo>
                  <a:pt x="37" y="346"/>
                  <a:pt x="40" y="358"/>
                  <a:pt x="50" y="360"/>
                </a:cubicBezTo>
                <a:lnTo>
                  <a:pt x="131" y="380"/>
                </a:lnTo>
                <a:cubicBezTo>
                  <a:pt x="123" y="389"/>
                  <a:pt x="122" y="395"/>
                  <a:pt x="124" y="405"/>
                </a:cubicBezTo>
                <a:cubicBezTo>
                  <a:pt x="124" y="405"/>
                  <a:pt x="124" y="405"/>
                  <a:pt x="124" y="405"/>
                </a:cubicBezTo>
                <a:lnTo>
                  <a:pt x="95" y="454"/>
                </a:lnTo>
                <a:cubicBezTo>
                  <a:pt x="90" y="462"/>
                  <a:pt x="94" y="470"/>
                  <a:pt x="97" y="476"/>
                </a:cubicBezTo>
                <a:cubicBezTo>
                  <a:pt x="101" y="487"/>
                  <a:pt x="111" y="501"/>
                  <a:pt x="132" y="522"/>
                </a:cubicBezTo>
                <a:cubicBezTo>
                  <a:pt x="153" y="543"/>
                  <a:pt x="167" y="552"/>
                  <a:pt x="177" y="557"/>
                </a:cubicBezTo>
                <a:cubicBezTo>
                  <a:pt x="184" y="560"/>
                  <a:pt x="189" y="562"/>
                  <a:pt x="196" y="560"/>
                </a:cubicBezTo>
                <a:cubicBezTo>
                  <a:pt x="215" y="552"/>
                  <a:pt x="231" y="540"/>
                  <a:pt x="249" y="529"/>
                </a:cubicBezTo>
                <a:cubicBezTo>
                  <a:pt x="260" y="532"/>
                  <a:pt x="265" y="529"/>
                  <a:pt x="273" y="523"/>
                </a:cubicBezTo>
                <a:lnTo>
                  <a:pt x="294" y="604"/>
                </a:lnTo>
                <a:cubicBezTo>
                  <a:pt x="296" y="613"/>
                  <a:pt x="308" y="617"/>
                  <a:pt x="315" y="611"/>
                </a:cubicBezTo>
                <a:lnTo>
                  <a:pt x="395" y="544"/>
                </a:lnTo>
                <a:cubicBezTo>
                  <a:pt x="398" y="541"/>
                  <a:pt x="400" y="538"/>
                  <a:pt x="400" y="534"/>
                </a:cubicBezTo>
                <a:lnTo>
                  <a:pt x="400" y="420"/>
                </a:lnTo>
                <a:cubicBezTo>
                  <a:pt x="453" y="376"/>
                  <a:pt x="509" y="328"/>
                  <a:pt x="542" y="295"/>
                </a:cubicBezTo>
                <a:cubicBezTo>
                  <a:pt x="569" y="268"/>
                  <a:pt x="589" y="237"/>
                  <a:pt x="605" y="207"/>
                </a:cubicBezTo>
                <a:cubicBezTo>
                  <a:pt x="636" y="142"/>
                  <a:pt x="652" y="71"/>
                  <a:pt x="654" y="0"/>
                </a:cubicBezTo>
                <a:close/>
                <a:moveTo>
                  <a:pt x="625" y="29"/>
                </a:moveTo>
                <a:cubicBezTo>
                  <a:pt x="624" y="49"/>
                  <a:pt x="619" y="119"/>
                  <a:pt x="581" y="195"/>
                </a:cubicBezTo>
                <a:cubicBezTo>
                  <a:pt x="567" y="223"/>
                  <a:pt x="548" y="251"/>
                  <a:pt x="523" y="276"/>
                </a:cubicBezTo>
                <a:cubicBezTo>
                  <a:pt x="433" y="360"/>
                  <a:pt x="354" y="424"/>
                  <a:pt x="255" y="503"/>
                </a:cubicBezTo>
                <a:cubicBezTo>
                  <a:pt x="253" y="503"/>
                  <a:pt x="251" y="503"/>
                  <a:pt x="247" y="501"/>
                </a:cubicBezTo>
                <a:cubicBezTo>
                  <a:pt x="237" y="497"/>
                  <a:pt x="219" y="486"/>
                  <a:pt x="193" y="461"/>
                </a:cubicBezTo>
                <a:cubicBezTo>
                  <a:pt x="167" y="435"/>
                  <a:pt x="157" y="417"/>
                  <a:pt x="153" y="407"/>
                </a:cubicBezTo>
                <a:cubicBezTo>
                  <a:pt x="151" y="403"/>
                  <a:pt x="150" y="400"/>
                  <a:pt x="150" y="399"/>
                </a:cubicBezTo>
                <a:cubicBezTo>
                  <a:pt x="225" y="310"/>
                  <a:pt x="288" y="221"/>
                  <a:pt x="377" y="131"/>
                </a:cubicBezTo>
                <a:cubicBezTo>
                  <a:pt x="402" y="106"/>
                  <a:pt x="431" y="87"/>
                  <a:pt x="459" y="73"/>
                </a:cubicBezTo>
                <a:cubicBezTo>
                  <a:pt x="535" y="35"/>
                  <a:pt x="605" y="30"/>
                  <a:pt x="625" y="29"/>
                </a:cubicBezTo>
                <a:close/>
                <a:moveTo>
                  <a:pt x="453" y="134"/>
                </a:moveTo>
                <a:cubicBezTo>
                  <a:pt x="417" y="134"/>
                  <a:pt x="387" y="164"/>
                  <a:pt x="387" y="200"/>
                </a:cubicBezTo>
                <a:cubicBezTo>
                  <a:pt x="387" y="237"/>
                  <a:pt x="417" y="267"/>
                  <a:pt x="453" y="267"/>
                </a:cubicBezTo>
                <a:cubicBezTo>
                  <a:pt x="490" y="267"/>
                  <a:pt x="520" y="237"/>
                  <a:pt x="520" y="200"/>
                </a:cubicBezTo>
                <a:cubicBezTo>
                  <a:pt x="520" y="164"/>
                  <a:pt x="490" y="134"/>
                  <a:pt x="453" y="134"/>
                </a:cubicBezTo>
                <a:close/>
                <a:moveTo>
                  <a:pt x="453" y="160"/>
                </a:moveTo>
                <a:cubicBezTo>
                  <a:pt x="475" y="160"/>
                  <a:pt x="493" y="178"/>
                  <a:pt x="493" y="200"/>
                </a:cubicBezTo>
                <a:cubicBezTo>
                  <a:pt x="493" y="223"/>
                  <a:pt x="475" y="240"/>
                  <a:pt x="453" y="240"/>
                </a:cubicBezTo>
                <a:cubicBezTo>
                  <a:pt x="431" y="240"/>
                  <a:pt x="413" y="223"/>
                  <a:pt x="413" y="200"/>
                </a:cubicBezTo>
                <a:cubicBezTo>
                  <a:pt x="413" y="178"/>
                  <a:pt x="431" y="160"/>
                  <a:pt x="453" y="160"/>
                </a:cubicBezTo>
                <a:close/>
                <a:moveTo>
                  <a:pt x="126" y="280"/>
                </a:moveTo>
                <a:lnTo>
                  <a:pt x="211" y="280"/>
                </a:lnTo>
                <a:cubicBezTo>
                  <a:pt x="186" y="312"/>
                  <a:pt x="165" y="338"/>
                  <a:pt x="149" y="357"/>
                </a:cubicBezTo>
                <a:lnTo>
                  <a:pt x="77" y="339"/>
                </a:lnTo>
                <a:lnTo>
                  <a:pt x="126" y="280"/>
                </a:lnTo>
                <a:close/>
                <a:moveTo>
                  <a:pt x="138" y="435"/>
                </a:moveTo>
                <a:cubicBezTo>
                  <a:pt x="145" y="447"/>
                  <a:pt x="156" y="462"/>
                  <a:pt x="174" y="479"/>
                </a:cubicBezTo>
                <a:cubicBezTo>
                  <a:pt x="192" y="497"/>
                  <a:pt x="207" y="508"/>
                  <a:pt x="219" y="516"/>
                </a:cubicBezTo>
                <a:lnTo>
                  <a:pt x="190" y="533"/>
                </a:lnTo>
                <a:cubicBezTo>
                  <a:pt x="189" y="533"/>
                  <a:pt x="189" y="533"/>
                  <a:pt x="188" y="533"/>
                </a:cubicBezTo>
                <a:cubicBezTo>
                  <a:pt x="182" y="530"/>
                  <a:pt x="170" y="523"/>
                  <a:pt x="151" y="503"/>
                </a:cubicBezTo>
                <a:cubicBezTo>
                  <a:pt x="139" y="492"/>
                  <a:pt x="128" y="478"/>
                  <a:pt x="120" y="464"/>
                </a:cubicBezTo>
                <a:lnTo>
                  <a:pt x="138" y="435"/>
                </a:lnTo>
                <a:close/>
                <a:moveTo>
                  <a:pt x="373" y="442"/>
                </a:moveTo>
                <a:lnTo>
                  <a:pt x="373" y="527"/>
                </a:lnTo>
                <a:lnTo>
                  <a:pt x="314" y="576"/>
                </a:lnTo>
                <a:lnTo>
                  <a:pt x="296" y="504"/>
                </a:lnTo>
                <a:cubicBezTo>
                  <a:pt x="316" y="489"/>
                  <a:pt x="342" y="468"/>
                  <a:pt x="373" y="442"/>
                </a:cubicBezTo>
                <a:close/>
                <a:moveTo>
                  <a:pt x="85" y="496"/>
                </a:moveTo>
                <a:cubicBezTo>
                  <a:pt x="63" y="513"/>
                  <a:pt x="44" y="516"/>
                  <a:pt x="26" y="533"/>
                </a:cubicBezTo>
                <a:cubicBezTo>
                  <a:pt x="17" y="542"/>
                  <a:pt x="10" y="554"/>
                  <a:pt x="6" y="571"/>
                </a:cubicBezTo>
                <a:cubicBezTo>
                  <a:pt x="2" y="588"/>
                  <a:pt x="0" y="609"/>
                  <a:pt x="0" y="640"/>
                </a:cubicBezTo>
                <a:lnTo>
                  <a:pt x="0" y="653"/>
                </a:lnTo>
                <a:lnTo>
                  <a:pt x="14" y="653"/>
                </a:lnTo>
                <a:cubicBezTo>
                  <a:pt x="75" y="653"/>
                  <a:pt x="105" y="644"/>
                  <a:pt x="123" y="625"/>
                </a:cubicBezTo>
                <a:cubicBezTo>
                  <a:pt x="141" y="607"/>
                  <a:pt x="144" y="587"/>
                  <a:pt x="157" y="568"/>
                </a:cubicBezTo>
                <a:lnTo>
                  <a:pt x="136" y="552"/>
                </a:lnTo>
                <a:cubicBezTo>
                  <a:pt x="119" y="576"/>
                  <a:pt x="115" y="596"/>
                  <a:pt x="104" y="607"/>
                </a:cubicBezTo>
                <a:cubicBezTo>
                  <a:pt x="94" y="616"/>
                  <a:pt x="72" y="624"/>
                  <a:pt x="28" y="625"/>
                </a:cubicBezTo>
                <a:cubicBezTo>
                  <a:pt x="29" y="606"/>
                  <a:pt x="30" y="587"/>
                  <a:pt x="32" y="577"/>
                </a:cubicBezTo>
                <a:cubicBezTo>
                  <a:pt x="36" y="564"/>
                  <a:pt x="40" y="557"/>
                  <a:pt x="45" y="552"/>
                </a:cubicBezTo>
                <a:cubicBezTo>
                  <a:pt x="55" y="542"/>
                  <a:pt x="75" y="538"/>
                  <a:pt x="101" y="518"/>
                </a:cubicBezTo>
                <a:lnTo>
                  <a:pt x="85" y="49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happy-relaxed-face_61944"/>
          <p:cNvSpPr>
            <a:spLocks noChangeAspect="1"/>
          </p:cNvSpPr>
          <p:nvPr/>
        </p:nvSpPr>
        <p:spPr bwMode="auto">
          <a:xfrm>
            <a:off x="1469072" y="896264"/>
            <a:ext cx="541141" cy="540389"/>
          </a:xfrm>
          <a:custGeom>
            <a:avLst/>
            <a:gdLst>
              <a:gd name="T0" fmla="*/ 4675 w 5477"/>
              <a:gd name="T1" fmla="*/ 802 h 5477"/>
              <a:gd name="T2" fmla="*/ 2738 w 5477"/>
              <a:gd name="T3" fmla="*/ 0 h 5477"/>
              <a:gd name="T4" fmla="*/ 802 w 5477"/>
              <a:gd name="T5" fmla="*/ 802 h 5477"/>
              <a:gd name="T6" fmla="*/ 0 w 5477"/>
              <a:gd name="T7" fmla="*/ 2738 h 5477"/>
              <a:gd name="T8" fmla="*/ 802 w 5477"/>
              <a:gd name="T9" fmla="*/ 4675 h 5477"/>
              <a:gd name="T10" fmla="*/ 2738 w 5477"/>
              <a:gd name="T11" fmla="*/ 5477 h 5477"/>
              <a:gd name="T12" fmla="*/ 4675 w 5477"/>
              <a:gd name="T13" fmla="*/ 4675 h 5477"/>
              <a:gd name="T14" fmla="*/ 5477 w 5477"/>
              <a:gd name="T15" fmla="*/ 2738 h 5477"/>
              <a:gd name="T16" fmla="*/ 4675 w 5477"/>
              <a:gd name="T17" fmla="*/ 802 h 5477"/>
              <a:gd name="T18" fmla="*/ 1424 w 5477"/>
              <a:gd name="T19" fmla="*/ 1591 h 5477"/>
              <a:gd name="T20" fmla="*/ 1624 w 5477"/>
              <a:gd name="T21" fmla="*/ 1791 h 5477"/>
              <a:gd name="T22" fmla="*/ 1890 w 5477"/>
              <a:gd name="T23" fmla="*/ 2058 h 5477"/>
              <a:gd name="T24" fmla="*/ 2157 w 5477"/>
              <a:gd name="T25" fmla="*/ 1791 h 5477"/>
              <a:gd name="T26" fmla="*/ 2357 w 5477"/>
              <a:gd name="T27" fmla="*/ 1591 h 5477"/>
              <a:gd name="T28" fmla="*/ 2557 w 5477"/>
              <a:gd name="T29" fmla="*/ 1791 h 5477"/>
              <a:gd name="T30" fmla="*/ 1890 w 5477"/>
              <a:gd name="T31" fmla="*/ 2458 h 5477"/>
              <a:gd name="T32" fmla="*/ 1224 w 5477"/>
              <a:gd name="T33" fmla="*/ 1791 h 5477"/>
              <a:gd name="T34" fmla="*/ 1424 w 5477"/>
              <a:gd name="T35" fmla="*/ 1591 h 5477"/>
              <a:gd name="T36" fmla="*/ 4174 w 5477"/>
              <a:gd name="T37" fmla="*/ 3028 h 5477"/>
              <a:gd name="T38" fmla="*/ 3896 w 5477"/>
              <a:gd name="T39" fmla="*/ 3549 h 5477"/>
              <a:gd name="T40" fmla="*/ 2738 w 5477"/>
              <a:gd name="T41" fmla="*/ 4065 h 5477"/>
              <a:gd name="T42" fmla="*/ 1580 w 5477"/>
              <a:gd name="T43" fmla="*/ 3549 h 5477"/>
              <a:gd name="T44" fmla="*/ 1302 w 5477"/>
              <a:gd name="T45" fmla="*/ 3028 h 5477"/>
              <a:gd name="T46" fmla="*/ 1327 w 5477"/>
              <a:gd name="T47" fmla="*/ 2914 h 5477"/>
              <a:gd name="T48" fmla="*/ 1432 w 5477"/>
              <a:gd name="T49" fmla="*/ 2862 h 5477"/>
              <a:gd name="T50" fmla="*/ 4045 w 5477"/>
              <a:gd name="T51" fmla="*/ 2862 h 5477"/>
              <a:gd name="T52" fmla="*/ 4150 w 5477"/>
              <a:gd name="T53" fmla="*/ 2914 h 5477"/>
              <a:gd name="T54" fmla="*/ 4174 w 5477"/>
              <a:gd name="T55" fmla="*/ 3028 h 5477"/>
              <a:gd name="T56" fmla="*/ 3586 w 5477"/>
              <a:gd name="T57" fmla="*/ 2458 h 5477"/>
              <a:gd name="T58" fmla="*/ 2920 w 5477"/>
              <a:gd name="T59" fmla="*/ 1791 h 5477"/>
              <a:gd name="T60" fmla="*/ 3120 w 5477"/>
              <a:gd name="T61" fmla="*/ 1591 h 5477"/>
              <a:gd name="T62" fmla="*/ 3320 w 5477"/>
              <a:gd name="T63" fmla="*/ 1791 h 5477"/>
              <a:gd name="T64" fmla="*/ 3586 w 5477"/>
              <a:gd name="T65" fmla="*/ 2058 h 5477"/>
              <a:gd name="T66" fmla="*/ 3853 w 5477"/>
              <a:gd name="T67" fmla="*/ 1791 h 5477"/>
              <a:gd name="T68" fmla="*/ 4053 w 5477"/>
              <a:gd name="T69" fmla="*/ 1591 h 5477"/>
              <a:gd name="T70" fmla="*/ 4253 w 5477"/>
              <a:gd name="T71" fmla="*/ 1791 h 5477"/>
              <a:gd name="T72" fmla="*/ 3586 w 5477"/>
              <a:gd name="T73" fmla="*/ 2458 h 5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77" h="5477">
                <a:moveTo>
                  <a:pt x="4675" y="802"/>
                </a:moveTo>
                <a:cubicBezTo>
                  <a:pt x="4157" y="285"/>
                  <a:pt x="3470" y="0"/>
                  <a:pt x="2738" y="0"/>
                </a:cubicBezTo>
                <a:cubicBezTo>
                  <a:pt x="2007" y="0"/>
                  <a:pt x="1319" y="285"/>
                  <a:pt x="802" y="802"/>
                </a:cubicBezTo>
                <a:cubicBezTo>
                  <a:pt x="285" y="1319"/>
                  <a:pt x="0" y="2007"/>
                  <a:pt x="0" y="2738"/>
                </a:cubicBezTo>
                <a:cubicBezTo>
                  <a:pt x="0" y="3470"/>
                  <a:pt x="285" y="4158"/>
                  <a:pt x="802" y="4675"/>
                </a:cubicBezTo>
                <a:cubicBezTo>
                  <a:pt x="1319" y="5192"/>
                  <a:pt x="2007" y="5477"/>
                  <a:pt x="2738" y="5477"/>
                </a:cubicBezTo>
                <a:cubicBezTo>
                  <a:pt x="3470" y="5477"/>
                  <a:pt x="4158" y="5192"/>
                  <a:pt x="4675" y="4675"/>
                </a:cubicBezTo>
                <a:cubicBezTo>
                  <a:pt x="5192" y="4158"/>
                  <a:pt x="5477" y="3470"/>
                  <a:pt x="5477" y="2738"/>
                </a:cubicBezTo>
                <a:cubicBezTo>
                  <a:pt x="5477" y="2007"/>
                  <a:pt x="5192" y="1319"/>
                  <a:pt x="4675" y="802"/>
                </a:cubicBezTo>
                <a:close/>
                <a:moveTo>
                  <a:pt x="1424" y="1591"/>
                </a:moveTo>
                <a:cubicBezTo>
                  <a:pt x="1534" y="1591"/>
                  <a:pt x="1624" y="1681"/>
                  <a:pt x="1624" y="1791"/>
                </a:cubicBezTo>
                <a:cubicBezTo>
                  <a:pt x="1624" y="1938"/>
                  <a:pt x="1743" y="2058"/>
                  <a:pt x="1890" y="2058"/>
                </a:cubicBezTo>
                <a:cubicBezTo>
                  <a:pt x="2037" y="2058"/>
                  <a:pt x="2157" y="1938"/>
                  <a:pt x="2157" y="1791"/>
                </a:cubicBezTo>
                <a:cubicBezTo>
                  <a:pt x="2157" y="1681"/>
                  <a:pt x="2247" y="1591"/>
                  <a:pt x="2357" y="1591"/>
                </a:cubicBezTo>
                <a:cubicBezTo>
                  <a:pt x="2468" y="1591"/>
                  <a:pt x="2557" y="1681"/>
                  <a:pt x="2557" y="1791"/>
                </a:cubicBezTo>
                <a:cubicBezTo>
                  <a:pt x="2557" y="2159"/>
                  <a:pt x="2258" y="2458"/>
                  <a:pt x="1890" y="2458"/>
                </a:cubicBezTo>
                <a:cubicBezTo>
                  <a:pt x="1523" y="2458"/>
                  <a:pt x="1224" y="2159"/>
                  <a:pt x="1224" y="1791"/>
                </a:cubicBezTo>
                <a:cubicBezTo>
                  <a:pt x="1224" y="1681"/>
                  <a:pt x="1313" y="1591"/>
                  <a:pt x="1424" y="1591"/>
                </a:cubicBezTo>
                <a:close/>
                <a:moveTo>
                  <a:pt x="4174" y="3028"/>
                </a:moveTo>
                <a:cubicBezTo>
                  <a:pt x="4172" y="3039"/>
                  <a:pt x="4106" y="3294"/>
                  <a:pt x="3896" y="3549"/>
                </a:cubicBezTo>
                <a:cubicBezTo>
                  <a:pt x="3702" y="3784"/>
                  <a:pt x="3344" y="4065"/>
                  <a:pt x="2738" y="4065"/>
                </a:cubicBezTo>
                <a:cubicBezTo>
                  <a:pt x="2133" y="4065"/>
                  <a:pt x="1775" y="3784"/>
                  <a:pt x="1580" y="3549"/>
                </a:cubicBezTo>
                <a:cubicBezTo>
                  <a:pt x="1371" y="3294"/>
                  <a:pt x="1305" y="3039"/>
                  <a:pt x="1302" y="3028"/>
                </a:cubicBezTo>
                <a:cubicBezTo>
                  <a:pt x="1292" y="2988"/>
                  <a:pt x="1301" y="2946"/>
                  <a:pt x="1327" y="2914"/>
                </a:cubicBezTo>
                <a:cubicBezTo>
                  <a:pt x="1352" y="2881"/>
                  <a:pt x="1391" y="2862"/>
                  <a:pt x="1432" y="2862"/>
                </a:cubicBezTo>
                <a:lnTo>
                  <a:pt x="4045" y="2862"/>
                </a:lnTo>
                <a:cubicBezTo>
                  <a:pt x="4086" y="2862"/>
                  <a:pt x="4125" y="2881"/>
                  <a:pt x="4150" y="2914"/>
                </a:cubicBezTo>
                <a:cubicBezTo>
                  <a:pt x="4175" y="2946"/>
                  <a:pt x="4184" y="2988"/>
                  <a:pt x="4174" y="3028"/>
                </a:cubicBezTo>
                <a:close/>
                <a:moveTo>
                  <a:pt x="3586" y="2458"/>
                </a:moveTo>
                <a:cubicBezTo>
                  <a:pt x="3219" y="2458"/>
                  <a:pt x="2920" y="2159"/>
                  <a:pt x="2920" y="1791"/>
                </a:cubicBezTo>
                <a:cubicBezTo>
                  <a:pt x="2920" y="1681"/>
                  <a:pt x="3009" y="1591"/>
                  <a:pt x="3120" y="1591"/>
                </a:cubicBezTo>
                <a:cubicBezTo>
                  <a:pt x="3230" y="1591"/>
                  <a:pt x="3320" y="1681"/>
                  <a:pt x="3320" y="1791"/>
                </a:cubicBezTo>
                <a:cubicBezTo>
                  <a:pt x="3320" y="1938"/>
                  <a:pt x="3439" y="2058"/>
                  <a:pt x="3586" y="2058"/>
                </a:cubicBezTo>
                <a:cubicBezTo>
                  <a:pt x="3733" y="2058"/>
                  <a:pt x="3853" y="1938"/>
                  <a:pt x="3853" y="1791"/>
                </a:cubicBezTo>
                <a:cubicBezTo>
                  <a:pt x="3853" y="1681"/>
                  <a:pt x="3943" y="1591"/>
                  <a:pt x="4053" y="1591"/>
                </a:cubicBezTo>
                <a:cubicBezTo>
                  <a:pt x="4163" y="1591"/>
                  <a:pt x="4253" y="1681"/>
                  <a:pt x="4253" y="1791"/>
                </a:cubicBezTo>
                <a:cubicBezTo>
                  <a:pt x="4253" y="2159"/>
                  <a:pt x="3954" y="2458"/>
                  <a:pt x="3586" y="2458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</p:sp>
      <p:sp>
        <p:nvSpPr>
          <p:cNvPr id="33" name="happy-relaxed-face_61944"/>
          <p:cNvSpPr>
            <a:spLocks noChangeAspect="1"/>
          </p:cNvSpPr>
          <p:nvPr/>
        </p:nvSpPr>
        <p:spPr bwMode="auto">
          <a:xfrm>
            <a:off x="1405806" y="838725"/>
            <a:ext cx="547249" cy="546488"/>
          </a:xfrm>
          <a:custGeom>
            <a:avLst/>
            <a:gdLst>
              <a:gd name="T0" fmla="*/ 4675 w 5477"/>
              <a:gd name="T1" fmla="*/ 802 h 5477"/>
              <a:gd name="T2" fmla="*/ 2738 w 5477"/>
              <a:gd name="T3" fmla="*/ 0 h 5477"/>
              <a:gd name="T4" fmla="*/ 802 w 5477"/>
              <a:gd name="T5" fmla="*/ 802 h 5477"/>
              <a:gd name="T6" fmla="*/ 0 w 5477"/>
              <a:gd name="T7" fmla="*/ 2738 h 5477"/>
              <a:gd name="T8" fmla="*/ 802 w 5477"/>
              <a:gd name="T9" fmla="*/ 4675 h 5477"/>
              <a:gd name="T10" fmla="*/ 2738 w 5477"/>
              <a:gd name="T11" fmla="*/ 5477 h 5477"/>
              <a:gd name="T12" fmla="*/ 4675 w 5477"/>
              <a:gd name="T13" fmla="*/ 4675 h 5477"/>
              <a:gd name="T14" fmla="*/ 5477 w 5477"/>
              <a:gd name="T15" fmla="*/ 2738 h 5477"/>
              <a:gd name="T16" fmla="*/ 4675 w 5477"/>
              <a:gd name="T17" fmla="*/ 802 h 5477"/>
              <a:gd name="T18" fmla="*/ 1424 w 5477"/>
              <a:gd name="T19" fmla="*/ 1591 h 5477"/>
              <a:gd name="T20" fmla="*/ 1624 w 5477"/>
              <a:gd name="T21" fmla="*/ 1791 h 5477"/>
              <a:gd name="T22" fmla="*/ 1890 w 5477"/>
              <a:gd name="T23" fmla="*/ 2058 h 5477"/>
              <a:gd name="T24" fmla="*/ 2157 w 5477"/>
              <a:gd name="T25" fmla="*/ 1791 h 5477"/>
              <a:gd name="T26" fmla="*/ 2357 w 5477"/>
              <a:gd name="T27" fmla="*/ 1591 h 5477"/>
              <a:gd name="T28" fmla="*/ 2557 w 5477"/>
              <a:gd name="T29" fmla="*/ 1791 h 5477"/>
              <a:gd name="T30" fmla="*/ 1890 w 5477"/>
              <a:gd name="T31" fmla="*/ 2458 h 5477"/>
              <a:gd name="T32" fmla="*/ 1224 w 5477"/>
              <a:gd name="T33" fmla="*/ 1791 h 5477"/>
              <a:gd name="T34" fmla="*/ 1424 w 5477"/>
              <a:gd name="T35" fmla="*/ 1591 h 5477"/>
              <a:gd name="T36" fmla="*/ 4174 w 5477"/>
              <a:gd name="T37" fmla="*/ 3028 h 5477"/>
              <a:gd name="T38" fmla="*/ 3896 w 5477"/>
              <a:gd name="T39" fmla="*/ 3549 h 5477"/>
              <a:gd name="T40" fmla="*/ 2738 w 5477"/>
              <a:gd name="T41" fmla="*/ 4065 h 5477"/>
              <a:gd name="T42" fmla="*/ 1580 w 5477"/>
              <a:gd name="T43" fmla="*/ 3549 h 5477"/>
              <a:gd name="T44" fmla="*/ 1302 w 5477"/>
              <a:gd name="T45" fmla="*/ 3028 h 5477"/>
              <a:gd name="T46" fmla="*/ 1327 w 5477"/>
              <a:gd name="T47" fmla="*/ 2914 h 5477"/>
              <a:gd name="T48" fmla="*/ 1432 w 5477"/>
              <a:gd name="T49" fmla="*/ 2862 h 5477"/>
              <a:gd name="T50" fmla="*/ 4045 w 5477"/>
              <a:gd name="T51" fmla="*/ 2862 h 5477"/>
              <a:gd name="T52" fmla="*/ 4150 w 5477"/>
              <a:gd name="T53" fmla="*/ 2914 h 5477"/>
              <a:gd name="T54" fmla="*/ 4174 w 5477"/>
              <a:gd name="T55" fmla="*/ 3028 h 5477"/>
              <a:gd name="T56" fmla="*/ 3586 w 5477"/>
              <a:gd name="T57" fmla="*/ 2458 h 5477"/>
              <a:gd name="T58" fmla="*/ 2920 w 5477"/>
              <a:gd name="T59" fmla="*/ 1791 h 5477"/>
              <a:gd name="T60" fmla="*/ 3120 w 5477"/>
              <a:gd name="T61" fmla="*/ 1591 h 5477"/>
              <a:gd name="T62" fmla="*/ 3320 w 5477"/>
              <a:gd name="T63" fmla="*/ 1791 h 5477"/>
              <a:gd name="T64" fmla="*/ 3586 w 5477"/>
              <a:gd name="T65" fmla="*/ 2058 h 5477"/>
              <a:gd name="T66" fmla="*/ 3853 w 5477"/>
              <a:gd name="T67" fmla="*/ 1791 h 5477"/>
              <a:gd name="T68" fmla="*/ 4053 w 5477"/>
              <a:gd name="T69" fmla="*/ 1591 h 5477"/>
              <a:gd name="T70" fmla="*/ 4253 w 5477"/>
              <a:gd name="T71" fmla="*/ 1791 h 5477"/>
              <a:gd name="T72" fmla="*/ 3586 w 5477"/>
              <a:gd name="T73" fmla="*/ 2458 h 5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77" h="5477">
                <a:moveTo>
                  <a:pt x="4675" y="802"/>
                </a:moveTo>
                <a:cubicBezTo>
                  <a:pt x="4157" y="285"/>
                  <a:pt x="3470" y="0"/>
                  <a:pt x="2738" y="0"/>
                </a:cubicBezTo>
                <a:cubicBezTo>
                  <a:pt x="2007" y="0"/>
                  <a:pt x="1319" y="285"/>
                  <a:pt x="802" y="802"/>
                </a:cubicBezTo>
                <a:cubicBezTo>
                  <a:pt x="285" y="1319"/>
                  <a:pt x="0" y="2007"/>
                  <a:pt x="0" y="2738"/>
                </a:cubicBezTo>
                <a:cubicBezTo>
                  <a:pt x="0" y="3470"/>
                  <a:pt x="285" y="4158"/>
                  <a:pt x="802" y="4675"/>
                </a:cubicBezTo>
                <a:cubicBezTo>
                  <a:pt x="1319" y="5192"/>
                  <a:pt x="2007" y="5477"/>
                  <a:pt x="2738" y="5477"/>
                </a:cubicBezTo>
                <a:cubicBezTo>
                  <a:pt x="3470" y="5477"/>
                  <a:pt x="4158" y="5192"/>
                  <a:pt x="4675" y="4675"/>
                </a:cubicBezTo>
                <a:cubicBezTo>
                  <a:pt x="5192" y="4158"/>
                  <a:pt x="5477" y="3470"/>
                  <a:pt x="5477" y="2738"/>
                </a:cubicBezTo>
                <a:cubicBezTo>
                  <a:pt x="5477" y="2007"/>
                  <a:pt x="5192" y="1319"/>
                  <a:pt x="4675" y="802"/>
                </a:cubicBezTo>
                <a:close/>
                <a:moveTo>
                  <a:pt x="1424" y="1591"/>
                </a:moveTo>
                <a:cubicBezTo>
                  <a:pt x="1534" y="1591"/>
                  <a:pt x="1624" y="1681"/>
                  <a:pt x="1624" y="1791"/>
                </a:cubicBezTo>
                <a:cubicBezTo>
                  <a:pt x="1624" y="1938"/>
                  <a:pt x="1743" y="2058"/>
                  <a:pt x="1890" y="2058"/>
                </a:cubicBezTo>
                <a:cubicBezTo>
                  <a:pt x="2037" y="2058"/>
                  <a:pt x="2157" y="1938"/>
                  <a:pt x="2157" y="1791"/>
                </a:cubicBezTo>
                <a:cubicBezTo>
                  <a:pt x="2157" y="1681"/>
                  <a:pt x="2247" y="1591"/>
                  <a:pt x="2357" y="1591"/>
                </a:cubicBezTo>
                <a:cubicBezTo>
                  <a:pt x="2468" y="1591"/>
                  <a:pt x="2557" y="1681"/>
                  <a:pt x="2557" y="1791"/>
                </a:cubicBezTo>
                <a:cubicBezTo>
                  <a:pt x="2557" y="2159"/>
                  <a:pt x="2258" y="2458"/>
                  <a:pt x="1890" y="2458"/>
                </a:cubicBezTo>
                <a:cubicBezTo>
                  <a:pt x="1523" y="2458"/>
                  <a:pt x="1224" y="2159"/>
                  <a:pt x="1224" y="1791"/>
                </a:cubicBezTo>
                <a:cubicBezTo>
                  <a:pt x="1224" y="1681"/>
                  <a:pt x="1313" y="1591"/>
                  <a:pt x="1424" y="1591"/>
                </a:cubicBezTo>
                <a:close/>
                <a:moveTo>
                  <a:pt x="4174" y="3028"/>
                </a:moveTo>
                <a:cubicBezTo>
                  <a:pt x="4172" y="3039"/>
                  <a:pt x="4106" y="3294"/>
                  <a:pt x="3896" y="3549"/>
                </a:cubicBezTo>
                <a:cubicBezTo>
                  <a:pt x="3702" y="3784"/>
                  <a:pt x="3344" y="4065"/>
                  <a:pt x="2738" y="4065"/>
                </a:cubicBezTo>
                <a:cubicBezTo>
                  <a:pt x="2133" y="4065"/>
                  <a:pt x="1775" y="3784"/>
                  <a:pt x="1580" y="3549"/>
                </a:cubicBezTo>
                <a:cubicBezTo>
                  <a:pt x="1371" y="3294"/>
                  <a:pt x="1305" y="3039"/>
                  <a:pt x="1302" y="3028"/>
                </a:cubicBezTo>
                <a:cubicBezTo>
                  <a:pt x="1292" y="2988"/>
                  <a:pt x="1301" y="2946"/>
                  <a:pt x="1327" y="2914"/>
                </a:cubicBezTo>
                <a:cubicBezTo>
                  <a:pt x="1352" y="2881"/>
                  <a:pt x="1391" y="2862"/>
                  <a:pt x="1432" y="2862"/>
                </a:cubicBezTo>
                <a:lnTo>
                  <a:pt x="4045" y="2862"/>
                </a:lnTo>
                <a:cubicBezTo>
                  <a:pt x="4086" y="2862"/>
                  <a:pt x="4125" y="2881"/>
                  <a:pt x="4150" y="2914"/>
                </a:cubicBezTo>
                <a:cubicBezTo>
                  <a:pt x="4175" y="2946"/>
                  <a:pt x="4184" y="2988"/>
                  <a:pt x="4174" y="3028"/>
                </a:cubicBezTo>
                <a:close/>
                <a:moveTo>
                  <a:pt x="3586" y="2458"/>
                </a:moveTo>
                <a:cubicBezTo>
                  <a:pt x="3219" y="2458"/>
                  <a:pt x="2920" y="2159"/>
                  <a:pt x="2920" y="1791"/>
                </a:cubicBezTo>
                <a:cubicBezTo>
                  <a:pt x="2920" y="1681"/>
                  <a:pt x="3009" y="1591"/>
                  <a:pt x="3120" y="1591"/>
                </a:cubicBezTo>
                <a:cubicBezTo>
                  <a:pt x="3230" y="1591"/>
                  <a:pt x="3320" y="1681"/>
                  <a:pt x="3320" y="1791"/>
                </a:cubicBezTo>
                <a:cubicBezTo>
                  <a:pt x="3320" y="1938"/>
                  <a:pt x="3439" y="2058"/>
                  <a:pt x="3586" y="2058"/>
                </a:cubicBezTo>
                <a:cubicBezTo>
                  <a:pt x="3733" y="2058"/>
                  <a:pt x="3853" y="1938"/>
                  <a:pt x="3853" y="1791"/>
                </a:cubicBezTo>
                <a:cubicBezTo>
                  <a:pt x="3853" y="1681"/>
                  <a:pt x="3943" y="1591"/>
                  <a:pt x="4053" y="1591"/>
                </a:cubicBezTo>
                <a:cubicBezTo>
                  <a:pt x="4163" y="1591"/>
                  <a:pt x="4253" y="1681"/>
                  <a:pt x="4253" y="1791"/>
                </a:cubicBezTo>
                <a:cubicBezTo>
                  <a:pt x="4253" y="2159"/>
                  <a:pt x="3954" y="2458"/>
                  <a:pt x="3586" y="245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0772" y="3349317"/>
            <a:ext cx="84176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其实不是的，首先第一点，虽然写小论文的时候会很辛苦，写毕设的时候你会更轻松，一般你的毕设和小论文是同一个主题的，别人在焦头烂额的时候，你可以在旁边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happy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了。写小论文就是把你毕业时的那个大痛苦前置了一部分，让每一次没有那么痛。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你可能会说，长痛不如短痛，我就是要短痛。那小论文还有一个好处，就是可以用来增强你毕业论文的合理性，这样在毕业答辩的时候被怼的可能性就下降了，答辩结果显示，凡是有小论文的人全部都通过了。而没有的人是有一部分没过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第三点合在一起，毕业了无非两条路，要么工作，要么继续深造。其实这两个说的是一回事，就是我们和雇主还有博导之间是信息不对称的，我们很优秀，但是人家不知道我们很优秀。这时候就需要我们去释放我们很优秀这个信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/>
      <p:bldP spid="22" grpId="1"/>
      <p:bldP spid="23" grpId="0"/>
      <p:bldP spid="23" grpId="1"/>
      <p:bldP spid="24" grpId="0"/>
      <p:bldP spid="25" grpId="0"/>
      <p:bldP spid="26" grpId="0"/>
      <p:bldP spid="27" grpId="0"/>
      <p:bldP spid="30" grpId="0" animBg="1"/>
      <p:bldP spid="30" grpId="1" animBg="1"/>
      <p:bldP spid="31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0" name="Rectangle 10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005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4686300"/>
            <a:ext cx="2133600" cy="342900"/>
          </a:xfrm>
        </p:spPr>
        <p:txBody>
          <a:bodyPr/>
          <a:lstStyle/>
          <a:p>
            <a:pPr algn="l">
              <a:defRPr/>
            </a:pPr>
            <a:fld id="{D8699EAA-02AD-4314-BE76-F7BDF37D74B6}" type="slidenum">
              <a:rPr lang="zh-CN" altLang="en-US" sz="1600" smtClean="0"/>
            </a:fld>
            <a:endParaRPr lang="en-US" altLang="zh-CN" sz="1600"/>
          </a:p>
        </p:txBody>
      </p:sp>
      <p:pic>
        <p:nvPicPr>
          <p:cNvPr id="14346" name="Picture 4" descr="026008000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48488" y="412750"/>
            <a:ext cx="1800225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755576" y="1203598"/>
            <a:ext cx="606100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无远弗届，始于足下！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9" y="566177"/>
            <a:ext cx="7302981" cy="3958759"/>
          </a:xfrm>
          <a:prstGeom prst="rect">
            <a:avLst/>
          </a:prstGeom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为何要写小论文</a:t>
            </a:r>
            <a:endParaRPr lang="en-US" altLang="zh-CN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529" y="4373691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第五届索尔维会议，这张照片里都是当时全世界最有名的物理学家，有爱因斯坦，洛伦兹，居里夫人，普朗克，薛定谔，海森堡，波尔，其他人我也不认识了。。之所以要发表论文，开会，是因为要共享大家的科研成果，这样可以在别人的肩膀上，看的更远，而不是重复造轮子。那这帮人决定聚在一起之前，要说的东西肯定是提前准备好了，那他是怎么准备的呢？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为何要写论文</a:t>
            </a:r>
            <a:endParaRPr lang="en-US" altLang="zh-CN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83518"/>
            <a:ext cx="5784637" cy="4651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55" y="852400"/>
            <a:ext cx="5764199" cy="3949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67" y="1225348"/>
            <a:ext cx="5586097" cy="344323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3004" y="980512"/>
            <a:ext cx="2132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这是某直聘网站上截的图，是HR发布招聘要求，例如视觉岗。它们有一个什么共同的特点呢？就是钱给的还不少啊，所以大家选择AI专业是正确的，前途很光明啊。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但是什么人拿到offer的概率比较高呢？就是这些有加分项的人，就是有高质量论文发表的人。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所以，有小论文发表，你不仅毕设会更轻松，毕业还能有高薪offer，这就是为啥要写小论文的原因了。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小论文源于一个想法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0" name="直角三角形 199"/>
          <p:cNvSpPr/>
          <p:nvPr/>
        </p:nvSpPr>
        <p:spPr>
          <a:xfrm>
            <a:off x="4571999" y="1232012"/>
            <a:ext cx="442904" cy="369563"/>
          </a:xfrm>
          <a:prstGeom prst="rtTriangle">
            <a:avLst/>
          </a:prstGeom>
          <a:solidFill>
            <a:srgbClr val="C00000"/>
          </a:solidFill>
          <a:ln w="76200" cap="rnd">
            <a:solidFill>
              <a:srgbClr val="FFD2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直角三角形 200"/>
          <p:cNvSpPr/>
          <p:nvPr/>
        </p:nvSpPr>
        <p:spPr>
          <a:xfrm>
            <a:off x="7450931" y="724513"/>
            <a:ext cx="442904" cy="369563"/>
          </a:xfrm>
          <a:prstGeom prst="rtTriangle">
            <a:avLst/>
          </a:prstGeom>
          <a:solidFill>
            <a:srgbClr val="C00000"/>
          </a:solidFill>
          <a:ln w="76200" cap="rnd">
            <a:solidFill>
              <a:srgbClr val="FFD2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/>
          <p:cNvCxnSpPr/>
          <p:nvPr/>
        </p:nvCxnSpPr>
        <p:spPr>
          <a:xfrm>
            <a:off x="625079" y="2552598"/>
            <a:ext cx="7893844" cy="0"/>
          </a:xfrm>
          <a:prstGeom prst="line">
            <a:avLst/>
          </a:prstGeom>
          <a:ln w="76200" cap="rnd">
            <a:solidFill>
              <a:srgbClr val="FFD2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1693069" y="2441871"/>
            <a:ext cx="221456" cy="221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4461273" y="2441871"/>
            <a:ext cx="221456" cy="221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7340204" y="2441871"/>
            <a:ext cx="221456" cy="221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直角三角形 205"/>
          <p:cNvSpPr/>
          <p:nvPr/>
        </p:nvSpPr>
        <p:spPr>
          <a:xfrm>
            <a:off x="1803796" y="1764999"/>
            <a:ext cx="442904" cy="369563"/>
          </a:xfrm>
          <a:prstGeom prst="rtTriangle">
            <a:avLst/>
          </a:prstGeom>
          <a:solidFill>
            <a:srgbClr val="C00000"/>
          </a:solidFill>
          <a:ln w="76200" cap="rnd">
            <a:solidFill>
              <a:srgbClr val="FFD2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/>
          <p:cNvCxnSpPr/>
          <p:nvPr/>
        </p:nvCxnSpPr>
        <p:spPr>
          <a:xfrm flipH="1" flipV="1">
            <a:off x="1803798" y="1765000"/>
            <a:ext cx="1" cy="78759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V="1">
            <a:off x="4572001" y="1232013"/>
            <a:ext cx="1" cy="1320585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7450933" y="724513"/>
            <a:ext cx="0" cy="1828085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6666100" y="2774055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输出想法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3787167" y="2774055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验证想法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1018965" y="2774055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ffectLst>
                  <a:outerShdw dist="63500" dir="2700000" algn="tl" rotWithShape="0">
                    <a:srgbClr val="FFD23C"/>
                  </a:outerShdw>
                </a:effectLst>
                <a:latin typeface="文悦新青年体 (非商业使用) W8" pitchFamily="50" charset="-122"/>
                <a:ea typeface="文悦新青年体 (非商业使用) W8" pitchFamily="50" charset="-122"/>
              </a:rPr>
              <a:t>提出想法</a:t>
            </a:r>
            <a:endParaRPr lang="zh-CN" altLang="en-US" sz="2700" dirty="0">
              <a:effectLst>
                <a:outerShdw dist="63500" dir="2700000" algn="tl" rotWithShape="0">
                  <a:srgbClr val="FFD23C"/>
                </a:outerShdw>
              </a:effectLst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467544" y="3282301"/>
            <a:ext cx="2261255" cy="40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大量阅读，精准选题。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395424" y="3282301"/>
            <a:ext cx="2345845" cy="40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设计实验，积累素材。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6301991" y="3280114"/>
            <a:ext cx="2553459" cy="40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确定期刊，动笔写作。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6" name="组合 215"/>
          <p:cNvGrpSpPr/>
          <p:nvPr/>
        </p:nvGrpSpPr>
        <p:grpSpPr>
          <a:xfrm rot="20363395">
            <a:off x="5927190" y="990184"/>
            <a:ext cx="594772" cy="743465"/>
            <a:chOff x="2612632" y="3704266"/>
            <a:chExt cx="1213567" cy="1516959"/>
          </a:xfrm>
        </p:grpSpPr>
        <p:sp>
          <p:nvSpPr>
            <p:cNvPr id="217" name="Oval 39"/>
            <p:cNvSpPr>
              <a:spLocks noChangeArrowheads="1"/>
            </p:cNvSpPr>
            <p:nvPr/>
          </p:nvSpPr>
          <p:spPr bwMode="auto">
            <a:xfrm>
              <a:off x="3127916" y="4014882"/>
              <a:ext cx="257643" cy="2552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Oval 40"/>
            <p:cNvSpPr>
              <a:spLocks noChangeArrowheads="1"/>
            </p:cNvSpPr>
            <p:nvPr/>
          </p:nvSpPr>
          <p:spPr bwMode="auto">
            <a:xfrm>
              <a:off x="2843787" y="3704266"/>
              <a:ext cx="221524" cy="226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"/>
            <p:cNvSpPr/>
            <p:nvPr/>
          </p:nvSpPr>
          <p:spPr bwMode="auto">
            <a:xfrm>
              <a:off x="2612632" y="5009332"/>
              <a:ext cx="404522" cy="211893"/>
            </a:xfrm>
            <a:custGeom>
              <a:avLst/>
              <a:gdLst>
                <a:gd name="T0" fmla="*/ 79 w 123"/>
                <a:gd name="T1" fmla="*/ 0 h 65"/>
                <a:gd name="T2" fmla="*/ 16 w 123"/>
                <a:gd name="T3" fmla="*/ 24 h 65"/>
                <a:gd name="T4" fmla="*/ 3 w 123"/>
                <a:gd name="T5" fmla="*/ 49 h 65"/>
                <a:gd name="T6" fmla="*/ 28 w 123"/>
                <a:gd name="T7" fmla="*/ 61 h 65"/>
                <a:gd name="T8" fmla="*/ 123 w 123"/>
                <a:gd name="T9" fmla="*/ 34 h 65"/>
                <a:gd name="T10" fmla="*/ 79 w 12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65">
                  <a:moveTo>
                    <a:pt x="79" y="0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5" y="27"/>
                    <a:pt x="0" y="39"/>
                    <a:pt x="3" y="49"/>
                  </a:cubicBezTo>
                  <a:cubicBezTo>
                    <a:pt x="7" y="59"/>
                    <a:pt x="18" y="65"/>
                    <a:pt x="28" y="61"/>
                  </a:cubicBezTo>
                  <a:cubicBezTo>
                    <a:pt x="123" y="34"/>
                    <a:pt x="123" y="34"/>
                    <a:pt x="123" y="34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2"/>
            <p:cNvSpPr>
              <a:spLocks noEditPoints="1"/>
            </p:cNvSpPr>
            <p:nvPr/>
          </p:nvSpPr>
          <p:spPr bwMode="auto">
            <a:xfrm>
              <a:off x="2749880" y="4373654"/>
              <a:ext cx="1076319" cy="768112"/>
            </a:xfrm>
            <a:custGeom>
              <a:avLst/>
              <a:gdLst>
                <a:gd name="T0" fmla="*/ 313 w 327"/>
                <a:gd name="T1" fmla="*/ 15 h 235"/>
                <a:gd name="T2" fmla="*/ 195 w 327"/>
                <a:gd name="T3" fmla="*/ 0 h 235"/>
                <a:gd name="T4" fmla="*/ 164 w 327"/>
                <a:gd name="T5" fmla="*/ 40 h 235"/>
                <a:gd name="T6" fmla="*/ 162 w 327"/>
                <a:gd name="T7" fmla="*/ 36 h 235"/>
                <a:gd name="T8" fmla="*/ 95 w 327"/>
                <a:gd name="T9" fmla="*/ 80 h 235"/>
                <a:gd name="T10" fmla="*/ 91 w 327"/>
                <a:gd name="T11" fmla="*/ 120 h 235"/>
                <a:gd name="T12" fmla="*/ 84 w 327"/>
                <a:gd name="T13" fmla="*/ 164 h 235"/>
                <a:gd name="T14" fmla="*/ 34 w 327"/>
                <a:gd name="T15" fmla="*/ 133 h 235"/>
                <a:gd name="T16" fmla="*/ 6 w 327"/>
                <a:gd name="T17" fmla="*/ 138 h 235"/>
                <a:gd name="T18" fmla="*/ 11 w 327"/>
                <a:gd name="T19" fmla="*/ 166 h 235"/>
                <a:gd name="T20" fmla="*/ 93 w 327"/>
                <a:gd name="T21" fmla="*/ 227 h 235"/>
                <a:gd name="T22" fmla="*/ 126 w 327"/>
                <a:gd name="T23" fmla="*/ 221 h 235"/>
                <a:gd name="T24" fmla="*/ 131 w 327"/>
                <a:gd name="T25" fmla="*/ 211 h 235"/>
                <a:gd name="T26" fmla="*/ 157 w 327"/>
                <a:gd name="T27" fmla="*/ 143 h 235"/>
                <a:gd name="T28" fmla="*/ 193 w 327"/>
                <a:gd name="T29" fmla="*/ 44 h 235"/>
                <a:gd name="T30" fmla="*/ 311 w 327"/>
                <a:gd name="T31" fmla="*/ 45 h 235"/>
                <a:gd name="T32" fmla="*/ 327 w 327"/>
                <a:gd name="T33" fmla="*/ 30 h 235"/>
                <a:gd name="T34" fmla="*/ 313 w 327"/>
                <a:gd name="T35" fmla="*/ 15 h 235"/>
                <a:gd name="T36" fmla="*/ 160 w 327"/>
                <a:gd name="T37" fmla="*/ 90 h 235"/>
                <a:gd name="T38" fmla="*/ 155 w 327"/>
                <a:gd name="T39" fmla="*/ 94 h 235"/>
                <a:gd name="T40" fmla="*/ 151 w 327"/>
                <a:gd name="T41" fmla="*/ 89 h 235"/>
                <a:gd name="T42" fmla="*/ 156 w 327"/>
                <a:gd name="T43" fmla="*/ 85 h 235"/>
                <a:gd name="T44" fmla="*/ 160 w 327"/>
                <a:gd name="T45" fmla="*/ 90 h 235"/>
                <a:gd name="T46" fmla="*/ 164 w 327"/>
                <a:gd name="T47" fmla="*/ 65 h 235"/>
                <a:gd name="T48" fmla="*/ 159 w 327"/>
                <a:gd name="T49" fmla="*/ 69 h 235"/>
                <a:gd name="T50" fmla="*/ 155 w 327"/>
                <a:gd name="T51" fmla="*/ 63 h 235"/>
                <a:gd name="T52" fmla="*/ 161 w 327"/>
                <a:gd name="T53" fmla="*/ 59 h 235"/>
                <a:gd name="T54" fmla="*/ 164 w 327"/>
                <a:gd name="T55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7" h="235">
                  <a:moveTo>
                    <a:pt x="313" y="15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2" y="36"/>
                    <a:pt x="162" y="36"/>
                    <a:pt x="162" y="36"/>
                  </a:cubicBezTo>
                  <a:cubicBezTo>
                    <a:pt x="143" y="56"/>
                    <a:pt x="116" y="71"/>
                    <a:pt x="95" y="80"/>
                  </a:cubicBezTo>
                  <a:cubicBezTo>
                    <a:pt x="95" y="92"/>
                    <a:pt x="93" y="106"/>
                    <a:pt x="91" y="120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25" y="127"/>
                    <a:pt x="12" y="129"/>
                    <a:pt x="6" y="138"/>
                  </a:cubicBezTo>
                  <a:cubicBezTo>
                    <a:pt x="0" y="147"/>
                    <a:pt x="2" y="159"/>
                    <a:pt x="11" y="166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4" y="235"/>
                    <a:pt x="119" y="232"/>
                    <a:pt x="126" y="221"/>
                  </a:cubicBezTo>
                  <a:cubicBezTo>
                    <a:pt x="128" y="219"/>
                    <a:pt x="129" y="215"/>
                    <a:pt x="131" y="211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63" y="127"/>
                    <a:pt x="193" y="44"/>
                    <a:pt x="193" y="44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20" y="45"/>
                    <a:pt x="327" y="39"/>
                    <a:pt x="327" y="30"/>
                  </a:cubicBezTo>
                  <a:cubicBezTo>
                    <a:pt x="327" y="22"/>
                    <a:pt x="321" y="15"/>
                    <a:pt x="313" y="15"/>
                  </a:cubicBezTo>
                  <a:close/>
                  <a:moveTo>
                    <a:pt x="160" y="90"/>
                  </a:moveTo>
                  <a:cubicBezTo>
                    <a:pt x="160" y="93"/>
                    <a:pt x="157" y="95"/>
                    <a:pt x="155" y="94"/>
                  </a:cubicBezTo>
                  <a:cubicBezTo>
                    <a:pt x="152" y="94"/>
                    <a:pt x="151" y="91"/>
                    <a:pt x="151" y="89"/>
                  </a:cubicBezTo>
                  <a:cubicBezTo>
                    <a:pt x="152" y="86"/>
                    <a:pt x="154" y="84"/>
                    <a:pt x="156" y="85"/>
                  </a:cubicBezTo>
                  <a:cubicBezTo>
                    <a:pt x="159" y="85"/>
                    <a:pt x="161" y="88"/>
                    <a:pt x="160" y="90"/>
                  </a:cubicBezTo>
                  <a:close/>
                  <a:moveTo>
                    <a:pt x="164" y="65"/>
                  </a:moveTo>
                  <a:cubicBezTo>
                    <a:pt x="164" y="67"/>
                    <a:pt x="162" y="69"/>
                    <a:pt x="159" y="69"/>
                  </a:cubicBezTo>
                  <a:cubicBezTo>
                    <a:pt x="157" y="68"/>
                    <a:pt x="155" y="66"/>
                    <a:pt x="155" y="63"/>
                  </a:cubicBezTo>
                  <a:cubicBezTo>
                    <a:pt x="156" y="61"/>
                    <a:pt x="158" y="59"/>
                    <a:pt x="161" y="59"/>
                  </a:cubicBezTo>
                  <a:cubicBezTo>
                    <a:pt x="163" y="60"/>
                    <a:pt x="165" y="62"/>
                    <a:pt x="164" y="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3"/>
            <p:cNvSpPr/>
            <p:nvPr/>
          </p:nvSpPr>
          <p:spPr bwMode="auto">
            <a:xfrm>
              <a:off x="2783590" y="3815028"/>
              <a:ext cx="440641" cy="686244"/>
            </a:xfrm>
            <a:custGeom>
              <a:avLst/>
              <a:gdLst>
                <a:gd name="T0" fmla="*/ 36 w 134"/>
                <a:gd name="T1" fmla="*/ 96 h 209"/>
                <a:gd name="T2" fmla="*/ 60 w 134"/>
                <a:gd name="T3" fmla="*/ 149 h 209"/>
                <a:gd name="T4" fmla="*/ 81 w 134"/>
                <a:gd name="T5" fmla="*/ 209 h 209"/>
                <a:gd name="T6" fmla="*/ 134 w 134"/>
                <a:gd name="T7" fmla="*/ 179 h 209"/>
                <a:gd name="T8" fmla="*/ 93 w 134"/>
                <a:gd name="T9" fmla="*/ 116 h 209"/>
                <a:gd name="T10" fmla="*/ 69 w 134"/>
                <a:gd name="T11" fmla="*/ 79 h 209"/>
                <a:gd name="T12" fmla="*/ 30 w 134"/>
                <a:gd name="T13" fmla="*/ 11 h 209"/>
                <a:gd name="T14" fmla="*/ 10 w 134"/>
                <a:gd name="T15" fmla="*/ 4 h 209"/>
                <a:gd name="T16" fmla="*/ 3 w 134"/>
                <a:gd name="T17" fmla="*/ 24 h 209"/>
                <a:gd name="T18" fmla="*/ 36 w 134"/>
                <a:gd name="T19" fmla="*/ 9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209">
                  <a:moveTo>
                    <a:pt x="36" y="96"/>
                  </a:moveTo>
                  <a:cubicBezTo>
                    <a:pt x="60" y="149"/>
                    <a:pt x="60" y="149"/>
                    <a:pt x="60" y="149"/>
                  </a:cubicBezTo>
                  <a:cubicBezTo>
                    <a:pt x="65" y="162"/>
                    <a:pt x="76" y="180"/>
                    <a:pt x="81" y="209"/>
                  </a:cubicBezTo>
                  <a:cubicBezTo>
                    <a:pt x="106" y="201"/>
                    <a:pt x="124" y="189"/>
                    <a:pt x="134" y="17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3"/>
                    <a:pt x="18" y="0"/>
                    <a:pt x="10" y="4"/>
                  </a:cubicBezTo>
                  <a:cubicBezTo>
                    <a:pt x="3" y="8"/>
                    <a:pt x="0" y="17"/>
                    <a:pt x="3" y="24"/>
                  </a:cubicBezTo>
                  <a:lnTo>
                    <a:pt x="36" y="9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4"/>
            <p:cNvSpPr/>
            <p:nvPr/>
          </p:nvSpPr>
          <p:spPr bwMode="auto">
            <a:xfrm>
              <a:off x="2872682" y="4368838"/>
              <a:ext cx="443048" cy="286538"/>
            </a:xfrm>
            <a:custGeom>
              <a:avLst/>
              <a:gdLst>
                <a:gd name="T0" fmla="*/ 124 w 135"/>
                <a:gd name="T1" fmla="*/ 0 h 87"/>
                <a:gd name="T2" fmla="*/ 16 w 135"/>
                <a:gd name="T3" fmla="*/ 55 h 87"/>
                <a:gd name="T4" fmla="*/ 0 w 135"/>
                <a:gd name="T5" fmla="*/ 79 h 87"/>
                <a:gd name="T6" fmla="*/ 23 w 135"/>
                <a:gd name="T7" fmla="*/ 87 h 87"/>
                <a:gd name="T8" fmla="*/ 135 w 135"/>
                <a:gd name="T9" fmla="*/ 4 h 87"/>
                <a:gd name="T10" fmla="*/ 124 w 135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87">
                  <a:moveTo>
                    <a:pt x="124" y="0"/>
                  </a:moveTo>
                  <a:cubicBezTo>
                    <a:pt x="118" y="18"/>
                    <a:pt x="79" y="49"/>
                    <a:pt x="16" y="5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124" y="53"/>
                    <a:pt x="135" y="4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7107817" y="1076490"/>
            <a:ext cx="305198" cy="258244"/>
            <a:chOff x="5677851" y="2069321"/>
            <a:chExt cx="406931" cy="344325"/>
          </a:xfrm>
        </p:grpSpPr>
        <p:sp>
          <p:nvSpPr>
            <p:cNvPr id="224" name="Freeform 21"/>
            <p:cNvSpPr/>
            <p:nvPr/>
          </p:nvSpPr>
          <p:spPr bwMode="auto">
            <a:xfrm>
              <a:off x="5677851" y="2069321"/>
              <a:ext cx="406931" cy="31303"/>
            </a:xfrm>
            <a:custGeom>
              <a:avLst/>
              <a:gdLst>
                <a:gd name="T0" fmla="*/ 124 w 124"/>
                <a:gd name="T1" fmla="*/ 5 h 10"/>
                <a:gd name="T2" fmla="*/ 119 w 124"/>
                <a:gd name="T3" fmla="*/ 10 h 10"/>
                <a:gd name="T4" fmla="*/ 5 w 124"/>
                <a:gd name="T5" fmla="*/ 10 h 10"/>
                <a:gd name="T6" fmla="*/ 0 w 124"/>
                <a:gd name="T7" fmla="*/ 5 h 10"/>
                <a:gd name="T8" fmla="*/ 5 w 124"/>
                <a:gd name="T9" fmla="*/ 0 h 10"/>
                <a:gd name="T10" fmla="*/ 119 w 124"/>
                <a:gd name="T11" fmla="*/ 0 h 10"/>
                <a:gd name="T12" fmla="*/ 124 w 124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0">
                  <a:moveTo>
                    <a:pt x="124" y="5"/>
                  </a:moveTo>
                  <a:cubicBezTo>
                    <a:pt x="124" y="7"/>
                    <a:pt x="122" y="10"/>
                    <a:pt x="11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4" y="2"/>
                    <a:pt x="124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2"/>
            <p:cNvSpPr/>
            <p:nvPr/>
          </p:nvSpPr>
          <p:spPr bwMode="auto">
            <a:xfrm>
              <a:off x="5778981" y="2105438"/>
              <a:ext cx="197445" cy="248012"/>
            </a:xfrm>
            <a:custGeom>
              <a:avLst/>
              <a:gdLst>
                <a:gd name="T0" fmla="*/ 7 w 82"/>
                <a:gd name="T1" fmla="*/ 103 h 103"/>
                <a:gd name="T2" fmla="*/ 41 w 82"/>
                <a:gd name="T3" fmla="*/ 19 h 103"/>
                <a:gd name="T4" fmla="*/ 75 w 82"/>
                <a:gd name="T5" fmla="*/ 103 h 103"/>
                <a:gd name="T6" fmla="*/ 82 w 82"/>
                <a:gd name="T7" fmla="*/ 101 h 103"/>
                <a:gd name="T8" fmla="*/ 41 w 82"/>
                <a:gd name="T9" fmla="*/ 0 h 103"/>
                <a:gd name="T10" fmla="*/ 0 w 82"/>
                <a:gd name="T11" fmla="*/ 101 h 103"/>
                <a:gd name="T12" fmla="*/ 7 w 82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3">
                  <a:moveTo>
                    <a:pt x="7" y="103"/>
                  </a:moveTo>
                  <a:lnTo>
                    <a:pt x="41" y="19"/>
                  </a:lnTo>
                  <a:lnTo>
                    <a:pt x="75" y="103"/>
                  </a:lnTo>
                  <a:lnTo>
                    <a:pt x="82" y="101"/>
                  </a:lnTo>
                  <a:lnTo>
                    <a:pt x="41" y="0"/>
                  </a:lnTo>
                  <a:lnTo>
                    <a:pt x="0" y="101"/>
                  </a:lnTo>
                  <a:lnTo>
                    <a:pt x="7" y="1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3"/>
            <p:cNvSpPr/>
            <p:nvPr/>
          </p:nvSpPr>
          <p:spPr bwMode="auto">
            <a:xfrm>
              <a:off x="5730824" y="2105438"/>
              <a:ext cx="180591" cy="308208"/>
            </a:xfrm>
            <a:custGeom>
              <a:avLst/>
              <a:gdLst>
                <a:gd name="T0" fmla="*/ 7 w 75"/>
                <a:gd name="T1" fmla="*/ 58 h 128"/>
                <a:gd name="T2" fmla="*/ 23 w 75"/>
                <a:gd name="T3" fmla="*/ 19 h 128"/>
                <a:gd name="T4" fmla="*/ 68 w 75"/>
                <a:gd name="T5" fmla="*/ 128 h 128"/>
                <a:gd name="T6" fmla="*/ 75 w 75"/>
                <a:gd name="T7" fmla="*/ 125 h 128"/>
                <a:gd name="T8" fmla="*/ 23 w 75"/>
                <a:gd name="T9" fmla="*/ 0 h 128"/>
                <a:gd name="T10" fmla="*/ 0 w 75"/>
                <a:gd name="T11" fmla="*/ 56 h 128"/>
                <a:gd name="T12" fmla="*/ 7 w 75"/>
                <a:gd name="T1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8">
                  <a:moveTo>
                    <a:pt x="7" y="58"/>
                  </a:moveTo>
                  <a:lnTo>
                    <a:pt x="23" y="19"/>
                  </a:lnTo>
                  <a:lnTo>
                    <a:pt x="68" y="128"/>
                  </a:lnTo>
                  <a:lnTo>
                    <a:pt x="75" y="125"/>
                  </a:lnTo>
                  <a:lnTo>
                    <a:pt x="23" y="0"/>
                  </a:lnTo>
                  <a:lnTo>
                    <a:pt x="0" y="56"/>
                  </a:lnTo>
                  <a:lnTo>
                    <a:pt x="7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4"/>
            <p:cNvSpPr/>
            <p:nvPr/>
          </p:nvSpPr>
          <p:spPr bwMode="auto">
            <a:xfrm>
              <a:off x="5846402" y="2105438"/>
              <a:ext cx="175775" cy="308208"/>
            </a:xfrm>
            <a:custGeom>
              <a:avLst/>
              <a:gdLst>
                <a:gd name="T0" fmla="*/ 6 w 73"/>
                <a:gd name="T1" fmla="*/ 128 h 128"/>
                <a:gd name="T2" fmla="*/ 51 w 73"/>
                <a:gd name="T3" fmla="*/ 19 h 128"/>
                <a:gd name="T4" fmla="*/ 66 w 73"/>
                <a:gd name="T5" fmla="*/ 57 h 128"/>
                <a:gd name="T6" fmla="*/ 73 w 73"/>
                <a:gd name="T7" fmla="*/ 54 h 128"/>
                <a:gd name="T8" fmla="*/ 51 w 73"/>
                <a:gd name="T9" fmla="*/ 0 h 128"/>
                <a:gd name="T10" fmla="*/ 0 w 73"/>
                <a:gd name="T11" fmla="*/ 125 h 128"/>
                <a:gd name="T12" fmla="*/ 6 w 73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8">
                  <a:moveTo>
                    <a:pt x="6" y="128"/>
                  </a:moveTo>
                  <a:lnTo>
                    <a:pt x="51" y="19"/>
                  </a:lnTo>
                  <a:lnTo>
                    <a:pt x="66" y="57"/>
                  </a:lnTo>
                  <a:lnTo>
                    <a:pt x="73" y="54"/>
                  </a:lnTo>
                  <a:lnTo>
                    <a:pt x="51" y="0"/>
                  </a:lnTo>
                  <a:lnTo>
                    <a:pt x="0" y="125"/>
                  </a:lnTo>
                  <a:lnTo>
                    <a:pt x="6" y="1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5"/>
            <p:cNvSpPr/>
            <p:nvPr/>
          </p:nvSpPr>
          <p:spPr bwMode="auto">
            <a:xfrm>
              <a:off x="5687482" y="2124701"/>
              <a:ext cx="132434" cy="288945"/>
            </a:xfrm>
            <a:custGeom>
              <a:avLst/>
              <a:gdLst>
                <a:gd name="T0" fmla="*/ 0 w 55"/>
                <a:gd name="T1" fmla="*/ 3 h 120"/>
                <a:gd name="T2" fmla="*/ 48 w 55"/>
                <a:gd name="T3" fmla="*/ 120 h 120"/>
                <a:gd name="T4" fmla="*/ 55 w 55"/>
                <a:gd name="T5" fmla="*/ 117 h 120"/>
                <a:gd name="T6" fmla="*/ 7 w 55"/>
                <a:gd name="T7" fmla="*/ 0 h 120"/>
                <a:gd name="T8" fmla="*/ 0 w 55"/>
                <a:gd name="T9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20">
                  <a:moveTo>
                    <a:pt x="0" y="3"/>
                  </a:moveTo>
                  <a:lnTo>
                    <a:pt x="48" y="120"/>
                  </a:lnTo>
                  <a:lnTo>
                    <a:pt x="55" y="117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6"/>
            <p:cNvSpPr/>
            <p:nvPr/>
          </p:nvSpPr>
          <p:spPr bwMode="auto">
            <a:xfrm>
              <a:off x="5687482" y="2124701"/>
              <a:ext cx="132434" cy="288945"/>
            </a:xfrm>
            <a:custGeom>
              <a:avLst/>
              <a:gdLst>
                <a:gd name="T0" fmla="*/ 0 w 55"/>
                <a:gd name="T1" fmla="*/ 3 h 120"/>
                <a:gd name="T2" fmla="*/ 48 w 55"/>
                <a:gd name="T3" fmla="*/ 120 h 120"/>
                <a:gd name="T4" fmla="*/ 55 w 55"/>
                <a:gd name="T5" fmla="*/ 117 h 120"/>
                <a:gd name="T6" fmla="*/ 7 w 55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0">
                  <a:moveTo>
                    <a:pt x="0" y="3"/>
                  </a:moveTo>
                  <a:lnTo>
                    <a:pt x="48" y="120"/>
                  </a:lnTo>
                  <a:lnTo>
                    <a:pt x="55" y="117"/>
                  </a:lnTo>
                  <a:lnTo>
                    <a:pt x="7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7"/>
            <p:cNvSpPr/>
            <p:nvPr/>
          </p:nvSpPr>
          <p:spPr bwMode="auto">
            <a:xfrm>
              <a:off x="5937901" y="2124701"/>
              <a:ext cx="130025" cy="288945"/>
            </a:xfrm>
            <a:custGeom>
              <a:avLst/>
              <a:gdLst>
                <a:gd name="T0" fmla="*/ 7 w 54"/>
                <a:gd name="T1" fmla="*/ 120 h 120"/>
                <a:gd name="T2" fmla="*/ 54 w 54"/>
                <a:gd name="T3" fmla="*/ 3 h 120"/>
                <a:gd name="T4" fmla="*/ 48 w 54"/>
                <a:gd name="T5" fmla="*/ 0 h 120"/>
                <a:gd name="T6" fmla="*/ 0 w 54"/>
                <a:gd name="T7" fmla="*/ 117 h 120"/>
                <a:gd name="T8" fmla="*/ 7 w 5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0">
                  <a:moveTo>
                    <a:pt x="7" y="120"/>
                  </a:moveTo>
                  <a:lnTo>
                    <a:pt x="54" y="3"/>
                  </a:lnTo>
                  <a:lnTo>
                    <a:pt x="48" y="0"/>
                  </a:lnTo>
                  <a:lnTo>
                    <a:pt x="0" y="117"/>
                  </a:lnTo>
                  <a:lnTo>
                    <a:pt x="7" y="1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8"/>
            <p:cNvSpPr/>
            <p:nvPr/>
          </p:nvSpPr>
          <p:spPr bwMode="auto">
            <a:xfrm>
              <a:off x="5937901" y="2124701"/>
              <a:ext cx="130025" cy="288945"/>
            </a:xfrm>
            <a:custGeom>
              <a:avLst/>
              <a:gdLst>
                <a:gd name="T0" fmla="*/ 7 w 54"/>
                <a:gd name="T1" fmla="*/ 120 h 120"/>
                <a:gd name="T2" fmla="*/ 54 w 54"/>
                <a:gd name="T3" fmla="*/ 3 h 120"/>
                <a:gd name="T4" fmla="*/ 48 w 54"/>
                <a:gd name="T5" fmla="*/ 0 h 120"/>
                <a:gd name="T6" fmla="*/ 0 w 54"/>
                <a:gd name="T7" fmla="*/ 1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0">
                  <a:moveTo>
                    <a:pt x="7" y="120"/>
                  </a:moveTo>
                  <a:lnTo>
                    <a:pt x="54" y="3"/>
                  </a:lnTo>
                  <a:lnTo>
                    <a:pt x="48" y="0"/>
                  </a:lnTo>
                  <a:lnTo>
                    <a:pt x="0" y="117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2935439" y="1921133"/>
            <a:ext cx="459985" cy="595274"/>
            <a:chOff x="6880240" y="2617811"/>
            <a:chExt cx="1259724" cy="1630231"/>
          </a:xfrm>
        </p:grpSpPr>
        <p:sp>
          <p:nvSpPr>
            <p:cNvPr id="233" name="Freeform 13"/>
            <p:cNvSpPr/>
            <p:nvPr/>
          </p:nvSpPr>
          <p:spPr bwMode="auto">
            <a:xfrm>
              <a:off x="7781807" y="2960529"/>
              <a:ext cx="358157" cy="361245"/>
            </a:xfrm>
            <a:custGeom>
              <a:avLst/>
              <a:gdLst>
                <a:gd name="T0" fmla="*/ 79 w 85"/>
                <a:gd name="T1" fmla="*/ 5 h 86"/>
                <a:gd name="T2" fmla="*/ 61 w 85"/>
                <a:gd name="T3" fmla="*/ 6 h 86"/>
                <a:gd name="T4" fmla="*/ 33 w 85"/>
                <a:gd name="T5" fmla="*/ 49 h 86"/>
                <a:gd name="T6" fmla="*/ 10 w 85"/>
                <a:gd name="T7" fmla="*/ 35 h 86"/>
                <a:gd name="T8" fmla="*/ 8 w 85"/>
                <a:gd name="T9" fmla="*/ 45 h 86"/>
                <a:gd name="T10" fmla="*/ 4 w 85"/>
                <a:gd name="T11" fmla="*/ 57 h 86"/>
                <a:gd name="T12" fmla="*/ 0 w 85"/>
                <a:gd name="T13" fmla="*/ 70 h 86"/>
                <a:gd name="T14" fmla="*/ 27 w 85"/>
                <a:gd name="T15" fmla="*/ 83 h 86"/>
                <a:gd name="T16" fmla="*/ 27 w 85"/>
                <a:gd name="T17" fmla="*/ 83 h 86"/>
                <a:gd name="T18" fmla="*/ 45 w 85"/>
                <a:gd name="T19" fmla="*/ 82 h 86"/>
                <a:gd name="T20" fmla="*/ 45 w 85"/>
                <a:gd name="T21" fmla="*/ 82 h 86"/>
                <a:gd name="T22" fmla="*/ 45 w 85"/>
                <a:gd name="T23" fmla="*/ 82 h 86"/>
                <a:gd name="T24" fmla="*/ 46 w 85"/>
                <a:gd name="T25" fmla="*/ 81 h 86"/>
                <a:gd name="T26" fmla="*/ 47 w 85"/>
                <a:gd name="T27" fmla="*/ 81 h 86"/>
                <a:gd name="T28" fmla="*/ 47 w 85"/>
                <a:gd name="T29" fmla="*/ 80 h 86"/>
                <a:gd name="T30" fmla="*/ 47 w 85"/>
                <a:gd name="T31" fmla="*/ 80 h 86"/>
                <a:gd name="T32" fmla="*/ 81 w 85"/>
                <a:gd name="T33" fmla="*/ 24 h 86"/>
                <a:gd name="T34" fmla="*/ 79 w 85"/>
                <a:gd name="T35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86">
                  <a:moveTo>
                    <a:pt x="79" y="5"/>
                  </a:moveTo>
                  <a:cubicBezTo>
                    <a:pt x="74" y="0"/>
                    <a:pt x="65" y="1"/>
                    <a:pt x="61" y="6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8"/>
                    <a:pt x="9" y="41"/>
                    <a:pt x="8" y="45"/>
                  </a:cubicBezTo>
                  <a:cubicBezTo>
                    <a:pt x="7" y="48"/>
                    <a:pt x="6" y="52"/>
                    <a:pt x="4" y="57"/>
                  </a:cubicBezTo>
                  <a:cubicBezTo>
                    <a:pt x="3" y="61"/>
                    <a:pt x="2" y="65"/>
                    <a:pt x="0" y="70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33" y="86"/>
                    <a:pt x="40" y="86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7" y="81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5" y="18"/>
                    <a:pt x="85" y="10"/>
                    <a:pt x="79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Oval 14"/>
            <p:cNvSpPr>
              <a:spLocks noChangeArrowheads="1"/>
            </p:cNvSpPr>
            <p:nvPr/>
          </p:nvSpPr>
          <p:spPr bwMode="auto">
            <a:xfrm>
              <a:off x="7649043" y="2617811"/>
              <a:ext cx="327281" cy="3303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5"/>
            <p:cNvSpPr/>
            <p:nvPr/>
          </p:nvSpPr>
          <p:spPr bwMode="auto">
            <a:xfrm>
              <a:off x="6880240" y="3664492"/>
              <a:ext cx="620600" cy="583550"/>
            </a:xfrm>
            <a:custGeom>
              <a:avLst/>
              <a:gdLst>
                <a:gd name="T0" fmla="*/ 140 w 147"/>
                <a:gd name="T1" fmla="*/ 52 h 138"/>
                <a:gd name="T2" fmla="*/ 143 w 147"/>
                <a:gd name="T3" fmla="*/ 43 h 138"/>
                <a:gd name="T4" fmla="*/ 145 w 147"/>
                <a:gd name="T5" fmla="*/ 37 h 138"/>
                <a:gd name="T6" fmla="*/ 147 w 147"/>
                <a:gd name="T7" fmla="*/ 32 h 138"/>
                <a:gd name="T8" fmla="*/ 112 w 147"/>
                <a:gd name="T9" fmla="*/ 13 h 138"/>
                <a:gd name="T10" fmla="*/ 112 w 147"/>
                <a:gd name="T11" fmla="*/ 13 h 138"/>
                <a:gd name="T12" fmla="*/ 100 w 147"/>
                <a:gd name="T13" fmla="*/ 0 h 138"/>
                <a:gd name="T14" fmla="*/ 94 w 147"/>
                <a:gd name="T15" fmla="*/ 27 h 138"/>
                <a:gd name="T16" fmla="*/ 78 w 147"/>
                <a:gd name="T17" fmla="*/ 43 h 138"/>
                <a:gd name="T18" fmla="*/ 9 w 147"/>
                <a:gd name="T19" fmla="*/ 100 h 138"/>
                <a:gd name="T20" fmla="*/ 6 w 147"/>
                <a:gd name="T21" fmla="*/ 126 h 138"/>
                <a:gd name="T22" fmla="*/ 32 w 147"/>
                <a:gd name="T23" fmla="*/ 132 h 138"/>
                <a:gd name="T24" fmla="*/ 109 w 147"/>
                <a:gd name="T25" fmla="*/ 81 h 138"/>
                <a:gd name="T26" fmla="*/ 118 w 147"/>
                <a:gd name="T27" fmla="*/ 74 h 138"/>
                <a:gd name="T28" fmla="*/ 122 w 147"/>
                <a:gd name="T29" fmla="*/ 70 h 138"/>
                <a:gd name="T30" fmla="*/ 125 w 147"/>
                <a:gd name="T31" fmla="*/ 68 h 138"/>
                <a:gd name="T32" fmla="*/ 126 w 147"/>
                <a:gd name="T33" fmla="*/ 67 h 138"/>
                <a:gd name="T34" fmla="*/ 128 w 147"/>
                <a:gd name="T35" fmla="*/ 66 h 138"/>
                <a:gd name="T36" fmla="*/ 140 w 147"/>
                <a:gd name="T37" fmla="*/ 5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38">
                  <a:moveTo>
                    <a:pt x="140" y="52"/>
                  </a:moveTo>
                  <a:cubicBezTo>
                    <a:pt x="141" y="49"/>
                    <a:pt x="142" y="46"/>
                    <a:pt x="143" y="43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6" y="36"/>
                    <a:pt x="147" y="34"/>
                    <a:pt x="147" y="32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07" y="9"/>
                    <a:pt x="103" y="5"/>
                    <a:pt x="100" y="0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83" y="39"/>
                    <a:pt x="78" y="43"/>
                  </a:cubicBezTo>
                  <a:cubicBezTo>
                    <a:pt x="56" y="62"/>
                    <a:pt x="32" y="81"/>
                    <a:pt x="9" y="100"/>
                  </a:cubicBezTo>
                  <a:cubicBezTo>
                    <a:pt x="1" y="106"/>
                    <a:pt x="0" y="118"/>
                    <a:pt x="6" y="126"/>
                  </a:cubicBezTo>
                  <a:cubicBezTo>
                    <a:pt x="12" y="135"/>
                    <a:pt x="24" y="138"/>
                    <a:pt x="32" y="132"/>
                  </a:cubicBezTo>
                  <a:cubicBezTo>
                    <a:pt x="58" y="115"/>
                    <a:pt x="83" y="99"/>
                    <a:pt x="109" y="81"/>
                  </a:cubicBezTo>
                  <a:cubicBezTo>
                    <a:pt x="112" y="79"/>
                    <a:pt x="115" y="76"/>
                    <a:pt x="118" y="74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32" y="62"/>
                    <a:pt x="137" y="58"/>
                    <a:pt x="140" y="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"/>
            <p:cNvSpPr/>
            <p:nvPr/>
          </p:nvSpPr>
          <p:spPr bwMode="auto">
            <a:xfrm>
              <a:off x="7689180" y="3040805"/>
              <a:ext cx="80277" cy="142028"/>
            </a:xfrm>
            <a:custGeom>
              <a:avLst/>
              <a:gdLst>
                <a:gd name="T0" fmla="*/ 5 w 26"/>
                <a:gd name="T1" fmla="*/ 46 h 46"/>
                <a:gd name="T2" fmla="*/ 18 w 26"/>
                <a:gd name="T3" fmla="*/ 34 h 46"/>
                <a:gd name="T4" fmla="*/ 26 w 26"/>
                <a:gd name="T5" fmla="*/ 7 h 46"/>
                <a:gd name="T6" fmla="*/ 9 w 26"/>
                <a:gd name="T7" fmla="*/ 0 h 46"/>
                <a:gd name="T8" fmla="*/ 0 w 26"/>
                <a:gd name="T9" fmla="*/ 29 h 46"/>
                <a:gd name="T10" fmla="*/ 5 w 26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6">
                  <a:moveTo>
                    <a:pt x="5" y="46"/>
                  </a:moveTo>
                  <a:lnTo>
                    <a:pt x="18" y="34"/>
                  </a:lnTo>
                  <a:lnTo>
                    <a:pt x="26" y="7"/>
                  </a:lnTo>
                  <a:lnTo>
                    <a:pt x="9" y="0"/>
                  </a:lnTo>
                  <a:lnTo>
                    <a:pt x="0" y="29"/>
                  </a:lnTo>
                  <a:lnTo>
                    <a:pt x="5" y="4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7"/>
            <p:cNvSpPr/>
            <p:nvPr/>
          </p:nvSpPr>
          <p:spPr bwMode="auto">
            <a:xfrm>
              <a:off x="7720056" y="3006843"/>
              <a:ext cx="61751" cy="43226"/>
            </a:xfrm>
            <a:custGeom>
              <a:avLst/>
              <a:gdLst>
                <a:gd name="T0" fmla="*/ 18 w 20"/>
                <a:gd name="T1" fmla="*/ 14 h 14"/>
                <a:gd name="T2" fmla="*/ 20 w 20"/>
                <a:gd name="T3" fmla="*/ 5 h 14"/>
                <a:gd name="T4" fmla="*/ 3 w 20"/>
                <a:gd name="T5" fmla="*/ 0 h 14"/>
                <a:gd name="T6" fmla="*/ 0 w 20"/>
                <a:gd name="T7" fmla="*/ 7 h 14"/>
                <a:gd name="T8" fmla="*/ 18 w 2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8" y="14"/>
                  </a:moveTo>
                  <a:lnTo>
                    <a:pt x="20" y="5"/>
                  </a:lnTo>
                  <a:lnTo>
                    <a:pt x="3" y="0"/>
                  </a:lnTo>
                  <a:lnTo>
                    <a:pt x="0" y="7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8"/>
            <p:cNvSpPr>
              <a:spLocks noEditPoints="1"/>
            </p:cNvSpPr>
            <p:nvPr/>
          </p:nvSpPr>
          <p:spPr bwMode="auto">
            <a:xfrm>
              <a:off x="7127244" y="2917303"/>
              <a:ext cx="768803" cy="1312213"/>
            </a:xfrm>
            <a:custGeom>
              <a:avLst/>
              <a:gdLst>
                <a:gd name="T0" fmla="*/ 170 w 183"/>
                <a:gd name="T1" fmla="*/ 193 h 311"/>
                <a:gd name="T2" fmla="*/ 120 w 183"/>
                <a:gd name="T3" fmla="*/ 158 h 311"/>
                <a:gd name="T4" fmla="*/ 157 w 183"/>
                <a:gd name="T5" fmla="*/ 53 h 311"/>
                <a:gd name="T6" fmla="*/ 159 w 183"/>
                <a:gd name="T7" fmla="*/ 45 h 311"/>
                <a:gd name="T8" fmla="*/ 133 w 183"/>
                <a:gd name="T9" fmla="*/ 76 h 311"/>
                <a:gd name="T10" fmla="*/ 115 w 183"/>
                <a:gd name="T11" fmla="*/ 4 h 311"/>
                <a:gd name="T12" fmla="*/ 89 w 183"/>
                <a:gd name="T13" fmla="*/ 0 h 311"/>
                <a:gd name="T14" fmla="*/ 30 w 183"/>
                <a:gd name="T15" fmla="*/ 4 h 311"/>
                <a:gd name="T16" fmla="*/ 30 w 183"/>
                <a:gd name="T17" fmla="*/ 4 h 311"/>
                <a:gd name="T18" fmla="*/ 28 w 183"/>
                <a:gd name="T19" fmla="*/ 4 h 311"/>
                <a:gd name="T20" fmla="*/ 28 w 183"/>
                <a:gd name="T21" fmla="*/ 4 h 311"/>
                <a:gd name="T22" fmla="*/ 27 w 183"/>
                <a:gd name="T23" fmla="*/ 4 h 311"/>
                <a:gd name="T24" fmla="*/ 26 w 183"/>
                <a:gd name="T25" fmla="*/ 4 h 311"/>
                <a:gd name="T26" fmla="*/ 25 w 183"/>
                <a:gd name="T27" fmla="*/ 5 h 311"/>
                <a:gd name="T28" fmla="*/ 24 w 183"/>
                <a:gd name="T29" fmla="*/ 5 h 311"/>
                <a:gd name="T30" fmla="*/ 24 w 183"/>
                <a:gd name="T31" fmla="*/ 5 h 311"/>
                <a:gd name="T32" fmla="*/ 20 w 183"/>
                <a:gd name="T33" fmla="*/ 7 h 311"/>
                <a:gd name="T34" fmla="*/ 20 w 183"/>
                <a:gd name="T35" fmla="*/ 7 h 311"/>
                <a:gd name="T36" fmla="*/ 19 w 183"/>
                <a:gd name="T37" fmla="*/ 8 h 311"/>
                <a:gd name="T38" fmla="*/ 13 w 183"/>
                <a:gd name="T39" fmla="*/ 15 h 311"/>
                <a:gd name="T40" fmla="*/ 13 w 183"/>
                <a:gd name="T41" fmla="*/ 16 h 311"/>
                <a:gd name="T42" fmla="*/ 13 w 183"/>
                <a:gd name="T43" fmla="*/ 16 h 311"/>
                <a:gd name="T44" fmla="*/ 12 w 183"/>
                <a:gd name="T45" fmla="*/ 17 h 311"/>
                <a:gd name="T46" fmla="*/ 12 w 183"/>
                <a:gd name="T47" fmla="*/ 18 h 311"/>
                <a:gd name="T48" fmla="*/ 12 w 183"/>
                <a:gd name="T49" fmla="*/ 19 h 311"/>
                <a:gd name="T50" fmla="*/ 12 w 183"/>
                <a:gd name="T51" fmla="*/ 19 h 311"/>
                <a:gd name="T52" fmla="*/ 2 w 183"/>
                <a:gd name="T53" fmla="*/ 97 h 311"/>
                <a:gd name="T54" fmla="*/ 14 w 183"/>
                <a:gd name="T55" fmla="*/ 114 h 311"/>
                <a:gd name="T56" fmla="*/ 32 w 183"/>
                <a:gd name="T57" fmla="*/ 102 h 311"/>
                <a:gd name="T58" fmla="*/ 45 w 183"/>
                <a:gd name="T59" fmla="*/ 42 h 311"/>
                <a:gd name="T60" fmla="*/ 75 w 183"/>
                <a:gd name="T61" fmla="*/ 42 h 311"/>
                <a:gd name="T62" fmla="*/ 48 w 183"/>
                <a:gd name="T63" fmla="*/ 146 h 311"/>
                <a:gd name="T64" fmla="*/ 58 w 183"/>
                <a:gd name="T65" fmla="*/ 183 h 311"/>
                <a:gd name="T66" fmla="*/ 123 w 183"/>
                <a:gd name="T67" fmla="*/ 220 h 311"/>
                <a:gd name="T68" fmla="*/ 83 w 183"/>
                <a:gd name="T69" fmla="*/ 279 h 311"/>
                <a:gd name="T70" fmla="*/ 87 w 183"/>
                <a:gd name="T71" fmla="*/ 305 h 311"/>
                <a:gd name="T72" fmla="*/ 113 w 183"/>
                <a:gd name="T73" fmla="*/ 301 h 311"/>
                <a:gd name="T74" fmla="*/ 175 w 183"/>
                <a:gd name="T75" fmla="*/ 226 h 311"/>
                <a:gd name="T76" fmla="*/ 170 w 183"/>
                <a:gd name="T77" fmla="*/ 193 h 311"/>
                <a:gd name="T78" fmla="*/ 126 w 183"/>
                <a:gd name="T79" fmla="*/ 90 h 311"/>
                <a:gd name="T80" fmla="*/ 131 w 183"/>
                <a:gd name="T81" fmla="*/ 94 h 311"/>
                <a:gd name="T82" fmla="*/ 126 w 183"/>
                <a:gd name="T83" fmla="*/ 99 h 311"/>
                <a:gd name="T84" fmla="*/ 121 w 183"/>
                <a:gd name="T85" fmla="*/ 94 h 311"/>
                <a:gd name="T86" fmla="*/ 126 w 183"/>
                <a:gd name="T87" fmla="*/ 90 h 311"/>
                <a:gd name="T88" fmla="*/ 113 w 183"/>
                <a:gd name="T89" fmla="*/ 120 h 311"/>
                <a:gd name="T90" fmla="*/ 118 w 183"/>
                <a:gd name="T91" fmla="*/ 115 h 311"/>
                <a:gd name="T92" fmla="*/ 122 w 183"/>
                <a:gd name="T93" fmla="*/ 120 h 311"/>
                <a:gd name="T94" fmla="*/ 118 w 183"/>
                <a:gd name="T95" fmla="*/ 124 h 311"/>
                <a:gd name="T96" fmla="*/ 113 w 183"/>
                <a:gd name="T97" fmla="*/ 12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" h="311">
                  <a:moveTo>
                    <a:pt x="170" y="193"/>
                  </a:moveTo>
                  <a:cubicBezTo>
                    <a:pt x="169" y="192"/>
                    <a:pt x="120" y="158"/>
                    <a:pt x="120" y="158"/>
                  </a:cubicBezTo>
                  <a:cubicBezTo>
                    <a:pt x="120" y="158"/>
                    <a:pt x="153" y="65"/>
                    <a:pt x="157" y="53"/>
                  </a:cubicBezTo>
                  <a:cubicBezTo>
                    <a:pt x="158" y="50"/>
                    <a:pt x="158" y="48"/>
                    <a:pt x="159" y="45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04" y="2"/>
                    <a:pt x="93" y="0"/>
                    <a:pt x="89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6"/>
                    <a:pt x="21" y="6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8"/>
                    <a:pt x="19" y="8"/>
                  </a:cubicBezTo>
                  <a:cubicBezTo>
                    <a:pt x="17" y="10"/>
                    <a:pt x="15" y="12"/>
                    <a:pt x="13" y="15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0" y="105"/>
                    <a:pt x="6" y="113"/>
                    <a:pt x="14" y="114"/>
                  </a:cubicBezTo>
                  <a:cubicBezTo>
                    <a:pt x="22" y="116"/>
                    <a:pt x="30" y="110"/>
                    <a:pt x="32" y="10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66" y="77"/>
                    <a:pt x="48" y="146"/>
                    <a:pt x="48" y="146"/>
                  </a:cubicBezTo>
                  <a:cubicBezTo>
                    <a:pt x="42" y="161"/>
                    <a:pt x="46" y="175"/>
                    <a:pt x="58" y="183"/>
                  </a:cubicBezTo>
                  <a:cubicBezTo>
                    <a:pt x="123" y="220"/>
                    <a:pt x="123" y="220"/>
                    <a:pt x="123" y="22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77" y="287"/>
                    <a:pt x="79" y="299"/>
                    <a:pt x="87" y="305"/>
                  </a:cubicBezTo>
                  <a:cubicBezTo>
                    <a:pt x="95" y="311"/>
                    <a:pt x="107" y="310"/>
                    <a:pt x="113" y="301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83" y="215"/>
                    <a:pt x="180" y="203"/>
                    <a:pt x="170" y="193"/>
                  </a:cubicBezTo>
                  <a:close/>
                  <a:moveTo>
                    <a:pt x="126" y="90"/>
                  </a:moveTo>
                  <a:cubicBezTo>
                    <a:pt x="129" y="90"/>
                    <a:pt x="131" y="92"/>
                    <a:pt x="131" y="94"/>
                  </a:cubicBezTo>
                  <a:cubicBezTo>
                    <a:pt x="131" y="97"/>
                    <a:pt x="129" y="99"/>
                    <a:pt x="126" y="99"/>
                  </a:cubicBezTo>
                  <a:cubicBezTo>
                    <a:pt x="124" y="99"/>
                    <a:pt x="121" y="97"/>
                    <a:pt x="121" y="94"/>
                  </a:cubicBezTo>
                  <a:cubicBezTo>
                    <a:pt x="121" y="92"/>
                    <a:pt x="124" y="90"/>
                    <a:pt x="126" y="90"/>
                  </a:cubicBezTo>
                  <a:close/>
                  <a:moveTo>
                    <a:pt x="113" y="120"/>
                  </a:moveTo>
                  <a:cubicBezTo>
                    <a:pt x="113" y="117"/>
                    <a:pt x="115" y="115"/>
                    <a:pt x="118" y="115"/>
                  </a:cubicBezTo>
                  <a:cubicBezTo>
                    <a:pt x="120" y="115"/>
                    <a:pt x="122" y="117"/>
                    <a:pt x="122" y="120"/>
                  </a:cubicBezTo>
                  <a:cubicBezTo>
                    <a:pt x="122" y="122"/>
                    <a:pt x="120" y="124"/>
                    <a:pt x="118" y="124"/>
                  </a:cubicBezTo>
                  <a:cubicBezTo>
                    <a:pt x="115" y="124"/>
                    <a:pt x="113" y="122"/>
                    <a:pt x="113" y="1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小论文源于一个想法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002" y="771550"/>
            <a:ext cx="8327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这其实就是一个想法提出，验证还有输出的过程。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）第一阶段，提出想法，其实就是一个新的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嘛，你需要大量阅读前人的文章，去找到一个你感兴趣的方向，你觉得里面还有东西不够完美，你想用别的方法进行改进。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）确定了选题，有了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之后，用实验去验证你的想法，去和这个领域内已有的方法进行比较，说白了就是证明你的方法比他们强。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）第三步是输出想法，按照期刊的要求撰写。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小论文源于一个想法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60032" y="1325499"/>
            <a:ext cx="307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观点的形成</a:t>
            </a:r>
            <a:endParaRPr lang="zh-CN" altLang="en-US" sz="2400" b="1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772"/>
            <a:ext cx="7622971" cy="271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不同的角度看问题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、怎么看？日常生活里。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、描述需要逻辑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、以自己的专业为起点，学习其他的学科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小论文是什么样子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002" y="771550"/>
            <a:ext cx="83274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你在确定了选题，动笔之前要先给导师提交一个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论文提案。里面需要呈现出你的论文要研究的核心课题、论文的结构框架，以及每一部分的逻辑框架。导师会保证你们，一，所写的东西不会离题，二，论文的各部分要有严密的逻辑，这个就是所谓正确性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你在写作的过程中肯定少不了阅读大量前人的研究成果，注意每篇论文后面都会有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list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，也就是参考文献列表。论文是不可以有自己主观表达来进行论述的，比如出现“我认为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的字眼，可靠就是你说的东西必须要有出处。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是为了比现有的方法更好，这也是学习和研究的区别。举个例子，如果你在家做番茄鸡蛋，其实我估计你们大部分都不会做饭，你对着网上的菜谱一步一步的做，那叫做学习。如果你是自己去改变火候，改变调味品用量，去观察记录每一次食物味道的那一点变化，这就是在研究了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普世：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你的研究的覆盖的领域越多，就越有价值。如果你提出的方法仅仅只能在你自己的实验室用，那实用性就几乎没有了。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一篇高质量的论文需要同时具备这四个点，你们觉得这四点中有没有是可以放低一点的？你们觉得可以放低哪一个？前两个必须达成，后面两个可以适当放松。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们是想写哪种类型的论文，是选高水平的挑战一下自己？还是一般水平的只要有就行？还是先写一般水平的过渡一下再写高水平的？你们觉得那个比较好？我这里给大家一个小建议，选一个你能立马开始动手的去写更好，不用管论文水平高低，因为其实对于初学的人来说，其实分辨高低都不是一件简单的事情，如果你心理一直在想低水平的我看不上，我就要写高水平的，那你可能到最后都没有动笔，因为你觉得一直不够好，还要在研究研究，时间就慢慢被浪费掉了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0" y="-18"/>
            <a:ext cx="9144000" cy="58477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8" tIns="45719" rIns="91438" bIns="45719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小论文是什么样子</a:t>
            </a:r>
            <a:endParaRPr lang="zh-CN" altLang="en-US" sz="3200" b="1" dirty="0">
              <a:solidFill>
                <a:srgbClr val="0070C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7450931" y="411510"/>
            <a:ext cx="442904" cy="369563"/>
          </a:xfrm>
          <a:prstGeom prst="rtTriangle">
            <a:avLst/>
          </a:prstGeom>
          <a:solidFill>
            <a:srgbClr val="C00000"/>
          </a:solidFill>
          <a:ln w="76200" cap="rnd">
            <a:solidFill>
              <a:srgbClr val="FFD23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1941667">
            <a:off x="5928617" y="3978327"/>
            <a:ext cx="408746" cy="403344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任意多边形: 形状 56"/>
          <p:cNvSpPr/>
          <p:nvPr/>
        </p:nvSpPr>
        <p:spPr>
          <a:xfrm rot="1941667">
            <a:off x="2496498" y="3611602"/>
            <a:ext cx="868683" cy="847721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任意多边形: 形状 57"/>
          <p:cNvSpPr/>
          <p:nvPr/>
        </p:nvSpPr>
        <p:spPr>
          <a:xfrm rot="1941667">
            <a:off x="2913766" y="1006341"/>
            <a:ext cx="490454" cy="483972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任意多边形: 形状 58"/>
          <p:cNvSpPr/>
          <p:nvPr/>
        </p:nvSpPr>
        <p:spPr>
          <a:xfrm rot="1941667">
            <a:off x="6348716" y="2943031"/>
            <a:ext cx="861478" cy="850094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任意多边形: 形状 59"/>
          <p:cNvSpPr/>
          <p:nvPr/>
        </p:nvSpPr>
        <p:spPr>
          <a:xfrm rot="1941667">
            <a:off x="5923742" y="689568"/>
            <a:ext cx="1281381" cy="1264448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任意多边形: 形状 60"/>
          <p:cNvSpPr/>
          <p:nvPr/>
        </p:nvSpPr>
        <p:spPr>
          <a:xfrm rot="1941667">
            <a:off x="1667942" y="1775835"/>
            <a:ext cx="1417164" cy="1398437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任意多边形: 形状 61"/>
          <p:cNvSpPr/>
          <p:nvPr/>
        </p:nvSpPr>
        <p:spPr>
          <a:xfrm rot="1941667">
            <a:off x="3264236" y="1254902"/>
            <a:ext cx="2769020" cy="2732430"/>
          </a:xfrm>
          <a:custGeom>
            <a:avLst/>
            <a:gdLst>
              <a:gd name="connsiteX0" fmla="*/ 3513639 w 5026680"/>
              <a:gd name="connsiteY0" fmla="*/ 4821038 h 4960255"/>
              <a:gd name="connsiteX1" fmla="*/ 3331569 w 5026680"/>
              <a:gd name="connsiteY1" fmla="*/ 4893819 h 4960255"/>
              <a:gd name="connsiteX2" fmla="*/ 3104070 w 5026680"/>
              <a:gd name="connsiteY2" fmla="*/ 4960255 h 4960255"/>
              <a:gd name="connsiteX3" fmla="*/ 1934411 w 5026680"/>
              <a:gd name="connsiteY3" fmla="*/ 4960255 h 4960255"/>
              <a:gd name="connsiteX4" fmla="*/ 1862203 w 5026680"/>
              <a:gd name="connsiteY4" fmla="*/ 4944763 h 4960255"/>
              <a:gd name="connsiteX5" fmla="*/ 1617189 w 5026680"/>
              <a:gd name="connsiteY5" fmla="*/ 4865670 h 4960255"/>
              <a:gd name="connsiteX6" fmla="*/ 1515407 w 5026680"/>
              <a:gd name="connsiteY6" fmla="*/ 4821039 h 4960255"/>
              <a:gd name="connsiteX7" fmla="*/ 3952405 w 5026680"/>
              <a:gd name="connsiteY7" fmla="*/ 4576635 h 4960255"/>
              <a:gd name="connsiteX8" fmla="*/ 3770569 w 5026680"/>
              <a:gd name="connsiteY8" fmla="*/ 4693522 h 4960255"/>
              <a:gd name="connsiteX9" fmla="*/ 3727244 w 5026680"/>
              <a:gd name="connsiteY9" fmla="*/ 4715852 h 4960255"/>
              <a:gd name="connsiteX10" fmla="*/ 1300067 w 5026680"/>
              <a:gd name="connsiteY10" fmla="*/ 4715852 h 4960255"/>
              <a:gd name="connsiteX11" fmla="*/ 1169090 w 5026680"/>
              <a:gd name="connsiteY11" fmla="*/ 4641990 h 4960255"/>
              <a:gd name="connsiteX12" fmla="*/ 1076109 w 5026680"/>
              <a:gd name="connsiteY12" fmla="*/ 4576635 h 4960255"/>
              <a:gd name="connsiteX13" fmla="*/ 4248497 w 5026680"/>
              <a:gd name="connsiteY13" fmla="*/ 4332231 h 4960255"/>
              <a:gd name="connsiteX14" fmla="*/ 4163531 w 5026680"/>
              <a:gd name="connsiteY14" fmla="*/ 4413485 h 4960255"/>
              <a:gd name="connsiteX15" fmla="*/ 4089903 w 5026680"/>
              <a:gd name="connsiteY15" fmla="*/ 4471449 h 4960255"/>
              <a:gd name="connsiteX16" fmla="*/ 934041 w 5026680"/>
              <a:gd name="connsiteY16" fmla="*/ 4471449 h 4960255"/>
              <a:gd name="connsiteX17" fmla="*/ 782852 w 5026680"/>
              <a:gd name="connsiteY17" fmla="*/ 4341308 h 4960255"/>
              <a:gd name="connsiteX18" fmla="*/ 774172 w 5026680"/>
              <a:gd name="connsiteY18" fmla="*/ 4332231 h 4960255"/>
              <a:gd name="connsiteX19" fmla="*/ 4474856 w 5026680"/>
              <a:gd name="connsiteY19" fmla="*/ 4087828 h 4960255"/>
              <a:gd name="connsiteX20" fmla="*/ 4355021 w 5026680"/>
              <a:gd name="connsiteY20" fmla="*/ 4227045 h 4960255"/>
              <a:gd name="connsiteX21" fmla="*/ 673581 w 5026680"/>
              <a:gd name="connsiteY21" fmla="*/ 4227045 h 4960255"/>
              <a:gd name="connsiteX22" fmla="*/ 615166 w 5026680"/>
              <a:gd name="connsiteY22" fmla="*/ 4165961 h 4960255"/>
              <a:gd name="connsiteX23" fmla="*/ 553656 w 5026680"/>
              <a:gd name="connsiteY23" fmla="*/ 4087828 h 4960255"/>
              <a:gd name="connsiteX24" fmla="*/ 4648660 w 5026680"/>
              <a:gd name="connsiteY24" fmla="*/ 3843425 h 4960255"/>
              <a:gd name="connsiteX25" fmla="*/ 4639560 w 5026680"/>
              <a:gd name="connsiteY25" fmla="*/ 3859562 h 4960255"/>
              <a:gd name="connsiteX26" fmla="*/ 4553049 w 5026680"/>
              <a:gd name="connsiteY26" fmla="*/ 3982641 h 4960255"/>
              <a:gd name="connsiteX27" fmla="*/ 470849 w 5026680"/>
              <a:gd name="connsiteY27" fmla="*/ 3982641 h 4960255"/>
              <a:gd name="connsiteX28" fmla="*/ 465627 w 5026680"/>
              <a:gd name="connsiteY28" fmla="*/ 3976009 h 4960255"/>
              <a:gd name="connsiteX29" fmla="*/ 380400 w 5026680"/>
              <a:gd name="connsiteY29" fmla="*/ 3843425 h 4960255"/>
              <a:gd name="connsiteX30" fmla="*/ 4780995 w 5026680"/>
              <a:gd name="connsiteY30" fmla="*/ 3599022 h 4960255"/>
              <a:gd name="connsiteX31" fmla="*/ 4761799 w 5026680"/>
              <a:gd name="connsiteY31" fmla="*/ 3642798 h 4960255"/>
              <a:gd name="connsiteX32" fmla="*/ 4707978 w 5026680"/>
              <a:gd name="connsiteY32" fmla="*/ 3738238 h 4960255"/>
              <a:gd name="connsiteX33" fmla="*/ 317214 w 5026680"/>
              <a:gd name="connsiteY33" fmla="*/ 3738238 h 4960255"/>
              <a:gd name="connsiteX34" fmla="*/ 245462 w 5026680"/>
              <a:gd name="connsiteY34" fmla="*/ 3599022 h 4960255"/>
              <a:gd name="connsiteX35" fmla="*/ 4881589 w 5026680"/>
              <a:gd name="connsiteY35" fmla="*/ 3354620 h 4960255"/>
              <a:gd name="connsiteX36" fmla="*/ 4863240 w 5026680"/>
              <a:gd name="connsiteY36" fmla="*/ 3411463 h 4960255"/>
              <a:gd name="connsiteX37" fmla="*/ 4827119 w 5026680"/>
              <a:gd name="connsiteY37" fmla="*/ 3493836 h 4960255"/>
              <a:gd name="connsiteX38" fmla="*/ 198726 w 5026680"/>
              <a:gd name="connsiteY38" fmla="*/ 3493836 h 4960255"/>
              <a:gd name="connsiteX39" fmla="*/ 143076 w 5026680"/>
              <a:gd name="connsiteY39" fmla="*/ 3354620 h 4960255"/>
              <a:gd name="connsiteX40" fmla="*/ 4954398 w 5026680"/>
              <a:gd name="connsiteY40" fmla="*/ 3110216 h 4960255"/>
              <a:gd name="connsiteX41" fmla="*/ 4942333 w 5026680"/>
              <a:gd name="connsiteY41" fmla="*/ 3166449 h 4960255"/>
              <a:gd name="connsiteX42" fmla="*/ 4915545 w 5026680"/>
              <a:gd name="connsiteY42" fmla="*/ 3249433 h 4960255"/>
              <a:gd name="connsiteX43" fmla="*/ 110137 w 5026680"/>
              <a:gd name="connsiteY43" fmla="*/ 3249433 h 4960255"/>
              <a:gd name="connsiteX44" fmla="*/ 69482 w 5026680"/>
              <a:gd name="connsiteY44" fmla="*/ 3110216 h 4960255"/>
              <a:gd name="connsiteX45" fmla="*/ 5001761 w 5026680"/>
              <a:gd name="connsiteY45" fmla="*/ 2865813 h 4960255"/>
              <a:gd name="connsiteX46" fmla="*/ 4996343 w 5026680"/>
              <a:gd name="connsiteY46" fmla="*/ 2914715 h 4960255"/>
              <a:gd name="connsiteX47" fmla="*/ 4976966 w 5026680"/>
              <a:gd name="connsiteY47" fmla="*/ 3005030 h 4960255"/>
              <a:gd name="connsiteX48" fmla="*/ 48630 w 5026680"/>
              <a:gd name="connsiteY48" fmla="*/ 3005030 h 4960255"/>
              <a:gd name="connsiteX49" fmla="*/ 22271 w 5026680"/>
              <a:gd name="connsiteY49" fmla="*/ 2865813 h 4960255"/>
              <a:gd name="connsiteX50" fmla="*/ 5024588 w 5026680"/>
              <a:gd name="connsiteY50" fmla="*/ 2621410 h 4960255"/>
              <a:gd name="connsiteX51" fmla="*/ 5024161 w 5026680"/>
              <a:gd name="connsiteY51" fmla="*/ 2663652 h 4960255"/>
              <a:gd name="connsiteX52" fmla="*/ 5013416 w 5026680"/>
              <a:gd name="connsiteY52" fmla="*/ 2760626 h 4960255"/>
              <a:gd name="connsiteX53" fmla="*/ 12432 w 5026680"/>
              <a:gd name="connsiteY53" fmla="*/ 2760626 h 4960255"/>
              <a:gd name="connsiteX54" fmla="*/ 0 w 5026680"/>
              <a:gd name="connsiteY54" fmla="*/ 2621410 h 4960255"/>
              <a:gd name="connsiteX55" fmla="*/ 5023304 w 5026680"/>
              <a:gd name="connsiteY55" fmla="*/ 2377006 h 4960255"/>
              <a:gd name="connsiteX56" fmla="*/ 5026680 w 5026680"/>
              <a:gd name="connsiteY56" fmla="*/ 2414809 h 4960255"/>
              <a:gd name="connsiteX57" fmla="*/ 5025653 w 5026680"/>
              <a:gd name="connsiteY57" fmla="*/ 2516223 h 4960255"/>
              <a:gd name="connsiteX58" fmla="*/ 554 w 5026680"/>
              <a:gd name="connsiteY58" fmla="*/ 2516223 h 4960255"/>
              <a:gd name="connsiteX59" fmla="*/ 1964 w 5026680"/>
              <a:gd name="connsiteY59" fmla="*/ 2377006 h 4960255"/>
              <a:gd name="connsiteX60" fmla="*/ 4997765 w 5026680"/>
              <a:gd name="connsiteY60" fmla="*/ 2132603 h 4960255"/>
              <a:gd name="connsiteX61" fmla="*/ 5004796 w 5026680"/>
              <a:gd name="connsiteY61" fmla="*/ 2169735 h 4960255"/>
              <a:gd name="connsiteX62" fmla="*/ 5013911 w 5026680"/>
              <a:gd name="connsiteY62" fmla="*/ 2271819 h 4960255"/>
              <a:gd name="connsiteX63" fmla="*/ 12655 w 5026680"/>
              <a:gd name="connsiteY63" fmla="*/ 2271819 h 4960255"/>
              <a:gd name="connsiteX64" fmla="*/ 28080 w 5026680"/>
              <a:gd name="connsiteY64" fmla="*/ 2132603 h 4960255"/>
              <a:gd name="connsiteX65" fmla="*/ 4947201 w 5026680"/>
              <a:gd name="connsiteY65" fmla="*/ 1888201 h 4960255"/>
              <a:gd name="connsiteX66" fmla="*/ 4959401 w 5026680"/>
              <a:gd name="connsiteY66" fmla="*/ 1929976 h 4960255"/>
              <a:gd name="connsiteX67" fmla="*/ 4977850 w 5026680"/>
              <a:gd name="connsiteY67" fmla="*/ 2027418 h 4960255"/>
              <a:gd name="connsiteX68" fmla="*/ 48963 w 5026680"/>
              <a:gd name="connsiteY68" fmla="*/ 2027418 h 4960255"/>
              <a:gd name="connsiteX69" fmla="*/ 78832 w 5026680"/>
              <a:gd name="connsiteY69" fmla="*/ 1888201 h 4960255"/>
              <a:gd name="connsiteX70" fmla="*/ 4870089 w 5026680"/>
              <a:gd name="connsiteY70" fmla="*/ 1643797 h 4960255"/>
              <a:gd name="connsiteX71" fmla="*/ 4891389 w 5026680"/>
              <a:gd name="connsiteY71" fmla="*/ 1697083 h 4960255"/>
              <a:gd name="connsiteX72" fmla="*/ 4916483 w 5026680"/>
              <a:gd name="connsiteY72" fmla="*/ 1783014 h 4960255"/>
              <a:gd name="connsiteX73" fmla="*/ 110236 w 5026680"/>
              <a:gd name="connsiteY73" fmla="*/ 1783014 h 4960255"/>
              <a:gd name="connsiteX74" fmla="*/ 155177 w 5026680"/>
              <a:gd name="connsiteY74" fmla="*/ 1643797 h 4960255"/>
              <a:gd name="connsiteX75" fmla="*/ 4763923 w 5026680"/>
              <a:gd name="connsiteY75" fmla="*/ 1399394 h 4960255"/>
              <a:gd name="connsiteX76" fmla="*/ 4801655 w 5026680"/>
              <a:gd name="connsiteY76" fmla="*/ 1472602 h 4960255"/>
              <a:gd name="connsiteX77" fmla="*/ 4828041 w 5026680"/>
              <a:gd name="connsiteY77" fmla="*/ 1538611 h 4960255"/>
              <a:gd name="connsiteX78" fmla="*/ 198504 w 5026680"/>
              <a:gd name="connsiteY78" fmla="*/ 1538611 h 4960255"/>
              <a:gd name="connsiteX79" fmla="*/ 259551 w 5026680"/>
              <a:gd name="connsiteY79" fmla="*/ 1399394 h 4960255"/>
              <a:gd name="connsiteX80" fmla="*/ 4624824 w 5026680"/>
              <a:gd name="connsiteY80" fmla="*/ 1154992 h 4960255"/>
              <a:gd name="connsiteX81" fmla="*/ 4691092 w 5026680"/>
              <a:gd name="connsiteY81" fmla="*/ 1258083 h 4960255"/>
              <a:gd name="connsiteX82" fmla="*/ 4709711 w 5026680"/>
              <a:gd name="connsiteY82" fmla="*/ 1294209 h 4960255"/>
              <a:gd name="connsiteX83" fmla="*/ 317474 w 5026680"/>
              <a:gd name="connsiteY83" fmla="*/ 1294209 h 4960255"/>
              <a:gd name="connsiteX84" fmla="*/ 386662 w 5026680"/>
              <a:gd name="connsiteY84" fmla="*/ 1171520 h 4960255"/>
              <a:gd name="connsiteX85" fmla="*/ 398279 w 5026680"/>
              <a:gd name="connsiteY85" fmla="*/ 1154992 h 4960255"/>
              <a:gd name="connsiteX86" fmla="*/ 4446850 w 5026680"/>
              <a:gd name="connsiteY86" fmla="*/ 910589 h 4960255"/>
              <a:gd name="connsiteX87" fmla="*/ 4556447 w 5026680"/>
              <a:gd name="connsiteY87" fmla="*/ 1049805 h 4960255"/>
              <a:gd name="connsiteX88" fmla="*/ 472213 w 5026680"/>
              <a:gd name="connsiteY88" fmla="*/ 1049805 h 4960255"/>
              <a:gd name="connsiteX89" fmla="*/ 528151 w 5026680"/>
              <a:gd name="connsiteY89" fmla="*/ 970221 h 4960255"/>
              <a:gd name="connsiteX90" fmla="*/ 579482 w 5026680"/>
              <a:gd name="connsiteY90" fmla="*/ 910589 h 4960255"/>
              <a:gd name="connsiteX91" fmla="*/ 4215968 w 5026680"/>
              <a:gd name="connsiteY91" fmla="*/ 666187 h 4960255"/>
              <a:gd name="connsiteX92" fmla="*/ 4243370 w 5026680"/>
              <a:gd name="connsiteY92" fmla="*/ 689774 h 4960255"/>
              <a:gd name="connsiteX93" fmla="*/ 4353946 w 5026680"/>
              <a:gd name="connsiteY93" fmla="*/ 805402 h 4960255"/>
              <a:gd name="connsiteX94" fmla="*/ 670025 w 5026680"/>
              <a:gd name="connsiteY94" fmla="*/ 805402 h 4960255"/>
              <a:gd name="connsiteX95" fmla="*/ 687344 w 5026680"/>
              <a:gd name="connsiteY95" fmla="*/ 785282 h 4960255"/>
              <a:gd name="connsiteX96" fmla="*/ 811880 w 5026680"/>
              <a:gd name="connsiteY96" fmla="*/ 666187 h 4960255"/>
              <a:gd name="connsiteX97" fmla="*/ 3903643 w 5026680"/>
              <a:gd name="connsiteY97" fmla="*/ 421784 h 4960255"/>
              <a:gd name="connsiteX98" fmla="*/ 4058430 w 5026680"/>
              <a:gd name="connsiteY98" fmla="*/ 530582 h 4960255"/>
              <a:gd name="connsiteX99" fmla="*/ 4093767 w 5026680"/>
              <a:gd name="connsiteY99" fmla="*/ 560999 h 4960255"/>
              <a:gd name="connsiteX100" fmla="*/ 934584 w 5026680"/>
              <a:gd name="connsiteY100" fmla="*/ 560999 h 4960255"/>
              <a:gd name="connsiteX101" fmla="*/ 1052643 w 5026680"/>
              <a:gd name="connsiteY101" fmla="*/ 468058 h 4960255"/>
              <a:gd name="connsiteX102" fmla="*/ 1124629 w 5026680"/>
              <a:gd name="connsiteY102" fmla="*/ 421784 h 4960255"/>
              <a:gd name="connsiteX103" fmla="*/ 3436326 w 5026680"/>
              <a:gd name="connsiteY103" fmla="*/ 177380 h 4960255"/>
              <a:gd name="connsiteX104" fmla="*/ 3640368 w 5026680"/>
              <a:gd name="connsiteY104" fmla="*/ 266853 h 4960255"/>
              <a:gd name="connsiteX105" fmla="*/ 3728575 w 5026680"/>
              <a:gd name="connsiteY105" fmla="*/ 316595 h 4960255"/>
              <a:gd name="connsiteX106" fmla="*/ 1296329 w 5026680"/>
              <a:gd name="connsiteY106" fmla="*/ 316595 h 4960255"/>
              <a:gd name="connsiteX107" fmla="*/ 1470172 w 5026680"/>
              <a:gd name="connsiteY107" fmla="*/ 226997 h 4960255"/>
              <a:gd name="connsiteX108" fmla="*/ 1594294 w 5026680"/>
              <a:gd name="connsiteY108" fmla="*/ 177380 h 4960255"/>
              <a:gd name="connsiteX109" fmla="*/ 3098175 w 5026680"/>
              <a:gd name="connsiteY109" fmla="*/ 72192 h 4960255"/>
              <a:gd name="connsiteX110" fmla="*/ 1917476 w 5026680"/>
              <a:gd name="connsiteY110" fmla="*/ 72192 h 4960255"/>
              <a:gd name="connsiteX111" fmla="*/ 1927546 w 5026680"/>
              <a:gd name="connsiteY111" fmla="*/ 69251 h 4960255"/>
              <a:gd name="connsiteX112" fmla="*/ 2912284 w 5026680"/>
              <a:gd name="connsiteY112" fmla="*/ 32309 h 496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026680" h="4960255">
                <a:moveTo>
                  <a:pt x="3513639" y="4821038"/>
                </a:moveTo>
                <a:lnTo>
                  <a:pt x="3331569" y="4893819"/>
                </a:lnTo>
                <a:lnTo>
                  <a:pt x="3104070" y="4960255"/>
                </a:lnTo>
                <a:lnTo>
                  <a:pt x="1934411" y="4960255"/>
                </a:lnTo>
                <a:lnTo>
                  <a:pt x="1862203" y="4944763"/>
                </a:lnTo>
                <a:cubicBezTo>
                  <a:pt x="1778351" y="4922295"/>
                  <a:pt x="1696630" y="4895845"/>
                  <a:pt x="1617189" y="4865670"/>
                </a:cubicBezTo>
                <a:lnTo>
                  <a:pt x="1515407" y="4821039"/>
                </a:lnTo>
                <a:close/>
                <a:moveTo>
                  <a:pt x="3952405" y="4576635"/>
                </a:moveTo>
                <a:lnTo>
                  <a:pt x="3770569" y="4693522"/>
                </a:lnTo>
                <a:lnTo>
                  <a:pt x="3727244" y="4715852"/>
                </a:lnTo>
                <a:lnTo>
                  <a:pt x="1300067" y="4715852"/>
                </a:lnTo>
                <a:lnTo>
                  <a:pt x="1169090" y="4641990"/>
                </a:lnTo>
                <a:lnTo>
                  <a:pt x="1076109" y="4576635"/>
                </a:lnTo>
                <a:close/>
                <a:moveTo>
                  <a:pt x="4248497" y="4332231"/>
                </a:moveTo>
                <a:lnTo>
                  <a:pt x="4163531" y="4413485"/>
                </a:lnTo>
                <a:lnTo>
                  <a:pt x="4089903" y="4471449"/>
                </a:lnTo>
                <a:lnTo>
                  <a:pt x="934041" y="4471449"/>
                </a:lnTo>
                <a:lnTo>
                  <a:pt x="782852" y="4341308"/>
                </a:lnTo>
                <a:lnTo>
                  <a:pt x="774172" y="4332231"/>
                </a:lnTo>
                <a:close/>
                <a:moveTo>
                  <a:pt x="4474856" y="4087828"/>
                </a:moveTo>
                <a:lnTo>
                  <a:pt x="4355021" y="4227045"/>
                </a:lnTo>
                <a:lnTo>
                  <a:pt x="673581" y="4227045"/>
                </a:lnTo>
                <a:lnTo>
                  <a:pt x="615166" y="4165961"/>
                </a:lnTo>
                <a:lnTo>
                  <a:pt x="553656" y="4087828"/>
                </a:lnTo>
                <a:close/>
                <a:moveTo>
                  <a:pt x="4648660" y="3843425"/>
                </a:moveTo>
                <a:lnTo>
                  <a:pt x="4639560" y="3859562"/>
                </a:lnTo>
                <a:lnTo>
                  <a:pt x="4553049" y="3982641"/>
                </a:lnTo>
                <a:lnTo>
                  <a:pt x="470849" y="3982641"/>
                </a:lnTo>
                <a:lnTo>
                  <a:pt x="465627" y="3976009"/>
                </a:lnTo>
                <a:lnTo>
                  <a:pt x="380400" y="3843425"/>
                </a:lnTo>
                <a:close/>
                <a:moveTo>
                  <a:pt x="4780995" y="3599022"/>
                </a:moveTo>
                <a:lnTo>
                  <a:pt x="4761799" y="3642798"/>
                </a:lnTo>
                <a:lnTo>
                  <a:pt x="4707978" y="3738238"/>
                </a:lnTo>
                <a:lnTo>
                  <a:pt x="317214" y="3738238"/>
                </a:lnTo>
                <a:lnTo>
                  <a:pt x="245462" y="3599022"/>
                </a:lnTo>
                <a:close/>
                <a:moveTo>
                  <a:pt x="4881589" y="3354620"/>
                </a:moveTo>
                <a:lnTo>
                  <a:pt x="4863240" y="3411463"/>
                </a:lnTo>
                <a:lnTo>
                  <a:pt x="4827119" y="3493836"/>
                </a:lnTo>
                <a:lnTo>
                  <a:pt x="198726" y="3493836"/>
                </a:lnTo>
                <a:lnTo>
                  <a:pt x="143076" y="3354620"/>
                </a:lnTo>
                <a:close/>
                <a:moveTo>
                  <a:pt x="4954398" y="3110216"/>
                </a:moveTo>
                <a:lnTo>
                  <a:pt x="4942333" y="3166449"/>
                </a:lnTo>
                <a:lnTo>
                  <a:pt x="4915545" y="3249433"/>
                </a:lnTo>
                <a:lnTo>
                  <a:pt x="110137" y="3249433"/>
                </a:lnTo>
                <a:lnTo>
                  <a:pt x="69482" y="3110216"/>
                </a:lnTo>
                <a:close/>
                <a:moveTo>
                  <a:pt x="5001761" y="2865813"/>
                </a:moveTo>
                <a:lnTo>
                  <a:pt x="4996343" y="2914715"/>
                </a:lnTo>
                <a:lnTo>
                  <a:pt x="4976966" y="3005030"/>
                </a:lnTo>
                <a:lnTo>
                  <a:pt x="48630" y="3005030"/>
                </a:lnTo>
                <a:lnTo>
                  <a:pt x="22271" y="2865813"/>
                </a:lnTo>
                <a:close/>
                <a:moveTo>
                  <a:pt x="5024588" y="2621410"/>
                </a:moveTo>
                <a:lnTo>
                  <a:pt x="5024161" y="2663652"/>
                </a:lnTo>
                <a:lnTo>
                  <a:pt x="5013416" y="2760626"/>
                </a:lnTo>
                <a:lnTo>
                  <a:pt x="12432" y="2760626"/>
                </a:lnTo>
                <a:lnTo>
                  <a:pt x="0" y="2621410"/>
                </a:lnTo>
                <a:close/>
                <a:moveTo>
                  <a:pt x="5023304" y="2377006"/>
                </a:moveTo>
                <a:lnTo>
                  <a:pt x="5026680" y="2414809"/>
                </a:lnTo>
                <a:lnTo>
                  <a:pt x="5025653" y="2516223"/>
                </a:lnTo>
                <a:lnTo>
                  <a:pt x="554" y="2516223"/>
                </a:lnTo>
                <a:lnTo>
                  <a:pt x="1964" y="2377006"/>
                </a:lnTo>
                <a:close/>
                <a:moveTo>
                  <a:pt x="4997765" y="2132603"/>
                </a:moveTo>
                <a:lnTo>
                  <a:pt x="5004796" y="2169735"/>
                </a:lnTo>
                <a:lnTo>
                  <a:pt x="5013911" y="2271819"/>
                </a:lnTo>
                <a:lnTo>
                  <a:pt x="12655" y="2271819"/>
                </a:lnTo>
                <a:lnTo>
                  <a:pt x="28080" y="2132603"/>
                </a:lnTo>
                <a:close/>
                <a:moveTo>
                  <a:pt x="4947201" y="1888201"/>
                </a:moveTo>
                <a:lnTo>
                  <a:pt x="4959401" y="1929976"/>
                </a:lnTo>
                <a:lnTo>
                  <a:pt x="4977850" y="2027418"/>
                </a:lnTo>
                <a:lnTo>
                  <a:pt x="48963" y="2027418"/>
                </a:lnTo>
                <a:lnTo>
                  <a:pt x="78832" y="1888201"/>
                </a:lnTo>
                <a:close/>
                <a:moveTo>
                  <a:pt x="4870089" y="1643797"/>
                </a:moveTo>
                <a:lnTo>
                  <a:pt x="4891389" y="1697083"/>
                </a:lnTo>
                <a:lnTo>
                  <a:pt x="4916483" y="1783014"/>
                </a:lnTo>
                <a:lnTo>
                  <a:pt x="110236" y="1783014"/>
                </a:lnTo>
                <a:lnTo>
                  <a:pt x="155177" y="1643797"/>
                </a:lnTo>
                <a:close/>
                <a:moveTo>
                  <a:pt x="4763923" y="1399394"/>
                </a:moveTo>
                <a:lnTo>
                  <a:pt x="4801655" y="1472602"/>
                </a:lnTo>
                <a:lnTo>
                  <a:pt x="4828041" y="1538611"/>
                </a:lnTo>
                <a:lnTo>
                  <a:pt x="198504" y="1538611"/>
                </a:lnTo>
                <a:lnTo>
                  <a:pt x="259551" y="1399394"/>
                </a:lnTo>
                <a:close/>
                <a:moveTo>
                  <a:pt x="4624824" y="1154992"/>
                </a:moveTo>
                <a:lnTo>
                  <a:pt x="4691092" y="1258083"/>
                </a:lnTo>
                <a:lnTo>
                  <a:pt x="4709711" y="1294209"/>
                </a:lnTo>
                <a:lnTo>
                  <a:pt x="317474" y="1294209"/>
                </a:lnTo>
                <a:lnTo>
                  <a:pt x="386662" y="1171520"/>
                </a:lnTo>
                <a:lnTo>
                  <a:pt x="398279" y="1154992"/>
                </a:lnTo>
                <a:close/>
                <a:moveTo>
                  <a:pt x="4446850" y="910589"/>
                </a:moveTo>
                <a:lnTo>
                  <a:pt x="4556447" y="1049805"/>
                </a:lnTo>
                <a:lnTo>
                  <a:pt x="472213" y="1049805"/>
                </a:lnTo>
                <a:lnTo>
                  <a:pt x="528151" y="970221"/>
                </a:lnTo>
                <a:lnTo>
                  <a:pt x="579482" y="910589"/>
                </a:lnTo>
                <a:close/>
                <a:moveTo>
                  <a:pt x="4215968" y="666187"/>
                </a:moveTo>
                <a:lnTo>
                  <a:pt x="4243370" y="689774"/>
                </a:lnTo>
                <a:lnTo>
                  <a:pt x="4353946" y="805402"/>
                </a:lnTo>
                <a:lnTo>
                  <a:pt x="670025" y="805402"/>
                </a:lnTo>
                <a:lnTo>
                  <a:pt x="687344" y="785282"/>
                </a:lnTo>
                <a:lnTo>
                  <a:pt x="811880" y="666187"/>
                </a:lnTo>
                <a:close/>
                <a:moveTo>
                  <a:pt x="3903643" y="421784"/>
                </a:moveTo>
                <a:lnTo>
                  <a:pt x="4058430" y="530582"/>
                </a:lnTo>
                <a:lnTo>
                  <a:pt x="4093767" y="560999"/>
                </a:lnTo>
                <a:lnTo>
                  <a:pt x="934584" y="560999"/>
                </a:lnTo>
                <a:lnTo>
                  <a:pt x="1052643" y="468058"/>
                </a:lnTo>
                <a:lnTo>
                  <a:pt x="1124629" y="421784"/>
                </a:lnTo>
                <a:close/>
                <a:moveTo>
                  <a:pt x="3436326" y="177380"/>
                </a:moveTo>
                <a:lnTo>
                  <a:pt x="3640368" y="266853"/>
                </a:lnTo>
                <a:lnTo>
                  <a:pt x="3728575" y="316595"/>
                </a:lnTo>
                <a:lnTo>
                  <a:pt x="1296329" y="316595"/>
                </a:lnTo>
                <a:lnTo>
                  <a:pt x="1470172" y="226997"/>
                </a:lnTo>
                <a:lnTo>
                  <a:pt x="1594294" y="177380"/>
                </a:lnTo>
                <a:close/>
                <a:moveTo>
                  <a:pt x="3098175" y="72192"/>
                </a:moveTo>
                <a:lnTo>
                  <a:pt x="1917476" y="72192"/>
                </a:lnTo>
                <a:lnTo>
                  <a:pt x="1927546" y="69251"/>
                </a:lnTo>
                <a:cubicBezTo>
                  <a:pt x="2242991" y="-6552"/>
                  <a:pt x="2576742" y="-22044"/>
                  <a:pt x="2912284" y="32309"/>
                </a:cubicBezTo>
                <a:close/>
              </a:path>
            </a:pathLst>
          </a:custGeom>
          <a:solidFill>
            <a:srgbClr val="FF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1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3200602" y="1200381"/>
            <a:ext cx="2742797" cy="2742738"/>
          </a:xfrm>
          <a:custGeom>
            <a:avLst/>
            <a:gdLst>
              <a:gd name="connsiteX0" fmla="*/ 0 w 4370425"/>
              <a:gd name="connsiteY0" fmla="*/ 2185166 h 4370331"/>
              <a:gd name="connsiteX1" fmla="*/ 2185213 w 4370425"/>
              <a:gd name="connsiteY1" fmla="*/ 0 h 4370331"/>
              <a:gd name="connsiteX2" fmla="*/ 4370426 w 4370425"/>
              <a:gd name="connsiteY2" fmla="*/ 2185166 h 4370331"/>
              <a:gd name="connsiteX3" fmla="*/ 2185213 w 4370425"/>
              <a:gd name="connsiteY3" fmla="*/ 4370332 h 4370331"/>
              <a:gd name="connsiteX4" fmla="*/ 0 w 4370425"/>
              <a:gd name="connsiteY4" fmla="*/ 2185166 h 437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425" h="4370331">
                <a:moveTo>
                  <a:pt x="0" y="2185166"/>
                </a:moveTo>
                <a:cubicBezTo>
                  <a:pt x="0" y="978332"/>
                  <a:pt x="978353" y="0"/>
                  <a:pt x="2185213" y="0"/>
                </a:cubicBezTo>
                <a:cubicBezTo>
                  <a:pt x="3392073" y="0"/>
                  <a:pt x="4370426" y="978332"/>
                  <a:pt x="4370426" y="2185166"/>
                </a:cubicBezTo>
                <a:cubicBezTo>
                  <a:pt x="4370426" y="3392000"/>
                  <a:pt x="3392073" y="4370332"/>
                  <a:pt x="2185213" y="4370332"/>
                </a:cubicBezTo>
                <a:cubicBezTo>
                  <a:pt x="978353" y="4370332"/>
                  <a:pt x="0" y="3392000"/>
                  <a:pt x="0" y="2185166"/>
                </a:cubicBezTo>
                <a:close/>
              </a:path>
            </a:pathLst>
          </a:custGeom>
          <a:solidFill>
            <a:srgbClr val="FFD23C"/>
          </a:solidFill>
          <a:ln w="920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5763" tIns="665753" rIns="665763" bIns="665753" numCol="1" spcCol="1270" anchor="ctr" anchorCtr="0">
            <a:noAutofit/>
          </a:bodyPr>
          <a:lstStyle/>
          <a:p>
            <a:pPr algn="ctr" defTabSz="2167255">
              <a:lnSpc>
                <a:spcPct val="90000"/>
              </a:lnSpc>
              <a:spcAft>
                <a:spcPct val="35000"/>
              </a:spcAft>
            </a:pPr>
            <a:endParaRPr lang="zh-CN" altLang="en-US" sz="4875" b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843948" y="631078"/>
            <a:ext cx="1308084" cy="1309344"/>
          </a:xfrm>
          <a:prstGeom prst="ellipse">
            <a:avLst/>
          </a:prstGeom>
          <a:solidFill>
            <a:srgbClr val="FFD23C"/>
          </a:solidFill>
          <a:ln w="730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椭圆 64"/>
          <p:cNvSpPr/>
          <p:nvPr/>
        </p:nvSpPr>
        <p:spPr>
          <a:xfrm>
            <a:off x="5845050" y="3884435"/>
            <a:ext cx="395009" cy="3950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任意多边形: 形状 65"/>
          <p:cNvSpPr/>
          <p:nvPr/>
        </p:nvSpPr>
        <p:spPr>
          <a:xfrm>
            <a:off x="1568685" y="1698854"/>
            <a:ext cx="1464144" cy="1463675"/>
          </a:xfrm>
          <a:custGeom>
            <a:avLst/>
            <a:gdLst>
              <a:gd name="connsiteX0" fmla="*/ 0 w 1776780"/>
              <a:gd name="connsiteY0" fmla="*/ 888107 h 1776213"/>
              <a:gd name="connsiteX1" fmla="*/ 888390 w 1776780"/>
              <a:gd name="connsiteY1" fmla="*/ 0 h 1776213"/>
              <a:gd name="connsiteX2" fmla="*/ 1776780 w 1776780"/>
              <a:gd name="connsiteY2" fmla="*/ 888107 h 1776213"/>
              <a:gd name="connsiteX3" fmla="*/ 888390 w 1776780"/>
              <a:gd name="connsiteY3" fmla="*/ 1776214 h 1776213"/>
              <a:gd name="connsiteX4" fmla="*/ 0 w 1776780"/>
              <a:gd name="connsiteY4" fmla="*/ 888107 h 17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80" h="1776213">
                <a:moveTo>
                  <a:pt x="0" y="888107"/>
                </a:moveTo>
                <a:cubicBezTo>
                  <a:pt x="0" y="397619"/>
                  <a:pt x="397746" y="0"/>
                  <a:pt x="888390" y="0"/>
                </a:cubicBezTo>
                <a:cubicBezTo>
                  <a:pt x="1379034" y="0"/>
                  <a:pt x="1776780" y="397619"/>
                  <a:pt x="1776780" y="888107"/>
                </a:cubicBezTo>
                <a:cubicBezTo>
                  <a:pt x="1776780" y="1378595"/>
                  <a:pt x="1379034" y="1776214"/>
                  <a:pt x="888390" y="1776214"/>
                </a:cubicBezTo>
                <a:cubicBezTo>
                  <a:pt x="397746" y="1776214"/>
                  <a:pt x="0" y="1378595"/>
                  <a:pt x="0" y="888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307" tIns="292245" rIns="292307" bIns="292245" numCol="1" spcCol="1270" anchor="ctr" anchorCtr="0">
            <a:noAutofit/>
          </a:bodyPr>
          <a:lstStyle/>
          <a:p>
            <a:pPr algn="ctr" defTabSz="1133475">
              <a:lnSpc>
                <a:spcPct val="90000"/>
              </a:lnSpc>
              <a:spcAft>
                <a:spcPct val="35000"/>
              </a:spcAft>
            </a:pPr>
            <a:endParaRPr lang="zh-CN" altLang="en-US" sz="2550"/>
          </a:p>
        </p:txBody>
      </p:sp>
      <p:sp>
        <p:nvSpPr>
          <p:cNvPr id="67" name="椭圆 66"/>
          <p:cNvSpPr/>
          <p:nvPr/>
        </p:nvSpPr>
        <p:spPr>
          <a:xfrm>
            <a:off x="2825802" y="902980"/>
            <a:ext cx="551416" cy="551432"/>
          </a:xfrm>
          <a:prstGeom prst="ellipse">
            <a:avLst/>
          </a:prstGeom>
          <a:solidFill>
            <a:srgbClr val="FFD23C"/>
          </a:solidFill>
          <a:ln w="539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任意多边形: 形状 67"/>
          <p:cNvSpPr/>
          <p:nvPr/>
        </p:nvSpPr>
        <p:spPr>
          <a:xfrm>
            <a:off x="6261168" y="2855521"/>
            <a:ext cx="912212" cy="911919"/>
          </a:xfrm>
          <a:custGeom>
            <a:avLst/>
            <a:gdLst>
              <a:gd name="connsiteX0" fmla="*/ 0 w 1776780"/>
              <a:gd name="connsiteY0" fmla="*/ 888107 h 1776213"/>
              <a:gd name="connsiteX1" fmla="*/ 888390 w 1776780"/>
              <a:gd name="connsiteY1" fmla="*/ 0 h 1776213"/>
              <a:gd name="connsiteX2" fmla="*/ 1776780 w 1776780"/>
              <a:gd name="connsiteY2" fmla="*/ 888107 h 1776213"/>
              <a:gd name="connsiteX3" fmla="*/ 888390 w 1776780"/>
              <a:gd name="connsiteY3" fmla="*/ 1776214 h 1776213"/>
              <a:gd name="connsiteX4" fmla="*/ 0 w 1776780"/>
              <a:gd name="connsiteY4" fmla="*/ 888107 h 17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80" h="1776213">
                <a:moveTo>
                  <a:pt x="0" y="888107"/>
                </a:moveTo>
                <a:cubicBezTo>
                  <a:pt x="0" y="397619"/>
                  <a:pt x="397746" y="0"/>
                  <a:pt x="888390" y="0"/>
                </a:cubicBezTo>
                <a:cubicBezTo>
                  <a:pt x="1379034" y="0"/>
                  <a:pt x="1776780" y="397619"/>
                  <a:pt x="1776780" y="888107"/>
                </a:cubicBezTo>
                <a:cubicBezTo>
                  <a:pt x="1776780" y="1378595"/>
                  <a:pt x="1379034" y="1776214"/>
                  <a:pt x="888390" y="1776214"/>
                </a:cubicBezTo>
                <a:cubicBezTo>
                  <a:pt x="397746" y="1776214"/>
                  <a:pt x="0" y="1378595"/>
                  <a:pt x="0" y="888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307" tIns="292245" rIns="292307" bIns="292245" numCol="1" spcCol="1270" anchor="ctr" anchorCtr="0">
            <a:noAutofit/>
          </a:bodyPr>
          <a:lstStyle/>
          <a:p>
            <a:pPr algn="ctr" defTabSz="1133475">
              <a:lnSpc>
                <a:spcPct val="90000"/>
              </a:lnSpc>
              <a:spcAft>
                <a:spcPct val="35000"/>
              </a:spcAft>
            </a:pPr>
            <a:endParaRPr lang="zh-CN" altLang="en-US" sz="2550"/>
          </a:p>
        </p:txBody>
      </p:sp>
      <p:sp>
        <p:nvSpPr>
          <p:cNvPr id="69" name="椭圆 68"/>
          <p:cNvSpPr/>
          <p:nvPr/>
        </p:nvSpPr>
        <p:spPr>
          <a:xfrm>
            <a:off x="2451330" y="3544445"/>
            <a:ext cx="859610" cy="860439"/>
          </a:xfrm>
          <a:prstGeom prst="ellipse">
            <a:avLst/>
          </a:prstGeom>
          <a:solidFill>
            <a:srgbClr val="FFD23C"/>
          </a:solidFill>
          <a:ln w="635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文本框 69"/>
          <p:cNvSpPr txBox="1"/>
          <p:nvPr/>
        </p:nvSpPr>
        <p:spPr>
          <a:xfrm>
            <a:off x="1862175" y="2188318"/>
            <a:ext cx="877163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可靠</a:t>
            </a:r>
            <a:endParaRPr lang="zh-CN" altLang="en-US" sz="2700" dirty="0">
              <a:solidFill>
                <a:schemeClr val="bg1"/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59409" y="1015813"/>
            <a:ext cx="877163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a typeface="文悦新青年体 (非商业使用) W8" pitchFamily="50" charset="-122"/>
              </a:rPr>
              <a:t>正确</a:t>
            </a:r>
            <a:endParaRPr lang="zh-CN" altLang="en-US" sz="2700" dirty="0">
              <a:ea typeface="文悦新青年体 (非商业使用) W8" pitchFamily="50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42554" y="3733709"/>
            <a:ext cx="877163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ea typeface="文悦新青年体 (非商业使用) W8" pitchFamily="50" charset="-122"/>
              </a:rPr>
              <a:t>普世</a:t>
            </a:r>
            <a:endParaRPr lang="zh-CN" altLang="en-US" sz="2700" dirty="0">
              <a:ea typeface="文悦新青年体 (非商业使用) W8" pitchFamily="50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303456" y="2859782"/>
            <a:ext cx="8309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更好</a:t>
            </a:r>
            <a:endParaRPr lang="zh-CN" altLang="en-US" sz="2700" dirty="0">
              <a:solidFill>
                <a:schemeClr val="bg1"/>
              </a:solidFill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325505" y="2075461"/>
            <a:ext cx="249299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文悦新青年体 (非商业使用) W8" pitchFamily="50" charset="-122"/>
                <a:ea typeface="文悦新青年体 (非商业使用) W8" pitchFamily="50" charset="-122"/>
              </a:rPr>
              <a:t>好论文</a:t>
            </a:r>
            <a:endParaRPr lang="zh-CN" altLang="en-US" sz="6000" dirty="0">
              <a:latin typeface="文悦新青年体 (非商业使用) W8" pitchFamily="50" charset="-122"/>
              <a:ea typeface="文悦新青年体 (非商业使用) W8" pitchFamily="5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3498</Words>
  <Application>WPS 演示</Application>
  <PresentationFormat>全屏显示(16:9)</PresentationFormat>
  <Paragraphs>187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黑体</vt:lpstr>
      <vt:lpstr>微软雅黑</vt:lpstr>
      <vt:lpstr>Verdana</vt:lpstr>
      <vt:lpstr>Segoe UI</vt:lpstr>
      <vt:lpstr>文悦新青年体 (非商业使用) W8</vt:lpstr>
      <vt:lpstr>Times New Roman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A</cp:lastModifiedBy>
  <cp:revision>1410</cp:revision>
  <dcterms:created xsi:type="dcterms:W3CDTF">2014-12-08T13:47:00Z</dcterms:created>
  <dcterms:modified xsi:type="dcterms:W3CDTF">2021-08-21T04:09:33Z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