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256" r:id="rId2"/>
    <p:sldId id="526" r:id="rId3"/>
    <p:sldId id="524" r:id="rId4"/>
    <p:sldId id="282" r:id="rId5"/>
    <p:sldId id="530" r:id="rId6"/>
    <p:sldId id="284" r:id="rId7"/>
    <p:sldId id="285" r:id="rId8"/>
    <p:sldId id="289" r:id="rId9"/>
    <p:sldId id="518" r:id="rId10"/>
    <p:sldId id="286" r:id="rId11"/>
    <p:sldId id="297" r:id="rId12"/>
    <p:sldId id="298" r:id="rId13"/>
    <p:sldId id="299" r:id="rId14"/>
    <p:sldId id="292" r:id="rId15"/>
    <p:sldId id="300" r:id="rId16"/>
    <p:sldId id="519" r:id="rId17"/>
    <p:sldId id="290" r:id="rId18"/>
    <p:sldId id="294" r:id="rId19"/>
    <p:sldId id="295" r:id="rId20"/>
    <p:sldId id="520" r:id="rId21"/>
    <p:sldId id="521" r:id="rId22"/>
    <p:sldId id="291" r:id="rId23"/>
    <p:sldId id="304" r:id="rId24"/>
    <p:sldId id="306" r:id="rId25"/>
    <p:sldId id="307" r:id="rId26"/>
    <p:sldId id="522" r:id="rId27"/>
    <p:sldId id="531" r:id="rId28"/>
    <p:sldId id="288" r:id="rId29"/>
    <p:sldId id="287" r:id="rId30"/>
    <p:sldId id="532" r:id="rId31"/>
    <p:sldId id="296" r:id="rId32"/>
    <p:sldId id="261" r:id="rId33"/>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9C12"/>
    <a:srgbClr val="FCE5C1"/>
    <a:srgbClr val="F8C471"/>
    <a:srgbClr val="BA7609"/>
    <a:srgbClr val="A20000"/>
    <a:srgbClr val="A40000"/>
    <a:srgbClr val="9E0000"/>
    <a:srgbClr val="C7450B"/>
    <a:srgbClr val="E24E0C"/>
    <a:srgbClr val="DC61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58" autoAdjust="0"/>
    <p:restoredTop sz="86761" autoAdjust="0"/>
  </p:normalViewPr>
  <p:slideViewPr>
    <p:cSldViewPr snapToGrid="0">
      <p:cViewPr>
        <p:scale>
          <a:sx n="84" d="100"/>
          <a:sy n="84" d="100"/>
        </p:scale>
        <p:origin x="336" y="664"/>
      </p:cViewPr>
      <p:guideLst/>
    </p:cSldViewPr>
  </p:slideViewPr>
  <p:outlineViewPr>
    <p:cViewPr>
      <p:scale>
        <a:sx n="33" d="100"/>
        <a:sy n="33" d="100"/>
      </p:scale>
      <p:origin x="0" y="0"/>
    </p:cViewPr>
  </p:outlineViewPr>
  <p:notesTextViewPr>
    <p:cViewPr>
      <p:scale>
        <a:sx n="20" d="100"/>
        <a:sy n="20" d="100"/>
      </p:scale>
      <p:origin x="0" y="0"/>
    </p:cViewPr>
  </p:notesTextViewPr>
  <p:sorterViewPr>
    <p:cViewPr>
      <p:scale>
        <a:sx n="75" d="100"/>
        <a:sy n="75" d="100"/>
      </p:scale>
      <p:origin x="0" y="0"/>
    </p:cViewPr>
  </p:sorterViewPr>
  <p:notesViewPr>
    <p:cSldViewPr snapToGrid="0">
      <p:cViewPr varScale="1">
        <p:scale>
          <a:sx n="89" d="100"/>
          <a:sy n="89" d="100"/>
        </p:scale>
        <p:origin x="3840"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2021/10/8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zhuanlan.zhihu.com/p/141152885"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3688349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确定的实时框架以及计算框架 </a:t>
            </a:r>
            <a:endParaRPr kumimoji="1" lang="en-US" altLang="zh-CN" dirty="0"/>
          </a:p>
          <a:p>
            <a:r>
              <a:rPr kumimoji="1" lang="zh-CN" altLang="en-US" dirty="0"/>
              <a:t>实时计算任务的虚拟化技术方案研究</a:t>
            </a:r>
            <a:endParaRPr kumimoji="1" lang="en-US" altLang="zh-CN" dirty="0"/>
          </a:p>
          <a:p>
            <a:endParaRPr kumimoji="1" lang="en-US" altLang="zh-CN" dirty="0"/>
          </a:p>
          <a:p>
            <a:r>
              <a:rPr kumimoji="1" lang="en-US" altLang="zh-CN" dirty="0">
                <a:hlinkClick r:id="rId3"/>
              </a:rPr>
              <a:t>https://zhuanlan.zhihu.com/p/141152885</a:t>
            </a:r>
            <a:r>
              <a:rPr kumimoji="1" lang="zh-CN" altLang="en-US" dirty="0"/>
              <a:t>  </a:t>
            </a:r>
            <a:r>
              <a:rPr kumimoji="1" lang="en-US" altLang="zh-CN" dirty="0" err="1"/>
              <a:t>flink</a:t>
            </a:r>
            <a:r>
              <a:rPr kumimoji="1" lang="zh-CN" altLang="en-US" dirty="0"/>
              <a:t> </a:t>
            </a:r>
            <a:r>
              <a:rPr kumimoji="1" lang="en-US" altLang="zh-CN" dirty="0"/>
              <a:t>on</a:t>
            </a:r>
            <a:r>
              <a:rPr kumimoji="1" lang="zh-CN" altLang="en-US" dirty="0"/>
              <a:t> </a:t>
            </a:r>
            <a:r>
              <a:rPr kumimoji="1" lang="en-US" altLang="zh-CN" dirty="0"/>
              <a:t>k8s</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15</a:t>
            </a:fld>
            <a:endParaRPr lang="zh-CN" altLang="en-US"/>
          </a:p>
        </p:txBody>
      </p:sp>
    </p:spTree>
    <p:extLst>
      <p:ext uri="{BB962C8B-B14F-4D97-AF65-F5344CB8AC3E}">
        <p14:creationId xmlns:p14="http://schemas.microsoft.com/office/powerpoint/2010/main" val="45331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000" dirty="0">
                <a:latin typeface="Microsoft YaHei" panose="020B0503020204020204" pitchFamily="34" charset="-122"/>
                <a:ea typeface="Microsoft YaHei" panose="020B0503020204020204" pitchFamily="34" charset="-122"/>
              </a:rPr>
              <a:t>常见存储架构对比  </a:t>
            </a:r>
            <a:endParaRPr kumimoji="1" lang="en-US" altLang="zh-CN" sz="1000" dirty="0">
              <a:latin typeface="Microsoft YaHei" panose="020B0503020204020204" pitchFamily="34" charset="-122"/>
              <a:ea typeface="Microsoft YaHei" panose="020B0503020204020204" pitchFamily="34" charset="-122"/>
            </a:endParaRPr>
          </a:p>
          <a:p>
            <a:r>
              <a:rPr kumimoji="1" lang="en-US" altLang="zh-CN" sz="1000" dirty="0" err="1">
                <a:latin typeface="Microsoft YaHei" panose="020B0503020204020204" pitchFamily="34" charset="-122"/>
                <a:ea typeface="Microsoft YaHei" panose="020B0503020204020204" pitchFamily="34" charset="-122"/>
              </a:rPr>
              <a:t>Olap</a:t>
            </a:r>
            <a:r>
              <a:rPr kumimoji="1" lang="zh-CN" altLang="en-US" sz="1000" dirty="0">
                <a:latin typeface="Microsoft YaHei" panose="020B0503020204020204" pitchFamily="34" charset="-122"/>
                <a:ea typeface="Microsoft YaHei" panose="020B0503020204020204" pitchFamily="34" charset="-122"/>
              </a:rPr>
              <a:t>  </a:t>
            </a:r>
            <a:r>
              <a:rPr kumimoji="1" lang="en-US" altLang="zh-CN" sz="1000" dirty="0" err="1">
                <a:latin typeface="Microsoft YaHei" panose="020B0503020204020204" pitchFamily="34" charset="-122"/>
                <a:ea typeface="Microsoft YaHei" panose="020B0503020204020204" pitchFamily="34" charset="-122"/>
              </a:rPr>
              <a:t>oltp</a:t>
            </a:r>
            <a:endParaRPr kumimoji="1" lang="en-US" altLang="zh-CN" sz="1000" dirty="0">
              <a:latin typeface="Microsoft YaHei" panose="020B0503020204020204" pitchFamily="34" charset="-122"/>
              <a:ea typeface="Microsoft YaHei" panose="020B0503020204020204" pitchFamily="34" charset="-122"/>
            </a:endParaRPr>
          </a:p>
          <a:p>
            <a:r>
              <a:rPr kumimoji="1" lang="zh-CN" altLang="en-US" sz="1000" dirty="0">
                <a:latin typeface="Microsoft YaHei" panose="020B0503020204020204" pitchFamily="34" charset="-122"/>
                <a:ea typeface="Microsoft YaHei" panose="020B0503020204020204" pitchFamily="34" charset="-122"/>
              </a:rPr>
              <a:t>基于课题明细 </a:t>
            </a:r>
            <a:r>
              <a:rPr kumimoji="1" lang="en-US" altLang="zh-CN" sz="1000" dirty="0" err="1">
                <a:latin typeface="Microsoft YaHei" panose="020B0503020204020204" pitchFamily="34" charset="-122"/>
                <a:ea typeface="Microsoft YaHei" panose="020B0503020204020204" pitchFamily="34" charset="-122"/>
              </a:rPr>
              <a:t>olap</a:t>
            </a:r>
            <a:endParaRPr kumimoji="1" lang="zh-CN" altLang="en-US" sz="1000" dirty="0">
              <a:latin typeface="Microsoft YaHei" panose="020B0503020204020204" pitchFamily="34" charset="-122"/>
              <a:ea typeface="Microsoft YaHei" panose="020B0503020204020204" pitchFamily="34" charset="-122"/>
            </a:endParaRPr>
          </a:p>
          <a:p>
            <a:endParaRPr kumimoji="1" lang="zh-CN" altLang="en-US" sz="1000" dirty="0">
              <a:latin typeface="Microsoft YaHei" panose="020B0503020204020204" pitchFamily="34" charset="-122"/>
              <a:ea typeface="Microsoft YaHei" panose="020B0503020204020204" pitchFamily="34" charset="-122"/>
            </a:endParaRPr>
          </a:p>
        </p:txBody>
      </p:sp>
      <p:sp>
        <p:nvSpPr>
          <p:cNvPr id="4" name="灯片编号占位符 3"/>
          <p:cNvSpPr>
            <a:spLocks noGrp="1"/>
          </p:cNvSpPr>
          <p:nvPr>
            <p:ph type="sldNum" sz="quarter" idx="5"/>
          </p:nvPr>
        </p:nvSpPr>
        <p:spPr/>
        <p:txBody>
          <a:bodyPr/>
          <a:lstStyle/>
          <a:p>
            <a:fld id="{E9E6FDB6-6D2B-46C1-9FA1-D82906A37C3A}" type="slidenum">
              <a:rPr lang="zh-CN" altLang="en-US" smtClean="0"/>
              <a:t>17</a:t>
            </a:fld>
            <a:endParaRPr lang="zh-CN" altLang="en-US"/>
          </a:p>
        </p:txBody>
      </p:sp>
    </p:spTree>
    <p:extLst>
      <p:ext uri="{BB962C8B-B14F-4D97-AF65-F5344CB8AC3E}">
        <p14:creationId xmlns:p14="http://schemas.microsoft.com/office/powerpoint/2010/main" val="3667494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a:t>Olap</a:t>
            </a:r>
            <a:r>
              <a:rPr kumimoji="1" lang="zh-CN" altLang="en-US" dirty="0"/>
              <a:t>的常见选型</a:t>
            </a:r>
            <a:endParaRPr kumimoji="1" lang="en-US" altLang="zh-CN" dirty="0"/>
          </a:p>
          <a:p>
            <a:r>
              <a:rPr kumimoji="1" lang="zh-CN" altLang="en-US" dirty="0"/>
              <a:t>不通点</a:t>
            </a:r>
            <a:endParaRPr kumimoji="1" lang="en-US" altLang="zh-CN" dirty="0"/>
          </a:p>
          <a:p>
            <a:r>
              <a:rPr kumimoji="1" lang="zh-CN" altLang="en-US" dirty="0"/>
              <a:t>方案确定</a:t>
            </a:r>
            <a:endParaRPr kumimoji="1" lang="en-US" altLang="zh-CN" dirty="0"/>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18</a:t>
            </a:fld>
            <a:endParaRPr lang="zh-CN" altLang="en-US"/>
          </a:p>
        </p:txBody>
      </p:sp>
    </p:spTree>
    <p:extLst>
      <p:ext uri="{BB962C8B-B14F-4D97-AF65-F5344CB8AC3E}">
        <p14:creationId xmlns:p14="http://schemas.microsoft.com/office/powerpoint/2010/main" val="2675917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确定技术方案及索引树初步探讨</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19</a:t>
            </a:fld>
            <a:endParaRPr lang="zh-CN" altLang="en-US"/>
          </a:p>
        </p:txBody>
      </p:sp>
    </p:spTree>
    <p:extLst>
      <p:ext uri="{BB962C8B-B14F-4D97-AF65-F5344CB8AC3E}">
        <p14:creationId xmlns:p14="http://schemas.microsoft.com/office/powerpoint/2010/main" val="483799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23</a:t>
            </a:fld>
            <a:endParaRPr lang="zh-CN" altLang="en-US"/>
          </a:p>
        </p:txBody>
      </p:sp>
    </p:spTree>
    <p:extLst>
      <p:ext uri="{BB962C8B-B14F-4D97-AF65-F5344CB8AC3E}">
        <p14:creationId xmlns:p14="http://schemas.microsoft.com/office/powerpoint/2010/main" val="2811519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LSTM</a:t>
            </a:r>
            <a:r>
              <a:rPr lang="zh-CN" altLang="en-US" sz="1200" b="0" i="0" kern="1200" dirty="0">
                <a:solidFill>
                  <a:schemeClr val="tx1"/>
                </a:solidFill>
                <a:effectLst/>
                <a:latin typeface="+mn-lt"/>
                <a:ea typeface="+mn-ea"/>
                <a:cs typeface="+mn-cs"/>
              </a:rPr>
              <a:t>有很多个版本，其中一个重要的版本是</a:t>
            </a:r>
            <a:r>
              <a:rPr lang="en-US" altLang="zh-CN" sz="1200" b="0" i="0" kern="1200" dirty="0">
                <a:solidFill>
                  <a:schemeClr val="tx1"/>
                </a:solidFill>
                <a:effectLst/>
                <a:latin typeface="+mn-lt"/>
                <a:ea typeface="+mn-ea"/>
                <a:cs typeface="+mn-cs"/>
              </a:rPr>
              <a:t>GRU</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Gated Recurrent Unit</a:t>
            </a:r>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24</a:t>
            </a:fld>
            <a:endParaRPr lang="zh-CN" altLang="en-US"/>
          </a:p>
        </p:txBody>
      </p:sp>
    </p:spTree>
    <p:extLst>
      <p:ext uri="{BB962C8B-B14F-4D97-AF65-F5344CB8AC3E}">
        <p14:creationId xmlns:p14="http://schemas.microsoft.com/office/powerpoint/2010/main" val="1376437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LSTM</a:t>
            </a:r>
            <a:r>
              <a:rPr lang="zh-CN" altLang="en-US" sz="1200" b="0" i="0" kern="1200" dirty="0">
                <a:solidFill>
                  <a:schemeClr val="tx1"/>
                </a:solidFill>
                <a:effectLst/>
                <a:latin typeface="+mn-lt"/>
                <a:ea typeface="+mn-ea"/>
                <a:cs typeface="+mn-cs"/>
              </a:rPr>
              <a:t>有很多个版本，其中一个重要的版本是</a:t>
            </a:r>
            <a:r>
              <a:rPr lang="en-US" altLang="zh-CN" sz="1200" b="0" i="0" kern="1200" dirty="0">
                <a:solidFill>
                  <a:schemeClr val="tx1"/>
                </a:solidFill>
                <a:effectLst/>
                <a:latin typeface="+mn-lt"/>
                <a:ea typeface="+mn-ea"/>
                <a:cs typeface="+mn-cs"/>
              </a:rPr>
              <a:t>GRU</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Gated Recurrent Unit</a:t>
            </a:r>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25</a:t>
            </a:fld>
            <a:endParaRPr lang="zh-CN" altLang="en-US"/>
          </a:p>
        </p:txBody>
      </p:sp>
    </p:spTree>
    <p:extLst>
      <p:ext uri="{BB962C8B-B14F-4D97-AF65-F5344CB8AC3E}">
        <p14:creationId xmlns:p14="http://schemas.microsoft.com/office/powerpoint/2010/main" val="497114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王勃栋</a:t>
            </a:r>
            <a:r>
              <a:rPr kumimoji="1" lang="en-US" altLang="zh-CN" dirty="0"/>
              <a:t>-</a:t>
            </a:r>
            <a:r>
              <a:rPr kumimoji="1" lang="zh-CN" altLang="en-US" dirty="0"/>
              <a:t>梳理论文大纲 </a:t>
            </a:r>
            <a:endParaRPr kumimoji="1" lang="en-US" altLang="zh-CN" dirty="0"/>
          </a:p>
          <a:p>
            <a:r>
              <a:rPr kumimoji="1" lang="zh-CN" altLang="en-US" dirty="0"/>
              <a:t>张李</a:t>
            </a:r>
            <a:r>
              <a:rPr kumimoji="1" lang="en-US" altLang="zh-CN" dirty="0"/>
              <a:t>-</a:t>
            </a:r>
            <a:r>
              <a:rPr kumimoji="1" lang="en-US" altLang="zh-CN" dirty="0" err="1"/>
              <a:t>flink</a:t>
            </a:r>
            <a:r>
              <a:rPr kumimoji="1" lang="zh-CN" altLang="en-US" dirty="0"/>
              <a:t> </a:t>
            </a:r>
            <a:r>
              <a:rPr kumimoji="1" lang="en-US" altLang="zh-CN" dirty="0"/>
              <a:t>on</a:t>
            </a:r>
            <a:r>
              <a:rPr kumimoji="1" lang="zh-CN" altLang="en-US" dirty="0"/>
              <a:t> </a:t>
            </a:r>
            <a:r>
              <a:rPr kumimoji="1" lang="en-US" altLang="zh-CN" dirty="0"/>
              <a:t>k8s</a:t>
            </a:r>
            <a:r>
              <a:rPr kumimoji="1" lang="zh-CN" altLang="en-US" dirty="0"/>
              <a:t>研究</a:t>
            </a:r>
            <a:endParaRPr kumimoji="1" lang="en-US" altLang="zh-CN" dirty="0"/>
          </a:p>
          <a:p>
            <a:r>
              <a:rPr kumimoji="1" lang="zh-CN" altLang="en-US" dirty="0"/>
              <a:t>周恒</a:t>
            </a:r>
            <a:r>
              <a:rPr kumimoji="1" lang="en-US" altLang="zh-CN" dirty="0"/>
              <a:t>-LSTM</a:t>
            </a:r>
            <a:r>
              <a:rPr kumimoji="1" lang="zh-CN" altLang="en-US" dirty="0"/>
              <a:t> 研究</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31</a:t>
            </a:fld>
            <a:endParaRPr lang="zh-CN" altLang="en-US"/>
          </a:p>
        </p:txBody>
      </p:sp>
    </p:spTree>
    <p:extLst>
      <p:ext uri="{BB962C8B-B14F-4D97-AF65-F5344CB8AC3E}">
        <p14:creationId xmlns:p14="http://schemas.microsoft.com/office/powerpoint/2010/main" val="10294363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1A3DD89F-DCFF-4301-8FBD-8FE820FFEBF8}"/>
              </a:ext>
            </a:extLst>
          </p:cNvPr>
          <p:cNvSpPr/>
          <p:nvPr userDrawn="1"/>
        </p:nvSpPr>
        <p:spPr>
          <a:xfrm>
            <a:off x="0" y="0"/>
            <a:ext cx="12192000" cy="6858000"/>
          </a:xfrm>
          <a:prstGeom prst="rect">
            <a:avLst/>
          </a:prstGeom>
          <a:gradFill flip="none" rotWithShape="1">
            <a:gsLst>
              <a:gs pos="0">
                <a:srgbClr val="63B7EB"/>
              </a:gs>
              <a:gs pos="50000">
                <a:srgbClr val="B1D7F1"/>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p>
        </p:txBody>
      </p:sp>
      <p:pic>
        <p:nvPicPr>
          <p:cNvPr id="7" name="Picture 1">
            <a:extLst>
              <a:ext uri="{FF2B5EF4-FFF2-40B4-BE49-F238E27FC236}">
                <a16:creationId xmlns:a16="http://schemas.microsoft.com/office/drawing/2014/main" id="{10B946A2-B09E-4820-AF63-1A9F79CADCD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5973932" y="1087577"/>
            <a:ext cx="4721076" cy="4917281"/>
          </a:xfrm>
          <a:prstGeom prst="rect">
            <a:avLst/>
          </a:prstGeom>
        </p:spPr>
      </p:pic>
      <p:grpSp>
        <p:nvGrpSpPr>
          <p:cNvPr id="8" name="Group 1">
            <a:extLst>
              <a:ext uri="{FF2B5EF4-FFF2-40B4-BE49-F238E27FC236}">
                <a16:creationId xmlns:a16="http://schemas.microsoft.com/office/drawing/2014/main" id="{02235A6E-BDA8-477D-9C8F-05B17EA3ECBD}"/>
              </a:ext>
            </a:extLst>
          </p:cNvPr>
          <p:cNvGrpSpPr/>
          <p:nvPr userDrawn="1"/>
        </p:nvGrpSpPr>
        <p:grpSpPr>
          <a:xfrm rot="18672183">
            <a:off x="9485496" y="1654737"/>
            <a:ext cx="1394884" cy="2868084"/>
            <a:chOff x="4048125" y="660400"/>
            <a:chExt cx="1046163" cy="2151063"/>
          </a:xfrm>
        </p:grpSpPr>
        <p:grpSp>
          <p:nvGrpSpPr>
            <p:cNvPr id="9" name="Group 59">
              <a:extLst>
                <a:ext uri="{FF2B5EF4-FFF2-40B4-BE49-F238E27FC236}">
                  <a16:creationId xmlns:a16="http://schemas.microsoft.com/office/drawing/2014/main" id="{3BE23C2D-2D2A-4DAC-8C48-CA04A75ABBB3}"/>
                </a:ext>
              </a:extLst>
            </p:cNvPr>
            <p:cNvGrpSpPr/>
            <p:nvPr/>
          </p:nvGrpSpPr>
          <p:grpSpPr>
            <a:xfrm>
              <a:off x="4328741" y="2203315"/>
              <a:ext cx="486519" cy="608148"/>
              <a:chOff x="3215110" y="1690552"/>
              <a:chExt cx="486519" cy="608148"/>
            </a:xfrm>
          </p:grpSpPr>
          <p:sp>
            <p:nvSpPr>
              <p:cNvPr id="30" name="Freeform 16">
                <a:extLst>
                  <a:ext uri="{FF2B5EF4-FFF2-40B4-BE49-F238E27FC236}">
                    <a16:creationId xmlns:a16="http://schemas.microsoft.com/office/drawing/2014/main" id="{E0816649-0EDD-4EBD-A5C6-A4053CACFFC6}"/>
                  </a:ext>
                </a:extLst>
              </p:cNvPr>
              <p:cNvSpPr>
                <a:spLocks/>
              </p:cNvSpPr>
              <p:nvPr/>
            </p:nvSpPr>
            <p:spPr bwMode="auto">
              <a:xfrm>
                <a:off x="3215110" y="1724105"/>
                <a:ext cx="97514" cy="574595"/>
              </a:xfrm>
              <a:custGeom>
                <a:avLst/>
                <a:gdLst/>
                <a:ahLst/>
                <a:cxnLst>
                  <a:cxn ang="0">
                    <a:pos x="0" y="2192"/>
                  </a:cxn>
                  <a:cxn ang="0">
                    <a:pos x="189" y="0"/>
                  </a:cxn>
                  <a:cxn ang="0">
                    <a:pos x="372" y="0"/>
                  </a:cxn>
                  <a:cxn ang="0">
                    <a:pos x="221" y="2192"/>
                  </a:cxn>
                  <a:cxn ang="0">
                    <a:pos x="0" y="2192"/>
                  </a:cxn>
                </a:cxnLst>
                <a:rect l="0" t="0" r="r" b="b"/>
                <a:pathLst>
                  <a:path w="372" h="2192">
                    <a:moveTo>
                      <a:pt x="0" y="2192"/>
                    </a:moveTo>
                    <a:lnTo>
                      <a:pt x="189" y="0"/>
                    </a:lnTo>
                    <a:lnTo>
                      <a:pt x="372" y="0"/>
                    </a:lnTo>
                    <a:lnTo>
                      <a:pt x="221" y="2192"/>
                    </a:lnTo>
                    <a:lnTo>
                      <a:pt x="0" y="2192"/>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1" name="Freeform 17">
                <a:extLst>
                  <a:ext uri="{FF2B5EF4-FFF2-40B4-BE49-F238E27FC236}">
                    <a16:creationId xmlns:a16="http://schemas.microsoft.com/office/drawing/2014/main" id="{BFE1C691-EF99-4736-B400-CEBE7CD17017}"/>
                  </a:ext>
                </a:extLst>
              </p:cNvPr>
              <p:cNvSpPr>
                <a:spLocks/>
              </p:cNvSpPr>
              <p:nvPr/>
            </p:nvSpPr>
            <p:spPr bwMode="auto">
              <a:xfrm>
                <a:off x="3585242" y="1690552"/>
                <a:ext cx="116387" cy="608148"/>
              </a:xfrm>
              <a:custGeom>
                <a:avLst/>
                <a:gdLst/>
                <a:ahLst/>
                <a:cxnLst>
                  <a:cxn ang="0">
                    <a:pos x="242" y="0"/>
                  </a:cxn>
                  <a:cxn ang="0">
                    <a:pos x="447" y="2320"/>
                  </a:cxn>
                  <a:cxn ang="0">
                    <a:pos x="101" y="2320"/>
                  </a:cxn>
                  <a:cxn ang="0">
                    <a:pos x="0" y="116"/>
                  </a:cxn>
                  <a:cxn ang="0">
                    <a:pos x="106" y="0"/>
                  </a:cxn>
                  <a:cxn ang="0">
                    <a:pos x="242" y="0"/>
                  </a:cxn>
                </a:cxnLst>
                <a:rect l="0" t="0" r="r" b="b"/>
                <a:pathLst>
                  <a:path w="447" h="2320">
                    <a:moveTo>
                      <a:pt x="242" y="0"/>
                    </a:moveTo>
                    <a:lnTo>
                      <a:pt x="447" y="2320"/>
                    </a:lnTo>
                    <a:lnTo>
                      <a:pt x="101" y="2320"/>
                    </a:lnTo>
                    <a:lnTo>
                      <a:pt x="0" y="116"/>
                    </a:lnTo>
                    <a:lnTo>
                      <a:pt x="106" y="0"/>
                    </a:lnTo>
                    <a:lnTo>
                      <a:pt x="242" y="0"/>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2" name="Freeform 18">
                <a:extLst>
                  <a:ext uri="{FF2B5EF4-FFF2-40B4-BE49-F238E27FC236}">
                    <a16:creationId xmlns:a16="http://schemas.microsoft.com/office/drawing/2014/main" id="{012E23B3-F283-432E-846B-0BCCF85C4BE3}"/>
                  </a:ext>
                </a:extLst>
              </p:cNvPr>
              <p:cNvSpPr>
                <a:spLocks/>
              </p:cNvSpPr>
              <p:nvPr/>
            </p:nvSpPr>
            <p:spPr bwMode="auto">
              <a:xfrm>
                <a:off x="3520233" y="1783627"/>
                <a:ext cx="91223" cy="515073"/>
              </a:xfrm>
              <a:custGeom>
                <a:avLst/>
                <a:gdLst/>
                <a:ahLst/>
                <a:cxnLst>
                  <a:cxn ang="0">
                    <a:pos x="45" y="1711"/>
                  </a:cxn>
                  <a:cxn ang="0">
                    <a:pos x="0" y="0"/>
                  </a:cxn>
                  <a:cxn ang="0">
                    <a:pos x="266" y="0"/>
                  </a:cxn>
                  <a:cxn ang="0">
                    <a:pos x="349" y="1711"/>
                  </a:cxn>
                  <a:cxn ang="0">
                    <a:pos x="45" y="1711"/>
                  </a:cxn>
                </a:cxnLst>
                <a:rect l="0" t="0" r="r" b="b"/>
                <a:pathLst>
                  <a:path w="349" h="1711">
                    <a:moveTo>
                      <a:pt x="45" y="1711"/>
                    </a:moveTo>
                    <a:lnTo>
                      <a:pt x="0" y="0"/>
                    </a:lnTo>
                    <a:lnTo>
                      <a:pt x="266" y="0"/>
                    </a:lnTo>
                    <a:lnTo>
                      <a:pt x="349" y="1711"/>
                    </a:lnTo>
                    <a:lnTo>
                      <a:pt x="45" y="1711"/>
                    </a:lnTo>
                    <a:close/>
                  </a:path>
                </a:pathLst>
              </a:custGeom>
              <a:gradFill flip="none" rotWithShape="1">
                <a:gsLst>
                  <a:gs pos="0">
                    <a:srgbClr val="FFFFFF">
                      <a:lumMod val="85000"/>
                      <a:shade val="30000"/>
                      <a:satMod val="115000"/>
                    </a:srgbClr>
                  </a:gs>
                  <a:gs pos="50000">
                    <a:srgbClr val="FFFFFF">
                      <a:lumMod val="85000"/>
                      <a:shade val="67500"/>
                      <a:satMod val="115000"/>
                    </a:srgbClr>
                  </a:gs>
                  <a:gs pos="100000">
                    <a:srgbClr val="FFFFFF">
                      <a:lumMod val="85000"/>
                      <a:shade val="100000"/>
                      <a:satMod val="115000"/>
                    </a:srgbClr>
                  </a:gs>
                </a:gsLst>
                <a:path path="circle">
                  <a:fillToRect l="100000" b="100000"/>
                </a:path>
                <a:tileRect t="-100000" r="-100000"/>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3" name="Freeform 19">
                <a:extLst>
                  <a:ext uri="{FF2B5EF4-FFF2-40B4-BE49-F238E27FC236}">
                    <a16:creationId xmlns:a16="http://schemas.microsoft.com/office/drawing/2014/main" id="{B7400716-5569-46BE-BA5A-6DF88260AB32}"/>
                  </a:ext>
                </a:extLst>
              </p:cNvPr>
              <p:cNvSpPr>
                <a:spLocks/>
              </p:cNvSpPr>
              <p:nvPr/>
            </p:nvSpPr>
            <p:spPr bwMode="auto">
              <a:xfrm>
                <a:off x="3374487" y="1849928"/>
                <a:ext cx="157280" cy="448772"/>
              </a:xfrm>
              <a:custGeom>
                <a:avLst/>
                <a:gdLst/>
                <a:ahLst/>
                <a:cxnLst>
                  <a:cxn ang="0">
                    <a:pos x="555" y="0"/>
                  </a:cxn>
                  <a:cxn ang="0">
                    <a:pos x="600" y="1711"/>
                  </a:cxn>
                  <a:cxn ang="0">
                    <a:pos x="0" y="1711"/>
                  </a:cxn>
                  <a:cxn ang="0">
                    <a:pos x="41" y="0"/>
                  </a:cxn>
                  <a:cxn ang="0">
                    <a:pos x="555" y="0"/>
                  </a:cxn>
                </a:cxnLst>
                <a:rect l="0" t="0" r="r" b="b"/>
                <a:pathLst>
                  <a:path w="600" h="1711">
                    <a:moveTo>
                      <a:pt x="555" y="0"/>
                    </a:moveTo>
                    <a:lnTo>
                      <a:pt x="600" y="1711"/>
                    </a:lnTo>
                    <a:lnTo>
                      <a:pt x="0" y="1711"/>
                    </a:lnTo>
                    <a:lnTo>
                      <a:pt x="41" y="0"/>
                    </a:lnTo>
                    <a:lnTo>
                      <a:pt x="555" y="0"/>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4" name="Freeform 20">
                <a:extLst>
                  <a:ext uri="{FF2B5EF4-FFF2-40B4-BE49-F238E27FC236}">
                    <a16:creationId xmlns:a16="http://schemas.microsoft.com/office/drawing/2014/main" id="{B0E8FA1B-8306-4D85-B184-78ACDF7D14F6}"/>
                  </a:ext>
                </a:extLst>
              </p:cNvPr>
              <p:cNvSpPr>
                <a:spLocks/>
              </p:cNvSpPr>
              <p:nvPr/>
            </p:nvSpPr>
            <p:spPr bwMode="auto">
              <a:xfrm>
                <a:off x="3272779" y="1783627"/>
                <a:ext cx="112193" cy="515073"/>
              </a:xfrm>
              <a:custGeom>
                <a:avLst/>
                <a:gdLst/>
                <a:ahLst/>
                <a:cxnLst>
                  <a:cxn ang="0">
                    <a:pos x="386" y="1711"/>
                  </a:cxn>
                  <a:cxn ang="0">
                    <a:pos x="427" y="0"/>
                  </a:cxn>
                  <a:cxn ang="0">
                    <a:pos x="118" y="0"/>
                  </a:cxn>
                  <a:cxn ang="0">
                    <a:pos x="0" y="1711"/>
                  </a:cxn>
                  <a:cxn ang="0">
                    <a:pos x="386" y="1711"/>
                  </a:cxn>
                </a:cxnLst>
                <a:rect l="0" t="0" r="r" b="b"/>
                <a:pathLst>
                  <a:path w="427" h="1711">
                    <a:moveTo>
                      <a:pt x="386" y="1711"/>
                    </a:moveTo>
                    <a:lnTo>
                      <a:pt x="427" y="0"/>
                    </a:lnTo>
                    <a:lnTo>
                      <a:pt x="118" y="0"/>
                    </a:lnTo>
                    <a:lnTo>
                      <a:pt x="0" y="1711"/>
                    </a:lnTo>
                    <a:lnTo>
                      <a:pt x="386" y="1711"/>
                    </a:lnTo>
                    <a:close/>
                  </a:path>
                </a:pathLst>
              </a:custGeom>
              <a:gradFill flip="none" rotWithShape="1">
                <a:gsLst>
                  <a:gs pos="0">
                    <a:srgbClr val="FFFFFF">
                      <a:lumMod val="85000"/>
                      <a:shade val="30000"/>
                      <a:satMod val="115000"/>
                    </a:srgbClr>
                  </a:gs>
                  <a:gs pos="50000">
                    <a:srgbClr val="FFFFFF">
                      <a:lumMod val="85000"/>
                      <a:shade val="67500"/>
                      <a:satMod val="115000"/>
                    </a:srgbClr>
                  </a:gs>
                  <a:gs pos="100000">
                    <a:srgbClr val="FFFFFF">
                      <a:lumMod val="85000"/>
                      <a:shade val="100000"/>
                      <a:satMod val="115000"/>
                    </a:srgbClr>
                  </a:gs>
                </a:gsLst>
                <a:path path="circle">
                  <a:fillToRect l="100000" b="100000"/>
                </a:path>
                <a:tileRect t="-100000" r="-100000"/>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grpSp>
        <p:grpSp>
          <p:nvGrpSpPr>
            <p:cNvPr id="10" name="Group 77">
              <a:extLst>
                <a:ext uri="{FF2B5EF4-FFF2-40B4-BE49-F238E27FC236}">
                  <a16:creationId xmlns:a16="http://schemas.microsoft.com/office/drawing/2014/main" id="{9F1588A9-21CE-4F79-9356-83BA9EB83900}"/>
                </a:ext>
              </a:extLst>
            </p:cNvPr>
            <p:cNvGrpSpPr/>
            <p:nvPr/>
          </p:nvGrpSpPr>
          <p:grpSpPr>
            <a:xfrm>
              <a:off x="4048125" y="660400"/>
              <a:ext cx="1046163" cy="1893888"/>
              <a:chOff x="4048125" y="660400"/>
              <a:chExt cx="1046163" cy="1893888"/>
            </a:xfrm>
          </p:grpSpPr>
          <p:sp>
            <p:nvSpPr>
              <p:cNvPr id="11" name="Freeform 8">
                <a:extLst>
                  <a:ext uri="{FF2B5EF4-FFF2-40B4-BE49-F238E27FC236}">
                    <a16:creationId xmlns:a16="http://schemas.microsoft.com/office/drawing/2014/main" id="{156CA861-59FB-4E79-BFE5-DECD101F5A92}"/>
                  </a:ext>
                </a:extLst>
              </p:cNvPr>
              <p:cNvSpPr>
                <a:spLocks/>
              </p:cNvSpPr>
              <p:nvPr/>
            </p:nvSpPr>
            <p:spPr bwMode="auto">
              <a:xfrm>
                <a:off x="4048125" y="1368425"/>
                <a:ext cx="201613" cy="447675"/>
              </a:xfrm>
              <a:custGeom>
                <a:avLst/>
                <a:gdLst>
                  <a:gd name="T0" fmla="*/ 0 w 464"/>
                  <a:gd name="T1" fmla="*/ 279 h 1029"/>
                  <a:gd name="T2" fmla="*/ 464 w 464"/>
                  <a:gd name="T3" fmla="*/ 0 h 1029"/>
                  <a:gd name="T4" fmla="*/ 444 w 464"/>
                  <a:gd name="T5" fmla="*/ 641 h 1029"/>
                  <a:gd name="T6" fmla="*/ 319 w 464"/>
                  <a:gd name="T7" fmla="*/ 802 h 1029"/>
                  <a:gd name="T8" fmla="*/ 205 w 464"/>
                  <a:gd name="T9" fmla="*/ 1029 h 1029"/>
                  <a:gd name="T10" fmla="*/ 59 w 464"/>
                  <a:gd name="T11" fmla="*/ 966 h 1029"/>
                  <a:gd name="T12" fmla="*/ 0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0" y="279"/>
                    </a:moveTo>
                    <a:cubicBezTo>
                      <a:pt x="464" y="0"/>
                      <a:pt x="464" y="0"/>
                      <a:pt x="464" y="0"/>
                    </a:cubicBezTo>
                    <a:cubicBezTo>
                      <a:pt x="444" y="641"/>
                      <a:pt x="444" y="641"/>
                      <a:pt x="444" y="641"/>
                    </a:cubicBezTo>
                    <a:cubicBezTo>
                      <a:pt x="444" y="641"/>
                      <a:pt x="379" y="713"/>
                      <a:pt x="319" y="802"/>
                    </a:cubicBezTo>
                    <a:cubicBezTo>
                      <a:pt x="266" y="881"/>
                      <a:pt x="205" y="1029"/>
                      <a:pt x="205" y="1029"/>
                    </a:cubicBezTo>
                    <a:cubicBezTo>
                      <a:pt x="59" y="966"/>
                      <a:pt x="59" y="966"/>
                      <a:pt x="59" y="966"/>
                    </a:cubicBezTo>
                    <a:lnTo>
                      <a:pt x="0"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4" name="Freeform 9">
                <a:extLst>
                  <a:ext uri="{FF2B5EF4-FFF2-40B4-BE49-F238E27FC236}">
                    <a16:creationId xmlns:a16="http://schemas.microsoft.com/office/drawing/2014/main" id="{261308A0-82E4-4AE3-BF74-E6D4FDB862A5}"/>
                  </a:ext>
                </a:extLst>
              </p:cNvPr>
              <p:cNvSpPr>
                <a:spLocks/>
              </p:cNvSpPr>
              <p:nvPr/>
            </p:nvSpPr>
            <p:spPr bwMode="auto">
              <a:xfrm>
                <a:off x="4892675" y="1368425"/>
                <a:ext cx="201613" cy="447675"/>
              </a:xfrm>
              <a:custGeom>
                <a:avLst/>
                <a:gdLst>
                  <a:gd name="T0" fmla="*/ 464 w 464"/>
                  <a:gd name="T1" fmla="*/ 279 h 1029"/>
                  <a:gd name="T2" fmla="*/ 0 w 464"/>
                  <a:gd name="T3" fmla="*/ 0 h 1029"/>
                  <a:gd name="T4" fmla="*/ 20 w 464"/>
                  <a:gd name="T5" fmla="*/ 641 h 1029"/>
                  <a:gd name="T6" fmla="*/ 145 w 464"/>
                  <a:gd name="T7" fmla="*/ 802 h 1029"/>
                  <a:gd name="T8" fmla="*/ 259 w 464"/>
                  <a:gd name="T9" fmla="*/ 1029 h 1029"/>
                  <a:gd name="T10" fmla="*/ 405 w 464"/>
                  <a:gd name="T11" fmla="*/ 966 h 1029"/>
                  <a:gd name="T12" fmla="*/ 464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464" y="279"/>
                    </a:moveTo>
                    <a:cubicBezTo>
                      <a:pt x="0" y="0"/>
                      <a:pt x="0" y="0"/>
                      <a:pt x="0" y="0"/>
                    </a:cubicBezTo>
                    <a:cubicBezTo>
                      <a:pt x="20" y="641"/>
                      <a:pt x="20" y="641"/>
                      <a:pt x="20" y="641"/>
                    </a:cubicBezTo>
                    <a:cubicBezTo>
                      <a:pt x="20" y="641"/>
                      <a:pt x="85" y="713"/>
                      <a:pt x="145" y="802"/>
                    </a:cubicBezTo>
                    <a:cubicBezTo>
                      <a:pt x="198" y="881"/>
                      <a:pt x="259" y="1029"/>
                      <a:pt x="259" y="1029"/>
                    </a:cubicBezTo>
                    <a:cubicBezTo>
                      <a:pt x="405" y="966"/>
                      <a:pt x="405" y="966"/>
                      <a:pt x="405" y="966"/>
                    </a:cubicBezTo>
                    <a:lnTo>
                      <a:pt x="464"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5" name="Freeform 10">
                <a:extLst>
                  <a:ext uri="{FF2B5EF4-FFF2-40B4-BE49-F238E27FC236}">
                    <a16:creationId xmlns:a16="http://schemas.microsoft.com/office/drawing/2014/main" id="{940FBE45-E3A0-4088-A134-F4A2E2B3E3F5}"/>
                  </a:ext>
                </a:extLst>
              </p:cNvPr>
              <p:cNvSpPr>
                <a:spLocks/>
              </p:cNvSpPr>
              <p:nvPr/>
            </p:nvSpPr>
            <p:spPr bwMode="auto">
              <a:xfrm>
                <a:off x="4249738" y="1679575"/>
                <a:ext cx="322263" cy="106363"/>
              </a:xfrm>
              <a:custGeom>
                <a:avLst/>
                <a:gdLst>
                  <a:gd name="T0" fmla="*/ 209 w 738"/>
                  <a:gd name="T1" fmla="*/ 185 h 246"/>
                  <a:gd name="T2" fmla="*/ 738 w 738"/>
                  <a:gd name="T3" fmla="*/ 213 h 246"/>
                  <a:gd name="T4" fmla="*/ 738 w 738"/>
                  <a:gd name="T5" fmla="*/ 102 h 246"/>
                  <a:gd name="T6" fmla="*/ 323 w 738"/>
                  <a:gd name="T7" fmla="*/ 74 h 246"/>
                  <a:gd name="T8" fmla="*/ 21 w 738"/>
                  <a:gd name="T9" fmla="*/ 0 h 246"/>
                  <a:gd name="T10" fmla="*/ 20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209" y="185"/>
                    </a:moveTo>
                    <a:cubicBezTo>
                      <a:pt x="416" y="246"/>
                      <a:pt x="738" y="213"/>
                      <a:pt x="738" y="213"/>
                    </a:cubicBezTo>
                    <a:cubicBezTo>
                      <a:pt x="738" y="102"/>
                      <a:pt x="738" y="102"/>
                      <a:pt x="738" y="102"/>
                    </a:cubicBezTo>
                    <a:cubicBezTo>
                      <a:pt x="738" y="102"/>
                      <a:pt x="477" y="91"/>
                      <a:pt x="323" y="74"/>
                    </a:cubicBezTo>
                    <a:cubicBezTo>
                      <a:pt x="142" y="54"/>
                      <a:pt x="21" y="0"/>
                      <a:pt x="21" y="0"/>
                    </a:cubicBezTo>
                    <a:cubicBezTo>
                      <a:pt x="21" y="0"/>
                      <a:pt x="0" y="123"/>
                      <a:pt x="209" y="185"/>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6" name="Freeform 11">
                <a:extLst>
                  <a:ext uri="{FF2B5EF4-FFF2-40B4-BE49-F238E27FC236}">
                    <a16:creationId xmlns:a16="http://schemas.microsoft.com/office/drawing/2014/main" id="{BBB9D95F-507B-4053-B542-67A6B7D04A53}"/>
                  </a:ext>
                </a:extLst>
              </p:cNvPr>
              <p:cNvSpPr>
                <a:spLocks/>
              </p:cNvSpPr>
              <p:nvPr/>
            </p:nvSpPr>
            <p:spPr bwMode="auto">
              <a:xfrm>
                <a:off x="4572000" y="1679575"/>
                <a:ext cx="320675" cy="106363"/>
              </a:xfrm>
              <a:custGeom>
                <a:avLst/>
                <a:gdLst>
                  <a:gd name="T0" fmla="*/ 529 w 738"/>
                  <a:gd name="T1" fmla="*/ 185 h 246"/>
                  <a:gd name="T2" fmla="*/ 0 w 738"/>
                  <a:gd name="T3" fmla="*/ 213 h 246"/>
                  <a:gd name="T4" fmla="*/ 0 w 738"/>
                  <a:gd name="T5" fmla="*/ 102 h 246"/>
                  <a:gd name="T6" fmla="*/ 415 w 738"/>
                  <a:gd name="T7" fmla="*/ 74 h 246"/>
                  <a:gd name="T8" fmla="*/ 717 w 738"/>
                  <a:gd name="T9" fmla="*/ 0 h 246"/>
                  <a:gd name="T10" fmla="*/ 52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529" y="185"/>
                    </a:moveTo>
                    <a:cubicBezTo>
                      <a:pt x="322" y="246"/>
                      <a:pt x="0" y="213"/>
                      <a:pt x="0" y="213"/>
                    </a:cubicBezTo>
                    <a:cubicBezTo>
                      <a:pt x="0" y="102"/>
                      <a:pt x="0" y="102"/>
                      <a:pt x="0" y="102"/>
                    </a:cubicBezTo>
                    <a:cubicBezTo>
                      <a:pt x="0" y="102"/>
                      <a:pt x="261" y="91"/>
                      <a:pt x="415" y="74"/>
                    </a:cubicBezTo>
                    <a:cubicBezTo>
                      <a:pt x="596" y="54"/>
                      <a:pt x="717" y="0"/>
                      <a:pt x="717" y="0"/>
                    </a:cubicBezTo>
                    <a:cubicBezTo>
                      <a:pt x="717" y="0"/>
                      <a:pt x="738" y="123"/>
                      <a:pt x="529" y="185"/>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7" name="Freeform 20">
                <a:extLst>
                  <a:ext uri="{FF2B5EF4-FFF2-40B4-BE49-F238E27FC236}">
                    <a16:creationId xmlns:a16="http://schemas.microsoft.com/office/drawing/2014/main" id="{E5C1A780-BA17-4DD3-A4C3-E9106D228A2A}"/>
                  </a:ext>
                </a:extLst>
              </p:cNvPr>
              <p:cNvSpPr>
                <a:spLocks/>
              </p:cNvSpPr>
              <p:nvPr/>
            </p:nvSpPr>
            <p:spPr bwMode="auto">
              <a:xfrm>
                <a:off x="4572000" y="1787525"/>
                <a:ext cx="300038" cy="766763"/>
              </a:xfrm>
              <a:custGeom>
                <a:avLst/>
                <a:gdLst>
                  <a:gd name="T0" fmla="*/ 603 w 690"/>
                  <a:gd name="T1" fmla="*/ 908 h 1762"/>
                  <a:gd name="T2" fmla="*/ 485 w 690"/>
                  <a:gd name="T3" fmla="*/ 686 h 1762"/>
                  <a:gd name="T4" fmla="*/ 434 w 690"/>
                  <a:gd name="T5" fmla="*/ 1060 h 1762"/>
                  <a:gd name="T6" fmla="*/ 0 w 690"/>
                  <a:gd name="T7" fmla="*/ 1762 h 1762"/>
                  <a:gd name="T8" fmla="*/ 0 w 690"/>
                  <a:gd name="T9" fmla="*/ 0 h 1762"/>
                  <a:gd name="T10" fmla="*/ 391 w 690"/>
                  <a:gd name="T11" fmla="*/ 0 h 1762"/>
                  <a:gd name="T12" fmla="*/ 608 w 690"/>
                  <a:gd name="T13" fmla="*/ 416 h 1762"/>
                  <a:gd name="T14" fmla="*/ 603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603" y="908"/>
                    </a:moveTo>
                    <a:cubicBezTo>
                      <a:pt x="485" y="686"/>
                      <a:pt x="485" y="686"/>
                      <a:pt x="485" y="686"/>
                    </a:cubicBezTo>
                    <a:cubicBezTo>
                      <a:pt x="485" y="686"/>
                      <a:pt x="506" y="858"/>
                      <a:pt x="434" y="1060"/>
                    </a:cubicBezTo>
                    <a:cubicBezTo>
                      <a:pt x="343" y="1316"/>
                      <a:pt x="0" y="1762"/>
                      <a:pt x="0" y="1762"/>
                    </a:cubicBezTo>
                    <a:cubicBezTo>
                      <a:pt x="0" y="0"/>
                      <a:pt x="0" y="0"/>
                      <a:pt x="0" y="0"/>
                    </a:cubicBezTo>
                    <a:cubicBezTo>
                      <a:pt x="391" y="0"/>
                      <a:pt x="391" y="0"/>
                      <a:pt x="391" y="0"/>
                    </a:cubicBezTo>
                    <a:cubicBezTo>
                      <a:pt x="391" y="0"/>
                      <a:pt x="541" y="213"/>
                      <a:pt x="608" y="416"/>
                    </a:cubicBezTo>
                    <a:cubicBezTo>
                      <a:pt x="690" y="664"/>
                      <a:pt x="603" y="908"/>
                      <a:pt x="603" y="908"/>
                    </a:cubicBezTo>
                    <a:close/>
                  </a:path>
                </a:pathLst>
              </a:custGeom>
              <a:solidFill>
                <a:srgbClr val="F8C47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8" name="Freeform 21">
                <a:extLst>
                  <a:ext uri="{FF2B5EF4-FFF2-40B4-BE49-F238E27FC236}">
                    <a16:creationId xmlns:a16="http://schemas.microsoft.com/office/drawing/2014/main" id="{DDE61E43-D787-48DF-B32A-BC1F0CB663F3}"/>
                  </a:ext>
                </a:extLst>
              </p:cNvPr>
              <p:cNvSpPr>
                <a:spLocks/>
              </p:cNvSpPr>
              <p:nvPr/>
            </p:nvSpPr>
            <p:spPr bwMode="auto">
              <a:xfrm>
                <a:off x="4270375" y="1787525"/>
                <a:ext cx="301625" cy="766763"/>
              </a:xfrm>
              <a:custGeom>
                <a:avLst/>
                <a:gdLst>
                  <a:gd name="T0" fmla="*/ 87 w 690"/>
                  <a:gd name="T1" fmla="*/ 908 h 1762"/>
                  <a:gd name="T2" fmla="*/ 205 w 690"/>
                  <a:gd name="T3" fmla="*/ 686 h 1762"/>
                  <a:gd name="T4" fmla="*/ 256 w 690"/>
                  <a:gd name="T5" fmla="*/ 1060 h 1762"/>
                  <a:gd name="T6" fmla="*/ 690 w 690"/>
                  <a:gd name="T7" fmla="*/ 1762 h 1762"/>
                  <a:gd name="T8" fmla="*/ 690 w 690"/>
                  <a:gd name="T9" fmla="*/ 0 h 1762"/>
                  <a:gd name="T10" fmla="*/ 299 w 690"/>
                  <a:gd name="T11" fmla="*/ 0 h 1762"/>
                  <a:gd name="T12" fmla="*/ 82 w 690"/>
                  <a:gd name="T13" fmla="*/ 416 h 1762"/>
                  <a:gd name="T14" fmla="*/ 87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87" y="908"/>
                    </a:moveTo>
                    <a:cubicBezTo>
                      <a:pt x="205" y="686"/>
                      <a:pt x="205" y="686"/>
                      <a:pt x="205" y="686"/>
                    </a:cubicBezTo>
                    <a:cubicBezTo>
                      <a:pt x="205" y="686"/>
                      <a:pt x="184" y="858"/>
                      <a:pt x="256" y="1060"/>
                    </a:cubicBezTo>
                    <a:cubicBezTo>
                      <a:pt x="347" y="1316"/>
                      <a:pt x="690" y="1762"/>
                      <a:pt x="690" y="1762"/>
                    </a:cubicBezTo>
                    <a:cubicBezTo>
                      <a:pt x="690" y="0"/>
                      <a:pt x="690" y="0"/>
                      <a:pt x="690" y="0"/>
                    </a:cubicBezTo>
                    <a:cubicBezTo>
                      <a:pt x="299" y="0"/>
                      <a:pt x="299" y="0"/>
                      <a:pt x="299" y="0"/>
                    </a:cubicBezTo>
                    <a:cubicBezTo>
                      <a:pt x="299" y="0"/>
                      <a:pt x="149" y="213"/>
                      <a:pt x="82" y="416"/>
                    </a:cubicBezTo>
                    <a:cubicBezTo>
                      <a:pt x="0" y="664"/>
                      <a:pt x="87" y="908"/>
                      <a:pt x="87" y="908"/>
                    </a:cubicBezTo>
                    <a:close/>
                  </a:path>
                </a:pathLst>
              </a:custGeom>
              <a:solidFill>
                <a:srgbClr val="FCE5C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9" name="Freeform 22">
                <a:extLst>
                  <a:ext uri="{FF2B5EF4-FFF2-40B4-BE49-F238E27FC236}">
                    <a16:creationId xmlns:a16="http://schemas.microsoft.com/office/drawing/2014/main" id="{354C2C10-73A9-455E-BCCC-AD10FB5C9DD7}"/>
                  </a:ext>
                </a:extLst>
              </p:cNvPr>
              <p:cNvSpPr>
                <a:spLocks/>
              </p:cNvSpPr>
              <p:nvPr/>
            </p:nvSpPr>
            <p:spPr bwMode="auto">
              <a:xfrm>
                <a:off x="4572000" y="1787525"/>
                <a:ext cx="200025" cy="520700"/>
              </a:xfrm>
              <a:custGeom>
                <a:avLst/>
                <a:gdLst>
                  <a:gd name="T0" fmla="*/ 403 w 462"/>
                  <a:gd name="T1" fmla="*/ 616 h 1196"/>
                  <a:gd name="T2" fmla="*/ 325 w 462"/>
                  <a:gd name="T3" fmla="*/ 465 h 1196"/>
                  <a:gd name="T4" fmla="*/ 290 w 462"/>
                  <a:gd name="T5" fmla="*/ 719 h 1196"/>
                  <a:gd name="T6" fmla="*/ 0 w 462"/>
                  <a:gd name="T7" fmla="*/ 1196 h 1196"/>
                  <a:gd name="T8" fmla="*/ 0 w 462"/>
                  <a:gd name="T9" fmla="*/ 0 h 1196"/>
                  <a:gd name="T10" fmla="*/ 262 w 462"/>
                  <a:gd name="T11" fmla="*/ 0 h 1196"/>
                  <a:gd name="T12" fmla="*/ 407 w 462"/>
                  <a:gd name="T13" fmla="*/ 282 h 1196"/>
                  <a:gd name="T14" fmla="*/ 403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403" y="616"/>
                    </a:moveTo>
                    <a:cubicBezTo>
                      <a:pt x="325" y="465"/>
                      <a:pt x="325" y="465"/>
                      <a:pt x="325" y="465"/>
                    </a:cubicBezTo>
                    <a:cubicBezTo>
                      <a:pt x="325" y="465"/>
                      <a:pt x="339" y="582"/>
                      <a:pt x="290" y="719"/>
                    </a:cubicBezTo>
                    <a:cubicBezTo>
                      <a:pt x="230" y="893"/>
                      <a:pt x="0" y="1196"/>
                      <a:pt x="0" y="1196"/>
                    </a:cubicBezTo>
                    <a:cubicBezTo>
                      <a:pt x="0" y="0"/>
                      <a:pt x="0" y="0"/>
                      <a:pt x="0" y="0"/>
                    </a:cubicBezTo>
                    <a:cubicBezTo>
                      <a:pt x="262" y="0"/>
                      <a:pt x="262" y="0"/>
                      <a:pt x="262" y="0"/>
                    </a:cubicBezTo>
                    <a:cubicBezTo>
                      <a:pt x="262" y="0"/>
                      <a:pt x="362" y="145"/>
                      <a:pt x="407" y="282"/>
                    </a:cubicBezTo>
                    <a:cubicBezTo>
                      <a:pt x="462" y="450"/>
                      <a:pt x="403" y="616"/>
                      <a:pt x="403" y="616"/>
                    </a:cubicBezTo>
                    <a:close/>
                  </a:path>
                </a:pathLst>
              </a:custGeom>
              <a:solidFill>
                <a:srgbClr val="BA760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0" name="Freeform 23">
                <a:extLst>
                  <a:ext uri="{FF2B5EF4-FFF2-40B4-BE49-F238E27FC236}">
                    <a16:creationId xmlns:a16="http://schemas.microsoft.com/office/drawing/2014/main" id="{D24852B6-8263-4A9D-ACB6-2A95AB881FE9}"/>
                  </a:ext>
                </a:extLst>
              </p:cNvPr>
              <p:cNvSpPr>
                <a:spLocks/>
              </p:cNvSpPr>
              <p:nvPr/>
            </p:nvSpPr>
            <p:spPr bwMode="auto">
              <a:xfrm>
                <a:off x="4370388" y="1787525"/>
                <a:ext cx="201613" cy="520700"/>
              </a:xfrm>
              <a:custGeom>
                <a:avLst/>
                <a:gdLst>
                  <a:gd name="T0" fmla="*/ 59 w 462"/>
                  <a:gd name="T1" fmla="*/ 616 h 1196"/>
                  <a:gd name="T2" fmla="*/ 137 w 462"/>
                  <a:gd name="T3" fmla="*/ 465 h 1196"/>
                  <a:gd name="T4" fmla="*/ 172 w 462"/>
                  <a:gd name="T5" fmla="*/ 719 h 1196"/>
                  <a:gd name="T6" fmla="*/ 462 w 462"/>
                  <a:gd name="T7" fmla="*/ 1196 h 1196"/>
                  <a:gd name="T8" fmla="*/ 462 w 462"/>
                  <a:gd name="T9" fmla="*/ 0 h 1196"/>
                  <a:gd name="T10" fmla="*/ 200 w 462"/>
                  <a:gd name="T11" fmla="*/ 0 h 1196"/>
                  <a:gd name="T12" fmla="*/ 55 w 462"/>
                  <a:gd name="T13" fmla="*/ 282 h 1196"/>
                  <a:gd name="T14" fmla="*/ 59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59" y="616"/>
                    </a:moveTo>
                    <a:cubicBezTo>
                      <a:pt x="137" y="465"/>
                      <a:pt x="137" y="465"/>
                      <a:pt x="137" y="465"/>
                    </a:cubicBezTo>
                    <a:cubicBezTo>
                      <a:pt x="137" y="465"/>
                      <a:pt x="123" y="582"/>
                      <a:pt x="172" y="719"/>
                    </a:cubicBezTo>
                    <a:cubicBezTo>
                      <a:pt x="232" y="893"/>
                      <a:pt x="462" y="1196"/>
                      <a:pt x="462" y="1196"/>
                    </a:cubicBezTo>
                    <a:cubicBezTo>
                      <a:pt x="462" y="0"/>
                      <a:pt x="462" y="0"/>
                      <a:pt x="462" y="0"/>
                    </a:cubicBezTo>
                    <a:cubicBezTo>
                      <a:pt x="200" y="0"/>
                      <a:pt x="200" y="0"/>
                      <a:pt x="200" y="0"/>
                    </a:cubicBezTo>
                    <a:cubicBezTo>
                      <a:pt x="200" y="0"/>
                      <a:pt x="100" y="145"/>
                      <a:pt x="55" y="282"/>
                    </a:cubicBezTo>
                    <a:cubicBezTo>
                      <a:pt x="0" y="450"/>
                      <a:pt x="59" y="616"/>
                      <a:pt x="59" y="616"/>
                    </a:cubicBezTo>
                    <a:close/>
                  </a:path>
                </a:pathLst>
              </a:custGeom>
              <a:solidFill>
                <a:srgbClr val="F39C12"/>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1" name="Freeform 26">
                <a:extLst>
                  <a:ext uri="{FF2B5EF4-FFF2-40B4-BE49-F238E27FC236}">
                    <a16:creationId xmlns:a16="http://schemas.microsoft.com/office/drawing/2014/main" id="{F4C6C8CE-AA65-41EE-B3B6-76182D74A942}"/>
                  </a:ext>
                </a:extLst>
              </p:cNvPr>
              <p:cNvSpPr>
                <a:spLocks/>
              </p:cNvSpPr>
              <p:nvPr/>
            </p:nvSpPr>
            <p:spPr bwMode="auto">
              <a:xfrm>
                <a:off x="4278313" y="1725613"/>
                <a:ext cx="293688" cy="109538"/>
              </a:xfrm>
              <a:custGeom>
                <a:avLst/>
                <a:gdLst>
                  <a:gd name="T0" fmla="*/ 207 w 674"/>
                  <a:gd name="T1" fmla="*/ 200 h 253"/>
                  <a:gd name="T2" fmla="*/ 674 w 674"/>
                  <a:gd name="T3" fmla="*/ 245 h 253"/>
                  <a:gd name="T4" fmla="*/ 674 w 674"/>
                  <a:gd name="T5" fmla="*/ 102 h 253"/>
                  <a:gd name="T6" fmla="*/ 280 w 674"/>
                  <a:gd name="T7" fmla="*/ 83 h 253"/>
                  <a:gd name="T8" fmla="*/ 0 w 674"/>
                  <a:gd name="T9" fmla="*/ 0 h 253"/>
                  <a:gd name="T10" fmla="*/ 20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207" y="200"/>
                    </a:moveTo>
                    <a:cubicBezTo>
                      <a:pt x="405" y="253"/>
                      <a:pt x="674" y="245"/>
                      <a:pt x="674" y="245"/>
                    </a:cubicBezTo>
                    <a:cubicBezTo>
                      <a:pt x="674" y="102"/>
                      <a:pt x="674" y="102"/>
                      <a:pt x="674" y="102"/>
                    </a:cubicBezTo>
                    <a:cubicBezTo>
                      <a:pt x="674" y="102"/>
                      <a:pt x="425" y="100"/>
                      <a:pt x="280" y="83"/>
                    </a:cubicBezTo>
                    <a:cubicBezTo>
                      <a:pt x="110" y="63"/>
                      <a:pt x="0" y="0"/>
                      <a:pt x="0" y="0"/>
                    </a:cubicBezTo>
                    <a:cubicBezTo>
                      <a:pt x="0" y="0"/>
                      <a:pt x="7" y="146"/>
                      <a:pt x="207" y="20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2" name="Freeform 27">
                <a:extLst>
                  <a:ext uri="{FF2B5EF4-FFF2-40B4-BE49-F238E27FC236}">
                    <a16:creationId xmlns:a16="http://schemas.microsoft.com/office/drawing/2014/main" id="{137D4C0C-3B40-499F-A128-A538B66EFA35}"/>
                  </a:ext>
                </a:extLst>
              </p:cNvPr>
              <p:cNvSpPr>
                <a:spLocks/>
              </p:cNvSpPr>
              <p:nvPr/>
            </p:nvSpPr>
            <p:spPr bwMode="auto">
              <a:xfrm>
                <a:off x="4572000" y="1725613"/>
                <a:ext cx="292100" cy="109538"/>
              </a:xfrm>
              <a:custGeom>
                <a:avLst/>
                <a:gdLst>
                  <a:gd name="T0" fmla="*/ 467 w 674"/>
                  <a:gd name="T1" fmla="*/ 200 h 253"/>
                  <a:gd name="T2" fmla="*/ 0 w 674"/>
                  <a:gd name="T3" fmla="*/ 245 h 253"/>
                  <a:gd name="T4" fmla="*/ 0 w 674"/>
                  <a:gd name="T5" fmla="*/ 102 h 253"/>
                  <a:gd name="T6" fmla="*/ 394 w 674"/>
                  <a:gd name="T7" fmla="*/ 83 h 253"/>
                  <a:gd name="T8" fmla="*/ 674 w 674"/>
                  <a:gd name="T9" fmla="*/ 0 h 253"/>
                  <a:gd name="T10" fmla="*/ 46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467" y="200"/>
                    </a:moveTo>
                    <a:cubicBezTo>
                      <a:pt x="269" y="253"/>
                      <a:pt x="0" y="245"/>
                      <a:pt x="0" y="245"/>
                    </a:cubicBezTo>
                    <a:cubicBezTo>
                      <a:pt x="0" y="102"/>
                      <a:pt x="0" y="102"/>
                      <a:pt x="0" y="102"/>
                    </a:cubicBezTo>
                    <a:cubicBezTo>
                      <a:pt x="0" y="102"/>
                      <a:pt x="249" y="100"/>
                      <a:pt x="394" y="83"/>
                    </a:cubicBezTo>
                    <a:cubicBezTo>
                      <a:pt x="564" y="63"/>
                      <a:pt x="674" y="0"/>
                      <a:pt x="674" y="0"/>
                    </a:cubicBezTo>
                    <a:cubicBezTo>
                      <a:pt x="674" y="0"/>
                      <a:pt x="667" y="146"/>
                      <a:pt x="467" y="200"/>
                    </a:cubicBezTo>
                    <a:close/>
                  </a:path>
                </a:pathLst>
              </a:custGeom>
              <a:solidFill>
                <a:srgbClr val="237DB9">
                  <a:lumMod val="50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3" name="Freeform 6">
                <a:extLst>
                  <a:ext uri="{FF2B5EF4-FFF2-40B4-BE49-F238E27FC236}">
                    <a16:creationId xmlns:a16="http://schemas.microsoft.com/office/drawing/2014/main" id="{4EBD99F4-FB53-4A1F-98B6-9F1536289AFA}"/>
                  </a:ext>
                </a:extLst>
              </p:cNvPr>
              <p:cNvSpPr>
                <a:spLocks/>
              </p:cNvSpPr>
              <p:nvPr/>
            </p:nvSpPr>
            <p:spPr bwMode="auto">
              <a:xfrm>
                <a:off x="4235450" y="660400"/>
                <a:ext cx="336550" cy="1074738"/>
              </a:xfrm>
              <a:custGeom>
                <a:avLst/>
                <a:gdLst>
                  <a:gd name="T0" fmla="*/ 23 w 773"/>
                  <a:gd name="T1" fmla="*/ 1745 h 2468"/>
                  <a:gd name="T2" fmla="*/ 6 w 773"/>
                  <a:gd name="T3" fmla="*/ 1987 h 2468"/>
                  <a:gd name="T4" fmla="*/ 0 w 773"/>
                  <a:gd name="T5" fmla="*/ 2264 h 2468"/>
                  <a:gd name="T6" fmla="*/ 773 w 773"/>
                  <a:gd name="T7" fmla="*/ 2451 h 2468"/>
                  <a:gd name="T8" fmla="*/ 773 w 773"/>
                  <a:gd name="T9" fmla="*/ 0 h 2468"/>
                  <a:gd name="T10" fmla="*/ 194 w 773"/>
                  <a:gd name="T11" fmla="*/ 900 h 2468"/>
                  <a:gd name="T12" fmla="*/ 23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23" y="1745"/>
                    </a:moveTo>
                    <a:cubicBezTo>
                      <a:pt x="21" y="1786"/>
                      <a:pt x="11" y="1882"/>
                      <a:pt x="6" y="1987"/>
                    </a:cubicBezTo>
                    <a:cubicBezTo>
                      <a:pt x="1" y="2093"/>
                      <a:pt x="0" y="2207"/>
                      <a:pt x="0" y="2264"/>
                    </a:cubicBezTo>
                    <a:cubicBezTo>
                      <a:pt x="0" y="2468"/>
                      <a:pt x="773" y="2451"/>
                      <a:pt x="773" y="2451"/>
                    </a:cubicBezTo>
                    <a:cubicBezTo>
                      <a:pt x="773" y="0"/>
                      <a:pt x="773" y="0"/>
                      <a:pt x="773" y="0"/>
                    </a:cubicBezTo>
                    <a:cubicBezTo>
                      <a:pt x="773" y="0"/>
                      <a:pt x="414" y="245"/>
                      <a:pt x="194" y="900"/>
                    </a:cubicBezTo>
                    <a:cubicBezTo>
                      <a:pt x="85" y="1222"/>
                      <a:pt x="33" y="1557"/>
                      <a:pt x="23" y="1745"/>
                    </a:cubicBezTo>
                    <a:close/>
                  </a:path>
                </a:pathLst>
              </a:custGeom>
              <a:solidFill>
                <a:srgbClr val="FFFFFF">
                  <a:lumMod val="9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4" name="Freeform 7">
                <a:extLst>
                  <a:ext uri="{FF2B5EF4-FFF2-40B4-BE49-F238E27FC236}">
                    <a16:creationId xmlns:a16="http://schemas.microsoft.com/office/drawing/2014/main" id="{1D7212FB-F7ED-49E3-BCFE-7791FEB99B5B}"/>
                  </a:ext>
                </a:extLst>
              </p:cNvPr>
              <p:cNvSpPr>
                <a:spLocks/>
              </p:cNvSpPr>
              <p:nvPr/>
            </p:nvSpPr>
            <p:spPr bwMode="auto">
              <a:xfrm>
                <a:off x="4572000" y="660400"/>
                <a:ext cx="334963" cy="1074738"/>
              </a:xfrm>
              <a:custGeom>
                <a:avLst/>
                <a:gdLst>
                  <a:gd name="T0" fmla="*/ 750 w 773"/>
                  <a:gd name="T1" fmla="*/ 1745 h 2468"/>
                  <a:gd name="T2" fmla="*/ 767 w 773"/>
                  <a:gd name="T3" fmla="*/ 1987 h 2468"/>
                  <a:gd name="T4" fmla="*/ 773 w 773"/>
                  <a:gd name="T5" fmla="*/ 2264 h 2468"/>
                  <a:gd name="T6" fmla="*/ 0 w 773"/>
                  <a:gd name="T7" fmla="*/ 2451 h 2468"/>
                  <a:gd name="T8" fmla="*/ 0 w 773"/>
                  <a:gd name="T9" fmla="*/ 0 h 2468"/>
                  <a:gd name="T10" fmla="*/ 579 w 773"/>
                  <a:gd name="T11" fmla="*/ 900 h 2468"/>
                  <a:gd name="T12" fmla="*/ 750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750" y="1745"/>
                    </a:moveTo>
                    <a:cubicBezTo>
                      <a:pt x="752" y="1786"/>
                      <a:pt x="762" y="1882"/>
                      <a:pt x="767" y="1987"/>
                    </a:cubicBezTo>
                    <a:cubicBezTo>
                      <a:pt x="772" y="2093"/>
                      <a:pt x="773" y="2207"/>
                      <a:pt x="773" y="2264"/>
                    </a:cubicBezTo>
                    <a:cubicBezTo>
                      <a:pt x="773" y="2468"/>
                      <a:pt x="0" y="2451"/>
                      <a:pt x="0" y="2451"/>
                    </a:cubicBezTo>
                    <a:cubicBezTo>
                      <a:pt x="0" y="0"/>
                      <a:pt x="0" y="0"/>
                      <a:pt x="0" y="0"/>
                    </a:cubicBezTo>
                    <a:cubicBezTo>
                      <a:pt x="0" y="0"/>
                      <a:pt x="359" y="245"/>
                      <a:pt x="579" y="900"/>
                    </a:cubicBezTo>
                    <a:cubicBezTo>
                      <a:pt x="688" y="1222"/>
                      <a:pt x="740" y="1557"/>
                      <a:pt x="750" y="1745"/>
                    </a:cubicBezTo>
                    <a:close/>
                  </a:path>
                </a:pathLst>
              </a:custGeom>
              <a:solidFill>
                <a:srgbClr val="FFFFFF">
                  <a:lumMod val="8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5" name="Oval 17">
                <a:extLst>
                  <a:ext uri="{FF2B5EF4-FFF2-40B4-BE49-F238E27FC236}">
                    <a16:creationId xmlns:a16="http://schemas.microsoft.com/office/drawing/2014/main" id="{104B7917-3774-412B-8C8C-2868D2AC43E1}"/>
                  </a:ext>
                </a:extLst>
              </p:cNvPr>
              <p:cNvSpPr>
                <a:spLocks noChangeArrowheads="1"/>
              </p:cNvSpPr>
              <p:nvPr/>
            </p:nvSpPr>
            <p:spPr bwMode="auto">
              <a:xfrm>
                <a:off x="4435475" y="1114425"/>
                <a:ext cx="271463" cy="273050"/>
              </a:xfrm>
              <a:prstGeom prst="ellipse">
                <a:avLst/>
              </a:prstGeom>
              <a:gradFill flip="none" rotWithShape="1">
                <a:gsLst>
                  <a:gs pos="0">
                    <a:srgbClr val="FFFFFF"/>
                  </a:gs>
                  <a:gs pos="50000">
                    <a:srgbClr val="FFFFFF">
                      <a:lumMod val="85000"/>
                    </a:srgbClr>
                  </a:gs>
                  <a:gs pos="100000">
                    <a:srgbClr val="FFFFFF">
                      <a:lumMod val="75000"/>
                    </a:srgbClr>
                  </a:gs>
                </a:gsLst>
                <a:path path="circle">
                  <a:fillToRect l="50000" t="50000" r="50000" b="50000"/>
                </a:path>
                <a:tileRect/>
              </a:gra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6" name="Freeform 24">
                <a:extLst>
                  <a:ext uri="{FF2B5EF4-FFF2-40B4-BE49-F238E27FC236}">
                    <a16:creationId xmlns:a16="http://schemas.microsoft.com/office/drawing/2014/main" id="{2128BE9A-9709-42C0-99A0-383FD09B1083}"/>
                  </a:ext>
                </a:extLst>
              </p:cNvPr>
              <p:cNvSpPr>
                <a:spLocks/>
              </p:cNvSpPr>
              <p:nvPr/>
            </p:nvSpPr>
            <p:spPr bwMode="auto">
              <a:xfrm>
                <a:off x="4383088" y="855663"/>
                <a:ext cx="188913" cy="77788"/>
              </a:xfrm>
              <a:custGeom>
                <a:avLst/>
                <a:gdLst>
                  <a:gd name="T0" fmla="*/ 56 w 431"/>
                  <a:gd name="T1" fmla="*/ 0 h 178"/>
                  <a:gd name="T2" fmla="*/ 0 w 431"/>
                  <a:gd name="T3" fmla="*/ 101 h 178"/>
                  <a:gd name="T4" fmla="*/ 431 w 431"/>
                  <a:gd name="T5" fmla="*/ 178 h 178"/>
                  <a:gd name="T6" fmla="*/ 431 w 431"/>
                  <a:gd name="T7" fmla="*/ 178 h 178"/>
                  <a:gd name="T8" fmla="*/ 431 w 431"/>
                  <a:gd name="T9" fmla="*/ 56 h 178"/>
                  <a:gd name="T10" fmla="*/ 431 w 431"/>
                  <a:gd name="T11" fmla="*/ 56 h 178"/>
                  <a:gd name="T12" fmla="*/ 56 w 431"/>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431" h="178">
                    <a:moveTo>
                      <a:pt x="56" y="0"/>
                    </a:moveTo>
                    <a:cubicBezTo>
                      <a:pt x="37" y="32"/>
                      <a:pt x="18" y="65"/>
                      <a:pt x="0" y="101"/>
                    </a:cubicBezTo>
                    <a:cubicBezTo>
                      <a:pt x="119" y="149"/>
                      <a:pt x="268" y="178"/>
                      <a:pt x="431" y="178"/>
                    </a:cubicBezTo>
                    <a:cubicBezTo>
                      <a:pt x="431" y="178"/>
                      <a:pt x="431" y="178"/>
                      <a:pt x="431" y="178"/>
                    </a:cubicBezTo>
                    <a:cubicBezTo>
                      <a:pt x="431" y="56"/>
                      <a:pt x="431" y="56"/>
                      <a:pt x="431" y="56"/>
                    </a:cubicBezTo>
                    <a:cubicBezTo>
                      <a:pt x="431" y="56"/>
                      <a:pt x="431" y="56"/>
                      <a:pt x="431" y="56"/>
                    </a:cubicBezTo>
                    <a:cubicBezTo>
                      <a:pt x="293" y="56"/>
                      <a:pt x="164" y="36"/>
                      <a:pt x="56"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7" name="Freeform 25">
                <a:extLst>
                  <a:ext uri="{FF2B5EF4-FFF2-40B4-BE49-F238E27FC236}">
                    <a16:creationId xmlns:a16="http://schemas.microsoft.com/office/drawing/2014/main" id="{9816158D-5CD9-415B-897A-5A8B3F6FE0D1}"/>
                  </a:ext>
                </a:extLst>
              </p:cNvPr>
              <p:cNvSpPr>
                <a:spLocks/>
              </p:cNvSpPr>
              <p:nvPr/>
            </p:nvSpPr>
            <p:spPr bwMode="auto">
              <a:xfrm>
                <a:off x="4572000" y="855663"/>
                <a:ext cx="187325" cy="77788"/>
              </a:xfrm>
              <a:custGeom>
                <a:avLst/>
                <a:gdLst>
                  <a:gd name="T0" fmla="*/ 0 w 431"/>
                  <a:gd name="T1" fmla="*/ 56 h 178"/>
                  <a:gd name="T2" fmla="*/ 0 w 431"/>
                  <a:gd name="T3" fmla="*/ 178 h 178"/>
                  <a:gd name="T4" fmla="*/ 431 w 431"/>
                  <a:gd name="T5" fmla="*/ 101 h 178"/>
                  <a:gd name="T6" fmla="*/ 375 w 431"/>
                  <a:gd name="T7" fmla="*/ 0 h 178"/>
                  <a:gd name="T8" fmla="*/ 0 w 431"/>
                  <a:gd name="T9" fmla="*/ 56 h 178"/>
                </a:gdLst>
                <a:ahLst/>
                <a:cxnLst>
                  <a:cxn ang="0">
                    <a:pos x="T0" y="T1"/>
                  </a:cxn>
                  <a:cxn ang="0">
                    <a:pos x="T2" y="T3"/>
                  </a:cxn>
                  <a:cxn ang="0">
                    <a:pos x="T4" y="T5"/>
                  </a:cxn>
                  <a:cxn ang="0">
                    <a:pos x="T6" y="T7"/>
                  </a:cxn>
                  <a:cxn ang="0">
                    <a:pos x="T8" y="T9"/>
                  </a:cxn>
                </a:cxnLst>
                <a:rect l="0" t="0" r="r" b="b"/>
                <a:pathLst>
                  <a:path w="431" h="178">
                    <a:moveTo>
                      <a:pt x="0" y="56"/>
                    </a:moveTo>
                    <a:cubicBezTo>
                      <a:pt x="0" y="178"/>
                      <a:pt x="0" y="178"/>
                      <a:pt x="0" y="178"/>
                    </a:cubicBezTo>
                    <a:cubicBezTo>
                      <a:pt x="163" y="178"/>
                      <a:pt x="312" y="149"/>
                      <a:pt x="431" y="101"/>
                    </a:cubicBezTo>
                    <a:cubicBezTo>
                      <a:pt x="413" y="65"/>
                      <a:pt x="394" y="32"/>
                      <a:pt x="375" y="0"/>
                    </a:cubicBezTo>
                    <a:cubicBezTo>
                      <a:pt x="267" y="36"/>
                      <a:pt x="138" y="56"/>
                      <a:pt x="0" y="56"/>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8" name="Freeform 18">
                <a:extLst>
                  <a:ext uri="{FF2B5EF4-FFF2-40B4-BE49-F238E27FC236}">
                    <a16:creationId xmlns:a16="http://schemas.microsoft.com/office/drawing/2014/main" id="{3BF41623-DDC4-4F0F-B6F0-BE6CECD35601}"/>
                  </a:ext>
                </a:extLst>
              </p:cNvPr>
              <p:cNvSpPr>
                <a:spLocks/>
              </p:cNvSpPr>
              <p:nvPr/>
            </p:nvSpPr>
            <p:spPr bwMode="auto">
              <a:xfrm>
                <a:off x="4572000" y="1093788"/>
                <a:ext cx="155575" cy="312738"/>
              </a:xfrm>
              <a:custGeom>
                <a:avLst/>
                <a:gdLst>
                  <a:gd name="T0" fmla="*/ 0 w 359"/>
                  <a:gd name="T1" fmla="*/ 0 h 717"/>
                  <a:gd name="T2" fmla="*/ 0 w 359"/>
                  <a:gd name="T3" fmla="*/ 0 h 717"/>
                  <a:gd name="T4" fmla="*/ 0 w 359"/>
                  <a:gd name="T5" fmla="*/ 62 h 717"/>
                  <a:gd name="T6" fmla="*/ 0 w 359"/>
                  <a:gd name="T7" fmla="*/ 62 h 717"/>
                  <a:gd name="T8" fmla="*/ 296 w 359"/>
                  <a:gd name="T9" fmla="*/ 359 h 717"/>
                  <a:gd name="T10" fmla="*/ 0 w 359"/>
                  <a:gd name="T11" fmla="*/ 655 h 717"/>
                  <a:gd name="T12" fmla="*/ 0 w 359"/>
                  <a:gd name="T13" fmla="*/ 655 h 717"/>
                  <a:gd name="T14" fmla="*/ 0 w 359"/>
                  <a:gd name="T15" fmla="*/ 717 h 717"/>
                  <a:gd name="T16" fmla="*/ 0 w 359"/>
                  <a:gd name="T17" fmla="*/ 717 h 717"/>
                  <a:gd name="T18" fmla="*/ 359 w 359"/>
                  <a:gd name="T19" fmla="*/ 359 h 717"/>
                  <a:gd name="T20" fmla="*/ 0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0" y="0"/>
                    </a:moveTo>
                    <a:cubicBezTo>
                      <a:pt x="0" y="0"/>
                      <a:pt x="0" y="0"/>
                      <a:pt x="0" y="0"/>
                    </a:cubicBezTo>
                    <a:cubicBezTo>
                      <a:pt x="0" y="62"/>
                      <a:pt x="0" y="62"/>
                      <a:pt x="0" y="62"/>
                    </a:cubicBezTo>
                    <a:cubicBezTo>
                      <a:pt x="0" y="62"/>
                      <a:pt x="0" y="62"/>
                      <a:pt x="0" y="62"/>
                    </a:cubicBezTo>
                    <a:cubicBezTo>
                      <a:pt x="164" y="62"/>
                      <a:pt x="296" y="195"/>
                      <a:pt x="296" y="359"/>
                    </a:cubicBezTo>
                    <a:cubicBezTo>
                      <a:pt x="296" y="522"/>
                      <a:pt x="164" y="655"/>
                      <a:pt x="0" y="655"/>
                    </a:cubicBezTo>
                    <a:cubicBezTo>
                      <a:pt x="0" y="655"/>
                      <a:pt x="0" y="655"/>
                      <a:pt x="0" y="655"/>
                    </a:cubicBezTo>
                    <a:cubicBezTo>
                      <a:pt x="0" y="717"/>
                      <a:pt x="0" y="717"/>
                      <a:pt x="0" y="717"/>
                    </a:cubicBezTo>
                    <a:cubicBezTo>
                      <a:pt x="0" y="717"/>
                      <a:pt x="0" y="717"/>
                      <a:pt x="0" y="717"/>
                    </a:cubicBezTo>
                    <a:cubicBezTo>
                      <a:pt x="198" y="717"/>
                      <a:pt x="359" y="557"/>
                      <a:pt x="359" y="359"/>
                    </a:cubicBezTo>
                    <a:cubicBezTo>
                      <a:pt x="359" y="161"/>
                      <a:pt x="198" y="0"/>
                      <a:pt x="0" y="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9" name="Freeform 19">
                <a:extLst>
                  <a:ext uri="{FF2B5EF4-FFF2-40B4-BE49-F238E27FC236}">
                    <a16:creationId xmlns:a16="http://schemas.microsoft.com/office/drawing/2014/main" id="{9D1B4C34-0BAF-482E-96B5-D7318306DA4F}"/>
                  </a:ext>
                </a:extLst>
              </p:cNvPr>
              <p:cNvSpPr>
                <a:spLocks/>
              </p:cNvSpPr>
              <p:nvPr/>
            </p:nvSpPr>
            <p:spPr bwMode="auto">
              <a:xfrm>
                <a:off x="4414838" y="1093788"/>
                <a:ext cx="157163" cy="312738"/>
              </a:xfrm>
              <a:custGeom>
                <a:avLst/>
                <a:gdLst>
                  <a:gd name="T0" fmla="*/ 359 w 359"/>
                  <a:gd name="T1" fmla="*/ 0 h 717"/>
                  <a:gd name="T2" fmla="*/ 359 w 359"/>
                  <a:gd name="T3" fmla="*/ 0 h 717"/>
                  <a:gd name="T4" fmla="*/ 359 w 359"/>
                  <a:gd name="T5" fmla="*/ 62 h 717"/>
                  <a:gd name="T6" fmla="*/ 359 w 359"/>
                  <a:gd name="T7" fmla="*/ 62 h 717"/>
                  <a:gd name="T8" fmla="*/ 63 w 359"/>
                  <a:gd name="T9" fmla="*/ 359 h 717"/>
                  <a:gd name="T10" fmla="*/ 359 w 359"/>
                  <a:gd name="T11" fmla="*/ 655 h 717"/>
                  <a:gd name="T12" fmla="*/ 359 w 359"/>
                  <a:gd name="T13" fmla="*/ 655 h 717"/>
                  <a:gd name="T14" fmla="*/ 359 w 359"/>
                  <a:gd name="T15" fmla="*/ 717 h 717"/>
                  <a:gd name="T16" fmla="*/ 359 w 359"/>
                  <a:gd name="T17" fmla="*/ 717 h 717"/>
                  <a:gd name="T18" fmla="*/ 0 w 359"/>
                  <a:gd name="T19" fmla="*/ 359 h 717"/>
                  <a:gd name="T20" fmla="*/ 359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359" y="0"/>
                    </a:moveTo>
                    <a:cubicBezTo>
                      <a:pt x="359" y="0"/>
                      <a:pt x="359" y="0"/>
                      <a:pt x="359" y="0"/>
                    </a:cubicBezTo>
                    <a:cubicBezTo>
                      <a:pt x="359" y="62"/>
                      <a:pt x="359" y="62"/>
                      <a:pt x="359" y="62"/>
                    </a:cubicBezTo>
                    <a:cubicBezTo>
                      <a:pt x="359" y="62"/>
                      <a:pt x="359" y="62"/>
                      <a:pt x="359" y="62"/>
                    </a:cubicBezTo>
                    <a:cubicBezTo>
                      <a:pt x="195" y="62"/>
                      <a:pt x="63" y="195"/>
                      <a:pt x="63" y="359"/>
                    </a:cubicBezTo>
                    <a:cubicBezTo>
                      <a:pt x="63" y="522"/>
                      <a:pt x="195" y="655"/>
                      <a:pt x="359" y="655"/>
                    </a:cubicBezTo>
                    <a:cubicBezTo>
                      <a:pt x="359" y="655"/>
                      <a:pt x="359" y="655"/>
                      <a:pt x="359" y="655"/>
                    </a:cubicBezTo>
                    <a:cubicBezTo>
                      <a:pt x="359" y="717"/>
                      <a:pt x="359" y="717"/>
                      <a:pt x="359" y="717"/>
                    </a:cubicBezTo>
                    <a:cubicBezTo>
                      <a:pt x="359" y="717"/>
                      <a:pt x="359" y="717"/>
                      <a:pt x="359" y="717"/>
                    </a:cubicBezTo>
                    <a:cubicBezTo>
                      <a:pt x="161" y="717"/>
                      <a:pt x="0" y="557"/>
                      <a:pt x="0" y="359"/>
                    </a:cubicBezTo>
                    <a:cubicBezTo>
                      <a:pt x="0" y="161"/>
                      <a:pt x="161" y="0"/>
                      <a:pt x="359"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grpSp>
      </p:grpSp>
      <p:sp>
        <p:nvSpPr>
          <p:cNvPr id="35" name="Freeform 31">
            <a:extLst>
              <a:ext uri="{FF2B5EF4-FFF2-40B4-BE49-F238E27FC236}">
                <a16:creationId xmlns:a16="http://schemas.microsoft.com/office/drawing/2014/main" id="{20114BE4-6DE7-47DD-AA69-2BF8D583128A}"/>
              </a:ext>
            </a:extLst>
          </p:cNvPr>
          <p:cNvSpPr>
            <a:spLocks/>
          </p:cNvSpPr>
          <p:nvPr userDrawn="1"/>
        </p:nvSpPr>
        <p:spPr bwMode="auto">
          <a:xfrm>
            <a:off x="1" y="3049966"/>
            <a:ext cx="12189884" cy="3646326"/>
          </a:xfrm>
          <a:custGeom>
            <a:avLst/>
            <a:gdLst>
              <a:gd name="T0" fmla="*/ 20666 w 20998"/>
              <a:gd name="T1" fmla="*/ 771 h 8016"/>
              <a:gd name="T2" fmla="*/ 20684 w 20998"/>
              <a:gd name="T3" fmla="*/ 964 h 8016"/>
              <a:gd name="T4" fmla="*/ 20317 w 20998"/>
              <a:gd name="T5" fmla="*/ 898 h 8016"/>
              <a:gd name="T6" fmla="*/ 19281 w 20998"/>
              <a:gd name="T7" fmla="*/ 1780 h 8016"/>
              <a:gd name="T8" fmla="*/ 19171 w 20998"/>
              <a:gd name="T9" fmla="*/ 1775 h 8016"/>
              <a:gd name="T10" fmla="*/ 18160 w 20998"/>
              <a:gd name="T11" fmla="*/ 2542 h 8016"/>
              <a:gd name="T12" fmla="*/ 17784 w 20998"/>
              <a:gd name="T13" fmla="*/ 2473 h 8016"/>
              <a:gd name="T14" fmla="*/ 16824 w 20998"/>
              <a:gd name="T15" fmla="*/ 3098 h 8016"/>
              <a:gd name="T16" fmla="*/ 16323 w 20998"/>
              <a:gd name="T17" fmla="*/ 2970 h 8016"/>
              <a:gd name="T18" fmla="*/ 15939 w 20998"/>
              <a:gd name="T19" fmla="*/ 3043 h 8016"/>
              <a:gd name="T20" fmla="*/ 14974 w 20998"/>
              <a:gd name="T21" fmla="*/ 2405 h 8016"/>
              <a:gd name="T22" fmla="*/ 14077 w 20998"/>
              <a:gd name="T23" fmla="*/ 2910 h 8016"/>
              <a:gd name="T24" fmla="*/ 13399 w 20998"/>
              <a:gd name="T25" fmla="*/ 2661 h 8016"/>
              <a:gd name="T26" fmla="*/ 12465 w 20998"/>
              <a:gd name="T27" fmla="*/ 3232 h 8016"/>
              <a:gd name="T28" fmla="*/ 12259 w 20998"/>
              <a:gd name="T29" fmla="*/ 3212 h 8016"/>
              <a:gd name="T30" fmla="*/ 11526 w 20998"/>
              <a:gd name="T31" fmla="*/ 3510 h 8016"/>
              <a:gd name="T32" fmla="*/ 10499 w 20998"/>
              <a:gd name="T33" fmla="*/ 2677 h 8016"/>
              <a:gd name="T34" fmla="*/ 9468 w 20998"/>
              <a:gd name="T35" fmla="*/ 3531 h 8016"/>
              <a:gd name="T36" fmla="*/ 8715 w 20998"/>
              <a:gd name="T37" fmla="*/ 3212 h 8016"/>
              <a:gd name="T38" fmla="*/ 8529 w 20998"/>
              <a:gd name="T39" fmla="*/ 3228 h 8016"/>
              <a:gd name="T40" fmla="*/ 7598 w 20998"/>
              <a:gd name="T41" fmla="*/ 2661 h 8016"/>
              <a:gd name="T42" fmla="*/ 6907 w 20998"/>
              <a:gd name="T43" fmla="*/ 2921 h 8016"/>
              <a:gd name="T44" fmla="*/ 6003 w 20998"/>
              <a:gd name="T45" fmla="*/ 2405 h 8016"/>
              <a:gd name="T46" fmla="*/ 5036 w 20998"/>
              <a:gd name="T47" fmla="*/ 3049 h 8016"/>
              <a:gd name="T48" fmla="*/ 4655 w 20998"/>
              <a:gd name="T49" fmla="*/ 2978 h 8016"/>
              <a:gd name="T50" fmla="*/ 4149 w 20998"/>
              <a:gd name="T51" fmla="*/ 3108 h 8016"/>
              <a:gd name="T52" fmla="*/ 3185 w 20998"/>
              <a:gd name="T53" fmla="*/ 2473 h 8016"/>
              <a:gd name="T54" fmla="*/ 2833 w 20998"/>
              <a:gd name="T55" fmla="*/ 2534 h 8016"/>
              <a:gd name="T56" fmla="*/ 1831 w 20998"/>
              <a:gd name="T57" fmla="*/ 1797 h 8016"/>
              <a:gd name="T58" fmla="*/ 1704 w 20998"/>
              <a:gd name="T59" fmla="*/ 1805 h 8016"/>
              <a:gd name="T60" fmla="*/ 666 w 20998"/>
              <a:gd name="T61" fmla="*/ 905 h 8016"/>
              <a:gd name="T62" fmla="*/ 312 w 20998"/>
              <a:gd name="T63" fmla="*/ 966 h 8016"/>
              <a:gd name="T64" fmla="*/ 332 w 20998"/>
              <a:gd name="T65" fmla="*/ 766 h 8016"/>
              <a:gd name="T66" fmla="*/ 0 w 20998"/>
              <a:gd name="T67" fmla="*/ 0 h 8016"/>
              <a:gd name="T68" fmla="*/ 0 w 20998"/>
              <a:gd name="T69" fmla="*/ 8016 h 8016"/>
              <a:gd name="T70" fmla="*/ 20998 w 20998"/>
              <a:gd name="T71" fmla="*/ 8016 h 8016"/>
              <a:gd name="T72" fmla="*/ 20998 w 20998"/>
              <a:gd name="T73" fmla="*/ 5 h 8016"/>
              <a:gd name="T74" fmla="*/ 20666 w 20998"/>
              <a:gd name="T75" fmla="*/ 771 h 8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998" h="8016">
                <a:moveTo>
                  <a:pt x="20666" y="771"/>
                </a:moveTo>
                <a:cubicBezTo>
                  <a:pt x="20666" y="837"/>
                  <a:pt x="20673" y="901"/>
                  <a:pt x="20684" y="964"/>
                </a:cubicBezTo>
                <a:cubicBezTo>
                  <a:pt x="20570" y="921"/>
                  <a:pt x="20446" y="898"/>
                  <a:pt x="20317" y="898"/>
                </a:cubicBezTo>
                <a:cubicBezTo>
                  <a:pt x="19794" y="898"/>
                  <a:pt x="19360" y="1280"/>
                  <a:pt x="19281" y="1780"/>
                </a:cubicBezTo>
                <a:cubicBezTo>
                  <a:pt x="19245" y="1777"/>
                  <a:pt x="19208" y="1775"/>
                  <a:pt x="19171" y="1775"/>
                </a:cubicBezTo>
                <a:cubicBezTo>
                  <a:pt x="18689" y="1775"/>
                  <a:pt x="18283" y="2100"/>
                  <a:pt x="18160" y="2542"/>
                </a:cubicBezTo>
                <a:cubicBezTo>
                  <a:pt x="18043" y="2498"/>
                  <a:pt x="17917" y="2473"/>
                  <a:pt x="17784" y="2473"/>
                </a:cubicBezTo>
                <a:cubicBezTo>
                  <a:pt x="17356" y="2473"/>
                  <a:pt x="16987" y="2730"/>
                  <a:pt x="16824" y="3098"/>
                </a:cubicBezTo>
                <a:cubicBezTo>
                  <a:pt x="16675" y="3016"/>
                  <a:pt x="16505" y="2970"/>
                  <a:pt x="16323" y="2970"/>
                </a:cubicBezTo>
                <a:cubicBezTo>
                  <a:pt x="16187" y="2970"/>
                  <a:pt x="16058" y="2996"/>
                  <a:pt x="15939" y="3043"/>
                </a:cubicBezTo>
                <a:cubicBezTo>
                  <a:pt x="15779" y="2668"/>
                  <a:pt x="15407" y="2405"/>
                  <a:pt x="14974" y="2405"/>
                </a:cubicBezTo>
                <a:cubicBezTo>
                  <a:pt x="14594" y="2405"/>
                  <a:pt x="14261" y="2607"/>
                  <a:pt x="14077" y="2910"/>
                </a:cubicBezTo>
                <a:cubicBezTo>
                  <a:pt x="13894" y="2755"/>
                  <a:pt x="13657" y="2661"/>
                  <a:pt x="13399" y="2661"/>
                </a:cubicBezTo>
                <a:cubicBezTo>
                  <a:pt x="12992" y="2661"/>
                  <a:pt x="12639" y="2893"/>
                  <a:pt x="12465" y="3232"/>
                </a:cubicBezTo>
                <a:cubicBezTo>
                  <a:pt x="12398" y="3219"/>
                  <a:pt x="12329" y="3212"/>
                  <a:pt x="12259" y="3212"/>
                </a:cubicBezTo>
                <a:cubicBezTo>
                  <a:pt x="11973" y="3212"/>
                  <a:pt x="11715" y="3326"/>
                  <a:pt x="11526" y="3510"/>
                </a:cubicBezTo>
                <a:cubicBezTo>
                  <a:pt x="11426" y="3034"/>
                  <a:pt x="11004" y="2677"/>
                  <a:pt x="10499" y="2677"/>
                </a:cubicBezTo>
                <a:cubicBezTo>
                  <a:pt x="9986" y="2677"/>
                  <a:pt x="9560" y="3045"/>
                  <a:pt x="9468" y="3531"/>
                </a:cubicBezTo>
                <a:cubicBezTo>
                  <a:pt x="9278" y="3334"/>
                  <a:pt x="9011" y="3212"/>
                  <a:pt x="8715" y="3212"/>
                </a:cubicBezTo>
                <a:cubicBezTo>
                  <a:pt x="8652" y="3212"/>
                  <a:pt x="8590" y="3217"/>
                  <a:pt x="8529" y="3228"/>
                </a:cubicBezTo>
                <a:cubicBezTo>
                  <a:pt x="8355" y="2891"/>
                  <a:pt x="8003" y="2661"/>
                  <a:pt x="7598" y="2661"/>
                </a:cubicBezTo>
                <a:cubicBezTo>
                  <a:pt x="7333" y="2661"/>
                  <a:pt x="7091" y="2759"/>
                  <a:pt x="6907" y="2921"/>
                </a:cubicBezTo>
                <a:cubicBezTo>
                  <a:pt x="6724" y="2612"/>
                  <a:pt x="6388" y="2405"/>
                  <a:pt x="6003" y="2405"/>
                </a:cubicBezTo>
                <a:cubicBezTo>
                  <a:pt x="5568" y="2405"/>
                  <a:pt x="5194" y="2671"/>
                  <a:pt x="5036" y="3049"/>
                </a:cubicBezTo>
                <a:cubicBezTo>
                  <a:pt x="4918" y="3003"/>
                  <a:pt x="4789" y="2978"/>
                  <a:pt x="4655" y="2978"/>
                </a:cubicBezTo>
                <a:cubicBezTo>
                  <a:pt x="4472" y="2978"/>
                  <a:pt x="4299" y="3025"/>
                  <a:pt x="4149" y="3108"/>
                </a:cubicBezTo>
                <a:cubicBezTo>
                  <a:pt x="3989" y="2735"/>
                  <a:pt x="3618" y="2473"/>
                  <a:pt x="3185" y="2473"/>
                </a:cubicBezTo>
                <a:cubicBezTo>
                  <a:pt x="3062" y="2473"/>
                  <a:pt x="2943" y="2495"/>
                  <a:pt x="2833" y="2534"/>
                </a:cubicBezTo>
                <a:cubicBezTo>
                  <a:pt x="2700" y="2107"/>
                  <a:pt x="2302" y="1797"/>
                  <a:pt x="1831" y="1797"/>
                </a:cubicBezTo>
                <a:cubicBezTo>
                  <a:pt x="1788" y="1797"/>
                  <a:pt x="1746" y="1800"/>
                  <a:pt x="1704" y="1805"/>
                </a:cubicBezTo>
                <a:cubicBezTo>
                  <a:pt x="1632" y="1296"/>
                  <a:pt x="1195" y="905"/>
                  <a:pt x="666" y="905"/>
                </a:cubicBezTo>
                <a:cubicBezTo>
                  <a:pt x="542" y="905"/>
                  <a:pt x="423" y="927"/>
                  <a:pt x="312" y="966"/>
                </a:cubicBezTo>
                <a:cubicBezTo>
                  <a:pt x="325" y="902"/>
                  <a:pt x="332" y="834"/>
                  <a:pt x="332" y="766"/>
                </a:cubicBezTo>
                <a:cubicBezTo>
                  <a:pt x="332" y="464"/>
                  <a:pt x="204" y="192"/>
                  <a:pt x="0" y="0"/>
                </a:cubicBezTo>
                <a:cubicBezTo>
                  <a:pt x="0" y="8016"/>
                  <a:pt x="0" y="8016"/>
                  <a:pt x="0" y="8016"/>
                </a:cubicBezTo>
                <a:cubicBezTo>
                  <a:pt x="20998" y="8016"/>
                  <a:pt x="20998" y="8016"/>
                  <a:pt x="20998" y="8016"/>
                </a:cubicBezTo>
                <a:cubicBezTo>
                  <a:pt x="20998" y="5"/>
                  <a:pt x="20998" y="5"/>
                  <a:pt x="20998" y="5"/>
                </a:cubicBezTo>
                <a:cubicBezTo>
                  <a:pt x="20794" y="197"/>
                  <a:pt x="20666" y="469"/>
                  <a:pt x="20666" y="771"/>
                </a:cubicBezTo>
                <a:close/>
              </a:path>
            </a:pathLst>
          </a:custGeom>
          <a:solidFill>
            <a:srgbClr val="F9F9F9"/>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6" name="Freeform 29">
            <a:extLst>
              <a:ext uri="{FF2B5EF4-FFF2-40B4-BE49-F238E27FC236}">
                <a16:creationId xmlns:a16="http://schemas.microsoft.com/office/drawing/2014/main" id="{2CEC427F-C56F-4DDB-B3C3-FDF7E29D4830}"/>
              </a:ext>
            </a:extLst>
          </p:cNvPr>
          <p:cNvSpPr>
            <a:spLocks/>
          </p:cNvSpPr>
          <p:nvPr userDrawn="1"/>
        </p:nvSpPr>
        <p:spPr bwMode="auto">
          <a:xfrm rot="20441023">
            <a:off x="3156818" y="3445497"/>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7" name="Freeform 29">
            <a:extLst>
              <a:ext uri="{FF2B5EF4-FFF2-40B4-BE49-F238E27FC236}">
                <a16:creationId xmlns:a16="http://schemas.microsoft.com/office/drawing/2014/main" id="{FCFFD7F8-B242-445A-91C6-AE0EA9B8DD06}"/>
              </a:ext>
            </a:extLst>
          </p:cNvPr>
          <p:cNvSpPr>
            <a:spLocks/>
          </p:cNvSpPr>
          <p:nvPr userDrawn="1"/>
        </p:nvSpPr>
        <p:spPr bwMode="auto">
          <a:xfrm>
            <a:off x="116451" y="3164154"/>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8" name="Freeform 30">
            <a:extLst>
              <a:ext uri="{FF2B5EF4-FFF2-40B4-BE49-F238E27FC236}">
                <a16:creationId xmlns:a16="http://schemas.microsoft.com/office/drawing/2014/main" id="{F8C8C93E-82AD-4311-AAB0-A8421AA61C13}"/>
              </a:ext>
            </a:extLst>
          </p:cNvPr>
          <p:cNvSpPr>
            <a:spLocks/>
          </p:cNvSpPr>
          <p:nvPr userDrawn="1"/>
        </p:nvSpPr>
        <p:spPr bwMode="auto">
          <a:xfrm>
            <a:off x="8709151" y="3307049"/>
            <a:ext cx="3422651" cy="1989667"/>
          </a:xfrm>
          <a:custGeom>
            <a:avLst/>
            <a:gdLst>
              <a:gd name="T0" fmla="*/ 1049 w 5899"/>
              <a:gd name="T1" fmla="*/ 1331 h 3429"/>
              <a:gd name="T2" fmla="*/ 1260 w 5899"/>
              <a:gd name="T3" fmla="*/ 1352 h 3429"/>
              <a:gd name="T4" fmla="*/ 2249 w 5899"/>
              <a:gd name="T5" fmla="*/ 653 h 3429"/>
              <a:gd name="T6" fmla="*/ 2954 w 5899"/>
              <a:gd name="T7" fmla="*/ 926 h 3429"/>
              <a:gd name="T8" fmla="*/ 3648 w 5899"/>
              <a:gd name="T9" fmla="*/ 663 h 3429"/>
              <a:gd name="T10" fmla="*/ 3866 w 5899"/>
              <a:gd name="T11" fmla="*/ 686 h 3429"/>
              <a:gd name="T12" fmla="*/ 4850 w 5899"/>
              <a:gd name="T13" fmla="*/ 0 h 3429"/>
              <a:gd name="T14" fmla="*/ 5899 w 5899"/>
              <a:gd name="T15" fmla="*/ 1049 h 3429"/>
              <a:gd name="T16" fmla="*/ 4850 w 5899"/>
              <a:gd name="T17" fmla="*/ 2098 h 3429"/>
              <a:gd name="T18" fmla="*/ 4632 w 5899"/>
              <a:gd name="T19" fmla="*/ 2075 h 3429"/>
              <a:gd name="T20" fmla="*/ 3648 w 5899"/>
              <a:gd name="T21" fmla="*/ 2761 h 3429"/>
              <a:gd name="T22" fmla="*/ 2943 w 5899"/>
              <a:gd name="T23" fmla="*/ 2488 h 3429"/>
              <a:gd name="T24" fmla="*/ 2249 w 5899"/>
              <a:gd name="T25" fmla="*/ 2751 h 3429"/>
              <a:gd name="T26" fmla="*/ 2038 w 5899"/>
              <a:gd name="T27" fmla="*/ 2730 h 3429"/>
              <a:gd name="T28" fmla="*/ 1049 w 5899"/>
              <a:gd name="T29" fmla="*/ 3429 h 3429"/>
              <a:gd name="T30" fmla="*/ 0 w 5899"/>
              <a:gd name="T31" fmla="*/ 2380 h 3429"/>
              <a:gd name="T32" fmla="*/ 1049 w 5899"/>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99" h="3429">
                <a:moveTo>
                  <a:pt x="1049" y="1331"/>
                </a:moveTo>
                <a:cubicBezTo>
                  <a:pt x="1121" y="1331"/>
                  <a:pt x="1192" y="1338"/>
                  <a:pt x="1260" y="1352"/>
                </a:cubicBezTo>
                <a:cubicBezTo>
                  <a:pt x="1404" y="945"/>
                  <a:pt x="1792" y="653"/>
                  <a:pt x="2249" y="653"/>
                </a:cubicBezTo>
                <a:cubicBezTo>
                  <a:pt x="2520" y="653"/>
                  <a:pt x="2768" y="756"/>
                  <a:pt x="2954" y="926"/>
                </a:cubicBezTo>
                <a:cubicBezTo>
                  <a:pt x="3139" y="762"/>
                  <a:pt x="3382" y="663"/>
                  <a:pt x="3648" y="663"/>
                </a:cubicBezTo>
                <a:cubicBezTo>
                  <a:pt x="3723" y="663"/>
                  <a:pt x="3796" y="671"/>
                  <a:pt x="3866" y="686"/>
                </a:cubicBezTo>
                <a:cubicBezTo>
                  <a:pt x="4014" y="286"/>
                  <a:pt x="4399" y="0"/>
                  <a:pt x="4850" y="0"/>
                </a:cubicBezTo>
                <a:cubicBezTo>
                  <a:pt x="5430" y="0"/>
                  <a:pt x="5899" y="470"/>
                  <a:pt x="5899" y="1049"/>
                </a:cubicBezTo>
                <a:cubicBezTo>
                  <a:pt x="5899" y="1628"/>
                  <a:pt x="5430" y="2098"/>
                  <a:pt x="4850" y="2098"/>
                </a:cubicBezTo>
                <a:cubicBezTo>
                  <a:pt x="4775" y="2098"/>
                  <a:pt x="4703" y="2090"/>
                  <a:pt x="4632" y="2075"/>
                </a:cubicBezTo>
                <a:cubicBezTo>
                  <a:pt x="4484" y="2475"/>
                  <a:pt x="4100" y="2761"/>
                  <a:pt x="3648" y="2761"/>
                </a:cubicBezTo>
                <a:cubicBezTo>
                  <a:pt x="3377" y="2761"/>
                  <a:pt x="3129" y="2658"/>
                  <a:pt x="2943" y="2488"/>
                </a:cubicBezTo>
                <a:cubicBezTo>
                  <a:pt x="2758" y="2652"/>
                  <a:pt x="2515" y="2751"/>
                  <a:pt x="2249" y="2751"/>
                </a:cubicBezTo>
                <a:cubicBezTo>
                  <a:pt x="2177" y="2751"/>
                  <a:pt x="2106" y="2744"/>
                  <a:pt x="2038" y="2730"/>
                </a:cubicBezTo>
                <a:cubicBezTo>
                  <a:pt x="1894" y="3137"/>
                  <a:pt x="1505" y="3429"/>
                  <a:pt x="1049" y="3429"/>
                </a:cubicBezTo>
                <a:cubicBezTo>
                  <a:pt x="470" y="3429"/>
                  <a:pt x="0" y="2959"/>
                  <a:pt x="0" y="2380"/>
                </a:cubicBezTo>
                <a:cubicBezTo>
                  <a:pt x="0" y="1801"/>
                  <a:pt x="470" y="1331"/>
                  <a:pt x="1049"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9" name="Freeform 28">
            <a:extLst>
              <a:ext uri="{FF2B5EF4-FFF2-40B4-BE49-F238E27FC236}">
                <a16:creationId xmlns:a16="http://schemas.microsoft.com/office/drawing/2014/main" id="{06C76D72-2A4D-432B-8269-B63A40238E73}"/>
              </a:ext>
            </a:extLst>
          </p:cNvPr>
          <p:cNvSpPr>
            <a:spLocks/>
          </p:cNvSpPr>
          <p:nvPr userDrawn="1"/>
        </p:nvSpPr>
        <p:spPr bwMode="auto">
          <a:xfrm flipH="1">
            <a:off x="2962917" y="3968474"/>
            <a:ext cx="4946651" cy="1540933"/>
          </a:xfrm>
          <a:custGeom>
            <a:avLst/>
            <a:gdLst>
              <a:gd name="T0" fmla="*/ 7472 w 8521"/>
              <a:gd name="T1" fmla="*/ 365 h 2656"/>
              <a:gd name="T2" fmla="*/ 6909 w 8521"/>
              <a:gd name="T3" fmla="*/ 528 h 2656"/>
              <a:gd name="T4" fmla="*/ 6003 w 8521"/>
              <a:gd name="T5" fmla="*/ 7 h 2656"/>
              <a:gd name="T6" fmla="*/ 5079 w 8521"/>
              <a:gd name="T7" fmla="*/ 559 h 2656"/>
              <a:gd name="T8" fmla="*/ 4881 w 8521"/>
              <a:gd name="T9" fmla="*/ 582 h 2656"/>
              <a:gd name="T10" fmla="*/ 4417 w 8521"/>
              <a:gd name="T11" fmla="*/ 474 h 2656"/>
              <a:gd name="T12" fmla="*/ 4261 w 8521"/>
              <a:gd name="T13" fmla="*/ 486 h 2656"/>
              <a:gd name="T14" fmla="*/ 4106 w 8521"/>
              <a:gd name="T15" fmla="*/ 474 h 2656"/>
              <a:gd name="T16" fmla="*/ 3645 w 8521"/>
              <a:gd name="T17" fmla="*/ 580 h 2656"/>
              <a:gd name="T18" fmla="*/ 3441 w 8521"/>
              <a:gd name="T19" fmla="*/ 558 h 2656"/>
              <a:gd name="T20" fmla="*/ 2513 w 8521"/>
              <a:gd name="T21" fmla="*/ 0 h 2656"/>
              <a:gd name="T22" fmla="*/ 1604 w 8521"/>
              <a:gd name="T23" fmla="*/ 524 h 2656"/>
              <a:gd name="T24" fmla="*/ 1049 w 8521"/>
              <a:gd name="T25" fmla="*/ 365 h 2656"/>
              <a:gd name="T26" fmla="*/ 0 w 8521"/>
              <a:gd name="T27" fmla="*/ 1414 h 2656"/>
              <a:gd name="T28" fmla="*/ 1049 w 8521"/>
              <a:gd name="T29" fmla="*/ 2463 h 2656"/>
              <a:gd name="T30" fmla="*/ 1958 w 8521"/>
              <a:gd name="T31" fmla="*/ 1939 h 2656"/>
              <a:gd name="T32" fmla="*/ 2504 w 8521"/>
              <a:gd name="T33" fmla="*/ 2097 h 2656"/>
              <a:gd name="T34" fmla="*/ 3431 w 8521"/>
              <a:gd name="T35" fmla="*/ 2656 h 2656"/>
              <a:gd name="T36" fmla="*/ 3891 w 8521"/>
              <a:gd name="T37" fmla="*/ 2550 h 2656"/>
              <a:gd name="T38" fmla="*/ 4106 w 8521"/>
              <a:gd name="T39" fmla="*/ 2572 h 2656"/>
              <a:gd name="T40" fmla="*/ 4261 w 8521"/>
              <a:gd name="T41" fmla="*/ 2560 h 2656"/>
              <a:gd name="T42" fmla="*/ 4417 w 8521"/>
              <a:gd name="T43" fmla="*/ 2572 h 2656"/>
              <a:gd name="T44" fmla="*/ 4639 w 8521"/>
              <a:gd name="T45" fmla="*/ 2548 h 2656"/>
              <a:gd name="T46" fmla="*/ 5104 w 8521"/>
              <a:gd name="T47" fmla="*/ 2656 h 2656"/>
              <a:gd name="T48" fmla="*/ 6027 w 8521"/>
              <a:gd name="T49" fmla="*/ 2105 h 2656"/>
              <a:gd name="T50" fmla="*/ 6566 w 8521"/>
              <a:gd name="T51" fmla="*/ 1941 h 2656"/>
              <a:gd name="T52" fmla="*/ 7472 w 8521"/>
              <a:gd name="T53" fmla="*/ 2462 h 2656"/>
              <a:gd name="T54" fmla="*/ 8521 w 8521"/>
              <a:gd name="T55" fmla="*/ 1414 h 2656"/>
              <a:gd name="T56" fmla="*/ 7472 w 8521"/>
              <a:gd name="T57" fmla="*/ 365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521" h="2656">
                <a:moveTo>
                  <a:pt x="7472" y="365"/>
                </a:moveTo>
                <a:cubicBezTo>
                  <a:pt x="7265" y="365"/>
                  <a:pt x="7072" y="425"/>
                  <a:pt x="6909" y="528"/>
                </a:cubicBezTo>
                <a:cubicBezTo>
                  <a:pt x="6728" y="217"/>
                  <a:pt x="6390" y="7"/>
                  <a:pt x="6003" y="7"/>
                </a:cubicBezTo>
                <a:cubicBezTo>
                  <a:pt x="5603" y="7"/>
                  <a:pt x="5256" y="230"/>
                  <a:pt x="5079" y="559"/>
                </a:cubicBezTo>
                <a:cubicBezTo>
                  <a:pt x="5011" y="560"/>
                  <a:pt x="4945" y="568"/>
                  <a:pt x="4881" y="582"/>
                </a:cubicBezTo>
                <a:cubicBezTo>
                  <a:pt x="4741" y="513"/>
                  <a:pt x="4584" y="474"/>
                  <a:pt x="4417" y="474"/>
                </a:cubicBezTo>
                <a:cubicBezTo>
                  <a:pt x="4364" y="474"/>
                  <a:pt x="4312" y="478"/>
                  <a:pt x="4261" y="486"/>
                </a:cubicBezTo>
                <a:cubicBezTo>
                  <a:pt x="4210" y="478"/>
                  <a:pt x="4158" y="474"/>
                  <a:pt x="4106" y="474"/>
                </a:cubicBezTo>
                <a:cubicBezTo>
                  <a:pt x="3940" y="474"/>
                  <a:pt x="3784" y="512"/>
                  <a:pt x="3645" y="580"/>
                </a:cubicBezTo>
                <a:cubicBezTo>
                  <a:pt x="3579" y="567"/>
                  <a:pt x="3511" y="559"/>
                  <a:pt x="3441" y="558"/>
                </a:cubicBezTo>
                <a:cubicBezTo>
                  <a:pt x="3265" y="226"/>
                  <a:pt x="2915" y="0"/>
                  <a:pt x="2513" y="0"/>
                </a:cubicBezTo>
                <a:cubicBezTo>
                  <a:pt x="2125" y="0"/>
                  <a:pt x="1786" y="211"/>
                  <a:pt x="1604" y="524"/>
                </a:cubicBezTo>
                <a:cubicBezTo>
                  <a:pt x="1443" y="424"/>
                  <a:pt x="1253" y="365"/>
                  <a:pt x="1049" y="365"/>
                </a:cubicBezTo>
                <a:cubicBezTo>
                  <a:pt x="470" y="365"/>
                  <a:pt x="0" y="835"/>
                  <a:pt x="0" y="1414"/>
                </a:cubicBezTo>
                <a:cubicBezTo>
                  <a:pt x="0" y="1994"/>
                  <a:pt x="470" y="2463"/>
                  <a:pt x="1049" y="2463"/>
                </a:cubicBezTo>
                <a:cubicBezTo>
                  <a:pt x="1437" y="2463"/>
                  <a:pt x="1776" y="2252"/>
                  <a:pt x="1958" y="1939"/>
                </a:cubicBezTo>
                <a:cubicBezTo>
                  <a:pt x="2116" y="2038"/>
                  <a:pt x="2303" y="2096"/>
                  <a:pt x="2504" y="2097"/>
                </a:cubicBezTo>
                <a:cubicBezTo>
                  <a:pt x="2680" y="2430"/>
                  <a:pt x="3029" y="2656"/>
                  <a:pt x="3431" y="2656"/>
                </a:cubicBezTo>
                <a:cubicBezTo>
                  <a:pt x="3596" y="2656"/>
                  <a:pt x="3752" y="2618"/>
                  <a:pt x="3891" y="2550"/>
                </a:cubicBezTo>
                <a:cubicBezTo>
                  <a:pt x="3961" y="2564"/>
                  <a:pt x="4032" y="2572"/>
                  <a:pt x="4106" y="2572"/>
                </a:cubicBezTo>
                <a:cubicBezTo>
                  <a:pt x="4158" y="2572"/>
                  <a:pt x="4210" y="2568"/>
                  <a:pt x="4261" y="2560"/>
                </a:cubicBezTo>
                <a:cubicBezTo>
                  <a:pt x="4312" y="2568"/>
                  <a:pt x="4364" y="2572"/>
                  <a:pt x="4417" y="2572"/>
                </a:cubicBezTo>
                <a:cubicBezTo>
                  <a:pt x="4493" y="2572"/>
                  <a:pt x="4568" y="2564"/>
                  <a:pt x="4639" y="2548"/>
                </a:cubicBezTo>
                <a:cubicBezTo>
                  <a:pt x="4779" y="2617"/>
                  <a:pt x="4937" y="2656"/>
                  <a:pt x="5104" y="2656"/>
                </a:cubicBezTo>
                <a:cubicBezTo>
                  <a:pt x="5503" y="2656"/>
                  <a:pt x="5850" y="2433"/>
                  <a:pt x="6027" y="2105"/>
                </a:cubicBezTo>
                <a:cubicBezTo>
                  <a:pt x="6225" y="2100"/>
                  <a:pt x="6410" y="2041"/>
                  <a:pt x="6566" y="1941"/>
                </a:cubicBezTo>
                <a:cubicBezTo>
                  <a:pt x="6748" y="2253"/>
                  <a:pt x="7085" y="2462"/>
                  <a:pt x="7472" y="2462"/>
                </a:cubicBezTo>
                <a:cubicBezTo>
                  <a:pt x="8052" y="2462"/>
                  <a:pt x="8521" y="1993"/>
                  <a:pt x="8521" y="1414"/>
                </a:cubicBezTo>
                <a:cubicBezTo>
                  <a:pt x="8521" y="834"/>
                  <a:pt x="8052" y="365"/>
                  <a:pt x="7472" y="365"/>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40" name="Freeform 29">
            <a:extLst>
              <a:ext uri="{FF2B5EF4-FFF2-40B4-BE49-F238E27FC236}">
                <a16:creationId xmlns:a16="http://schemas.microsoft.com/office/drawing/2014/main" id="{82A129A6-AB4E-4C6C-BEC7-4B6772E8E8E5}"/>
              </a:ext>
            </a:extLst>
          </p:cNvPr>
          <p:cNvSpPr>
            <a:spLocks/>
          </p:cNvSpPr>
          <p:nvPr userDrawn="1"/>
        </p:nvSpPr>
        <p:spPr bwMode="auto">
          <a:xfrm rot="20441023">
            <a:off x="6448237" y="3563333"/>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9801" name="副标题 2"/>
          <p:cNvSpPr>
            <a:spLocks noGrp="1"/>
          </p:cNvSpPr>
          <p:nvPr userDrawn="1">
            <p:ph type="subTitle" idx="1"/>
          </p:nvPr>
        </p:nvSpPr>
        <p:spPr>
          <a:xfrm>
            <a:off x="669924" y="3212193"/>
            <a:ext cx="5426075" cy="471742"/>
          </a:xfrm>
        </p:spPr>
        <p:txBody>
          <a:bodyPr anchor="ctr">
            <a:normAutofit/>
          </a:bodyPr>
          <a:lstStyle>
            <a:lvl1pPr marL="0" indent="0" algn="l">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zh-CN" altLang="en-US"/>
              <a:t>单击此处编辑母版副标题样式</a:t>
            </a:r>
            <a:endParaRPr lang="zh-CN" altLang="en-US" dirty="0"/>
          </a:p>
        </p:txBody>
      </p:sp>
      <p:sp>
        <p:nvSpPr>
          <p:cNvPr id="12" name="文本占位符 13"/>
          <p:cNvSpPr>
            <a:spLocks noGrp="1"/>
          </p:cNvSpPr>
          <p:nvPr userDrawn="1">
            <p:ph type="body" sz="quarter" idx="10" hasCustomPrompt="1"/>
          </p:nvPr>
        </p:nvSpPr>
        <p:spPr>
          <a:xfrm>
            <a:off x="669924" y="4940892"/>
            <a:ext cx="5426075"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署名</a:t>
            </a:r>
          </a:p>
        </p:txBody>
      </p:sp>
      <p:sp>
        <p:nvSpPr>
          <p:cNvPr id="13" name="文本占位符 13"/>
          <p:cNvSpPr>
            <a:spLocks noGrp="1"/>
          </p:cNvSpPr>
          <p:nvPr userDrawn="1">
            <p:ph type="body" sz="quarter" idx="11" hasCustomPrompt="1"/>
          </p:nvPr>
        </p:nvSpPr>
        <p:spPr>
          <a:xfrm>
            <a:off x="669924" y="5220292"/>
            <a:ext cx="5426075"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日期</a:t>
            </a:r>
          </a:p>
        </p:txBody>
      </p:sp>
      <p:sp>
        <p:nvSpPr>
          <p:cNvPr id="3" name="标题 2">
            <a:extLst>
              <a:ext uri="{FF2B5EF4-FFF2-40B4-BE49-F238E27FC236}">
                <a16:creationId xmlns:a16="http://schemas.microsoft.com/office/drawing/2014/main" id="{9B338C6C-B103-A141-AD3C-654FC9B2A165}"/>
              </a:ext>
            </a:extLst>
          </p:cNvPr>
          <p:cNvSpPr>
            <a:spLocks noGrp="1"/>
          </p:cNvSpPr>
          <p:nvPr>
            <p:ph type="title"/>
          </p:nvPr>
        </p:nvSpPr>
        <p:spPr>
          <a:xfrm>
            <a:off x="625674" y="1667585"/>
            <a:ext cx="10850563" cy="1028699"/>
          </a:xfrm>
        </p:spPr>
        <p:txBody>
          <a:bodyPr/>
          <a:lstStyle/>
          <a:p>
            <a:r>
              <a:rPr kumimoji="1" lang="zh-CN" altLang="en-US" dirty="0"/>
              <a:t>单击此处编辑母版标题样式</a:t>
            </a:r>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036AA9F-5921-486F-A705-DEFB48A1626A}"/>
              </a:ext>
            </a:extLst>
          </p:cNvPr>
          <p:cNvSpPr/>
          <p:nvPr userDrawn="1"/>
        </p:nvSpPr>
        <p:spPr>
          <a:xfrm>
            <a:off x="0" y="-10457"/>
            <a:ext cx="12192000" cy="5138042"/>
          </a:xfrm>
          <a:prstGeom prst="rect">
            <a:avLst/>
          </a:prstGeom>
          <a:gradFill flip="none" rotWithShape="1">
            <a:gsLst>
              <a:gs pos="0">
                <a:srgbClr val="63B7EB"/>
              </a:gs>
              <a:gs pos="50000">
                <a:srgbClr val="B1D7F1"/>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p>
        </p:txBody>
      </p:sp>
      <p:pic>
        <p:nvPicPr>
          <p:cNvPr id="25" name="Picture 1">
            <a:extLst>
              <a:ext uri="{FF2B5EF4-FFF2-40B4-BE49-F238E27FC236}">
                <a16:creationId xmlns:a16="http://schemas.microsoft.com/office/drawing/2014/main" id="{8432F5DB-6BBC-4D3F-A259-2FDE49F206E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100" y="1797271"/>
            <a:ext cx="4721076" cy="4917281"/>
          </a:xfrm>
          <a:prstGeom prst="rect">
            <a:avLst/>
          </a:prstGeom>
        </p:spPr>
      </p:pic>
      <p:sp>
        <p:nvSpPr>
          <p:cNvPr id="20" name="标题 1"/>
          <p:cNvSpPr>
            <a:spLocks noGrp="1"/>
          </p:cNvSpPr>
          <p:nvPr userDrawn="1">
            <p:ph type="title" hasCustomPrompt="1"/>
          </p:nvPr>
        </p:nvSpPr>
        <p:spPr>
          <a:xfrm>
            <a:off x="5951085" y="2657929"/>
            <a:ext cx="5419185" cy="895350"/>
          </a:xfrm>
        </p:spPr>
        <p:txBody>
          <a:bodyPr anchor="b">
            <a:normAutofit/>
          </a:bodyPr>
          <a:lstStyle>
            <a:lvl1pPr algn="l">
              <a:defRPr sz="2400" b="1">
                <a:solidFill>
                  <a:schemeClr val="tx1"/>
                </a:solidFill>
              </a:defRPr>
            </a:lvl1pPr>
          </a:lstStyle>
          <a:p>
            <a:r>
              <a:rPr lang="zh-CN" altLang="en-US" dirty="0"/>
              <a:t>单击此处添加幻灯片章节标题</a:t>
            </a:r>
          </a:p>
        </p:txBody>
      </p:sp>
      <p:sp>
        <p:nvSpPr>
          <p:cNvPr id="21" name="文本占位符 2"/>
          <p:cNvSpPr>
            <a:spLocks noGrp="1"/>
          </p:cNvSpPr>
          <p:nvPr userDrawn="1">
            <p:ph type="body" idx="1"/>
          </p:nvPr>
        </p:nvSpPr>
        <p:spPr>
          <a:xfrm>
            <a:off x="5945311" y="3629479"/>
            <a:ext cx="5426075" cy="1015623"/>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a:t>单击此处编辑母版文本样式</a:t>
            </a:r>
          </a:p>
        </p:txBody>
      </p:sp>
      <p:sp>
        <p:nvSpPr>
          <p:cNvPr id="2" name="日期占位符 1">
            <a:extLst>
              <a:ext uri="{FF2B5EF4-FFF2-40B4-BE49-F238E27FC236}">
                <a16:creationId xmlns:a16="http://schemas.microsoft.com/office/drawing/2014/main" id="{301D6142-24FE-4EFB-87B9-EC57ACF7AAD1}"/>
              </a:ext>
            </a:extLst>
          </p:cNvPr>
          <p:cNvSpPr>
            <a:spLocks noGrp="1"/>
          </p:cNvSpPr>
          <p:nvPr>
            <p:ph type="dt" sz="half" idx="10"/>
          </p:nvPr>
        </p:nvSpPr>
        <p:spPr/>
        <p:txBody>
          <a:bodyPr/>
          <a:lstStyle/>
          <a:p>
            <a:fld id="{6489D9C7-5DC6-4263-87FF-7C99F6FB63C3}" type="datetime1">
              <a:rPr lang="zh-CN" altLang="en-US" smtClean="0"/>
              <a:pPr/>
              <a:t>2021/10/8</a:t>
            </a:fld>
            <a:endParaRPr lang="zh-CN" altLang="en-US"/>
          </a:p>
        </p:txBody>
      </p:sp>
      <p:sp>
        <p:nvSpPr>
          <p:cNvPr id="3" name="页脚占位符 2">
            <a:extLst>
              <a:ext uri="{FF2B5EF4-FFF2-40B4-BE49-F238E27FC236}">
                <a16:creationId xmlns:a16="http://schemas.microsoft.com/office/drawing/2014/main" id="{F73BEBB4-D7E4-43CF-B75A-E022A92892C9}"/>
              </a:ext>
            </a:extLst>
          </p:cNvPr>
          <p:cNvSpPr>
            <a:spLocks noGrp="1"/>
          </p:cNvSpPr>
          <p:nvPr>
            <p:ph type="ftr" sz="quarter" idx="11"/>
          </p:nvPr>
        </p:nvSpPr>
        <p:spPr/>
        <p:txBody>
          <a:bodyPr/>
          <a:lstStyle/>
          <a:p>
            <a:r>
              <a:rPr lang="zh-CN" altLang="en-US" dirty="0"/>
              <a:t>第十一组</a:t>
            </a:r>
          </a:p>
        </p:txBody>
      </p:sp>
      <p:sp>
        <p:nvSpPr>
          <p:cNvPr id="26" name="灯片编号占位符 25">
            <a:extLst>
              <a:ext uri="{FF2B5EF4-FFF2-40B4-BE49-F238E27FC236}">
                <a16:creationId xmlns:a16="http://schemas.microsoft.com/office/drawing/2014/main" id="{200F7FCD-F986-4C80-A853-931CD90E61FF}"/>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grpSp>
        <p:nvGrpSpPr>
          <p:cNvPr id="5" name="Group 77">
            <a:extLst>
              <a:ext uri="{FF2B5EF4-FFF2-40B4-BE49-F238E27FC236}">
                <a16:creationId xmlns:a16="http://schemas.microsoft.com/office/drawing/2014/main" id="{085341D1-08D2-418C-9E4A-2600B41C796A}"/>
              </a:ext>
            </a:extLst>
          </p:cNvPr>
          <p:cNvGrpSpPr/>
          <p:nvPr userDrawn="1"/>
        </p:nvGrpSpPr>
        <p:grpSpPr>
          <a:xfrm rot="2249500">
            <a:off x="2928832" y="1929714"/>
            <a:ext cx="1128566" cy="2043062"/>
            <a:chOff x="4048125" y="660400"/>
            <a:chExt cx="1046163" cy="1893888"/>
          </a:xfrm>
        </p:grpSpPr>
        <p:sp>
          <p:nvSpPr>
            <p:cNvPr id="6" name="Freeform 8">
              <a:extLst>
                <a:ext uri="{FF2B5EF4-FFF2-40B4-BE49-F238E27FC236}">
                  <a16:creationId xmlns:a16="http://schemas.microsoft.com/office/drawing/2014/main" id="{6BBEEB68-B8A3-400B-A136-F5C663938266}"/>
                </a:ext>
              </a:extLst>
            </p:cNvPr>
            <p:cNvSpPr>
              <a:spLocks/>
            </p:cNvSpPr>
            <p:nvPr/>
          </p:nvSpPr>
          <p:spPr bwMode="auto">
            <a:xfrm>
              <a:off x="4048125" y="1368425"/>
              <a:ext cx="201613" cy="447675"/>
            </a:xfrm>
            <a:custGeom>
              <a:avLst/>
              <a:gdLst>
                <a:gd name="T0" fmla="*/ 0 w 464"/>
                <a:gd name="T1" fmla="*/ 279 h 1029"/>
                <a:gd name="T2" fmla="*/ 464 w 464"/>
                <a:gd name="T3" fmla="*/ 0 h 1029"/>
                <a:gd name="T4" fmla="*/ 444 w 464"/>
                <a:gd name="T5" fmla="*/ 641 h 1029"/>
                <a:gd name="T6" fmla="*/ 319 w 464"/>
                <a:gd name="T7" fmla="*/ 802 h 1029"/>
                <a:gd name="T8" fmla="*/ 205 w 464"/>
                <a:gd name="T9" fmla="*/ 1029 h 1029"/>
                <a:gd name="T10" fmla="*/ 59 w 464"/>
                <a:gd name="T11" fmla="*/ 966 h 1029"/>
                <a:gd name="T12" fmla="*/ 0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0" y="279"/>
                  </a:moveTo>
                  <a:cubicBezTo>
                    <a:pt x="464" y="0"/>
                    <a:pt x="464" y="0"/>
                    <a:pt x="464" y="0"/>
                  </a:cubicBezTo>
                  <a:cubicBezTo>
                    <a:pt x="444" y="641"/>
                    <a:pt x="444" y="641"/>
                    <a:pt x="444" y="641"/>
                  </a:cubicBezTo>
                  <a:cubicBezTo>
                    <a:pt x="444" y="641"/>
                    <a:pt x="379" y="713"/>
                    <a:pt x="319" y="802"/>
                  </a:cubicBezTo>
                  <a:cubicBezTo>
                    <a:pt x="266" y="881"/>
                    <a:pt x="205" y="1029"/>
                    <a:pt x="205" y="1029"/>
                  </a:cubicBezTo>
                  <a:cubicBezTo>
                    <a:pt x="59" y="966"/>
                    <a:pt x="59" y="966"/>
                    <a:pt x="59" y="966"/>
                  </a:cubicBezTo>
                  <a:lnTo>
                    <a:pt x="0"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7" name="Freeform 9">
              <a:extLst>
                <a:ext uri="{FF2B5EF4-FFF2-40B4-BE49-F238E27FC236}">
                  <a16:creationId xmlns:a16="http://schemas.microsoft.com/office/drawing/2014/main" id="{8823B28F-37A5-4713-B0C1-7CCD9995FC4C}"/>
                </a:ext>
              </a:extLst>
            </p:cNvPr>
            <p:cNvSpPr>
              <a:spLocks/>
            </p:cNvSpPr>
            <p:nvPr/>
          </p:nvSpPr>
          <p:spPr bwMode="auto">
            <a:xfrm>
              <a:off x="4892675" y="1368425"/>
              <a:ext cx="201613" cy="447675"/>
            </a:xfrm>
            <a:custGeom>
              <a:avLst/>
              <a:gdLst>
                <a:gd name="T0" fmla="*/ 464 w 464"/>
                <a:gd name="T1" fmla="*/ 279 h 1029"/>
                <a:gd name="T2" fmla="*/ 0 w 464"/>
                <a:gd name="T3" fmla="*/ 0 h 1029"/>
                <a:gd name="T4" fmla="*/ 20 w 464"/>
                <a:gd name="T5" fmla="*/ 641 h 1029"/>
                <a:gd name="T6" fmla="*/ 145 w 464"/>
                <a:gd name="T7" fmla="*/ 802 h 1029"/>
                <a:gd name="T8" fmla="*/ 259 w 464"/>
                <a:gd name="T9" fmla="*/ 1029 h 1029"/>
                <a:gd name="T10" fmla="*/ 405 w 464"/>
                <a:gd name="T11" fmla="*/ 966 h 1029"/>
                <a:gd name="T12" fmla="*/ 464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464" y="279"/>
                  </a:moveTo>
                  <a:cubicBezTo>
                    <a:pt x="0" y="0"/>
                    <a:pt x="0" y="0"/>
                    <a:pt x="0" y="0"/>
                  </a:cubicBezTo>
                  <a:cubicBezTo>
                    <a:pt x="20" y="641"/>
                    <a:pt x="20" y="641"/>
                    <a:pt x="20" y="641"/>
                  </a:cubicBezTo>
                  <a:cubicBezTo>
                    <a:pt x="20" y="641"/>
                    <a:pt x="85" y="713"/>
                    <a:pt x="145" y="802"/>
                  </a:cubicBezTo>
                  <a:cubicBezTo>
                    <a:pt x="198" y="881"/>
                    <a:pt x="259" y="1029"/>
                    <a:pt x="259" y="1029"/>
                  </a:cubicBezTo>
                  <a:cubicBezTo>
                    <a:pt x="405" y="966"/>
                    <a:pt x="405" y="966"/>
                    <a:pt x="405" y="966"/>
                  </a:cubicBezTo>
                  <a:lnTo>
                    <a:pt x="464"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8" name="Freeform 10">
              <a:extLst>
                <a:ext uri="{FF2B5EF4-FFF2-40B4-BE49-F238E27FC236}">
                  <a16:creationId xmlns:a16="http://schemas.microsoft.com/office/drawing/2014/main" id="{06D8BE40-C464-41AA-BFA7-D79DE444F030}"/>
                </a:ext>
              </a:extLst>
            </p:cNvPr>
            <p:cNvSpPr>
              <a:spLocks/>
            </p:cNvSpPr>
            <p:nvPr/>
          </p:nvSpPr>
          <p:spPr bwMode="auto">
            <a:xfrm>
              <a:off x="4249738" y="1679575"/>
              <a:ext cx="322263" cy="106363"/>
            </a:xfrm>
            <a:custGeom>
              <a:avLst/>
              <a:gdLst>
                <a:gd name="T0" fmla="*/ 209 w 738"/>
                <a:gd name="T1" fmla="*/ 185 h 246"/>
                <a:gd name="T2" fmla="*/ 738 w 738"/>
                <a:gd name="T3" fmla="*/ 213 h 246"/>
                <a:gd name="T4" fmla="*/ 738 w 738"/>
                <a:gd name="T5" fmla="*/ 102 h 246"/>
                <a:gd name="T6" fmla="*/ 323 w 738"/>
                <a:gd name="T7" fmla="*/ 74 h 246"/>
                <a:gd name="T8" fmla="*/ 21 w 738"/>
                <a:gd name="T9" fmla="*/ 0 h 246"/>
                <a:gd name="T10" fmla="*/ 20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209" y="185"/>
                  </a:moveTo>
                  <a:cubicBezTo>
                    <a:pt x="416" y="246"/>
                    <a:pt x="738" y="213"/>
                    <a:pt x="738" y="213"/>
                  </a:cubicBezTo>
                  <a:cubicBezTo>
                    <a:pt x="738" y="102"/>
                    <a:pt x="738" y="102"/>
                    <a:pt x="738" y="102"/>
                  </a:cubicBezTo>
                  <a:cubicBezTo>
                    <a:pt x="738" y="102"/>
                    <a:pt x="477" y="91"/>
                    <a:pt x="323" y="74"/>
                  </a:cubicBezTo>
                  <a:cubicBezTo>
                    <a:pt x="142" y="54"/>
                    <a:pt x="21" y="0"/>
                    <a:pt x="21" y="0"/>
                  </a:cubicBezTo>
                  <a:cubicBezTo>
                    <a:pt x="21" y="0"/>
                    <a:pt x="0" y="123"/>
                    <a:pt x="209" y="185"/>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9" name="Freeform 11">
              <a:extLst>
                <a:ext uri="{FF2B5EF4-FFF2-40B4-BE49-F238E27FC236}">
                  <a16:creationId xmlns:a16="http://schemas.microsoft.com/office/drawing/2014/main" id="{2226C9C4-1715-479A-84A5-F639BD16EFA7}"/>
                </a:ext>
              </a:extLst>
            </p:cNvPr>
            <p:cNvSpPr>
              <a:spLocks/>
            </p:cNvSpPr>
            <p:nvPr/>
          </p:nvSpPr>
          <p:spPr bwMode="auto">
            <a:xfrm>
              <a:off x="4572000" y="1679575"/>
              <a:ext cx="320675" cy="106363"/>
            </a:xfrm>
            <a:custGeom>
              <a:avLst/>
              <a:gdLst>
                <a:gd name="T0" fmla="*/ 529 w 738"/>
                <a:gd name="T1" fmla="*/ 185 h 246"/>
                <a:gd name="T2" fmla="*/ 0 w 738"/>
                <a:gd name="T3" fmla="*/ 213 h 246"/>
                <a:gd name="T4" fmla="*/ 0 w 738"/>
                <a:gd name="T5" fmla="*/ 102 h 246"/>
                <a:gd name="T6" fmla="*/ 415 w 738"/>
                <a:gd name="T7" fmla="*/ 74 h 246"/>
                <a:gd name="T8" fmla="*/ 717 w 738"/>
                <a:gd name="T9" fmla="*/ 0 h 246"/>
                <a:gd name="T10" fmla="*/ 52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529" y="185"/>
                  </a:moveTo>
                  <a:cubicBezTo>
                    <a:pt x="322" y="246"/>
                    <a:pt x="0" y="213"/>
                    <a:pt x="0" y="213"/>
                  </a:cubicBezTo>
                  <a:cubicBezTo>
                    <a:pt x="0" y="102"/>
                    <a:pt x="0" y="102"/>
                    <a:pt x="0" y="102"/>
                  </a:cubicBezTo>
                  <a:cubicBezTo>
                    <a:pt x="0" y="102"/>
                    <a:pt x="261" y="91"/>
                    <a:pt x="415" y="74"/>
                  </a:cubicBezTo>
                  <a:cubicBezTo>
                    <a:pt x="596" y="54"/>
                    <a:pt x="717" y="0"/>
                    <a:pt x="717" y="0"/>
                  </a:cubicBezTo>
                  <a:cubicBezTo>
                    <a:pt x="717" y="0"/>
                    <a:pt x="738" y="123"/>
                    <a:pt x="529" y="185"/>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0" name="Freeform 20">
              <a:extLst>
                <a:ext uri="{FF2B5EF4-FFF2-40B4-BE49-F238E27FC236}">
                  <a16:creationId xmlns:a16="http://schemas.microsoft.com/office/drawing/2014/main" id="{37931274-4E66-4825-AFC2-10A4E703CD65}"/>
                </a:ext>
              </a:extLst>
            </p:cNvPr>
            <p:cNvSpPr>
              <a:spLocks/>
            </p:cNvSpPr>
            <p:nvPr/>
          </p:nvSpPr>
          <p:spPr bwMode="auto">
            <a:xfrm>
              <a:off x="4572000" y="1787525"/>
              <a:ext cx="300038" cy="766763"/>
            </a:xfrm>
            <a:custGeom>
              <a:avLst/>
              <a:gdLst>
                <a:gd name="T0" fmla="*/ 603 w 690"/>
                <a:gd name="T1" fmla="*/ 908 h 1762"/>
                <a:gd name="T2" fmla="*/ 485 w 690"/>
                <a:gd name="T3" fmla="*/ 686 h 1762"/>
                <a:gd name="T4" fmla="*/ 434 w 690"/>
                <a:gd name="T5" fmla="*/ 1060 h 1762"/>
                <a:gd name="T6" fmla="*/ 0 w 690"/>
                <a:gd name="T7" fmla="*/ 1762 h 1762"/>
                <a:gd name="T8" fmla="*/ 0 w 690"/>
                <a:gd name="T9" fmla="*/ 0 h 1762"/>
                <a:gd name="T10" fmla="*/ 391 w 690"/>
                <a:gd name="T11" fmla="*/ 0 h 1762"/>
                <a:gd name="T12" fmla="*/ 608 w 690"/>
                <a:gd name="T13" fmla="*/ 416 h 1762"/>
                <a:gd name="T14" fmla="*/ 603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603" y="908"/>
                  </a:moveTo>
                  <a:cubicBezTo>
                    <a:pt x="485" y="686"/>
                    <a:pt x="485" y="686"/>
                    <a:pt x="485" y="686"/>
                  </a:cubicBezTo>
                  <a:cubicBezTo>
                    <a:pt x="485" y="686"/>
                    <a:pt x="506" y="858"/>
                    <a:pt x="434" y="1060"/>
                  </a:cubicBezTo>
                  <a:cubicBezTo>
                    <a:pt x="343" y="1316"/>
                    <a:pt x="0" y="1762"/>
                    <a:pt x="0" y="1762"/>
                  </a:cubicBezTo>
                  <a:cubicBezTo>
                    <a:pt x="0" y="0"/>
                    <a:pt x="0" y="0"/>
                    <a:pt x="0" y="0"/>
                  </a:cubicBezTo>
                  <a:cubicBezTo>
                    <a:pt x="391" y="0"/>
                    <a:pt x="391" y="0"/>
                    <a:pt x="391" y="0"/>
                  </a:cubicBezTo>
                  <a:cubicBezTo>
                    <a:pt x="391" y="0"/>
                    <a:pt x="541" y="213"/>
                    <a:pt x="608" y="416"/>
                  </a:cubicBezTo>
                  <a:cubicBezTo>
                    <a:pt x="690" y="664"/>
                    <a:pt x="603" y="908"/>
                    <a:pt x="603" y="908"/>
                  </a:cubicBezTo>
                  <a:close/>
                </a:path>
              </a:pathLst>
            </a:custGeom>
            <a:solidFill>
              <a:srgbClr val="F8C47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1" name="Freeform 21">
              <a:extLst>
                <a:ext uri="{FF2B5EF4-FFF2-40B4-BE49-F238E27FC236}">
                  <a16:creationId xmlns:a16="http://schemas.microsoft.com/office/drawing/2014/main" id="{FE3326A3-FE0F-436D-900A-A48F07878477}"/>
                </a:ext>
              </a:extLst>
            </p:cNvPr>
            <p:cNvSpPr>
              <a:spLocks/>
            </p:cNvSpPr>
            <p:nvPr/>
          </p:nvSpPr>
          <p:spPr bwMode="auto">
            <a:xfrm>
              <a:off x="4270375" y="1787525"/>
              <a:ext cx="301625" cy="766763"/>
            </a:xfrm>
            <a:custGeom>
              <a:avLst/>
              <a:gdLst>
                <a:gd name="T0" fmla="*/ 87 w 690"/>
                <a:gd name="T1" fmla="*/ 908 h 1762"/>
                <a:gd name="T2" fmla="*/ 205 w 690"/>
                <a:gd name="T3" fmla="*/ 686 h 1762"/>
                <a:gd name="T4" fmla="*/ 256 w 690"/>
                <a:gd name="T5" fmla="*/ 1060 h 1762"/>
                <a:gd name="T6" fmla="*/ 690 w 690"/>
                <a:gd name="T7" fmla="*/ 1762 h 1762"/>
                <a:gd name="T8" fmla="*/ 690 w 690"/>
                <a:gd name="T9" fmla="*/ 0 h 1762"/>
                <a:gd name="T10" fmla="*/ 299 w 690"/>
                <a:gd name="T11" fmla="*/ 0 h 1762"/>
                <a:gd name="T12" fmla="*/ 82 w 690"/>
                <a:gd name="T13" fmla="*/ 416 h 1762"/>
                <a:gd name="T14" fmla="*/ 87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87" y="908"/>
                  </a:moveTo>
                  <a:cubicBezTo>
                    <a:pt x="205" y="686"/>
                    <a:pt x="205" y="686"/>
                    <a:pt x="205" y="686"/>
                  </a:cubicBezTo>
                  <a:cubicBezTo>
                    <a:pt x="205" y="686"/>
                    <a:pt x="184" y="858"/>
                    <a:pt x="256" y="1060"/>
                  </a:cubicBezTo>
                  <a:cubicBezTo>
                    <a:pt x="347" y="1316"/>
                    <a:pt x="690" y="1762"/>
                    <a:pt x="690" y="1762"/>
                  </a:cubicBezTo>
                  <a:cubicBezTo>
                    <a:pt x="690" y="0"/>
                    <a:pt x="690" y="0"/>
                    <a:pt x="690" y="0"/>
                  </a:cubicBezTo>
                  <a:cubicBezTo>
                    <a:pt x="299" y="0"/>
                    <a:pt x="299" y="0"/>
                    <a:pt x="299" y="0"/>
                  </a:cubicBezTo>
                  <a:cubicBezTo>
                    <a:pt x="299" y="0"/>
                    <a:pt x="149" y="213"/>
                    <a:pt x="82" y="416"/>
                  </a:cubicBezTo>
                  <a:cubicBezTo>
                    <a:pt x="0" y="664"/>
                    <a:pt x="87" y="908"/>
                    <a:pt x="87" y="908"/>
                  </a:cubicBezTo>
                  <a:close/>
                </a:path>
              </a:pathLst>
            </a:custGeom>
            <a:solidFill>
              <a:srgbClr val="FCE5C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2" name="Freeform 22">
              <a:extLst>
                <a:ext uri="{FF2B5EF4-FFF2-40B4-BE49-F238E27FC236}">
                  <a16:creationId xmlns:a16="http://schemas.microsoft.com/office/drawing/2014/main" id="{FF16ECE2-DA26-4E01-A019-D9DCDB9D1B06}"/>
                </a:ext>
              </a:extLst>
            </p:cNvPr>
            <p:cNvSpPr>
              <a:spLocks/>
            </p:cNvSpPr>
            <p:nvPr/>
          </p:nvSpPr>
          <p:spPr bwMode="auto">
            <a:xfrm>
              <a:off x="4572000" y="1787525"/>
              <a:ext cx="200025" cy="520700"/>
            </a:xfrm>
            <a:custGeom>
              <a:avLst/>
              <a:gdLst>
                <a:gd name="T0" fmla="*/ 403 w 462"/>
                <a:gd name="T1" fmla="*/ 616 h 1196"/>
                <a:gd name="T2" fmla="*/ 325 w 462"/>
                <a:gd name="T3" fmla="*/ 465 h 1196"/>
                <a:gd name="T4" fmla="*/ 290 w 462"/>
                <a:gd name="T5" fmla="*/ 719 h 1196"/>
                <a:gd name="T6" fmla="*/ 0 w 462"/>
                <a:gd name="T7" fmla="*/ 1196 h 1196"/>
                <a:gd name="T8" fmla="*/ 0 w 462"/>
                <a:gd name="T9" fmla="*/ 0 h 1196"/>
                <a:gd name="T10" fmla="*/ 262 w 462"/>
                <a:gd name="T11" fmla="*/ 0 h 1196"/>
                <a:gd name="T12" fmla="*/ 407 w 462"/>
                <a:gd name="T13" fmla="*/ 282 h 1196"/>
                <a:gd name="T14" fmla="*/ 403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403" y="616"/>
                  </a:moveTo>
                  <a:cubicBezTo>
                    <a:pt x="325" y="465"/>
                    <a:pt x="325" y="465"/>
                    <a:pt x="325" y="465"/>
                  </a:cubicBezTo>
                  <a:cubicBezTo>
                    <a:pt x="325" y="465"/>
                    <a:pt x="339" y="582"/>
                    <a:pt x="290" y="719"/>
                  </a:cubicBezTo>
                  <a:cubicBezTo>
                    <a:pt x="230" y="893"/>
                    <a:pt x="0" y="1196"/>
                    <a:pt x="0" y="1196"/>
                  </a:cubicBezTo>
                  <a:cubicBezTo>
                    <a:pt x="0" y="0"/>
                    <a:pt x="0" y="0"/>
                    <a:pt x="0" y="0"/>
                  </a:cubicBezTo>
                  <a:cubicBezTo>
                    <a:pt x="262" y="0"/>
                    <a:pt x="262" y="0"/>
                    <a:pt x="262" y="0"/>
                  </a:cubicBezTo>
                  <a:cubicBezTo>
                    <a:pt x="262" y="0"/>
                    <a:pt x="362" y="145"/>
                    <a:pt x="407" y="282"/>
                  </a:cubicBezTo>
                  <a:cubicBezTo>
                    <a:pt x="462" y="450"/>
                    <a:pt x="403" y="616"/>
                    <a:pt x="403" y="616"/>
                  </a:cubicBezTo>
                  <a:close/>
                </a:path>
              </a:pathLst>
            </a:custGeom>
            <a:solidFill>
              <a:srgbClr val="BA760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3" name="Freeform 23">
              <a:extLst>
                <a:ext uri="{FF2B5EF4-FFF2-40B4-BE49-F238E27FC236}">
                  <a16:creationId xmlns:a16="http://schemas.microsoft.com/office/drawing/2014/main" id="{B796E571-B5F1-4DB8-973E-972117DB5B56}"/>
                </a:ext>
              </a:extLst>
            </p:cNvPr>
            <p:cNvSpPr>
              <a:spLocks/>
            </p:cNvSpPr>
            <p:nvPr/>
          </p:nvSpPr>
          <p:spPr bwMode="auto">
            <a:xfrm>
              <a:off x="4370388" y="1787525"/>
              <a:ext cx="201613" cy="520700"/>
            </a:xfrm>
            <a:custGeom>
              <a:avLst/>
              <a:gdLst>
                <a:gd name="T0" fmla="*/ 59 w 462"/>
                <a:gd name="T1" fmla="*/ 616 h 1196"/>
                <a:gd name="T2" fmla="*/ 137 w 462"/>
                <a:gd name="T3" fmla="*/ 465 h 1196"/>
                <a:gd name="T4" fmla="*/ 172 w 462"/>
                <a:gd name="T5" fmla="*/ 719 h 1196"/>
                <a:gd name="T6" fmla="*/ 462 w 462"/>
                <a:gd name="T7" fmla="*/ 1196 h 1196"/>
                <a:gd name="T8" fmla="*/ 462 w 462"/>
                <a:gd name="T9" fmla="*/ 0 h 1196"/>
                <a:gd name="T10" fmla="*/ 200 w 462"/>
                <a:gd name="T11" fmla="*/ 0 h 1196"/>
                <a:gd name="T12" fmla="*/ 55 w 462"/>
                <a:gd name="T13" fmla="*/ 282 h 1196"/>
                <a:gd name="T14" fmla="*/ 59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59" y="616"/>
                  </a:moveTo>
                  <a:cubicBezTo>
                    <a:pt x="137" y="465"/>
                    <a:pt x="137" y="465"/>
                    <a:pt x="137" y="465"/>
                  </a:cubicBezTo>
                  <a:cubicBezTo>
                    <a:pt x="137" y="465"/>
                    <a:pt x="123" y="582"/>
                    <a:pt x="172" y="719"/>
                  </a:cubicBezTo>
                  <a:cubicBezTo>
                    <a:pt x="232" y="893"/>
                    <a:pt x="462" y="1196"/>
                    <a:pt x="462" y="1196"/>
                  </a:cubicBezTo>
                  <a:cubicBezTo>
                    <a:pt x="462" y="0"/>
                    <a:pt x="462" y="0"/>
                    <a:pt x="462" y="0"/>
                  </a:cubicBezTo>
                  <a:cubicBezTo>
                    <a:pt x="200" y="0"/>
                    <a:pt x="200" y="0"/>
                    <a:pt x="200" y="0"/>
                  </a:cubicBezTo>
                  <a:cubicBezTo>
                    <a:pt x="200" y="0"/>
                    <a:pt x="100" y="145"/>
                    <a:pt x="55" y="282"/>
                  </a:cubicBezTo>
                  <a:cubicBezTo>
                    <a:pt x="0" y="450"/>
                    <a:pt x="59" y="616"/>
                    <a:pt x="59" y="616"/>
                  </a:cubicBezTo>
                  <a:close/>
                </a:path>
              </a:pathLst>
            </a:custGeom>
            <a:solidFill>
              <a:srgbClr val="F39C12"/>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4" name="Freeform 26">
              <a:extLst>
                <a:ext uri="{FF2B5EF4-FFF2-40B4-BE49-F238E27FC236}">
                  <a16:creationId xmlns:a16="http://schemas.microsoft.com/office/drawing/2014/main" id="{924245C4-4A10-4064-B1CF-4D363BEB838B}"/>
                </a:ext>
              </a:extLst>
            </p:cNvPr>
            <p:cNvSpPr>
              <a:spLocks/>
            </p:cNvSpPr>
            <p:nvPr/>
          </p:nvSpPr>
          <p:spPr bwMode="auto">
            <a:xfrm>
              <a:off x="4278313" y="1725613"/>
              <a:ext cx="293688" cy="109538"/>
            </a:xfrm>
            <a:custGeom>
              <a:avLst/>
              <a:gdLst>
                <a:gd name="T0" fmla="*/ 207 w 674"/>
                <a:gd name="T1" fmla="*/ 200 h 253"/>
                <a:gd name="T2" fmla="*/ 674 w 674"/>
                <a:gd name="T3" fmla="*/ 245 h 253"/>
                <a:gd name="T4" fmla="*/ 674 w 674"/>
                <a:gd name="T5" fmla="*/ 102 h 253"/>
                <a:gd name="T6" fmla="*/ 280 w 674"/>
                <a:gd name="T7" fmla="*/ 83 h 253"/>
                <a:gd name="T8" fmla="*/ 0 w 674"/>
                <a:gd name="T9" fmla="*/ 0 h 253"/>
                <a:gd name="T10" fmla="*/ 20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207" y="200"/>
                  </a:moveTo>
                  <a:cubicBezTo>
                    <a:pt x="405" y="253"/>
                    <a:pt x="674" y="245"/>
                    <a:pt x="674" y="245"/>
                  </a:cubicBezTo>
                  <a:cubicBezTo>
                    <a:pt x="674" y="102"/>
                    <a:pt x="674" y="102"/>
                    <a:pt x="674" y="102"/>
                  </a:cubicBezTo>
                  <a:cubicBezTo>
                    <a:pt x="674" y="102"/>
                    <a:pt x="425" y="100"/>
                    <a:pt x="280" y="83"/>
                  </a:cubicBezTo>
                  <a:cubicBezTo>
                    <a:pt x="110" y="63"/>
                    <a:pt x="0" y="0"/>
                    <a:pt x="0" y="0"/>
                  </a:cubicBezTo>
                  <a:cubicBezTo>
                    <a:pt x="0" y="0"/>
                    <a:pt x="7" y="146"/>
                    <a:pt x="207" y="20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5" name="Freeform 27">
              <a:extLst>
                <a:ext uri="{FF2B5EF4-FFF2-40B4-BE49-F238E27FC236}">
                  <a16:creationId xmlns:a16="http://schemas.microsoft.com/office/drawing/2014/main" id="{7BC54533-B21B-476C-A68A-822EA2D1FB90}"/>
                </a:ext>
              </a:extLst>
            </p:cNvPr>
            <p:cNvSpPr>
              <a:spLocks/>
            </p:cNvSpPr>
            <p:nvPr/>
          </p:nvSpPr>
          <p:spPr bwMode="auto">
            <a:xfrm>
              <a:off x="4572000" y="1725613"/>
              <a:ext cx="292100" cy="109538"/>
            </a:xfrm>
            <a:custGeom>
              <a:avLst/>
              <a:gdLst>
                <a:gd name="T0" fmla="*/ 467 w 674"/>
                <a:gd name="T1" fmla="*/ 200 h 253"/>
                <a:gd name="T2" fmla="*/ 0 w 674"/>
                <a:gd name="T3" fmla="*/ 245 h 253"/>
                <a:gd name="T4" fmla="*/ 0 w 674"/>
                <a:gd name="T5" fmla="*/ 102 h 253"/>
                <a:gd name="T6" fmla="*/ 394 w 674"/>
                <a:gd name="T7" fmla="*/ 83 h 253"/>
                <a:gd name="T8" fmla="*/ 674 w 674"/>
                <a:gd name="T9" fmla="*/ 0 h 253"/>
                <a:gd name="T10" fmla="*/ 46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467" y="200"/>
                  </a:moveTo>
                  <a:cubicBezTo>
                    <a:pt x="269" y="253"/>
                    <a:pt x="0" y="245"/>
                    <a:pt x="0" y="245"/>
                  </a:cubicBezTo>
                  <a:cubicBezTo>
                    <a:pt x="0" y="102"/>
                    <a:pt x="0" y="102"/>
                    <a:pt x="0" y="102"/>
                  </a:cubicBezTo>
                  <a:cubicBezTo>
                    <a:pt x="0" y="102"/>
                    <a:pt x="249" y="100"/>
                    <a:pt x="394" y="83"/>
                  </a:cubicBezTo>
                  <a:cubicBezTo>
                    <a:pt x="564" y="63"/>
                    <a:pt x="674" y="0"/>
                    <a:pt x="674" y="0"/>
                  </a:cubicBezTo>
                  <a:cubicBezTo>
                    <a:pt x="674" y="0"/>
                    <a:pt x="667" y="146"/>
                    <a:pt x="467" y="200"/>
                  </a:cubicBezTo>
                  <a:close/>
                </a:path>
              </a:pathLst>
            </a:custGeom>
            <a:solidFill>
              <a:srgbClr val="237DB9">
                <a:lumMod val="50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6" name="Freeform 6">
              <a:extLst>
                <a:ext uri="{FF2B5EF4-FFF2-40B4-BE49-F238E27FC236}">
                  <a16:creationId xmlns:a16="http://schemas.microsoft.com/office/drawing/2014/main" id="{330A1210-E658-496E-AF98-629B535C8150}"/>
                </a:ext>
              </a:extLst>
            </p:cNvPr>
            <p:cNvSpPr>
              <a:spLocks/>
            </p:cNvSpPr>
            <p:nvPr/>
          </p:nvSpPr>
          <p:spPr bwMode="auto">
            <a:xfrm>
              <a:off x="4235450" y="660400"/>
              <a:ext cx="336550" cy="1074738"/>
            </a:xfrm>
            <a:custGeom>
              <a:avLst/>
              <a:gdLst>
                <a:gd name="T0" fmla="*/ 23 w 773"/>
                <a:gd name="T1" fmla="*/ 1745 h 2468"/>
                <a:gd name="T2" fmla="*/ 6 w 773"/>
                <a:gd name="T3" fmla="*/ 1987 h 2468"/>
                <a:gd name="T4" fmla="*/ 0 w 773"/>
                <a:gd name="T5" fmla="*/ 2264 h 2468"/>
                <a:gd name="T6" fmla="*/ 773 w 773"/>
                <a:gd name="T7" fmla="*/ 2451 h 2468"/>
                <a:gd name="T8" fmla="*/ 773 w 773"/>
                <a:gd name="T9" fmla="*/ 0 h 2468"/>
                <a:gd name="T10" fmla="*/ 194 w 773"/>
                <a:gd name="T11" fmla="*/ 900 h 2468"/>
                <a:gd name="T12" fmla="*/ 23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23" y="1745"/>
                  </a:moveTo>
                  <a:cubicBezTo>
                    <a:pt x="21" y="1786"/>
                    <a:pt x="11" y="1882"/>
                    <a:pt x="6" y="1987"/>
                  </a:cubicBezTo>
                  <a:cubicBezTo>
                    <a:pt x="1" y="2093"/>
                    <a:pt x="0" y="2207"/>
                    <a:pt x="0" y="2264"/>
                  </a:cubicBezTo>
                  <a:cubicBezTo>
                    <a:pt x="0" y="2468"/>
                    <a:pt x="773" y="2451"/>
                    <a:pt x="773" y="2451"/>
                  </a:cubicBezTo>
                  <a:cubicBezTo>
                    <a:pt x="773" y="0"/>
                    <a:pt x="773" y="0"/>
                    <a:pt x="773" y="0"/>
                  </a:cubicBezTo>
                  <a:cubicBezTo>
                    <a:pt x="773" y="0"/>
                    <a:pt x="414" y="245"/>
                    <a:pt x="194" y="900"/>
                  </a:cubicBezTo>
                  <a:cubicBezTo>
                    <a:pt x="85" y="1222"/>
                    <a:pt x="33" y="1557"/>
                    <a:pt x="23" y="1745"/>
                  </a:cubicBezTo>
                  <a:close/>
                </a:path>
              </a:pathLst>
            </a:custGeom>
            <a:solidFill>
              <a:srgbClr val="FFFFFF">
                <a:lumMod val="9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7" name="Freeform 7">
              <a:extLst>
                <a:ext uri="{FF2B5EF4-FFF2-40B4-BE49-F238E27FC236}">
                  <a16:creationId xmlns:a16="http://schemas.microsoft.com/office/drawing/2014/main" id="{D26E5F5A-501E-49AC-86D1-1C26DDFC4FE5}"/>
                </a:ext>
              </a:extLst>
            </p:cNvPr>
            <p:cNvSpPr>
              <a:spLocks/>
            </p:cNvSpPr>
            <p:nvPr/>
          </p:nvSpPr>
          <p:spPr bwMode="auto">
            <a:xfrm>
              <a:off x="4572000" y="660400"/>
              <a:ext cx="334963" cy="1074738"/>
            </a:xfrm>
            <a:custGeom>
              <a:avLst/>
              <a:gdLst>
                <a:gd name="T0" fmla="*/ 750 w 773"/>
                <a:gd name="T1" fmla="*/ 1745 h 2468"/>
                <a:gd name="T2" fmla="*/ 767 w 773"/>
                <a:gd name="T3" fmla="*/ 1987 h 2468"/>
                <a:gd name="T4" fmla="*/ 773 w 773"/>
                <a:gd name="T5" fmla="*/ 2264 h 2468"/>
                <a:gd name="T6" fmla="*/ 0 w 773"/>
                <a:gd name="T7" fmla="*/ 2451 h 2468"/>
                <a:gd name="T8" fmla="*/ 0 w 773"/>
                <a:gd name="T9" fmla="*/ 0 h 2468"/>
                <a:gd name="T10" fmla="*/ 579 w 773"/>
                <a:gd name="T11" fmla="*/ 900 h 2468"/>
                <a:gd name="T12" fmla="*/ 750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750" y="1745"/>
                  </a:moveTo>
                  <a:cubicBezTo>
                    <a:pt x="752" y="1786"/>
                    <a:pt x="762" y="1882"/>
                    <a:pt x="767" y="1987"/>
                  </a:cubicBezTo>
                  <a:cubicBezTo>
                    <a:pt x="772" y="2093"/>
                    <a:pt x="773" y="2207"/>
                    <a:pt x="773" y="2264"/>
                  </a:cubicBezTo>
                  <a:cubicBezTo>
                    <a:pt x="773" y="2468"/>
                    <a:pt x="0" y="2451"/>
                    <a:pt x="0" y="2451"/>
                  </a:cubicBezTo>
                  <a:cubicBezTo>
                    <a:pt x="0" y="0"/>
                    <a:pt x="0" y="0"/>
                    <a:pt x="0" y="0"/>
                  </a:cubicBezTo>
                  <a:cubicBezTo>
                    <a:pt x="0" y="0"/>
                    <a:pt x="359" y="245"/>
                    <a:pt x="579" y="900"/>
                  </a:cubicBezTo>
                  <a:cubicBezTo>
                    <a:pt x="688" y="1222"/>
                    <a:pt x="740" y="1557"/>
                    <a:pt x="750" y="1745"/>
                  </a:cubicBezTo>
                  <a:close/>
                </a:path>
              </a:pathLst>
            </a:custGeom>
            <a:solidFill>
              <a:srgbClr val="FFFFFF">
                <a:lumMod val="8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8" name="Oval 17">
              <a:extLst>
                <a:ext uri="{FF2B5EF4-FFF2-40B4-BE49-F238E27FC236}">
                  <a16:creationId xmlns:a16="http://schemas.microsoft.com/office/drawing/2014/main" id="{03145FCB-2225-42CA-A49C-BD2110EAA6B3}"/>
                </a:ext>
              </a:extLst>
            </p:cNvPr>
            <p:cNvSpPr>
              <a:spLocks noChangeArrowheads="1"/>
            </p:cNvSpPr>
            <p:nvPr/>
          </p:nvSpPr>
          <p:spPr bwMode="auto">
            <a:xfrm>
              <a:off x="4435475" y="1114425"/>
              <a:ext cx="271463" cy="273050"/>
            </a:xfrm>
            <a:prstGeom prst="ellipse">
              <a:avLst/>
            </a:prstGeom>
            <a:gradFill flip="none" rotWithShape="1">
              <a:gsLst>
                <a:gs pos="0">
                  <a:srgbClr val="FFFFFF"/>
                </a:gs>
                <a:gs pos="50000">
                  <a:srgbClr val="FFFFFF">
                    <a:lumMod val="85000"/>
                  </a:srgbClr>
                </a:gs>
                <a:gs pos="100000">
                  <a:srgbClr val="FFFFFF">
                    <a:lumMod val="75000"/>
                  </a:srgbClr>
                </a:gs>
              </a:gsLst>
              <a:path path="circle">
                <a:fillToRect l="50000" t="50000" r="50000" b="50000"/>
              </a:path>
              <a:tileRect/>
            </a:gra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9" name="Freeform 24">
              <a:extLst>
                <a:ext uri="{FF2B5EF4-FFF2-40B4-BE49-F238E27FC236}">
                  <a16:creationId xmlns:a16="http://schemas.microsoft.com/office/drawing/2014/main" id="{410E22CA-1A79-473C-8B1B-66083195F066}"/>
                </a:ext>
              </a:extLst>
            </p:cNvPr>
            <p:cNvSpPr>
              <a:spLocks/>
            </p:cNvSpPr>
            <p:nvPr/>
          </p:nvSpPr>
          <p:spPr bwMode="auto">
            <a:xfrm>
              <a:off x="4383088" y="855663"/>
              <a:ext cx="188913" cy="77788"/>
            </a:xfrm>
            <a:custGeom>
              <a:avLst/>
              <a:gdLst>
                <a:gd name="T0" fmla="*/ 56 w 431"/>
                <a:gd name="T1" fmla="*/ 0 h 178"/>
                <a:gd name="T2" fmla="*/ 0 w 431"/>
                <a:gd name="T3" fmla="*/ 101 h 178"/>
                <a:gd name="T4" fmla="*/ 431 w 431"/>
                <a:gd name="T5" fmla="*/ 178 h 178"/>
                <a:gd name="T6" fmla="*/ 431 w 431"/>
                <a:gd name="T7" fmla="*/ 178 h 178"/>
                <a:gd name="T8" fmla="*/ 431 w 431"/>
                <a:gd name="T9" fmla="*/ 56 h 178"/>
                <a:gd name="T10" fmla="*/ 431 w 431"/>
                <a:gd name="T11" fmla="*/ 56 h 178"/>
                <a:gd name="T12" fmla="*/ 56 w 431"/>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431" h="178">
                  <a:moveTo>
                    <a:pt x="56" y="0"/>
                  </a:moveTo>
                  <a:cubicBezTo>
                    <a:pt x="37" y="32"/>
                    <a:pt x="18" y="65"/>
                    <a:pt x="0" y="101"/>
                  </a:cubicBezTo>
                  <a:cubicBezTo>
                    <a:pt x="119" y="149"/>
                    <a:pt x="268" y="178"/>
                    <a:pt x="431" y="178"/>
                  </a:cubicBezTo>
                  <a:cubicBezTo>
                    <a:pt x="431" y="178"/>
                    <a:pt x="431" y="178"/>
                    <a:pt x="431" y="178"/>
                  </a:cubicBezTo>
                  <a:cubicBezTo>
                    <a:pt x="431" y="56"/>
                    <a:pt x="431" y="56"/>
                    <a:pt x="431" y="56"/>
                  </a:cubicBezTo>
                  <a:cubicBezTo>
                    <a:pt x="431" y="56"/>
                    <a:pt x="431" y="56"/>
                    <a:pt x="431" y="56"/>
                  </a:cubicBezTo>
                  <a:cubicBezTo>
                    <a:pt x="293" y="56"/>
                    <a:pt x="164" y="36"/>
                    <a:pt x="56"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2" name="Freeform 25">
              <a:extLst>
                <a:ext uri="{FF2B5EF4-FFF2-40B4-BE49-F238E27FC236}">
                  <a16:creationId xmlns:a16="http://schemas.microsoft.com/office/drawing/2014/main" id="{57C869E4-6E44-43B5-90C1-039428DE967B}"/>
                </a:ext>
              </a:extLst>
            </p:cNvPr>
            <p:cNvSpPr>
              <a:spLocks/>
            </p:cNvSpPr>
            <p:nvPr/>
          </p:nvSpPr>
          <p:spPr bwMode="auto">
            <a:xfrm>
              <a:off x="4572000" y="855663"/>
              <a:ext cx="187325" cy="77788"/>
            </a:xfrm>
            <a:custGeom>
              <a:avLst/>
              <a:gdLst>
                <a:gd name="T0" fmla="*/ 0 w 431"/>
                <a:gd name="T1" fmla="*/ 56 h 178"/>
                <a:gd name="T2" fmla="*/ 0 w 431"/>
                <a:gd name="T3" fmla="*/ 178 h 178"/>
                <a:gd name="T4" fmla="*/ 431 w 431"/>
                <a:gd name="T5" fmla="*/ 101 h 178"/>
                <a:gd name="T6" fmla="*/ 375 w 431"/>
                <a:gd name="T7" fmla="*/ 0 h 178"/>
                <a:gd name="T8" fmla="*/ 0 w 431"/>
                <a:gd name="T9" fmla="*/ 56 h 178"/>
              </a:gdLst>
              <a:ahLst/>
              <a:cxnLst>
                <a:cxn ang="0">
                  <a:pos x="T0" y="T1"/>
                </a:cxn>
                <a:cxn ang="0">
                  <a:pos x="T2" y="T3"/>
                </a:cxn>
                <a:cxn ang="0">
                  <a:pos x="T4" y="T5"/>
                </a:cxn>
                <a:cxn ang="0">
                  <a:pos x="T6" y="T7"/>
                </a:cxn>
                <a:cxn ang="0">
                  <a:pos x="T8" y="T9"/>
                </a:cxn>
              </a:cxnLst>
              <a:rect l="0" t="0" r="r" b="b"/>
              <a:pathLst>
                <a:path w="431" h="178">
                  <a:moveTo>
                    <a:pt x="0" y="56"/>
                  </a:moveTo>
                  <a:cubicBezTo>
                    <a:pt x="0" y="178"/>
                    <a:pt x="0" y="178"/>
                    <a:pt x="0" y="178"/>
                  </a:cubicBezTo>
                  <a:cubicBezTo>
                    <a:pt x="163" y="178"/>
                    <a:pt x="312" y="149"/>
                    <a:pt x="431" y="101"/>
                  </a:cubicBezTo>
                  <a:cubicBezTo>
                    <a:pt x="413" y="65"/>
                    <a:pt x="394" y="32"/>
                    <a:pt x="375" y="0"/>
                  </a:cubicBezTo>
                  <a:cubicBezTo>
                    <a:pt x="267" y="36"/>
                    <a:pt x="138" y="56"/>
                    <a:pt x="0" y="56"/>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3" name="Freeform 18">
              <a:extLst>
                <a:ext uri="{FF2B5EF4-FFF2-40B4-BE49-F238E27FC236}">
                  <a16:creationId xmlns:a16="http://schemas.microsoft.com/office/drawing/2014/main" id="{6D2BF0C6-85AE-473B-A21F-F09838C3B344}"/>
                </a:ext>
              </a:extLst>
            </p:cNvPr>
            <p:cNvSpPr>
              <a:spLocks/>
            </p:cNvSpPr>
            <p:nvPr/>
          </p:nvSpPr>
          <p:spPr bwMode="auto">
            <a:xfrm>
              <a:off x="4572000" y="1093788"/>
              <a:ext cx="155575" cy="312738"/>
            </a:xfrm>
            <a:custGeom>
              <a:avLst/>
              <a:gdLst>
                <a:gd name="T0" fmla="*/ 0 w 359"/>
                <a:gd name="T1" fmla="*/ 0 h 717"/>
                <a:gd name="T2" fmla="*/ 0 w 359"/>
                <a:gd name="T3" fmla="*/ 0 h 717"/>
                <a:gd name="T4" fmla="*/ 0 w 359"/>
                <a:gd name="T5" fmla="*/ 62 h 717"/>
                <a:gd name="T6" fmla="*/ 0 w 359"/>
                <a:gd name="T7" fmla="*/ 62 h 717"/>
                <a:gd name="T8" fmla="*/ 296 w 359"/>
                <a:gd name="T9" fmla="*/ 359 h 717"/>
                <a:gd name="T10" fmla="*/ 0 w 359"/>
                <a:gd name="T11" fmla="*/ 655 h 717"/>
                <a:gd name="T12" fmla="*/ 0 w 359"/>
                <a:gd name="T13" fmla="*/ 655 h 717"/>
                <a:gd name="T14" fmla="*/ 0 w 359"/>
                <a:gd name="T15" fmla="*/ 717 h 717"/>
                <a:gd name="T16" fmla="*/ 0 w 359"/>
                <a:gd name="T17" fmla="*/ 717 h 717"/>
                <a:gd name="T18" fmla="*/ 359 w 359"/>
                <a:gd name="T19" fmla="*/ 359 h 717"/>
                <a:gd name="T20" fmla="*/ 0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0" y="0"/>
                  </a:moveTo>
                  <a:cubicBezTo>
                    <a:pt x="0" y="0"/>
                    <a:pt x="0" y="0"/>
                    <a:pt x="0" y="0"/>
                  </a:cubicBezTo>
                  <a:cubicBezTo>
                    <a:pt x="0" y="62"/>
                    <a:pt x="0" y="62"/>
                    <a:pt x="0" y="62"/>
                  </a:cubicBezTo>
                  <a:cubicBezTo>
                    <a:pt x="0" y="62"/>
                    <a:pt x="0" y="62"/>
                    <a:pt x="0" y="62"/>
                  </a:cubicBezTo>
                  <a:cubicBezTo>
                    <a:pt x="164" y="62"/>
                    <a:pt x="296" y="195"/>
                    <a:pt x="296" y="359"/>
                  </a:cubicBezTo>
                  <a:cubicBezTo>
                    <a:pt x="296" y="522"/>
                    <a:pt x="164" y="655"/>
                    <a:pt x="0" y="655"/>
                  </a:cubicBezTo>
                  <a:cubicBezTo>
                    <a:pt x="0" y="655"/>
                    <a:pt x="0" y="655"/>
                    <a:pt x="0" y="655"/>
                  </a:cubicBezTo>
                  <a:cubicBezTo>
                    <a:pt x="0" y="717"/>
                    <a:pt x="0" y="717"/>
                    <a:pt x="0" y="717"/>
                  </a:cubicBezTo>
                  <a:cubicBezTo>
                    <a:pt x="0" y="717"/>
                    <a:pt x="0" y="717"/>
                    <a:pt x="0" y="717"/>
                  </a:cubicBezTo>
                  <a:cubicBezTo>
                    <a:pt x="198" y="717"/>
                    <a:pt x="359" y="557"/>
                    <a:pt x="359" y="359"/>
                  </a:cubicBezTo>
                  <a:cubicBezTo>
                    <a:pt x="359" y="161"/>
                    <a:pt x="198" y="0"/>
                    <a:pt x="0" y="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4" name="Freeform 19">
              <a:extLst>
                <a:ext uri="{FF2B5EF4-FFF2-40B4-BE49-F238E27FC236}">
                  <a16:creationId xmlns:a16="http://schemas.microsoft.com/office/drawing/2014/main" id="{6FA04063-A1F9-4EE3-8904-EFBFBCC7E722}"/>
                </a:ext>
              </a:extLst>
            </p:cNvPr>
            <p:cNvSpPr>
              <a:spLocks/>
            </p:cNvSpPr>
            <p:nvPr/>
          </p:nvSpPr>
          <p:spPr bwMode="auto">
            <a:xfrm>
              <a:off x="4414838" y="1093788"/>
              <a:ext cx="157163" cy="312738"/>
            </a:xfrm>
            <a:custGeom>
              <a:avLst/>
              <a:gdLst>
                <a:gd name="T0" fmla="*/ 359 w 359"/>
                <a:gd name="T1" fmla="*/ 0 h 717"/>
                <a:gd name="T2" fmla="*/ 359 w 359"/>
                <a:gd name="T3" fmla="*/ 0 h 717"/>
                <a:gd name="T4" fmla="*/ 359 w 359"/>
                <a:gd name="T5" fmla="*/ 62 h 717"/>
                <a:gd name="T6" fmla="*/ 359 w 359"/>
                <a:gd name="T7" fmla="*/ 62 h 717"/>
                <a:gd name="T8" fmla="*/ 63 w 359"/>
                <a:gd name="T9" fmla="*/ 359 h 717"/>
                <a:gd name="T10" fmla="*/ 359 w 359"/>
                <a:gd name="T11" fmla="*/ 655 h 717"/>
                <a:gd name="T12" fmla="*/ 359 w 359"/>
                <a:gd name="T13" fmla="*/ 655 h 717"/>
                <a:gd name="T14" fmla="*/ 359 w 359"/>
                <a:gd name="T15" fmla="*/ 717 h 717"/>
                <a:gd name="T16" fmla="*/ 359 w 359"/>
                <a:gd name="T17" fmla="*/ 717 h 717"/>
                <a:gd name="T18" fmla="*/ 0 w 359"/>
                <a:gd name="T19" fmla="*/ 359 h 717"/>
                <a:gd name="T20" fmla="*/ 359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359" y="0"/>
                  </a:moveTo>
                  <a:cubicBezTo>
                    <a:pt x="359" y="0"/>
                    <a:pt x="359" y="0"/>
                    <a:pt x="359" y="0"/>
                  </a:cubicBezTo>
                  <a:cubicBezTo>
                    <a:pt x="359" y="62"/>
                    <a:pt x="359" y="62"/>
                    <a:pt x="359" y="62"/>
                  </a:cubicBezTo>
                  <a:cubicBezTo>
                    <a:pt x="359" y="62"/>
                    <a:pt x="359" y="62"/>
                    <a:pt x="359" y="62"/>
                  </a:cubicBezTo>
                  <a:cubicBezTo>
                    <a:pt x="195" y="62"/>
                    <a:pt x="63" y="195"/>
                    <a:pt x="63" y="359"/>
                  </a:cubicBezTo>
                  <a:cubicBezTo>
                    <a:pt x="63" y="522"/>
                    <a:pt x="195" y="655"/>
                    <a:pt x="359" y="655"/>
                  </a:cubicBezTo>
                  <a:cubicBezTo>
                    <a:pt x="359" y="655"/>
                    <a:pt x="359" y="655"/>
                    <a:pt x="359" y="655"/>
                  </a:cubicBezTo>
                  <a:cubicBezTo>
                    <a:pt x="359" y="717"/>
                    <a:pt x="359" y="717"/>
                    <a:pt x="359" y="717"/>
                  </a:cubicBezTo>
                  <a:cubicBezTo>
                    <a:pt x="359" y="717"/>
                    <a:pt x="359" y="717"/>
                    <a:pt x="359" y="717"/>
                  </a:cubicBezTo>
                  <a:cubicBezTo>
                    <a:pt x="161" y="717"/>
                    <a:pt x="0" y="557"/>
                    <a:pt x="0" y="359"/>
                  </a:cubicBezTo>
                  <a:cubicBezTo>
                    <a:pt x="0" y="161"/>
                    <a:pt x="161" y="0"/>
                    <a:pt x="359"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8D0FDD-0F66-41AE-B2C4-5D4E9EFA2C2D}"/>
              </a:ext>
            </a:extLst>
          </p:cNvPr>
          <p:cNvSpPr>
            <a:spLocks noGrp="1"/>
          </p:cNvSpPr>
          <p:nvPr>
            <p:ph type="dt" sz="half" idx="10"/>
          </p:nvPr>
        </p:nvSpPr>
        <p:spPr/>
        <p:txBody>
          <a:bodyPr/>
          <a:lstStyle/>
          <a:p>
            <a:fld id="{6489D9C7-5DC6-4263-87FF-7C99F6FB63C3}" type="datetime1">
              <a:rPr lang="zh-CN" altLang="en-US" smtClean="0"/>
              <a:pPr/>
              <a:t>2021/10/8</a:t>
            </a:fld>
            <a:endParaRPr lang="zh-CN" altLang="en-US"/>
          </a:p>
        </p:txBody>
      </p:sp>
      <p:sp>
        <p:nvSpPr>
          <p:cNvPr id="5" name="页脚占位符 4">
            <a:extLst>
              <a:ext uri="{FF2B5EF4-FFF2-40B4-BE49-F238E27FC236}">
                <a16:creationId xmlns:a16="http://schemas.microsoft.com/office/drawing/2014/main" id="{309429F4-FA6A-4B41-AE3C-3860BC68CC72}"/>
              </a:ext>
            </a:extLst>
          </p:cNvPr>
          <p:cNvSpPr>
            <a:spLocks noGrp="1"/>
          </p:cNvSpPr>
          <p:nvPr>
            <p:ph type="ftr" sz="quarter" idx="11"/>
          </p:nvPr>
        </p:nvSpPr>
        <p:spPr/>
        <p:txBody>
          <a:bodyPr/>
          <a:lstStyle/>
          <a:p>
            <a:r>
              <a:rPr lang="zh-CN" altLang="en-US" dirty="0"/>
              <a:t>第十一组</a:t>
            </a:r>
          </a:p>
        </p:txBody>
      </p:sp>
      <p:sp>
        <p:nvSpPr>
          <p:cNvPr id="6" name="灯片编号占位符 5">
            <a:extLst>
              <a:ext uri="{FF2B5EF4-FFF2-40B4-BE49-F238E27FC236}">
                <a16:creationId xmlns:a16="http://schemas.microsoft.com/office/drawing/2014/main" id="{99AFAE43-7B8D-487A-BEFA-F936847B723E}"/>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11" name="日期占位符 10">
            <a:extLst>
              <a:ext uri="{FF2B5EF4-FFF2-40B4-BE49-F238E27FC236}">
                <a16:creationId xmlns:a16="http://schemas.microsoft.com/office/drawing/2014/main" id="{D517FE2B-77B5-834C-A46C-2B6D632DF5ED}"/>
              </a:ext>
            </a:extLst>
          </p:cNvPr>
          <p:cNvSpPr>
            <a:spLocks noGrp="1"/>
          </p:cNvSpPr>
          <p:nvPr>
            <p:ph type="dt" sz="half" idx="10"/>
          </p:nvPr>
        </p:nvSpPr>
        <p:spPr/>
        <p:txBody>
          <a:bodyPr/>
          <a:lstStyle/>
          <a:p>
            <a:fld id="{6489D9C7-5DC6-4263-87FF-7C99F6FB63C3}" type="datetime1">
              <a:rPr lang="zh-CN" altLang="en-US" smtClean="0"/>
              <a:pPr/>
              <a:t>2021/10/8</a:t>
            </a:fld>
            <a:endParaRPr lang="zh-CN" altLang="en-US"/>
          </a:p>
        </p:txBody>
      </p:sp>
      <p:sp>
        <p:nvSpPr>
          <p:cNvPr id="12" name="页脚占位符 11">
            <a:extLst>
              <a:ext uri="{FF2B5EF4-FFF2-40B4-BE49-F238E27FC236}">
                <a16:creationId xmlns:a16="http://schemas.microsoft.com/office/drawing/2014/main" id="{E2DCBF2F-0374-0C47-A253-A162EA8CE39D}"/>
              </a:ext>
            </a:extLst>
          </p:cNvPr>
          <p:cNvSpPr>
            <a:spLocks noGrp="1"/>
          </p:cNvSpPr>
          <p:nvPr>
            <p:ph type="ftr" sz="quarter" idx="11"/>
          </p:nvPr>
        </p:nvSpPr>
        <p:spPr/>
        <p:txBody>
          <a:bodyPr/>
          <a:lstStyle/>
          <a:p>
            <a:r>
              <a:rPr lang="zh-CN" altLang="en-US" dirty="0"/>
              <a:t>第十一组</a:t>
            </a:r>
          </a:p>
        </p:txBody>
      </p:sp>
      <p:sp>
        <p:nvSpPr>
          <p:cNvPr id="13" name="灯片编号占位符 12">
            <a:extLst>
              <a:ext uri="{FF2B5EF4-FFF2-40B4-BE49-F238E27FC236}">
                <a16:creationId xmlns:a16="http://schemas.microsoft.com/office/drawing/2014/main" id="{77E23623-75BD-DD43-ACB7-B420CEA70F92}"/>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íṥļîḍè">
            <a:extLst>
              <a:ext uri="{FF2B5EF4-FFF2-40B4-BE49-F238E27FC236}">
                <a16:creationId xmlns:a16="http://schemas.microsoft.com/office/drawing/2014/main" id="{CB579CAB-7E52-0549-90C9-1EF2B64D7E47}"/>
              </a:ext>
            </a:extLst>
          </p:cNvPr>
          <p:cNvSpPr/>
          <p:nvPr userDrawn="1"/>
        </p:nvSpPr>
        <p:spPr>
          <a:xfrm>
            <a:off x="494270" y="383059"/>
            <a:ext cx="121786" cy="556055"/>
          </a:xfrm>
          <a:prstGeom prst="rect">
            <a:avLst/>
          </a:prstGeom>
          <a:solidFill>
            <a:schemeClr val="accent1"/>
          </a:solidFill>
          <a:ln w="12700" cap="rnd">
            <a:noFill/>
            <a:prstDash val="solid"/>
            <a:round/>
            <a:headEnd/>
            <a:tailEnd/>
          </a:ln>
          <a:effectLst>
            <a:outerShdw blurRad="254000" dist="127000" algn="ctr"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600" b="1" dirty="0">
              <a:solidFill>
                <a:schemeClr val="bg1"/>
              </a:solidFill>
            </a:endParaRPr>
          </a:p>
        </p:txBody>
      </p:sp>
      <p:sp>
        <p:nvSpPr>
          <p:cNvPr id="7" name="内容占位符 2">
            <a:extLst>
              <a:ext uri="{FF2B5EF4-FFF2-40B4-BE49-F238E27FC236}">
                <a16:creationId xmlns:a16="http://schemas.microsoft.com/office/drawing/2014/main" id="{7B6575FC-0BD6-4748-B6B3-84603F66DF8A}"/>
              </a:ext>
            </a:extLst>
          </p:cNvPr>
          <p:cNvSpPr>
            <a:spLocks noGrp="1"/>
          </p:cNvSpPr>
          <p:nvPr>
            <p:ph idx="1"/>
          </p:nvPr>
        </p:nvSpPr>
        <p:spPr>
          <a:xfrm>
            <a:off x="669924" y="1191269"/>
            <a:ext cx="10736156" cy="5019675"/>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0" name="标题 9">
            <a:extLst>
              <a:ext uri="{FF2B5EF4-FFF2-40B4-BE49-F238E27FC236}">
                <a16:creationId xmlns:a16="http://schemas.microsoft.com/office/drawing/2014/main" id="{8D7E2410-A215-4442-B99D-DB33E3AA72A6}"/>
              </a:ext>
            </a:extLst>
          </p:cNvPr>
          <p:cNvSpPr>
            <a:spLocks noGrp="1"/>
          </p:cNvSpPr>
          <p:nvPr>
            <p:ph type="title"/>
          </p:nvPr>
        </p:nvSpPr>
        <p:spPr>
          <a:xfrm>
            <a:off x="669924" y="-89585"/>
            <a:ext cx="10850563" cy="1028699"/>
          </a:xfrm>
        </p:spPr>
        <p:txBody>
          <a:bodyPr/>
          <a:lstStyle/>
          <a:p>
            <a:r>
              <a:rPr kumimoji="1" lang="zh-CN" altLang="en-US" dirty="0"/>
              <a:t>单击此处编辑母版标题样式</a:t>
            </a:r>
          </a:p>
        </p:txBody>
      </p:sp>
      <p:pic>
        <p:nvPicPr>
          <p:cNvPr id="16" name="图片 4" descr="4bdc8a5f2c7ebbd4bd040324b5bd268">
            <a:extLst>
              <a:ext uri="{FF2B5EF4-FFF2-40B4-BE49-F238E27FC236}">
                <a16:creationId xmlns:a16="http://schemas.microsoft.com/office/drawing/2014/main" id="{B971A003-F216-8E45-8884-80082D2D15F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24053" y="200017"/>
            <a:ext cx="2196434" cy="92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9C0B006F-F823-4C14-A6B1-143E16F49392}"/>
              </a:ext>
            </a:extLst>
          </p:cNvPr>
          <p:cNvSpPr/>
          <p:nvPr userDrawn="1"/>
        </p:nvSpPr>
        <p:spPr>
          <a:xfrm>
            <a:off x="0" y="0"/>
            <a:ext cx="12192000" cy="6858000"/>
          </a:xfrm>
          <a:prstGeom prst="rect">
            <a:avLst/>
          </a:prstGeom>
          <a:gradFill flip="none" rotWithShape="1">
            <a:gsLst>
              <a:gs pos="0">
                <a:srgbClr val="63B7EB"/>
              </a:gs>
              <a:gs pos="50000">
                <a:srgbClr val="B1D7F1"/>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p>
        </p:txBody>
      </p:sp>
      <p:pic>
        <p:nvPicPr>
          <p:cNvPr id="6" name="Picture 1">
            <a:extLst>
              <a:ext uri="{FF2B5EF4-FFF2-40B4-BE49-F238E27FC236}">
                <a16:creationId xmlns:a16="http://schemas.microsoft.com/office/drawing/2014/main" id="{152AADFD-4E58-48BE-9A75-874025C98BC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5292985" y="689506"/>
            <a:ext cx="4721076" cy="4917281"/>
          </a:xfrm>
          <a:prstGeom prst="rect">
            <a:avLst/>
          </a:prstGeom>
        </p:spPr>
      </p:pic>
      <p:sp>
        <p:nvSpPr>
          <p:cNvPr id="35" name="Freeform 31">
            <a:extLst>
              <a:ext uri="{FF2B5EF4-FFF2-40B4-BE49-F238E27FC236}">
                <a16:creationId xmlns:a16="http://schemas.microsoft.com/office/drawing/2014/main" id="{70497AD8-E323-4B60-B5A5-983335814D9A}"/>
              </a:ext>
            </a:extLst>
          </p:cNvPr>
          <p:cNvSpPr>
            <a:spLocks/>
          </p:cNvSpPr>
          <p:nvPr userDrawn="1"/>
        </p:nvSpPr>
        <p:spPr bwMode="auto">
          <a:xfrm>
            <a:off x="1" y="2838811"/>
            <a:ext cx="12189884" cy="3857481"/>
          </a:xfrm>
          <a:custGeom>
            <a:avLst/>
            <a:gdLst>
              <a:gd name="T0" fmla="*/ 20666 w 20998"/>
              <a:gd name="T1" fmla="*/ 771 h 8016"/>
              <a:gd name="T2" fmla="*/ 20684 w 20998"/>
              <a:gd name="T3" fmla="*/ 964 h 8016"/>
              <a:gd name="T4" fmla="*/ 20317 w 20998"/>
              <a:gd name="T5" fmla="*/ 898 h 8016"/>
              <a:gd name="T6" fmla="*/ 19281 w 20998"/>
              <a:gd name="T7" fmla="*/ 1780 h 8016"/>
              <a:gd name="T8" fmla="*/ 19171 w 20998"/>
              <a:gd name="T9" fmla="*/ 1775 h 8016"/>
              <a:gd name="T10" fmla="*/ 18160 w 20998"/>
              <a:gd name="T11" fmla="*/ 2542 h 8016"/>
              <a:gd name="T12" fmla="*/ 17784 w 20998"/>
              <a:gd name="T13" fmla="*/ 2473 h 8016"/>
              <a:gd name="T14" fmla="*/ 16824 w 20998"/>
              <a:gd name="T15" fmla="*/ 3098 h 8016"/>
              <a:gd name="T16" fmla="*/ 16323 w 20998"/>
              <a:gd name="T17" fmla="*/ 2970 h 8016"/>
              <a:gd name="T18" fmla="*/ 15939 w 20998"/>
              <a:gd name="T19" fmla="*/ 3043 h 8016"/>
              <a:gd name="T20" fmla="*/ 14974 w 20998"/>
              <a:gd name="T21" fmla="*/ 2405 h 8016"/>
              <a:gd name="T22" fmla="*/ 14077 w 20998"/>
              <a:gd name="T23" fmla="*/ 2910 h 8016"/>
              <a:gd name="T24" fmla="*/ 13399 w 20998"/>
              <a:gd name="T25" fmla="*/ 2661 h 8016"/>
              <a:gd name="T26" fmla="*/ 12465 w 20998"/>
              <a:gd name="T27" fmla="*/ 3232 h 8016"/>
              <a:gd name="T28" fmla="*/ 12259 w 20998"/>
              <a:gd name="T29" fmla="*/ 3212 h 8016"/>
              <a:gd name="T30" fmla="*/ 11526 w 20998"/>
              <a:gd name="T31" fmla="*/ 3510 h 8016"/>
              <a:gd name="T32" fmla="*/ 10499 w 20998"/>
              <a:gd name="T33" fmla="*/ 2677 h 8016"/>
              <a:gd name="T34" fmla="*/ 9468 w 20998"/>
              <a:gd name="T35" fmla="*/ 3531 h 8016"/>
              <a:gd name="T36" fmla="*/ 8715 w 20998"/>
              <a:gd name="T37" fmla="*/ 3212 h 8016"/>
              <a:gd name="T38" fmla="*/ 8529 w 20998"/>
              <a:gd name="T39" fmla="*/ 3228 h 8016"/>
              <a:gd name="T40" fmla="*/ 7598 w 20998"/>
              <a:gd name="T41" fmla="*/ 2661 h 8016"/>
              <a:gd name="T42" fmla="*/ 6907 w 20998"/>
              <a:gd name="T43" fmla="*/ 2921 h 8016"/>
              <a:gd name="T44" fmla="*/ 6003 w 20998"/>
              <a:gd name="T45" fmla="*/ 2405 h 8016"/>
              <a:gd name="T46" fmla="*/ 5036 w 20998"/>
              <a:gd name="T47" fmla="*/ 3049 h 8016"/>
              <a:gd name="T48" fmla="*/ 4655 w 20998"/>
              <a:gd name="T49" fmla="*/ 2978 h 8016"/>
              <a:gd name="T50" fmla="*/ 4149 w 20998"/>
              <a:gd name="T51" fmla="*/ 3108 h 8016"/>
              <a:gd name="T52" fmla="*/ 3185 w 20998"/>
              <a:gd name="T53" fmla="*/ 2473 h 8016"/>
              <a:gd name="T54" fmla="*/ 2833 w 20998"/>
              <a:gd name="T55" fmla="*/ 2534 h 8016"/>
              <a:gd name="T56" fmla="*/ 1831 w 20998"/>
              <a:gd name="T57" fmla="*/ 1797 h 8016"/>
              <a:gd name="T58" fmla="*/ 1704 w 20998"/>
              <a:gd name="T59" fmla="*/ 1805 h 8016"/>
              <a:gd name="T60" fmla="*/ 666 w 20998"/>
              <a:gd name="T61" fmla="*/ 905 h 8016"/>
              <a:gd name="T62" fmla="*/ 312 w 20998"/>
              <a:gd name="T63" fmla="*/ 966 h 8016"/>
              <a:gd name="T64" fmla="*/ 332 w 20998"/>
              <a:gd name="T65" fmla="*/ 766 h 8016"/>
              <a:gd name="T66" fmla="*/ 0 w 20998"/>
              <a:gd name="T67" fmla="*/ 0 h 8016"/>
              <a:gd name="T68" fmla="*/ 0 w 20998"/>
              <a:gd name="T69" fmla="*/ 8016 h 8016"/>
              <a:gd name="T70" fmla="*/ 20998 w 20998"/>
              <a:gd name="T71" fmla="*/ 8016 h 8016"/>
              <a:gd name="T72" fmla="*/ 20998 w 20998"/>
              <a:gd name="T73" fmla="*/ 5 h 8016"/>
              <a:gd name="T74" fmla="*/ 20666 w 20998"/>
              <a:gd name="T75" fmla="*/ 771 h 8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998" h="8016">
                <a:moveTo>
                  <a:pt x="20666" y="771"/>
                </a:moveTo>
                <a:cubicBezTo>
                  <a:pt x="20666" y="837"/>
                  <a:pt x="20673" y="901"/>
                  <a:pt x="20684" y="964"/>
                </a:cubicBezTo>
                <a:cubicBezTo>
                  <a:pt x="20570" y="921"/>
                  <a:pt x="20446" y="898"/>
                  <a:pt x="20317" y="898"/>
                </a:cubicBezTo>
                <a:cubicBezTo>
                  <a:pt x="19794" y="898"/>
                  <a:pt x="19360" y="1280"/>
                  <a:pt x="19281" y="1780"/>
                </a:cubicBezTo>
                <a:cubicBezTo>
                  <a:pt x="19245" y="1777"/>
                  <a:pt x="19208" y="1775"/>
                  <a:pt x="19171" y="1775"/>
                </a:cubicBezTo>
                <a:cubicBezTo>
                  <a:pt x="18689" y="1775"/>
                  <a:pt x="18283" y="2100"/>
                  <a:pt x="18160" y="2542"/>
                </a:cubicBezTo>
                <a:cubicBezTo>
                  <a:pt x="18043" y="2498"/>
                  <a:pt x="17917" y="2473"/>
                  <a:pt x="17784" y="2473"/>
                </a:cubicBezTo>
                <a:cubicBezTo>
                  <a:pt x="17356" y="2473"/>
                  <a:pt x="16987" y="2730"/>
                  <a:pt x="16824" y="3098"/>
                </a:cubicBezTo>
                <a:cubicBezTo>
                  <a:pt x="16675" y="3016"/>
                  <a:pt x="16505" y="2970"/>
                  <a:pt x="16323" y="2970"/>
                </a:cubicBezTo>
                <a:cubicBezTo>
                  <a:pt x="16187" y="2970"/>
                  <a:pt x="16058" y="2996"/>
                  <a:pt x="15939" y="3043"/>
                </a:cubicBezTo>
                <a:cubicBezTo>
                  <a:pt x="15779" y="2668"/>
                  <a:pt x="15407" y="2405"/>
                  <a:pt x="14974" y="2405"/>
                </a:cubicBezTo>
                <a:cubicBezTo>
                  <a:pt x="14594" y="2405"/>
                  <a:pt x="14261" y="2607"/>
                  <a:pt x="14077" y="2910"/>
                </a:cubicBezTo>
                <a:cubicBezTo>
                  <a:pt x="13894" y="2755"/>
                  <a:pt x="13657" y="2661"/>
                  <a:pt x="13399" y="2661"/>
                </a:cubicBezTo>
                <a:cubicBezTo>
                  <a:pt x="12992" y="2661"/>
                  <a:pt x="12639" y="2893"/>
                  <a:pt x="12465" y="3232"/>
                </a:cubicBezTo>
                <a:cubicBezTo>
                  <a:pt x="12398" y="3219"/>
                  <a:pt x="12329" y="3212"/>
                  <a:pt x="12259" y="3212"/>
                </a:cubicBezTo>
                <a:cubicBezTo>
                  <a:pt x="11973" y="3212"/>
                  <a:pt x="11715" y="3326"/>
                  <a:pt x="11526" y="3510"/>
                </a:cubicBezTo>
                <a:cubicBezTo>
                  <a:pt x="11426" y="3034"/>
                  <a:pt x="11004" y="2677"/>
                  <a:pt x="10499" y="2677"/>
                </a:cubicBezTo>
                <a:cubicBezTo>
                  <a:pt x="9986" y="2677"/>
                  <a:pt x="9560" y="3045"/>
                  <a:pt x="9468" y="3531"/>
                </a:cubicBezTo>
                <a:cubicBezTo>
                  <a:pt x="9278" y="3334"/>
                  <a:pt x="9011" y="3212"/>
                  <a:pt x="8715" y="3212"/>
                </a:cubicBezTo>
                <a:cubicBezTo>
                  <a:pt x="8652" y="3212"/>
                  <a:pt x="8590" y="3217"/>
                  <a:pt x="8529" y="3228"/>
                </a:cubicBezTo>
                <a:cubicBezTo>
                  <a:pt x="8355" y="2891"/>
                  <a:pt x="8003" y="2661"/>
                  <a:pt x="7598" y="2661"/>
                </a:cubicBezTo>
                <a:cubicBezTo>
                  <a:pt x="7333" y="2661"/>
                  <a:pt x="7091" y="2759"/>
                  <a:pt x="6907" y="2921"/>
                </a:cubicBezTo>
                <a:cubicBezTo>
                  <a:pt x="6724" y="2612"/>
                  <a:pt x="6388" y="2405"/>
                  <a:pt x="6003" y="2405"/>
                </a:cubicBezTo>
                <a:cubicBezTo>
                  <a:pt x="5568" y="2405"/>
                  <a:pt x="5194" y="2671"/>
                  <a:pt x="5036" y="3049"/>
                </a:cubicBezTo>
                <a:cubicBezTo>
                  <a:pt x="4918" y="3003"/>
                  <a:pt x="4789" y="2978"/>
                  <a:pt x="4655" y="2978"/>
                </a:cubicBezTo>
                <a:cubicBezTo>
                  <a:pt x="4472" y="2978"/>
                  <a:pt x="4299" y="3025"/>
                  <a:pt x="4149" y="3108"/>
                </a:cubicBezTo>
                <a:cubicBezTo>
                  <a:pt x="3989" y="2735"/>
                  <a:pt x="3618" y="2473"/>
                  <a:pt x="3185" y="2473"/>
                </a:cubicBezTo>
                <a:cubicBezTo>
                  <a:pt x="3062" y="2473"/>
                  <a:pt x="2943" y="2495"/>
                  <a:pt x="2833" y="2534"/>
                </a:cubicBezTo>
                <a:cubicBezTo>
                  <a:pt x="2700" y="2107"/>
                  <a:pt x="2302" y="1797"/>
                  <a:pt x="1831" y="1797"/>
                </a:cubicBezTo>
                <a:cubicBezTo>
                  <a:pt x="1788" y="1797"/>
                  <a:pt x="1746" y="1800"/>
                  <a:pt x="1704" y="1805"/>
                </a:cubicBezTo>
                <a:cubicBezTo>
                  <a:pt x="1632" y="1296"/>
                  <a:pt x="1195" y="905"/>
                  <a:pt x="666" y="905"/>
                </a:cubicBezTo>
                <a:cubicBezTo>
                  <a:pt x="542" y="905"/>
                  <a:pt x="423" y="927"/>
                  <a:pt x="312" y="966"/>
                </a:cubicBezTo>
                <a:cubicBezTo>
                  <a:pt x="325" y="902"/>
                  <a:pt x="332" y="834"/>
                  <a:pt x="332" y="766"/>
                </a:cubicBezTo>
                <a:cubicBezTo>
                  <a:pt x="332" y="464"/>
                  <a:pt x="204" y="192"/>
                  <a:pt x="0" y="0"/>
                </a:cubicBezTo>
                <a:cubicBezTo>
                  <a:pt x="0" y="8016"/>
                  <a:pt x="0" y="8016"/>
                  <a:pt x="0" y="8016"/>
                </a:cubicBezTo>
                <a:cubicBezTo>
                  <a:pt x="20998" y="8016"/>
                  <a:pt x="20998" y="8016"/>
                  <a:pt x="20998" y="8016"/>
                </a:cubicBezTo>
                <a:cubicBezTo>
                  <a:pt x="20998" y="5"/>
                  <a:pt x="20998" y="5"/>
                  <a:pt x="20998" y="5"/>
                </a:cubicBezTo>
                <a:cubicBezTo>
                  <a:pt x="20794" y="197"/>
                  <a:pt x="20666" y="469"/>
                  <a:pt x="20666" y="771"/>
                </a:cubicBezTo>
                <a:close/>
              </a:path>
            </a:pathLst>
          </a:custGeom>
          <a:solidFill>
            <a:srgbClr val="F9F9F9"/>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6" name="Freeform 29">
            <a:extLst>
              <a:ext uri="{FF2B5EF4-FFF2-40B4-BE49-F238E27FC236}">
                <a16:creationId xmlns:a16="http://schemas.microsoft.com/office/drawing/2014/main" id="{8EB1F51D-7985-4891-80D9-6CE0D492B61D}"/>
              </a:ext>
            </a:extLst>
          </p:cNvPr>
          <p:cNvSpPr>
            <a:spLocks/>
          </p:cNvSpPr>
          <p:nvPr userDrawn="1"/>
        </p:nvSpPr>
        <p:spPr bwMode="auto">
          <a:xfrm rot="20441023">
            <a:off x="4131734" y="3264845"/>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7" name="Freeform 29">
            <a:extLst>
              <a:ext uri="{FF2B5EF4-FFF2-40B4-BE49-F238E27FC236}">
                <a16:creationId xmlns:a16="http://schemas.microsoft.com/office/drawing/2014/main" id="{364F9D42-884A-4019-B6A3-8A2700FC16C2}"/>
              </a:ext>
            </a:extLst>
          </p:cNvPr>
          <p:cNvSpPr>
            <a:spLocks/>
          </p:cNvSpPr>
          <p:nvPr userDrawn="1"/>
        </p:nvSpPr>
        <p:spPr bwMode="auto">
          <a:xfrm>
            <a:off x="234951" y="2948517"/>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8" name="Freeform 30">
            <a:extLst>
              <a:ext uri="{FF2B5EF4-FFF2-40B4-BE49-F238E27FC236}">
                <a16:creationId xmlns:a16="http://schemas.microsoft.com/office/drawing/2014/main" id="{750C97AF-BF9D-4BCF-B31B-1A728DFFC057}"/>
              </a:ext>
            </a:extLst>
          </p:cNvPr>
          <p:cNvSpPr>
            <a:spLocks/>
          </p:cNvSpPr>
          <p:nvPr userDrawn="1"/>
        </p:nvSpPr>
        <p:spPr bwMode="auto">
          <a:xfrm>
            <a:off x="8528051" y="2948517"/>
            <a:ext cx="3422651" cy="1989667"/>
          </a:xfrm>
          <a:custGeom>
            <a:avLst/>
            <a:gdLst>
              <a:gd name="T0" fmla="*/ 1049 w 5899"/>
              <a:gd name="T1" fmla="*/ 1331 h 3429"/>
              <a:gd name="T2" fmla="*/ 1260 w 5899"/>
              <a:gd name="T3" fmla="*/ 1352 h 3429"/>
              <a:gd name="T4" fmla="*/ 2249 w 5899"/>
              <a:gd name="T5" fmla="*/ 653 h 3429"/>
              <a:gd name="T6" fmla="*/ 2954 w 5899"/>
              <a:gd name="T7" fmla="*/ 926 h 3429"/>
              <a:gd name="T8" fmla="*/ 3648 w 5899"/>
              <a:gd name="T9" fmla="*/ 663 h 3429"/>
              <a:gd name="T10" fmla="*/ 3866 w 5899"/>
              <a:gd name="T11" fmla="*/ 686 h 3429"/>
              <a:gd name="T12" fmla="*/ 4850 w 5899"/>
              <a:gd name="T13" fmla="*/ 0 h 3429"/>
              <a:gd name="T14" fmla="*/ 5899 w 5899"/>
              <a:gd name="T15" fmla="*/ 1049 h 3429"/>
              <a:gd name="T16" fmla="*/ 4850 w 5899"/>
              <a:gd name="T17" fmla="*/ 2098 h 3429"/>
              <a:gd name="T18" fmla="*/ 4632 w 5899"/>
              <a:gd name="T19" fmla="*/ 2075 h 3429"/>
              <a:gd name="T20" fmla="*/ 3648 w 5899"/>
              <a:gd name="T21" fmla="*/ 2761 h 3429"/>
              <a:gd name="T22" fmla="*/ 2943 w 5899"/>
              <a:gd name="T23" fmla="*/ 2488 h 3429"/>
              <a:gd name="T24" fmla="*/ 2249 w 5899"/>
              <a:gd name="T25" fmla="*/ 2751 h 3429"/>
              <a:gd name="T26" fmla="*/ 2038 w 5899"/>
              <a:gd name="T27" fmla="*/ 2730 h 3429"/>
              <a:gd name="T28" fmla="*/ 1049 w 5899"/>
              <a:gd name="T29" fmla="*/ 3429 h 3429"/>
              <a:gd name="T30" fmla="*/ 0 w 5899"/>
              <a:gd name="T31" fmla="*/ 2380 h 3429"/>
              <a:gd name="T32" fmla="*/ 1049 w 5899"/>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99" h="3429">
                <a:moveTo>
                  <a:pt x="1049" y="1331"/>
                </a:moveTo>
                <a:cubicBezTo>
                  <a:pt x="1121" y="1331"/>
                  <a:pt x="1192" y="1338"/>
                  <a:pt x="1260" y="1352"/>
                </a:cubicBezTo>
                <a:cubicBezTo>
                  <a:pt x="1404" y="945"/>
                  <a:pt x="1792" y="653"/>
                  <a:pt x="2249" y="653"/>
                </a:cubicBezTo>
                <a:cubicBezTo>
                  <a:pt x="2520" y="653"/>
                  <a:pt x="2768" y="756"/>
                  <a:pt x="2954" y="926"/>
                </a:cubicBezTo>
                <a:cubicBezTo>
                  <a:pt x="3139" y="762"/>
                  <a:pt x="3382" y="663"/>
                  <a:pt x="3648" y="663"/>
                </a:cubicBezTo>
                <a:cubicBezTo>
                  <a:pt x="3723" y="663"/>
                  <a:pt x="3796" y="671"/>
                  <a:pt x="3866" y="686"/>
                </a:cubicBezTo>
                <a:cubicBezTo>
                  <a:pt x="4014" y="286"/>
                  <a:pt x="4399" y="0"/>
                  <a:pt x="4850" y="0"/>
                </a:cubicBezTo>
                <a:cubicBezTo>
                  <a:pt x="5430" y="0"/>
                  <a:pt x="5899" y="470"/>
                  <a:pt x="5899" y="1049"/>
                </a:cubicBezTo>
                <a:cubicBezTo>
                  <a:pt x="5899" y="1628"/>
                  <a:pt x="5430" y="2098"/>
                  <a:pt x="4850" y="2098"/>
                </a:cubicBezTo>
                <a:cubicBezTo>
                  <a:pt x="4775" y="2098"/>
                  <a:pt x="4703" y="2090"/>
                  <a:pt x="4632" y="2075"/>
                </a:cubicBezTo>
                <a:cubicBezTo>
                  <a:pt x="4484" y="2475"/>
                  <a:pt x="4100" y="2761"/>
                  <a:pt x="3648" y="2761"/>
                </a:cubicBezTo>
                <a:cubicBezTo>
                  <a:pt x="3377" y="2761"/>
                  <a:pt x="3129" y="2658"/>
                  <a:pt x="2943" y="2488"/>
                </a:cubicBezTo>
                <a:cubicBezTo>
                  <a:pt x="2758" y="2652"/>
                  <a:pt x="2515" y="2751"/>
                  <a:pt x="2249" y="2751"/>
                </a:cubicBezTo>
                <a:cubicBezTo>
                  <a:pt x="2177" y="2751"/>
                  <a:pt x="2106" y="2744"/>
                  <a:pt x="2038" y="2730"/>
                </a:cubicBezTo>
                <a:cubicBezTo>
                  <a:pt x="1894" y="3137"/>
                  <a:pt x="1505" y="3429"/>
                  <a:pt x="1049" y="3429"/>
                </a:cubicBezTo>
                <a:cubicBezTo>
                  <a:pt x="470" y="3429"/>
                  <a:pt x="0" y="2959"/>
                  <a:pt x="0" y="2380"/>
                </a:cubicBezTo>
                <a:cubicBezTo>
                  <a:pt x="0" y="1801"/>
                  <a:pt x="470" y="1331"/>
                  <a:pt x="1049"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9" name="Freeform 28">
            <a:extLst>
              <a:ext uri="{FF2B5EF4-FFF2-40B4-BE49-F238E27FC236}">
                <a16:creationId xmlns:a16="http://schemas.microsoft.com/office/drawing/2014/main" id="{3D4A90E0-51C5-4899-A5C8-A8751A388B97}"/>
              </a:ext>
            </a:extLst>
          </p:cNvPr>
          <p:cNvSpPr>
            <a:spLocks/>
          </p:cNvSpPr>
          <p:nvPr userDrawn="1"/>
        </p:nvSpPr>
        <p:spPr bwMode="auto">
          <a:xfrm flipH="1">
            <a:off x="2962917" y="3087314"/>
            <a:ext cx="4946651" cy="1540933"/>
          </a:xfrm>
          <a:custGeom>
            <a:avLst/>
            <a:gdLst>
              <a:gd name="T0" fmla="*/ 7472 w 8521"/>
              <a:gd name="T1" fmla="*/ 365 h 2656"/>
              <a:gd name="T2" fmla="*/ 6909 w 8521"/>
              <a:gd name="T3" fmla="*/ 528 h 2656"/>
              <a:gd name="T4" fmla="*/ 6003 w 8521"/>
              <a:gd name="T5" fmla="*/ 7 h 2656"/>
              <a:gd name="T6" fmla="*/ 5079 w 8521"/>
              <a:gd name="T7" fmla="*/ 559 h 2656"/>
              <a:gd name="T8" fmla="*/ 4881 w 8521"/>
              <a:gd name="T9" fmla="*/ 582 h 2656"/>
              <a:gd name="T10" fmla="*/ 4417 w 8521"/>
              <a:gd name="T11" fmla="*/ 474 h 2656"/>
              <a:gd name="T12" fmla="*/ 4261 w 8521"/>
              <a:gd name="T13" fmla="*/ 486 h 2656"/>
              <a:gd name="T14" fmla="*/ 4106 w 8521"/>
              <a:gd name="T15" fmla="*/ 474 h 2656"/>
              <a:gd name="T16" fmla="*/ 3645 w 8521"/>
              <a:gd name="T17" fmla="*/ 580 h 2656"/>
              <a:gd name="T18" fmla="*/ 3441 w 8521"/>
              <a:gd name="T19" fmla="*/ 558 h 2656"/>
              <a:gd name="T20" fmla="*/ 2513 w 8521"/>
              <a:gd name="T21" fmla="*/ 0 h 2656"/>
              <a:gd name="T22" fmla="*/ 1604 w 8521"/>
              <a:gd name="T23" fmla="*/ 524 h 2656"/>
              <a:gd name="T24" fmla="*/ 1049 w 8521"/>
              <a:gd name="T25" fmla="*/ 365 h 2656"/>
              <a:gd name="T26" fmla="*/ 0 w 8521"/>
              <a:gd name="T27" fmla="*/ 1414 h 2656"/>
              <a:gd name="T28" fmla="*/ 1049 w 8521"/>
              <a:gd name="T29" fmla="*/ 2463 h 2656"/>
              <a:gd name="T30" fmla="*/ 1958 w 8521"/>
              <a:gd name="T31" fmla="*/ 1939 h 2656"/>
              <a:gd name="T32" fmla="*/ 2504 w 8521"/>
              <a:gd name="T33" fmla="*/ 2097 h 2656"/>
              <a:gd name="T34" fmla="*/ 3431 w 8521"/>
              <a:gd name="T35" fmla="*/ 2656 h 2656"/>
              <a:gd name="T36" fmla="*/ 3891 w 8521"/>
              <a:gd name="T37" fmla="*/ 2550 h 2656"/>
              <a:gd name="T38" fmla="*/ 4106 w 8521"/>
              <a:gd name="T39" fmla="*/ 2572 h 2656"/>
              <a:gd name="T40" fmla="*/ 4261 w 8521"/>
              <a:gd name="T41" fmla="*/ 2560 h 2656"/>
              <a:gd name="T42" fmla="*/ 4417 w 8521"/>
              <a:gd name="T43" fmla="*/ 2572 h 2656"/>
              <a:gd name="T44" fmla="*/ 4639 w 8521"/>
              <a:gd name="T45" fmla="*/ 2548 h 2656"/>
              <a:gd name="T46" fmla="*/ 5104 w 8521"/>
              <a:gd name="T47" fmla="*/ 2656 h 2656"/>
              <a:gd name="T48" fmla="*/ 6027 w 8521"/>
              <a:gd name="T49" fmla="*/ 2105 h 2656"/>
              <a:gd name="T50" fmla="*/ 6566 w 8521"/>
              <a:gd name="T51" fmla="*/ 1941 h 2656"/>
              <a:gd name="T52" fmla="*/ 7472 w 8521"/>
              <a:gd name="T53" fmla="*/ 2462 h 2656"/>
              <a:gd name="T54" fmla="*/ 8521 w 8521"/>
              <a:gd name="T55" fmla="*/ 1414 h 2656"/>
              <a:gd name="T56" fmla="*/ 7472 w 8521"/>
              <a:gd name="T57" fmla="*/ 365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521" h="2656">
                <a:moveTo>
                  <a:pt x="7472" y="365"/>
                </a:moveTo>
                <a:cubicBezTo>
                  <a:pt x="7265" y="365"/>
                  <a:pt x="7072" y="425"/>
                  <a:pt x="6909" y="528"/>
                </a:cubicBezTo>
                <a:cubicBezTo>
                  <a:pt x="6728" y="217"/>
                  <a:pt x="6390" y="7"/>
                  <a:pt x="6003" y="7"/>
                </a:cubicBezTo>
                <a:cubicBezTo>
                  <a:pt x="5603" y="7"/>
                  <a:pt x="5256" y="230"/>
                  <a:pt x="5079" y="559"/>
                </a:cubicBezTo>
                <a:cubicBezTo>
                  <a:pt x="5011" y="560"/>
                  <a:pt x="4945" y="568"/>
                  <a:pt x="4881" y="582"/>
                </a:cubicBezTo>
                <a:cubicBezTo>
                  <a:pt x="4741" y="513"/>
                  <a:pt x="4584" y="474"/>
                  <a:pt x="4417" y="474"/>
                </a:cubicBezTo>
                <a:cubicBezTo>
                  <a:pt x="4364" y="474"/>
                  <a:pt x="4312" y="478"/>
                  <a:pt x="4261" y="486"/>
                </a:cubicBezTo>
                <a:cubicBezTo>
                  <a:pt x="4210" y="478"/>
                  <a:pt x="4158" y="474"/>
                  <a:pt x="4106" y="474"/>
                </a:cubicBezTo>
                <a:cubicBezTo>
                  <a:pt x="3940" y="474"/>
                  <a:pt x="3784" y="512"/>
                  <a:pt x="3645" y="580"/>
                </a:cubicBezTo>
                <a:cubicBezTo>
                  <a:pt x="3579" y="567"/>
                  <a:pt x="3511" y="559"/>
                  <a:pt x="3441" y="558"/>
                </a:cubicBezTo>
                <a:cubicBezTo>
                  <a:pt x="3265" y="226"/>
                  <a:pt x="2915" y="0"/>
                  <a:pt x="2513" y="0"/>
                </a:cubicBezTo>
                <a:cubicBezTo>
                  <a:pt x="2125" y="0"/>
                  <a:pt x="1786" y="211"/>
                  <a:pt x="1604" y="524"/>
                </a:cubicBezTo>
                <a:cubicBezTo>
                  <a:pt x="1443" y="424"/>
                  <a:pt x="1253" y="365"/>
                  <a:pt x="1049" y="365"/>
                </a:cubicBezTo>
                <a:cubicBezTo>
                  <a:pt x="470" y="365"/>
                  <a:pt x="0" y="835"/>
                  <a:pt x="0" y="1414"/>
                </a:cubicBezTo>
                <a:cubicBezTo>
                  <a:pt x="0" y="1994"/>
                  <a:pt x="470" y="2463"/>
                  <a:pt x="1049" y="2463"/>
                </a:cubicBezTo>
                <a:cubicBezTo>
                  <a:pt x="1437" y="2463"/>
                  <a:pt x="1776" y="2252"/>
                  <a:pt x="1958" y="1939"/>
                </a:cubicBezTo>
                <a:cubicBezTo>
                  <a:pt x="2116" y="2038"/>
                  <a:pt x="2303" y="2096"/>
                  <a:pt x="2504" y="2097"/>
                </a:cubicBezTo>
                <a:cubicBezTo>
                  <a:pt x="2680" y="2430"/>
                  <a:pt x="3029" y="2656"/>
                  <a:pt x="3431" y="2656"/>
                </a:cubicBezTo>
                <a:cubicBezTo>
                  <a:pt x="3596" y="2656"/>
                  <a:pt x="3752" y="2618"/>
                  <a:pt x="3891" y="2550"/>
                </a:cubicBezTo>
                <a:cubicBezTo>
                  <a:pt x="3961" y="2564"/>
                  <a:pt x="4032" y="2572"/>
                  <a:pt x="4106" y="2572"/>
                </a:cubicBezTo>
                <a:cubicBezTo>
                  <a:pt x="4158" y="2572"/>
                  <a:pt x="4210" y="2568"/>
                  <a:pt x="4261" y="2560"/>
                </a:cubicBezTo>
                <a:cubicBezTo>
                  <a:pt x="4312" y="2568"/>
                  <a:pt x="4364" y="2572"/>
                  <a:pt x="4417" y="2572"/>
                </a:cubicBezTo>
                <a:cubicBezTo>
                  <a:pt x="4493" y="2572"/>
                  <a:pt x="4568" y="2564"/>
                  <a:pt x="4639" y="2548"/>
                </a:cubicBezTo>
                <a:cubicBezTo>
                  <a:pt x="4779" y="2617"/>
                  <a:pt x="4937" y="2656"/>
                  <a:pt x="5104" y="2656"/>
                </a:cubicBezTo>
                <a:cubicBezTo>
                  <a:pt x="5503" y="2656"/>
                  <a:pt x="5850" y="2433"/>
                  <a:pt x="6027" y="2105"/>
                </a:cubicBezTo>
                <a:cubicBezTo>
                  <a:pt x="6225" y="2100"/>
                  <a:pt x="6410" y="2041"/>
                  <a:pt x="6566" y="1941"/>
                </a:cubicBezTo>
                <a:cubicBezTo>
                  <a:pt x="6748" y="2253"/>
                  <a:pt x="7085" y="2462"/>
                  <a:pt x="7472" y="2462"/>
                </a:cubicBezTo>
                <a:cubicBezTo>
                  <a:pt x="8052" y="2462"/>
                  <a:pt x="8521" y="1993"/>
                  <a:pt x="8521" y="1414"/>
                </a:cubicBezTo>
                <a:cubicBezTo>
                  <a:pt x="8521" y="834"/>
                  <a:pt x="8052" y="365"/>
                  <a:pt x="7472" y="365"/>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40" name="Freeform 29">
            <a:extLst>
              <a:ext uri="{FF2B5EF4-FFF2-40B4-BE49-F238E27FC236}">
                <a16:creationId xmlns:a16="http://schemas.microsoft.com/office/drawing/2014/main" id="{CD97869C-71AE-4134-8810-A272730B8547}"/>
              </a:ext>
            </a:extLst>
          </p:cNvPr>
          <p:cNvSpPr>
            <a:spLocks/>
          </p:cNvSpPr>
          <p:nvPr userDrawn="1"/>
        </p:nvSpPr>
        <p:spPr bwMode="auto">
          <a:xfrm rot="20441023">
            <a:off x="7164499" y="2753786"/>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13" name="标题 1"/>
          <p:cNvSpPr>
            <a:spLocks noGrp="1"/>
          </p:cNvSpPr>
          <p:nvPr userDrawn="1">
            <p:ph type="ctrTitle" hasCustomPrompt="1"/>
          </p:nvPr>
        </p:nvSpPr>
        <p:spPr>
          <a:xfrm>
            <a:off x="669924" y="1135063"/>
            <a:ext cx="5426076" cy="1621509"/>
          </a:xfrm>
        </p:spPr>
        <p:txBody>
          <a:bodyPr anchor="b">
            <a:normAutofit/>
          </a:bodyPr>
          <a:lstStyle>
            <a:lvl1pPr marL="0" indent="0" algn="l">
              <a:buFont typeface="Arial" panose="020B0604020202020204" pitchFamily="34" charset="0"/>
              <a:buNone/>
              <a:defRPr sz="3200">
                <a:solidFill>
                  <a:schemeClr val="tx1"/>
                </a:solidFill>
              </a:defRPr>
            </a:lvl1pPr>
          </a:lstStyle>
          <a:p>
            <a:r>
              <a:rPr lang="zh-CN" altLang="en-US" dirty="0"/>
              <a:t>结束语</a:t>
            </a:r>
          </a:p>
        </p:txBody>
      </p:sp>
      <p:sp>
        <p:nvSpPr>
          <p:cNvPr id="14" name="文本占位符 62"/>
          <p:cNvSpPr>
            <a:spLocks noGrp="1"/>
          </p:cNvSpPr>
          <p:nvPr userDrawn="1">
            <p:ph type="body" sz="quarter" idx="17" hasCustomPrompt="1"/>
          </p:nvPr>
        </p:nvSpPr>
        <p:spPr>
          <a:xfrm>
            <a:off x="669924" y="3130428"/>
            <a:ext cx="5426076"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署名</a:t>
            </a:r>
            <a:endParaRPr lang="en-US" altLang="zh-CN" dirty="0"/>
          </a:p>
        </p:txBody>
      </p:sp>
      <p:sp>
        <p:nvSpPr>
          <p:cNvPr id="15" name="文本占位符 62"/>
          <p:cNvSpPr>
            <a:spLocks noGrp="1"/>
          </p:cNvSpPr>
          <p:nvPr userDrawn="1">
            <p:ph type="body" sz="quarter" idx="18" hasCustomPrompt="1"/>
          </p:nvPr>
        </p:nvSpPr>
        <p:spPr>
          <a:xfrm>
            <a:off x="669924" y="3441299"/>
            <a:ext cx="5426076"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时间日期</a:t>
            </a:r>
            <a:endParaRPr lang="en-US" altLang="zh-CN" dirty="0"/>
          </a:p>
        </p:txBody>
      </p:sp>
      <p:grpSp>
        <p:nvGrpSpPr>
          <p:cNvPr id="7" name="Group 1">
            <a:extLst>
              <a:ext uri="{FF2B5EF4-FFF2-40B4-BE49-F238E27FC236}">
                <a16:creationId xmlns:a16="http://schemas.microsoft.com/office/drawing/2014/main" id="{B6B1B140-22BA-4AA3-BC54-DBE60CB7C9B2}"/>
              </a:ext>
            </a:extLst>
          </p:cNvPr>
          <p:cNvGrpSpPr/>
          <p:nvPr userDrawn="1"/>
        </p:nvGrpSpPr>
        <p:grpSpPr>
          <a:xfrm rot="18672183">
            <a:off x="8989833" y="1653272"/>
            <a:ext cx="1394884" cy="2868084"/>
            <a:chOff x="4048125" y="660400"/>
            <a:chExt cx="1046163" cy="2151063"/>
          </a:xfrm>
        </p:grpSpPr>
        <p:grpSp>
          <p:nvGrpSpPr>
            <p:cNvPr id="8" name="Group 59">
              <a:extLst>
                <a:ext uri="{FF2B5EF4-FFF2-40B4-BE49-F238E27FC236}">
                  <a16:creationId xmlns:a16="http://schemas.microsoft.com/office/drawing/2014/main" id="{89798995-2B7C-4C1E-AA86-3F46C3FCEC9C}"/>
                </a:ext>
              </a:extLst>
            </p:cNvPr>
            <p:cNvGrpSpPr/>
            <p:nvPr/>
          </p:nvGrpSpPr>
          <p:grpSpPr>
            <a:xfrm>
              <a:off x="4328741" y="2203315"/>
              <a:ext cx="486519" cy="608148"/>
              <a:chOff x="3215110" y="1690552"/>
              <a:chExt cx="486519" cy="608148"/>
            </a:xfrm>
          </p:grpSpPr>
          <p:sp>
            <p:nvSpPr>
              <p:cNvPr id="30" name="Freeform 16">
                <a:extLst>
                  <a:ext uri="{FF2B5EF4-FFF2-40B4-BE49-F238E27FC236}">
                    <a16:creationId xmlns:a16="http://schemas.microsoft.com/office/drawing/2014/main" id="{FFE0CB8C-0E10-4D54-8E18-08319D5E8AA2}"/>
                  </a:ext>
                </a:extLst>
              </p:cNvPr>
              <p:cNvSpPr>
                <a:spLocks/>
              </p:cNvSpPr>
              <p:nvPr/>
            </p:nvSpPr>
            <p:spPr bwMode="auto">
              <a:xfrm>
                <a:off x="3215110" y="1724105"/>
                <a:ext cx="97514" cy="574595"/>
              </a:xfrm>
              <a:custGeom>
                <a:avLst/>
                <a:gdLst/>
                <a:ahLst/>
                <a:cxnLst>
                  <a:cxn ang="0">
                    <a:pos x="0" y="2192"/>
                  </a:cxn>
                  <a:cxn ang="0">
                    <a:pos x="189" y="0"/>
                  </a:cxn>
                  <a:cxn ang="0">
                    <a:pos x="372" y="0"/>
                  </a:cxn>
                  <a:cxn ang="0">
                    <a:pos x="221" y="2192"/>
                  </a:cxn>
                  <a:cxn ang="0">
                    <a:pos x="0" y="2192"/>
                  </a:cxn>
                </a:cxnLst>
                <a:rect l="0" t="0" r="r" b="b"/>
                <a:pathLst>
                  <a:path w="372" h="2192">
                    <a:moveTo>
                      <a:pt x="0" y="2192"/>
                    </a:moveTo>
                    <a:lnTo>
                      <a:pt x="189" y="0"/>
                    </a:lnTo>
                    <a:lnTo>
                      <a:pt x="372" y="0"/>
                    </a:lnTo>
                    <a:lnTo>
                      <a:pt x="221" y="2192"/>
                    </a:lnTo>
                    <a:lnTo>
                      <a:pt x="0" y="2192"/>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1" name="Freeform 17">
                <a:extLst>
                  <a:ext uri="{FF2B5EF4-FFF2-40B4-BE49-F238E27FC236}">
                    <a16:creationId xmlns:a16="http://schemas.microsoft.com/office/drawing/2014/main" id="{AC3BB512-B0F3-4C21-AC31-986A5659ED69}"/>
                  </a:ext>
                </a:extLst>
              </p:cNvPr>
              <p:cNvSpPr>
                <a:spLocks/>
              </p:cNvSpPr>
              <p:nvPr/>
            </p:nvSpPr>
            <p:spPr bwMode="auto">
              <a:xfrm>
                <a:off x="3585242" y="1690552"/>
                <a:ext cx="116387" cy="608148"/>
              </a:xfrm>
              <a:custGeom>
                <a:avLst/>
                <a:gdLst/>
                <a:ahLst/>
                <a:cxnLst>
                  <a:cxn ang="0">
                    <a:pos x="242" y="0"/>
                  </a:cxn>
                  <a:cxn ang="0">
                    <a:pos x="447" y="2320"/>
                  </a:cxn>
                  <a:cxn ang="0">
                    <a:pos x="101" y="2320"/>
                  </a:cxn>
                  <a:cxn ang="0">
                    <a:pos x="0" y="116"/>
                  </a:cxn>
                  <a:cxn ang="0">
                    <a:pos x="106" y="0"/>
                  </a:cxn>
                  <a:cxn ang="0">
                    <a:pos x="242" y="0"/>
                  </a:cxn>
                </a:cxnLst>
                <a:rect l="0" t="0" r="r" b="b"/>
                <a:pathLst>
                  <a:path w="447" h="2320">
                    <a:moveTo>
                      <a:pt x="242" y="0"/>
                    </a:moveTo>
                    <a:lnTo>
                      <a:pt x="447" y="2320"/>
                    </a:lnTo>
                    <a:lnTo>
                      <a:pt x="101" y="2320"/>
                    </a:lnTo>
                    <a:lnTo>
                      <a:pt x="0" y="116"/>
                    </a:lnTo>
                    <a:lnTo>
                      <a:pt x="106" y="0"/>
                    </a:lnTo>
                    <a:lnTo>
                      <a:pt x="242" y="0"/>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2" name="Freeform 18">
                <a:extLst>
                  <a:ext uri="{FF2B5EF4-FFF2-40B4-BE49-F238E27FC236}">
                    <a16:creationId xmlns:a16="http://schemas.microsoft.com/office/drawing/2014/main" id="{F8DB1051-3E58-4110-BC55-30F340B11D3B}"/>
                  </a:ext>
                </a:extLst>
              </p:cNvPr>
              <p:cNvSpPr>
                <a:spLocks/>
              </p:cNvSpPr>
              <p:nvPr/>
            </p:nvSpPr>
            <p:spPr bwMode="auto">
              <a:xfrm>
                <a:off x="3520233" y="1783627"/>
                <a:ext cx="91223" cy="515073"/>
              </a:xfrm>
              <a:custGeom>
                <a:avLst/>
                <a:gdLst/>
                <a:ahLst/>
                <a:cxnLst>
                  <a:cxn ang="0">
                    <a:pos x="45" y="1711"/>
                  </a:cxn>
                  <a:cxn ang="0">
                    <a:pos x="0" y="0"/>
                  </a:cxn>
                  <a:cxn ang="0">
                    <a:pos x="266" y="0"/>
                  </a:cxn>
                  <a:cxn ang="0">
                    <a:pos x="349" y="1711"/>
                  </a:cxn>
                  <a:cxn ang="0">
                    <a:pos x="45" y="1711"/>
                  </a:cxn>
                </a:cxnLst>
                <a:rect l="0" t="0" r="r" b="b"/>
                <a:pathLst>
                  <a:path w="349" h="1711">
                    <a:moveTo>
                      <a:pt x="45" y="1711"/>
                    </a:moveTo>
                    <a:lnTo>
                      <a:pt x="0" y="0"/>
                    </a:lnTo>
                    <a:lnTo>
                      <a:pt x="266" y="0"/>
                    </a:lnTo>
                    <a:lnTo>
                      <a:pt x="349" y="1711"/>
                    </a:lnTo>
                    <a:lnTo>
                      <a:pt x="45" y="1711"/>
                    </a:lnTo>
                    <a:close/>
                  </a:path>
                </a:pathLst>
              </a:custGeom>
              <a:gradFill flip="none" rotWithShape="1">
                <a:gsLst>
                  <a:gs pos="0">
                    <a:srgbClr val="FFFFFF">
                      <a:lumMod val="85000"/>
                      <a:shade val="30000"/>
                      <a:satMod val="115000"/>
                    </a:srgbClr>
                  </a:gs>
                  <a:gs pos="50000">
                    <a:srgbClr val="FFFFFF">
                      <a:lumMod val="85000"/>
                      <a:shade val="67500"/>
                      <a:satMod val="115000"/>
                    </a:srgbClr>
                  </a:gs>
                  <a:gs pos="100000">
                    <a:srgbClr val="FFFFFF">
                      <a:lumMod val="85000"/>
                      <a:shade val="100000"/>
                      <a:satMod val="115000"/>
                    </a:srgbClr>
                  </a:gs>
                </a:gsLst>
                <a:path path="circle">
                  <a:fillToRect l="100000" b="100000"/>
                </a:path>
                <a:tileRect t="-100000" r="-100000"/>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3" name="Freeform 19">
                <a:extLst>
                  <a:ext uri="{FF2B5EF4-FFF2-40B4-BE49-F238E27FC236}">
                    <a16:creationId xmlns:a16="http://schemas.microsoft.com/office/drawing/2014/main" id="{227C1D33-F2E4-4292-BC12-3944DB2B18C8}"/>
                  </a:ext>
                </a:extLst>
              </p:cNvPr>
              <p:cNvSpPr>
                <a:spLocks/>
              </p:cNvSpPr>
              <p:nvPr/>
            </p:nvSpPr>
            <p:spPr bwMode="auto">
              <a:xfrm>
                <a:off x="3374487" y="1849928"/>
                <a:ext cx="157280" cy="448772"/>
              </a:xfrm>
              <a:custGeom>
                <a:avLst/>
                <a:gdLst/>
                <a:ahLst/>
                <a:cxnLst>
                  <a:cxn ang="0">
                    <a:pos x="555" y="0"/>
                  </a:cxn>
                  <a:cxn ang="0">
                    <a:pos x="600" y="1711"/>
                  </a:cxn>
                  <a:cxn ang="0">
                    <a:pos x="0" y="1711"/>
                  </a:cxn>
                  <a:cxn ang="0">
                    <a:pos x="41" y="0"/>
                  </a:cxn>
                  <a:cxn ang="0">
                    <a:pos x="555" y="0"/>
                  </a:cxn>
                </a:cxnLst>
                <a:rect l="0" t="0" r="r" b="b"/>
                <a:pathLst>
                  <a:path w="600" h="1711">
                    <a:moveTo>
                      <a:pt x="555" y="0"/>
                    </a:moveTo>
                    <a:lnTo>
                      <a:pt x="600" y="1711"/>
                    </a:lnTo>
                    <a:lnTo>
                      <a:pt x="0" y="1711"/>
                    </a:lnTo>
                    <a:lnTo>
                      <a:pt x="41" y="0"/>
                    </a:lnTo>
                    <a:lnTo>
                      <a:pt x="555" y="0"/>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4" name="Freeform 20">
                <a:extLst>
                  <a:ext uri="{FF2B5EF4-FFF2-40B4-BE49-F238E27FC236}">
                    <a16:creationId xmlns:a16="http://schemas.microsoft.com/office/drawing/2014/main" id="{3953FED9-3B8F-4365-915D-2F513ED85C36}"/>
                  </a:ext>
                </a:extLst>
              </p:cNvPr>
              <p:cNvSpPr>
                <a:spLocks/>
              </p:cNvSpPr>
              <p:nvPr/>
            </p:nvSpPr>
            <p:spPr bwMode="auto">
              <a:xfrm>
                <a:off x="3272779" y="1783627"/>
                <a:ext cx="112193" cy="515073"/>
              </a:xfrm>
              <a:custGeom>
                <a:avLst/>
                <a:gdLst/>
                <a:ahLst/>
                <a:cxnLst>
                  <a:cxn ang="0">
                    <a:pos x="386" y="1711"/>
                  </a:cxn>
                  <a:cxn ang="0">
                    <a:pos x="427" y="0"/>
                  </a:cxn>
                  <a:cxn ang="0">
                    <a:pos x="118" y="0"/>
                  </a:cxn>
                  <a:cxn ang="0">
                    <a:pos x="0" y="1711"/>
                  </a:cxn>
                  <a:cxn ang="0">
                    <a:pos x="386" y="1711"/>
                  </a:cxn>
                </a:cxnLst>
                <a:rect l="0" t="0" r="r" b="b"/>
                <a:pathLst>
                  <a:path w="427" h="1711">
                    <a:moveTo>
                      <a:pt x="386" y="1711"/>
                    </a:moveTo>
                    <a:lnTo>
                      <a:pt x="427" y="0"/>
                    </a:lnTo>
                    <a:lnTo>
                      <a:pt x="118" y="0"/>
                    </a:lnTo>
                    <a:lnTo>
                      <a:pt x="0" y="1711"/>
                    </a:lnTo>
                    <a:lnTo>
                      <a:pt x="386" y="1711"/>
                    </a:lnTo>
                    <a:close/>
                  </a:path>
                </a:pathLst>
              </a:custGeom>
              <a:gradFill flip="none" rotWithShape="1">
                <a:gsLst>
                  <a:gs pos="0">
                    <a:srgbClr val="FFFFFF">
                      <a:lumMod val="85000"/>
                      <a:shade val="30000"/>
                      <a:satMod val="115000"/>
                    </a:srgbClr>
                  </a:gs>
                  <a:gs pos="50000">
                    <a:srgbClr val="FFFFFF">
                      <a:lumMod val="85000"/>
                      <a:shade val="67500"/>
                      <a:satMod val="115000"/>
                    </a:srgbClr>
                  </a:gs>
                  <a:gs pos="100000">
                    <a:srgbClr val="FFFFFF">
                      <a:lumMod val="85000"/>
                      <a:shade val="100000"/>
                      <a:satMod val="115000"/>
                    </a:srgbClr>
                  </a:gs>
                </a:gsLst>
                <a:path path="circle">
                  <a:fillToRect l="100000" b="100000"/>
                </a:path>
                <a:tileRect t="-100000" r="-100000"/>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grpSp>
        <p:grpSp>
          <p:nvGrpSpPr>
            <p:cNvPr id="9" name="Group 77">
              <a:extLst>
                <a:ext uri="{FF2B5EF4-FFF2-40B4-BE49-F238E27FC236}">
                  <a16:creationId xmlns:a16="http://schemas.microsoft.com/office/drawing/2014/main" id="{30EEC7A2-8A45-49EE-8714-2C30E42ECD35}"/>
                </a:ext>
              </a:extLst>
            </p:cNvPr>
            <p:cNvGrpSpPr/>
            <p:nvPr/>
          </p:nvGrpSpPr>
          <p:grpSpPr>
            <a:xfrm>
              <a:off x="4048125" y="660400"/>
              <a:ext cx="1046163" cy="1893888"/>
              <a:chOff x="4048125" y="660400"/>
              <a:chExt cx="1046163" cy="1893888"/>
            </a:xfrm>
          </p:grpSpPr>
          <p:sp>
            <p:nvSpPr>
              <p:cNvPr id="10" name="Freeform 8">
                <a:extLst>
                  <a:ext uri="{FF2B5EF4-FFF2-40B4-BE49-F238E27FC236}">
                    <a16:creationId xmlns:a16="http://schemas.microsoft.com/office/drawing/2014/main" id="{F4701795-2528-40AB-BD32-D8634F355F7A}"/>
                  </a:ext>
                </a:extLst>
              </p:cNvPr>
              <p:cNvSpPr>
                <a:spLocks/>
              </p:cNvSpPr>
              <p:nvPr/>
            </p:nvSpPr>
            <p:spPr bwMode="auto">
              <a:xfrm>
                <a:off x="4048125" y="1368425"/>
                <a:ext cx="201613" cy="447675"/>
              </a:xfrm>
              <a:custGeom>
                <a:avLst/>
                <a:gdLst>
                  <a:gd name="T0" fmla="*/ 0 w 464"/>
                  <a:gd name="T1" fmla="*/ 279 h 1029"/>
                  <a:gd name="T2" fmla="*/ 464 w 464"/>
                  <a:gd name="T3" fmla="*/ 0 h 1029"/>
                  <a:gd name="T4" fmla="*/ 444 w 464"/>
                  <a:gd name="T5" fmla="*/ 641 h 1029"/>
                  <a:gd name="T6" fmla="*/ 319 w 464"/>
                  <a:gd name="T7" fmla="*/ 802 h 1029"/>
                  <a:gd name="T8" fmla="*/ 205 w 464"/>
                  <a:gd name="T9" fmla="*/ 1029 h 1029"/>
                  <a:gd name="T10" fmla="*/ 59 w 464"/>
                  <a:gd name="T11" fmla="*/ 966 h 1029"/>
                  <a:gd name="T12" fmla="*/ 0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0" y="279"/>
                    </a:moveTo>
                    <a:cubicBezTo>
                      <a:pt x="464" y="0"/>
                      <a:pt x="464" y="0"/>
                      <a:pt x="464" y="0"/>
                    </a:cubicBezTo>
                    <a:cubicBezTo>
                      <a:pt x="444" y="641"/>
                      <a:pt x="444" y="641"/>
                      <a:pt x="444" y="641"/>
                    </a:cubicBezTo>
                    <a:cubicBezTo>
                      <a:pt x="444" y="641"/>
                      <a:pt x="379" y="713"/>
                      <a:pt x="319" y="802"/>
                    </a:cubicBezTo>
                    <a:cubicBezTo>
                      <a:pt x="266" y="881"/>
                      <a:pt x="205" y="1029"/>
                      <a:pt x="205" y="1029"/>
                    </a:cubicBezTo>
                    <a:cubicBezTo>
                      <a:pt x="59" y="966"/>
                      <a:pt x="59" y="966"/>
                      <a:pt x="59" y="966"/>
                    </a:cubicBezTo>
                    <a:lnTo>
                      <a:pt x="0"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1" name="Freeform 9">
                <a:extLst>
                  <a:ext uri="{FF2B5EF4-FFF2-40B4-BE49-F238E27FC236}">
                    <a16:creationId xmlns:a16="http://schemas.microsoft.com/office/drawing/2014/main" id="{09C9A0F1-7672-4167-9810-7C8856C2FD10}"/>
                  </a:ext>
                </a:extLst>
              </p:cNvPr>
              <p:cNvSpPr>
                <a:spLocks/>
              </p:cNvSpPr>
              <p:nvPr/>
            </p:nvSpPr>
            <p:spPr bwMode="auto">
              <a:xfrm>
                <a:off x="4892675" y="1368425"/>
                <a:ext cx="201613" cy="447675"/>
              </a:xfrm>
              <a:custGeom>
                <a:avLst/>
                <a:gdLst>
                  <a:gd name="T0" fmla="*/ 464 w 464"/>
                  <a:gd name="T1" fmla="*/ 279 h 1029"/>
                  <a:gd name="T2" fmla="*/ 0 w 464"/>
                  <a:gd name="T3" fmla="*/ 0 h 1029"/>
                  <a:gd name="T4" fmla="*/ 20 w 464"/>
                  <a:gd name="T5" fmla="*/ 641 h 1029"/>
                  <a:gd name="T6" fmla="*/ 145 w 464"/>
                  <a:gd name="T7" fmla="*/ 802 h 1029"/>
                  <a:gd name="T8" fmla="*/ 259 w 464"/>
                  <a:gd name="T9" fmla="*/ 1029 h 1029"/>
                  <a:gd name="T10" fmla="*/ 405 w 464"/>
                  <a:gd name="T11" fmla="*/ 966 h 1029"/>
                  <a:gd name="T12" fmla="*/ 464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464" y="279"/>
                    </a:moveTo>
                    <a:cubicBezTo>
                      <a:pt x="0" y="0"/>
                      <a:pt x="0" y="0"/>
                      <a:pt x="0" y="0"/>
                    </a:cubicBezTo>
                    <a:cubicBezTo>
                      <a:pt x="20" y="641"/>
                      <a:pt x="20" y="641"/>
                      <a:pt x="20" y="641"/>
                    </a:cubicBezTo>
                    <a:cubicBezTo>
                      <a:pt x="20" y="641"/>
                      <a:pt x="85" y="713"/>
                      <a:pt x="145" y="802"/>
                    </a:cubicBezTo>
                    <a:cubicBezTo>
                      <a:pt x="198" y="881"/>
                      <a:pt x="259" y="1029"/>
                      <a:pt x="259" y="1029"/>
                    </a:cubicBezTo>
                    <a:cubicBezTo>
                      <a:pt x="405" y="966"/>
                      <a:pt x="405" y="966"/>
                      <a:pt x="405" y="966"/>
                    </a:cubicBezTo>
                    <a:lnTo>
                      <a:pt x="464"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2" name="Freeform 10">
                <a:extLst>
                  <a:ext uri="{FF2B5EF4-FFF2-40B4-BE49-F238E27FC236}">
                    <a16:creationId xmlns:a16="http://schemas.microsoft.com/office/drawing/2014/main" id="{3A3581A7-BFE8-4A7F-8608-888122814B41}"/>
                  </a:ext>
                </a:extLst>
              </p:cNvPr>
              <p:cNvSpPr>
                <a:spLocks/>
              </p:cNvSpPr>
              <p:nvPr/>
            </p:nvSpPr>
            <p:spPr bwMode="auto">
              <a:xfrm>
                <a:off x="4249738" y="1679575"/>
                <a:ext cx="322263" cy="106363"/>
              </a:xfrm>
              <a:custGeom>
                <a:avLst/>
                <a:gdLst>
                  <a:gd name="T0" fmla="*/ 209 w 738"/>
                  <a:gd name="T1" fmla="*/ 185 h 246"/>
                  <a:gd name="T2" fmla="*/ 738 w 738"/>
                  <a:gd name="T3" fmla="*/ 213 h 246"/>
                  <a:gd name="T4" fmla="*/ 738 w 738"/>
                  <a:gd name="T5" fmla="*/ 102 h 246"/>
                  <a:gd name="T6" fmla="*/ 323 w 738"/>
                  <a:gd name="T7" fmla="*/ 74 h 246"/>
                  <a:gd name="T8" fmla="*/ 21 w 738"/>
                  <a:gd name="T9" fmla="*/ 0 h 246"/>
                  <a:gd name="T10" fmla="*/ 20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209" y="185"/>
                    </a:moveTo>
                    <a:cubicBezTo>
                      <a:pt x="416" y="246"/>
                      <a:pt x="738" y="213"/>
                      <a:pt x="738" y="213"/>
                    </a:cubicBezTo>
                    <a:cubicBezTo>
                      <a:pt x="738" y="102"/>
                      <a:pt x="738" y="102"/>
                      <a:pt x="738" y="102"/>
                    </a:cubicBezTo>
                    <a:cubicBezTo>
                      <a:pt x="738" y="102"/>
                      <a:pt x="477" y="91"/>
                      <a:pt x="323" y="74"/>
                    </a:cubicBezTo>
                    <a:cubicBezTo>
                      <a:pt x="142" y="54"/>
                      <a:pt x="21" y="0"/>
                      <a:pt x="21" y="0"/>
                    </a:cubicBezTo>
                    <a:cubicBezTo>
                      <a:pt x="21" y="0"/>
                      <a:pt x="0" y="123"/>
                      <a:pt x="209" y="185"/>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6" name="Freeform 11">
                <a:extLst>
                  <a:ext uri="{FF2B5EF4-FFF2-40B4-BE49-F238E27FC236}">
                    <a16:creationId xmlns:a16="http://schemas.microsoft.com/office/drawing/2014/main" id="{252F5E74-5DA9-4028-ADFE-11986B8B1E47}"/>
                  </a:ext>
                </a:extLst>
              </p:cNvPr>
              <p:cNvSpPr>
                <a:spLocks/>
              </p:cNvSpPr>
              <p:nvPr/>
            </p:nvSpPr>
            <p:spPr bwMode="auto">
              <a:xfrm>
                <a:off x="4572000" y="1679575"/>
                <a:ext cx="320675" cy="106363"/>
              </a:xfrm>
              <a:custGeom>
                <a:avLst/>
                <a:gdLst>
                  <a:gd name="T0" fmla="*/ 529 w 738"/>
                  <a:gd name="T1" fmla="*/ 185 h 246"/>
                  <a:gd name="T2" fmla="*/ 0 w 738"/>
                  <a:gd name="T3" fmla="*/ 213 h 246"/>
                  <a:gd name="T4" fmla="*/ 0 w 738"/>
                  <a:gd name="T5" fmla="*/ 102 h 246"/>
                  <a:gd name="T6" fmla="*/ 415 w 738"/>
                  <a:gd name="T7" fmla="*/ 74 h 246"/>
                  <a:gd name="T8" fmla="*/ 717 w 738"/>
                  <a:gd name="T9" fmla="*/ 0 h 246"/>
                  <a:gd name="T10" fmla="*/ 52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529" y="185"/>
                    </a:moveTo>
                    <a:cubicBezTo>
                      <a:pt x="322" y="246"/>
                      <a:pt x="0" y="213"/>
                      <a:pt x="0" y="213"/>
                    </a:cubicBezTo>
                    <a:cubicBezTo>
                      <a:pt x="0" y="102"/>
                      <a:pt x="0" y="102"/>
                      <a:pt x="0" y="102"/>
                    </a:cubicBezTo>
                    <a:cubicBezTo>
                      <a:pt x="0" y="102"/>
                      <a:pt x="261" y="91"/>
                      <a:pt x="415" y="74"/>
                    </a:cubicBezTo>
                    <a:cubicBezTo>
                      <a:pt x="596" y="54"/>
                      <a:pt x="717" y="0"/>
                      <a:pt x="717" y="0"/>
                    </a:cubicBezTo>
                    <a:cubicBezTo>
                      <a:pt x="717" y="0"/>
                      <a:pt x="738" y="123"/>
                      <a:pt x="529" y="185"/>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7" name="Freeform 20">
                <a:extLst>
                  <a:ext uri="{FF2B5EF4-FFF2-40B4-BE49-F238E27FC236}">
                    <a16:creationId xmlns:a16="http://schemas.microsoft.com/office/drawing/2014/main" id="{769BE5D0-E2D5-49B8-81CC-61C4FBB0202A}"/>
                  </a:ext>
                </a:extLst>
              </p:cNvPr>
              <p:cNvSpPr>
                <a:spLocks/>
              </p:cNvSpPr>
              <p:nvPr/>
            </p:nvSpPr>
            <p:spPr bwMode="auto">
              <a:xfrm>
                <a:off x="4572000" y="1787525"/>
                <a:ext cx="300038" cy="766763"/>
              </a:xfrm>
              <a:custGeom>
                <a:avLst/>
                <a:gdLst>
                  <a:gd name="T0" fmla="*/ 603 w 690"/>
                  <a:gd name="T1" fmla="*/ 908 h 1762"/>
                  <a:gd name="T2" fmla="*/ 485 w 690"/>
                  <a:gd name="T3" fmla="*/ 686 h 1762"/>
                  <a:gd name="T4" fmla="*/ 434 w 690"/>
                  <a:gd name="T5" fmla="*/ 1060 h 1762"/>
                  <a:gd name="T6" fmla="*/ 0 w 690"/>
                  <a:gd name="T7" fmla="*/ 1762 h 1762"/>
                  <a:gd name="T8" fmla="*/ 0 w 690"/>
                  <a:gd name="T9" fmla="*/ 0 h 1762"/>
                  <a:gd name="T10" fmla="*/ 391 w 690"/>
                  <a:gd name="T11" fmla="*/ 0 h 1762"/>
                  <a:gd name="T12" fmla="*/ 608 w 690"/>
                  <a:gd name="T13" fmla="*/ 416 h 1762"/>
                  <a:gd name="T14" fmla="*/ 603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603" y="908"/>
                    </a:moveTo>
                    <a:cubicBezTo>
                      <a:pt x="485" y="686"/>
                      <a:pt x="485" y="686"/>
                      <a:pt x="485" y="686"/>
                    </a:cubicBezTo>
                    <a:cubicBezTo>
                      <a:pt x="485" y="686"/>
                      <a:pt x="506" y="858"/>
                      <a:pt x="434" y="1060"/>
                    </a:cubicBezTo>
                    <a:cubicBezTo>
                      <a:pt x="343" y="1316"/>
                      <a:pt x="0" y="1762"/>
                      <a:pt x="0" y="1762"/>
                    </a:cubicBezTo>
                    <a:cubicBezTo>
                      <a:pt x="0" y="0"/>
                      <a:pt x="0" y="0"/>
                      <a:pt x="0" y="0"/>
                    </a:cubicBezTo>
                    <a:cubicBezTo>
                      <a:pt x="391" y="0"/>
                      <a:pt x="391" y="0"/>
                      <a:pt x="391" y="0"/>
                    </a:cubicBezTo>
                    <a:cubicBezTo>
                      <a:pt x="391" y="0"/>
                      <a:pt x="541" y="213"/>
                      <a:pt x="608" y="416"/>
                    </a:cubicBezTo>
                    <a:cubicBezTo>
                      <a:pt x="690" y="664"/>
                      <a:pt x="603" y="908"/>
                      <a:pt x="603" y="908"/>
                    </a:cubicBezTo>
                    <a:close/>
                  </a:path>
                </a:pathLst>
              </a:custGeom>
              <a:solidFill>
                <a:srgbClr val="F8C47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8" name="Freeform 21">
                <a:extLst>
                  <a:ext uri="{FF2B5EF4-FFF2-40B4-BE49-F238E27FC236}">
                    <a16:creationId xmlns:a16="http://schemas.microsoft.com/office/drawing/2014/main" id="{40D2E5CF-D750-478D-80B8-6CEA1FCBD6EC}"/>
                  </a:ext>
                </a:extLst>
              </p:cNvPr>
              <p:cNvSpPr>
                <a:spLocks/>
              </p:cNvSpPr>
              <p:nvPr/>
            </p:nvSpPr>
            <p:spPr bwMode="auto">
              <a:xfrm>
                <a:off x="4270375" y="1787525"/>
                <a:ext cx="301625" cy="766763"/>
              </a:xfrm>
              <a:custGeom>
                <a:avLst/>
                <a:gdLst>
                  <a:gd name="T0" fmla="*/ 87 w 690"/>
                  <a:gd name="T1" fmla="*/ 908 h 1762"/>
                  <a:gd name="T2" fmla="*/ 205 w 690"/>
                  <a:gd name="T3" fmla="*/ 686 h 1762"/>
                  <a:gd name="T4" fmla="*/ 256 w 690"/>
                  <a:gd name="T5" fmla="*/ 1060 h 1762"/>
                  <a:gd name="T6" fmla="*/ 690 w 690"/>
                  <a:gd name="T7" fmla="*/ 1762 h 1762"/>
                  <a:gd name="T8" fmla="*/ 690 w 690"/>
                  <a:gd name="T9" fmla="*/ 0 h 1762"/>
                  <a:gd name="T10" fmla="*/ 299 w 690"/>
                  <a:gd name="T11" fmla="*/ 0 h 1762"/>
                  <a:gd name="T12" fmla="*/ 82 w 690"/>
                  <a:gd name="T13" fmla="*/ 416 h 1762"/>
                  <a:gd name="T14" fmla="*/ 87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87" y="908"/>
                    </a:moveTo>
                    <a:cubicBezTo>
                      <a:pt x="205" y="686"/>
                      <a:pt x="205" y="686"/>
                      <a:pt x="205" y="686"/>
                    </a:cubicBezTo>
                    <a:cubicBezTo>
                      <a:pt x="205" y="686"/>
                      <a:pt x="184" y="858"/>
                      <a:pt x="256" y="1060"/>
                    </a:cubicBezTo>
                    <a:cubicBezTo>
                      <a:pt x="347" y="1316"/>
                      <a:pt x="690" y="1762"/>
                      <a:pt x="690" y="1762"/>
                    </a:cubicBezTo>
                    <a:cubicBezTo>
                      <a:pt x="690" y="0"/>
                      <a:pt x="690" y="0"/>
                      <a:pt x="690" y="0"/>
                    </a:cubicBezTo>
                    <a:cubicBezTo>
                      <a:pt x="299" y="0"/>
                      <a:pt x="299" y="0"/>
                      <a:pt x="299" y="0"/>
                    </a:cubicBezTo>
                    <a:cubicBezTo>
                      <a:pt x="299" y="0"/>
                      <a:pt x="149" y="213"/>
                      <a:pt x="82" y="416"/>
                    </a:cubicBezTo>
                    <a:cubicBezTo>
                      <a:pt x="0" y="664"/>
                      <a:pt x="87" y="908"/>
                      <a:pt x="87" y="908"/>
                    </a:cubicBezTo>
                    <a:close/>
                  </a:path>
                </a:pathLst>
              </a:custGeom>
              <a:solidFill>
                <a:srgbClr val="FCE5C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9" name="Freeform 22">
                <a:extLst>
                  <a:ext uri="{FF2B5EF4-FFF2-40B4-BE49-F238E27FC236}">
                    <a16:creationId xmlns:a16="http://schemas.microsoft.com/office/drawing/2014/main" id="{560717B3-3CD9-4899-ADCB-750811053C0F}"/>
                  </a:ext>
                </a:extLst>
              </p:cNvPr>
              <p:cNvSpPr>
                <a:spLocks/>
              </p:cNvSpPr>
              <p:nvPr/>
            </p:nvSpPr>
            <p:spPr bwMode="auto">
              <a:xfrm>
                <a:off x="4572000" y="1787525"/>
                <a:ext cx="200025" cy="520700"/>
              </a:xfrm>
              <a:custGeom>
                <a:avLst/>
                <a:gdLst>
                  <a:gd name="T0" fmla="*/ 403 w 462"/>
                  <a:gd name="T1" fmla="*/ 616 h 1196"/>
                  <a:gd name="T2" fmla="*/ 325 w 462"/>
                  <a:gd name="T3" fmla="*/ 465 h 1196"/>
                  <a:gd name="T4" fmla="*/ 290 w 462"/>
                  <a:gd name="T5" fmla="*/ 719 h 1196"/>
                  <a:gd name="T6" fmla="*/ 0 w 462"/>
                  <a:gd name="T7" fmla="*/ 1196 h 1196"/>
                  <a:gd name="T8" fmla="*/ 0 w 462"/>
                  <a:gd name="T9" fmla="*/ 0 h 1196"/>
                  <a:gd name="T10" fmla="*/ 262 w 462"/>
                  <a:gd name="T11" fmla="*/ 0 h 1196"/>
                  <a:gd name="T12" fmla="*/ 407 w 462"/>
                  <a:gd name="T13" fmla="*/ 282 h 1196"/>
                  <a:gd name="T14" fmla="*/ 403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403" y="616"/>
                    </a:moveTo>
                    <a:cubicBezTo>
                      <a:pt x="325" y="465"/>
                      <a:pt x="325" y="465"/>
                      <a:pt x="325" y="465"/>
                    </a:cubicBezTo>
                    <a:cubicBezTo>
                      <a:pt x="325" y="465"/>
                      <a:pt x="339" y="582"/>
                      <a:pt x="290" y="719"/>
                    </a:cubicBezTo>
                    <a:cubicBezTo>
                      <a:pt x="230" y="893"/>
                      <a:pt x="0" y="1196"/>
                      <a:pt x="0" y="1196"/>
                    </a:cubicBezTo>
                    <a:cubicBezTo>
                      <a:pt x="0" y="0"/>
                      <a:pt x="0" y="0"/>
                      <a:pt x="0" y="0"/>
                    </a:cubicBezTo>
                    <a:cubicBezTo>
                      <a:pt x="262" y="0"/>
                      <a:pt x="262" y="0"/>
                      <a:pt x="262" y="0"/>
                    </a:cubicBezTo>
                    <a:cubicBezTo>
                      <a:pt x="262" y="0"/>
                      <a:pt x="362" y="145"/>
                      <a:pt x="407" y="282"/>
                    </a:cubicBezTo>
                    <a:cubicBezTo>
                      <a:pt x="462" y="450"/>
                      <a:pt x="403" y="616"/>
                      <a:pt x="403" y="616"/>
                    </a:cubicBezTo>
                    <a:close/>
                  </a:path>
                </a:pathLst>
              </a:custGeom>
              <a:solidFill>
                <a:srgbClr val="BA760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0" name="Freeform 23">
                <a:extLst>
                  <a:ext uri="{FF2B5EF4-FFF2-40B4-BE49-F238E27FC236}">
                    <a16:creationId xmlns:a16="http://schemas.microsoft.com/office/drawing/2014/main" id="{11B13ECC-54E1-4FA2-B482-D2FD48AAB016}"/>
                  </a:ext>
                </a:extLst>
              </p:cNvPr>
              <p:cNvSpPr>
                <a:spLocks/>
              </p:cNvSpPr>
              <p:nvPr/>
            </p:nvSpPr>
            <p:spPr bwMode="auto">
              <a:xfrm>
                <a:off x="4370388" y="1787525"/>
                <a:ext cx="201613" cy="520700"/>
              </a:xfrm>
              <a:custGeom>
                <a:avLst/>
                <a:gdLst>
                  <a:gd name="T0" fmla="*/ 59 w 462"/>
                  <a:gd name="T1" fmla="*/ 616 h 1196"/>
                  <a:gd name="T2" fmla="*/ 137 w 462"/>
                  <a:gd name="T3" fmla="*/ 465 h 1196"/>
                  <a:gd name="T4" fmla="*/ 172 w 462"/>
                  <a:gd name="T5" fmla="*/ 719 h 1196"/>
                  <a:gd name="T6" fmla="*/ 462 w 462"/>
                  <a:gd name="T7" fmla="*/ 1196 h 1196"/>
                  <a:gd name="T8" fmla="*/ 462 w 462"/>
                  <a:gd name="T9" fmla="*/ 0 h 1196"/>
                  <a:gd name="T10" fmla="*/ 200 w 462"/>
                  <a:gd name="T11" fmla="*/ 0 h 1196"/>
                  <a:gd name="T12" fmla="*/ 55 w 462"/>
                  <a:gd name="T13" fmla="*/ 282 h 1196"/>
                  <a:gd name="T14" fmla="*/ 59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59" y="616"/>
                    </a:moveTo>
                    <a:cubicBezTo>
                      <a:pt x="137" y="465"/>
                      <a:pt x="137" y="465"/>
                      <a:pt x="137" y="465"/>
                    </a:cubicBezTo>
                    <a:cubicBezTo>
                      <a:pt x="137" y="465"/>
                      <a:pt x="123" y="582"/>
                      <a:pt x="172" y="719"/>
                    </a:cubicBezTo>
                    <a:cubicBezTo>
                      <a:pt x="232" y="893"/>
                      <a:pt x="462" y="1196"/>
                      <a:pt x="462" y="1196"/>
                    </a:cubicBezTo>
                    <a:cubicBezTo>
                      <a:pt x="462" y="0"/>
                      <a:pt x="462" y="0"/>
                      <a:pt x="462" y="0"/>
                    </a:cubicBezTo>
                    <a:cubicBezTo>
                      <a:pt x="200" y="0"/>
                      <a:pt x="200" y="0"/>
                      <a:pt x="200" y="0"/>
                    </a:cubicBezTo>
                    <a:cubicBezTo>
                      <a:pt x="200" y="0"/>
                      <a:pt x="100" y="145"/>
                      <a:pt x="55" y="282"/>
                    </a:cubicBezTo>
                    <a:cubicBezTo>
                      <a:pt x="0" y="450"/>
                      <a:pt x="59" y="616"/>
                      <a:pt x="59" y="616"/>
                    </a:cubicBezTo>
                    <a:close/>
                  </a:path>
                </a:pathLst>
              </a:custGeom>
              <a:solidFill>
                <a:srgbClr val="F39C12"/>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1" name="Freeform 26">
                <a:extLst>
                  <a:ext uri="{FF2B5EF4-FFF2-40B4-BE49-F238E27FC236}">
                    <a16:creationId xmlns:a16="http://schemas.microsoft.com/office/drawing/2014/main" id="{D87DB817-90E5-4934-94C5-D51987E7344F}"/>
                  </a:ext>
                </a:extLst>
              </p:cNvPr>
              <p:cNvSpPr>
                <a:spLocks/>
              </p:cNvSpPr>
              <p:nvPr/>
            </p:nvSpPr>
            <p:spPr bwMode="auto">
              <a:xfrm>
                <a:off x="4278313" y="1725613"/>
                <a:ext cx="293688" cy="109538"/>
              </a:xfrm>
              <a:custGeom>
                <a:avLst/>
                <a:gdLst>
                  <a:gd name="T0" fmla="*/ 207 w 674"/>
                  <a:gd name="T1" fmla="*/ 200 h 253"/>
                  <a:gd name="T2" fmla="*/ 674 w 674"/>
                  <a:gd name="T3" fmla="*/ 245 h 253"/>
                  <a:gd name="T4" fmla="*/ 674 w 674"/>
                  <a:gd name="T5" fmla="*/ 102 h 253"/>
                  <a:gd name="T6" fmla="*/ 280 w 674"/>
                  <a:gd name="T7" fmla="*/ 83 h 253"/>
                  <a:gd name="T8" fmla="*/ 0 w 674"/>
                  <a:gd name="T9" fmla="*/ 0 h 253"/>
                  <a:gd name="T10" fmla="*/ 20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207" y="200"/>
                    </a:moveTo>
                    <a:cubicBezTo>
                      <a:pt x="405" y="253"/>
                      <a:pt x="674" y="245"/>
                      <a:pt x="674" y="245"/>
                    </a:cubicBezTo>
                    <a:cubicBezTo>
                      <a:pt x="674" y="102"/>
                      <a:pt x="674" y="102"/>
                      <a:pt x="674" y="102"/>
                    </a:cubicBezTo>
                    <a:cubicBezTo>
                      <a:pt x="674" y="102"/>
                      <a:pt x="425" y="100"/>
                      <a:pt x="280" y="83"/>
                    </a:cubicBezTo>
                    <a:cubicBezTo>
                      <a:pt x="110" y="63"/>
                      <a:pt x="0" y="0"/>
                      <a:pt x="0" y="0"/>
                    </a:cubicBezTo>
                    <a:cubicBezTo>
                      <a:pt x="0" y="0"/>
                      <a:pt x="7" y="146"/>
                      <a:pt x="207" y="20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2" name="Freeform 27">
                <a:extLst>
                  <a:ext uri="{FF2B5EF4-FFF2-40B4-BE49-F238E27FC236}">
                    <a16:creationId xmlns:a16="http://schemas.microsoft.com/office/drawing/2014/main" id="{9CA8AC4E-377D-4B53-8928-1B28D8896340}"/>
                  </a:ext>
                </a:extLst>
              </p:cNvPr>
              <p:cNvSpPr>
                <a:spLocks/>
              </p:cNvSpPr>
              <p:nvPr/>
            </p:nvSpPr>
            <p:spPr bwMode="auto">
              <a:xfrm>
                <a:off x="4572000" y="1725613"/>
                <a:ext cx="292100" cy="109538"/>
              </a:xfrm>
              <a:custGeom>
                <a:avLst/>
                <a:gdLst>
                  <a:gd name="T0" fmla="*/ 467 w 674"/>
                  <a:gd name="T1" fmla="*/ 200 h 253"/>
                  <a:gd name="T2" fmla="*/ 0 w 674"/>
                  <a:gd name="T3" fmla="*/ 245 h 253"/>
                  <a:gd name="T4" fmla="*/ 0 w 674"/>
                  <a:gd name="T5" fmla="*/ 102 h 253"/>
                  <a:gd name="T6" fmla="*/ 394 w 674"/>
                  <a:gd name="T7" fmla="*/ 83 h 253"/>
                  <a:gd name="T8" fmla="*/ 674 w 674"/>
                  <a:gd name="T9" fmla="*/ 0 h 253"/>
                  <a:gd name="T10" fmla="*/ 46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467" y="200"/>
                    </a:moveTo>
                    <a:cubicBezTo>
                      <a:pt x="269" y="253"/>
                      <a:pt x="0" y="245"/>
                      <a:pt x="0" y="245"/>
                    </a:cubicBezTo>
                    <a:cubicBezTo>
                      <a:pt x="0" y="102"/>
                      <a:pt x="0" y="102"/>
                      <a:pt x="0" y="102"/>
                    </a:cubicBezTo>
                    <a:cubicBezTo>
                      <a:pt x="0" y="102"/>
                      <a:pt x="249" y="100"/>
                      <a:pt x="394" y="83"/>
                    </a:cubicBezTo>
                    <a:cubicBezTo>
                      <a:pt x="564" y="63"/>
                      <a:pt x="674" y="0"/>
                      <a:pt x="674" y="0"/>
                    </a:cubicBezTo>
                    <a:cubicBezTo>
                      <a:pt x="674" y="0"/>
                      <a:pt x="667" y="146"/>
                      <a:pt x="467" y="200"/>
                    </a:cubicBezTo>
                    <a:close/>
                  </a:path>
                </a:pathLst>
              </a:custGeom>
              <a:solidFill>
                <a:srgbClr val="237DB9">
                  <a:lumMod val="50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3" name="Freeform 6">
                <a:extLst>
                  <a:ext uri="{FF2B5EF4-FFF2-40B4-BE49-F238E27FC236}">
                    <a16:creationId xmlns:a16="http://schemas.microsoft.com/office/drawing/2014/main" id="{A8BDA585-BD54-43EA-8B96-74931CB74774}"/>
                  </a:ext>
                </a:extLst>
              </p:cNvPr>
              <p:cNvSpPr>
                <a:spLocks/>
              </p:cNvSpPr>
              <p:nvPr/>
            </p:nvSpPr>
            <p:spPr bwMode="auto">
              <a:xfrm>
                <a:off x="4235450" y="660400"/>
                <a:ext cx="336550" cy="1074738"/>
              </a:xfrm>
              <a:custGeom>
                <a:avLst/>
                <a:gdLst>
                  <a:gd name="T0" fmla="*/ 23 w 773"/>
                  <a:gd name="T1" fmla="*/ 1745 h 2468"/>
                  <a:gd name="T2" fmla="*/ 6 w 773"/>
                  <a:gd name="T3" fmla="*/ 1987 h 2468"/>
                  <a:gd name="T4" fmla="*/ 0 w 773"/>
                  <a:gd name="T5" fmla="*/ 2264 h 2468"/>
                  <a:gd name="T6" fmla="*/ 773 w 773"/>
                  <a:gd name="T7" fmla="*/ 2451 h 2468"/>
                  <a:gd name="T8" fmla="*/ 773 w 773"/>
                  <a:gd name="T9" fmla="*/ 0 h 2468"/>
                  <a:gd name="T10" fmla="*/ 194 w 773"/>
                  <a:gd name="T11" fmla="*/ 900 h 2468"/>
                  <a:gd name="T12" fmla="*/ 23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23" y="1745"/>
                    </a:moveTo>
                    <a:cubicBezTo>
                      <a:pt x="21" y="1786"/>
                      <a:pt x="11" y="1882"/>
                      <a:pt x="6" y="1987"/>
                    </a:cubicBezTo>
                    <a:cubicBezTo>
                      <a:pt x="1" y="2093"/>
                      <a:pt x="0" y="2207"/>
                      <a:pt x="0" y="2264"/>
                    </a:cubicBezTo>
                    <a:cubicBezTo>
                      <a:pt x="0" y="2468"/>
                      <a:pt x="773" y="2451"/>
                      <a:pt x="773" y="2451"/>
                    </a:cubicBezTo>
                    <a:cubicBezTo>
                      <a:pt x="773" y="0"/>
                      <a:pt x="773" y="0"/>
                      <a:pt x="773" y="0"/>
                    </a:cubicBezTo>
                    <a:cubicBezTo>
                      <a:pt x="773" y="0"/>
                      <a:pt x="414" y="245"/>
                      <a:pt x="194" y="900"/>
                    </a:cubicBezTo>
                    <a:cubicBezTo>
                      <a:pt x="85" y="1222"/>
                      <a:pt x="33" y="1557"/>
                      <a:pt x="23" y="1745"/>
                    </a:cubicBezTo>
                    <a:close/>
                  </a:path>
                </a:pathLst>
              </a:custGeom>
              <a:solidFill>
                <a:srgbClr val="FFFFFF">
                  <a:lumMod val="9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4" name="Freeform 7">
                <a:extLst>
                  <a:ext uri="{FF2B5EF4-FFF2-40B4-BE49-F238E27FC236}">
                    <a16:creationId xmlns:a16="http://schemas.microsoft.com/office/drawing/2014/main" id="{9A80D12B-4607-427F-B40A-423C8884CF67}"/>
                  </a:ext>
                </a:extLst>
              </p:cNvPr>
              <p:cNvSpPr>
                <a:spLocks/>
              </p:cNvSpPr>
              <p:nvPr/>
            </p:nvSpPr>
            <p:spPr bwMode="auto">
              <a:xfrm>
                <a:off x="4572000" y="660400"/>
                <a:ext cx="334963" cy="1074738"/>
              </a:xfrm>
              <a:custGeom>
                <a:avLst/>
                <a:gdLst>
                  <a:gd name="T0" fmla="*/ 750 w 773"/>
                  <a:gd name="T1" fmla="*/ 1745 h 2468"/>
                  <a:gd name="T2" fmla="*/ 767 w 773"/>
                  <a:gd name="T3" fmla="*/ 1987 h 2468"/>
                  <a:gd name="T4" fmla="*/ 773 w 773"/>
                  <a:gd name="T5" fmla="*/ 2264 h 2468"/>
                  <a:gd name="T6" fmla="*/ 0 w 773"/>
                  <a:gd name="T7" fmla="*/ 2451 h 2468"/>
                  <a:gd name="T8" fmla="*/ 0 w 773"/>
                  <a:gd name="T9" fmla="*/ 0 h 2468"/>
                  <a:gd name="T10" fmla="*/ 579 w 773"/>
                  <a:gd name="T11" fmla="*/ 900 h 2468"/>
                  <a:gd name="T12" fmla="*/ 750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750" y="1745"/>
                    </a:moveTo>
                    <a:cubicBezTo>
                      <a:pt x="752" y="1786"/>
                      <a:pt x="762" y="1882"/>
                      <a:pt x="767" y="1987"/>
                    </a:cubicBezTo>
                    <a:cubicBezTo>
                      <a:pt x="772" y="2093"/>
                      <a:pt x="773" y="2207"/>
                      <a:pt x="773" y="2264"/>
                    </a:cubicBezTo>
                    <a:cubicBezTo>
                      <a:pt x="773" y="2468"/>
                      <a:pt x="0" y="2451"/>
                      <a:pt x="0" y="2451"/>
                    </a:cubicBezTo>
                    <a:cubicBezTo>
                      <a:pt x="0" y="0"/>
                      <a:pt x="0" y="0"/>
                      <a:pt x="0" y="0"/>
                    </a:cubicBezTo>
                    <a:cubicBezTo>
                      <a:pt x="0" y="0"/>
                      <a:pt x="359" y="245"/>
                      <a:pt x="579" y="900"/>
                    </a:cubicBezTo>
                    <a:cubicBezTo>
                      <a:pt x="688" y="1222"/>
                      <a:pt x="740" y="1557"/>
                      <a:pt x="750" y="1745"/>
                    </a:cubicBezTo>
                    <a:close/>
                  </a:path>
                </a:pathLst>
              </a:custGeom>
              <a:solidFill>
                <a:srgbClr val="FFFFFF">
                  <a:lumMod val="8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5" name="Oval 17">
                <a:extLst>
                  <a:ext uri="{FF2B5EF4-FFF2-40B4-BE49-F238E27FC236}">
                    <a16:creationId xmlns:a16="http://schemas.microsoft.com/office/drawing/2014/main" id="{22EA18D8-3C9D-44F0-92D2-1B88A70BED49}"/>
                  </a:ext>
                </a:extLst>
              </p:cNvPr>
              <p:cNvSpPr>
                <a:spLocks noChangeArrowheads="1"/>
              </p:cNvSpPr>
              <p:nvPr/>
            </p:nvSpPr>
            <p:spPr bwMode="auto">
              <a:xfrm>
                <a:off x="4435475" y="1114425"/>
                <a:ext cx="271463" cy="273050"/>
              </a:xfrm>
              <a:prstGeom prst="ellipse">
                <a:avLst/>
              </a:prstGeom>
              <a:gradFill flip="none" rotWithShape="1">
                <a:gsLst>
                  <a:gs pos="0">
                    <a:srgbClr val="FFFFFF"/>
                  </a:gs>
                  <a:gs pos="50000">
                    <a:srgbClr val="FFFFFF">
                      <a:lumMod val="85000"/>
                    </a:srgbClr>
                  </a:gs>
                  <a:gs pos="100000">
                    <a:srgbClr val="FFFFFF">
                      <a:lumMod val="75000"/>
                    </a:srgbClr>
                  </a:gs>
                </a:gsLst>
                <a:path path="circle">
                  <a:fillToRect l="50000" t="50000" r="50000" b="50000"/>
                </a:path>
                <a:tileRect/>
              </a:gra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6" name="Freeform 24">
                <a:extLst>
                  <a:ext uri="{FF2B5EF4-FFF2-40B4-BE49-F238E27FC236}">
                    <a16:creationId xmlns:a16="http://schemas.microsoft.com/office/drawing/2014/main" id="{3F19E541-08E0-41A5-8117-69AB57527DAC}"/>
                  </a:ext>
                </a:extLst>
              </p:cNvPr>
              <p:cNvSpPr>
                <a:spLocks/>
              </p:cNvSpPr>
              <p:nvPr/>
            </p:nvSpPr>
            <p:spPr bwMode="auto">
              <a:xfrm>
                <a:off x="4383088" y="855663"/>
                <a:ext cx="188913" cy="77788"/>
              </a:xfrm>
              <a:custGeom>
                <a:avLst/>
                <a:gdLst>
                  <a:gd name="T0" fmla="*/ 56 w 431"/>
                  <a:gd name="T1" fmla="*/ 0 h 178"/>
                  <a:gd name="T2" fmla="*/ 0 w 431"/>
                  <a:gd name="T3" fmla="*/ 101 h 178"/>
                  <a:gd name="T4" fmla="*/ 431 w 431"/>
                  <a:gd name="T5" fmla="*/ 178 h 178"/>
                  <a:gd name="T6" fmla="*/ 431 w 431"/>
                  <a:gd name="T7" fmla="*/ 178 h 178"/>
                  <a:gd name="T8" fmla="*/ 431 w 431"/>
                  <a:gd name="T9" fmla="*/ 56 h 178"/>
                  <a:gd name="T10" fmla="*/ 431 w 431"/>
                  <a:gd name="T11" fmla="*/ 56 h 178"/>
                  <a:gd name="T12" fmla="*/ 56 w 431"/>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431" h="178">
                    <a:moveTo>
                      <a:pt x="56" y="0"/>
                    </a:moveTo>
                    <a:cubicBezTo>
                      <a:pt x="37" y="32"/>
                      <a:pt x="18" y="65"/>
                      <a:pt x="0" y="101"/>
                    </a:cubicBezTo>
                    <a:cubicBezTo>
                      <a:pt x="119" y="149"/>
                      <a:pt x="268" y="178"/>
                      <a:pt x="431" y="178"/>
                    </a:cubicBezTo>
                    <a:cubicBezTo>
                      <a:pt x="431" y="178"/>
                      <a:pt x="431" y="178"/>
                      <a:pt x="431" y="178"/>
                    </a:cubicBezTo>
                    <a:cubicBezTo>
                      <a:pt x="431" y="56"/>
                      <a:pt x="431" y="56"/>
                      <a:pt x="431" y="56"/>
                    </a:cubicBezTo>
                    <a:cubicBezTo>
                      <a:pt x="431" y="56"/>
                      <a:pt x="431" y="56"/>
                      <a:pt x="431" y="56"/>
                    </a:cubicBezTo>
                    <a:cubicBezTo>
                      <a:pt x="293" y="56"/>
                      <a:pt x="164" y="36"/>
                      <a:pt x="56"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7" name="Freeform 25">
                <a:extLst>
                  <a:ext uri="{FF2B5EF4-FFF2-40B4-BE49-F238E27FC236}">
                    <a16:creationId xmlns:a16="http://schemas.microsoft.com/office/drawing/2014/main" id="{B30FB8EF-B9A6-4161-9217-51E1978D0E73}"/>
                  </a:ext>
                </a:extLst>
              </p:cNvPr>
              <p:cNvSpPr>
                <a:spLocks/>
              </p:cNvSpPr>
              <p:nvPr/>
            </p:nvSpPr>
            <p:spPr bwMode="auto">
              <a:xfrm>
                <a:off x="4572000" y="855663"/>
                <a:ext cx="187325" cy="77788"/>
              </a:xfrm>
              <a:custGeom>
                <a:avLst/>
                <a:gdLst>
                  <a:gd name="T0" fmla="*/ 0 w 431"/>
                  <a:gd name="T1" fmla="*/ 56 h 178"/>
                  <a:gd name="T2" fmla="*/ 0 w 431"/>
                  <a:gd name="T3" fmla="*/ 178 h 178"/>
                  <a:gd name="T4" fmla="*/ 431 w 431"/>
                  <a:gd name="T5" fmla="*/ 101 h 178"/>
                  <a:gd name="T6" fmla="*/ 375 w 431"/>
                  <a:gd name="T7" fmla="*/ 0 h 178"/>
                  <a:gd name="T8" fmla="*/ 0 w 431"/>
                  <a:gd name="T9" fmla="*/ 56 h 178"/>
                </a:gdLst>
                <a:ahLst/>
                <a:cxnLst>
                  <a:cxn ang="0">
                    <a:pos x="T0" y="T1"/>
                  </a:cxn>
                  <a:cxn ang="0">
                    <a:pos x="T2" y="T3"/>
                  </a:cxn>
                  <a:cxn ang="0">
                    <a:pos x="T4" y="T5"/>
                  </a:cxn>
                  <a:cxn ang="0">
                    <a:pos x="T6" y="T7"/>
                  </a:cxn>
                  <a:cxn ang="0">
                    <a:pos x="T8" y="T9"/>
                  </a:cxn>
                </a:cxnLst>
                <a:rect l="0" t="0" r="r" b="b"/>
                <a:pathLst>
                  <a:path w="431" h="178">
                    <a:moveTo>
                      <a:pt x="0" y="56"/>
                    </a:moveTo>
                    <a:cubicBezTo>
                      <a:pt x="0" y="178"/>
                      <a:pt x="0" y="178"/>
                      <a:pt x="0" y="178"/>
                    </a:cubicBezTo>
                    <a:cubicBezTo>
                      <a:pt x="163" y="178"/>
                      <a:pt x="312" y="149"/>
                      <a:pt x="431" y="101"/>
                    </a:cubicBezTo>
                    <a:cubicBezTo>
                      <a:pt x="413" y="65"/>
                      <a:pt x="394" y="32"/>
                      <a:pt x="375" y="0"/>
                    </a:cubicBezTo>
                    <a:cubicBezTo>
                      <a:pt x="267" y="36"/>
                      <a:pt x="138" y="56"/>
                      <a:pt x="0" y="56"/>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8" name="Freeform 18">
                <a:extLst>
                  <a:ext uri="{FF2B5EF4-FFF2-40B4-BE49-F238E27FC236}">
                    <a16:creationId xmlns:a16="http://schemas.microsoft.com/office/drawing/2014/main" id="{A2846474-6146-4517-9F62-7111025EA911}"/>
                  </a:ext>
                </a:extLst>
              </p:cNvPr>
              <p:cNvSpPr>
                <a:spLocks/>
              </p:cNvSpPr>
              <p:nvPr/>
            </p:nvSpPr>
            <p:spPr bwMode="auto">
              <a:xfrm>
                <a:off x="4572000" y="1093788"/>
                <a:ext cx="155575" cy="312738"/>
              </a:xfrm>
              <a:custGeom>
                <a:avLst/>
                <a:gdLst>
                  <a:gd name="T0" fmla="*/ 0 w 359"/>
                  <a:gd name="T1" fmla="*/ 0 h 717"/>
                  <a:gd name="T2" fmla="*/ 0 w 359"/>
                  <a:gd name="T3" fmla="*/ 0 h 717"/>
                  <a:gd name="T4" fmla="*/ 0 w 359"/>
                  <a:gd name="T5" fmla="*/ 62 h 717"/>
                  <a:gd name="T6" fmla="*/ 0 w 359"/>
                  <a:gd name="T7" fmla="*/ 62 h 717"/>
                  <a:gd name="T8" fmla="*/ 296 w 359"/>
                  <a:gd name="T9" fmla="*/ 359 h 717"/>
                  <a:gd name="T10" fmla="*/ 0 w 359"/>
                  <a:gd name="T11" fmla="*/ 655 h 717"/>
                  <a:gd name="T12" fmla="*/ 0 w 359"/>
                  <a:gd name="T13" fmla="*/ 655 h 717"/>
                  <a:gd name="T14" fmla="*/ 0 w 359"/>
                  <a:gd name="T15" fmla="*/ 717 h 717"/>
                  <a:gd name="T16" fmla="*/ 0 w 359"/>
                  <a:gd name="T17" fmla="*/ 717 h 717"/>
                  <a:gd name="T18" fmla="*/ 359 w 359"/>
                  <a:gd name="T19" fmla="*/ 359 h 717"/>
                  <a:gd name="T20" fmla="*/ 0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0" y="0"/>
                    </a:moveTo>
                    <a:cubicBezTo>
                      <a:pt x="0" y="0"/>
                      <a:pt x="0" y="0"/>
                      <a:pt x="0" y="0"/>
                    </a:cubicBezTo>
                    <a:cubicBezTo>
                      <a:pt x="0" y="62"/>
                      <a:pt x="0" y="62"/>
                      <a:pt x="0" y="62"/>
                    </a:cubicBezTo>
                    <a:cubicBezTo>
                      <a:pt x="0" y="62"/>
                      <a:pt x="0" y="62"/>
                      <a:pt x="0" y="62"/>
                    </a:cubicBezTo>
                    <a:cubicBezTo>
                      <a:pt x="164" y="62"/>
                      <a:pt x="296" y="195"/>
                      <a:pt x="296" y="359"/>
                    </a:cubicBezTo>
                    <a:cubicBezTo>
                      <a:pt x="296" y="522"/>
                      <a:pt x="164" y="655"/>
                      <a:pt x="0" y="655"/>
                    </a:cubicBezTo>
                    <a:cubicBezTo>
                      <a:pt x="0" y="655"/>
                      <a:pt x="0" y="655"/>
                      <a:pt x="0" y="655"/>
                    </a:cubicBezTo>
                    <a:cubicBezTo>
                      <a:pt x="0" y="717"/>
                      <a:pt x="0" y="717"/>
                      <a:pt x="0" y="717"/>
                    </a:cubicBezTo>
                    <a:cubicBezTo>
                      <a:pt x="0" y="717"/>
                      <a:pt x="0" y="717"/>
                      <a:pt x="0" y="717"/>
                    </a:cubicBezTo>
                    <a:cubicBezTo>
                      <a:pt x="198" y="717"/>
                      <a:pt x="359" y="557"/>
                      <a:pt x="359" y="359"/>
                    </a:cubicBezTo>
                    <a:cubicBezTo>
                      <a:pt x="359" y="161"/>
                      <a:pt x="198" y="0"/>
                      <a:pt x="0" y="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9" name="Freeform 19">
                <a:extLst>
                  <a:ext uri="{FF2B5EF4-FFF2-40B4-BE49-F238E27FC236}">
                    <a16:creationId xmlns:a16="http://schemas.microsoft.com/office/drawing/2014/main" id="{3615AE28-BA6A-478B-89F0-D6BFAF6E873D}"/>
                  </a:ext>
                </a:extLst>
              </p:cNvPr>
              <p:cNvSpPr>
                <a:spLocks/>
              </p:cNvSpPr>
              <p:nvPr/>
            </p:nvSpPr>
            <p:spPr bwMode="auto">
              <a:xfrm>
                <a:off x="4414838" y="1093788"/>
                <a:ext cx="157163" cy="312738"/>
              </a:xfrm>
              <a:custGeom>
                <a:avLst/>
                <a:gdLst>
                  <a:gd name="T0" fmla="*/ 359 w 359"/>
                  <a:gd name="T1" fmla="*/ 0 h 717"/>
                  <a:gd name="T2" fmla="*/ 359 w 359"/>
                  <a:gd name="T3" fmla="*/ 0 h 717"/>
                  <a:gd name="T4" fmla="*/ 359 w 359"/>
                  <a:gd name="T5" fmla="*/ 62 h 717"/>
                  <a:gd name="T6" fmla="*/ 359 w 359"/>
                  <a:gd name="T7" fmla="*/ 62 h 717"/>
                  <a:gd name="T8" fmla="*/ 63 w 359"/>
                  <a:gd name="T9" fmla="*/ 359 h 717"/>
                  <a:gd name="T10" fmla="*/ 359 w 359"/>
                  <a:gd name="T11" fmla="*/ 655 h 717"/>
                  <a:gd name="T12" fmla="*/ 359 w 359"/>
                  <a:gd name="T13" fmla="*/ 655 h 717"/>
                  <a:gd name="T14" fmla="*/ 359 w 359"/>
                  <a:gd name="T15" fmla="*/ 717 h 717"/>
                  <a:gd name="T16" fmla="*/ 359 w 359"/>
                  <a:gd name="T17" fmla="*/ 717 h 717"/>
                  <a:gd name="T18" fmla="*/ 0 w 359"/>
                  <a:gd name="T19" fmla="*/ 359 h 717"/>
                  <a:gd name="T20" fmla="*/ 359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359" y="0"/>
                    </a:moveTo>
                    <a:cubicBezTo>
                      <a:pt x="359" y="0"/>
                      <a:pt x="359" y="0"/>
                      <a:pt x="359" y="0"/>
                    </a:cubicBezTo>
                    <a:cubicBezTo>
                      <a:pt x="359" y="62"/>
                      <a:pt x="359" y="62"/>
                      <a:pt x="359" y="62"/>
                    </a:cubicBezTo>
                    <a:cubicBezTo>
                      <a:pt x="359" y="62"/>
                      <a:pt x="359" y="62"/>
                      <a:pt x="359" y="62"/>
                    </a:cubicBezTo>
                    <a:cubicBezTo>
                      <a:pt x="195" y="62"/>
                      <a:pt x="63" y="195"/>
                      <a:pt x="63" y="359"/>
                    </a:cubicBezTo>
                    <a:cubicBezTo>
                      <a:pt x="63" y="522"/>
                      <a:pt x="195" y="655"/>
                      <a:pt x="359" y="655"/>
                    </a:cubicBezTo>
                    <a:cubicBezTo>
                      <a:pt x="359" y="655"/>
                      <a:pt x="359" y="655"/>
                      <a:pt x="359" y="655"/>
                    </a:cubicBezTo>
                    <a:cubicBezTo>
                      <a:pt x="359" y="717"/>
                      <a:pt x="359" y="717"/>
                      <a:pt x="359" y="717"/>
                    </a:cubicBezTo>
                    <a:cubicBezTo>
                      <a:pt x="359" y="717"/>
                      <a:pt x="359" y="717"/>
                      <a:pt x="359" y="717"/>
                    </a:cubicBezTo>
                    <a:cubicBezTo>
                      <a:pt x="161" y="717"/>
                      <a:pt x="0" y="557"/>
                      <a:pt x="0" y="359"/>
                    </a:cubicBezTo>
                    <a:cubicBezTo>
                      <a:pt x="0" y="161"/>
                      <a:pt x="161" y="0"/>
                      <a:pt x="359"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gr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405563"/>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fld id="{6489D9C7-5DC6-4263-87FF-7C99F6FB63C3}" type="datetime1">
              <a:rPr lang="zh-CN" altLang="en-US" smtClean="0"/>
              <a:pPr/>
              <a:t>2021/10/8</a:t>
            </a:fld>
            <a:endParaRPr lang="zh-CN" altLang="en-US"/>
          </a:p>
        </p:txBody>
      </p:sp>
      <p:sp>
        <p:nvSpPr>
          <p:cNvPr id="5" name="页脚占位符 4"/>
          <p:cNvSpPr>
            <a:spLocks noGrp="1"/>
          </p:cNvSpPr>
          <p:nvPr>
            <p:ph type="ftr" sz="quarter" idx="3"/>
          </p:nvPr>
        </p:nvSpPr>
        <p:spPr>
          <a:xfrm>
            <a:off x="669924" y="6405563"/>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zh-CN" altLang="en-US" dirty="0"/>
              <a:t>第十一组</a:t>
            </a:r>
          </a:p>
        </p:txBody>
      </p:sp>
      <p:sp>
        <p:nvSpPr>
          <p:cNvPr id="6" name="灯片编号占位符 5"/>
          <p:cNvSpPr>
            <a:spLocks noGrp="1"/>
          </p:cNvSpPr>
          <p:nvPr>
            <p:ph type="sldNum" sz="quarter" idx="4"/>
          </p:nvPr>
        </p:nvSpPr>
        <p:spPr>
          <a:xfrm>
            <a:off x="8610599" y="6405563"/>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69924" y="2314758"/>
            <a:ext cx="6181042" cy="1281567"/>
          </a:xfrm>
        </p:spPr>
        <p:txBody>
          <a:bodyPr>
            <a:normAutofit/>
          </a:bodyPr>
          <a:lstStyle/>
          <a:p>
            <a:r>
              <a:rPr lang="zh-CN" altLang="en-US" dirty="0"/>
              <a:t>基于大数据的城市运行海量实时监测数据存储及快速查询检索技术研究</a:t>
            </a:r>
          </a:p>
        </p:txBody>
      </p:sp>
      <p:sp>
        <p:nvSpPr>
          <p:cNvPr id="14" name="文本框 13">
            <a:extLst>
              <a:ext uri="{FF2B5EF4-FFF2-40B4-BE49-F238E27FC236}">
                <a16:creationId xmlns:a16="http://schemas.microsoft.com/office/drawing/2014/main" id="{30123765-986A-4443-9CA3-8206D5A3DE01}"/>
              </a:ext>
            </a:extLst>
          </p:cNvPr>
          <p:cNvSpPr txBox="1"/>
          <p:nvPr/>
        </p:nvSpPr>
        <p:spPr>
          <a:xfrm>
            <a:off x="755650" y="1615834"/>
            <a:ext cx="1727999" cy="454587"/>
          </a:xfrm>
          <a:prstGeom prst="rect">
            <a:avLst/>
          </a:prstGeom>
          <a:noFill/>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2021</a:t>
            </a:r>
            <a:endParaRPr lang="zh-CN" altLang="en-US" spc="100" dirty="0">
              <a:solidFill>
                <a:schemeClr val="bg1"/>
              </a:solidFill>
              <a:latin typeface="Impact" panose="020B0806030902050204" pitchFamily="34" charset="0"/>
              <a:cs typeface="Arial" panose="020B0604020202020204" pitchFamily="34" charset="0"/>
            </a:endParaRPr>
          </a:p>
        </p:txBody>
      </p:sp>
      <p:cxnSp>
        <p:nvCxnSpPr>
          <p:cNvPr id="13" name="直接连接符 12">
            <a:extLst>
              <a:ext uri="{FF2B5EF4-FFF2-40B4-BE49-F238E27FC236}">
                <a16:creationId xmlns:a16="http://schemas.microsoft.com/office/drawing/2014/main" id="{B0C91595-D754-4F48-BF98-2F8FA9C128C3}"/>
              </a:ext>
            </a:extLst>
          </p:cNvPr>
          <p:cNvCxnSpPr/>
          <p:nvPr/>
        </p:nvCxnSpPr>
        <p:spPr>
          <a:xfrm>
            <a:off x="670720" y="2169212"/>
            <a:ext cx="55662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4C4A322E-1944-40DB-A864-A7AFD3F4DA01}"/>
              </a:ext>
            </a:extLst>
          </p:cNvPr>
          <p:cNvCxnSpPr/>
          <p:nvPr/>
        </p:nvCxnSpPr>
        <p:spPr>
          <a:xfrm>
            <a:off x="670720" y="3647634"/>
            <a:ext cx="55662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本占位符 2">
            <a:extLst>
              <a:ext uri="{FF2B5EF4-FFF2-40B4-BE49-F238E27FC236}">
                <a16:creationId xmlns:a16="http://schemas.microsoft.com/office/drawing/2014/main" id="{A61DB4FF-3C73-DC4A-B483-D1F2E9D48E32}"/>
              </a:ext>
            </a:extLst>
          </p:cNvPr>
          <p:cNvSpPr txBox="1">
            <a:spLocks/>
          </p:cNvSpPr>
          <p:nvPr/>
        </p:nvSpPr>
        <p:spPr>
          <a:xfrm>
            <a:off x="2676399" y="4123458"/>
            <a:ext cx="7590354" cy="1082874"/>
          </a:xfrm>
          <a:prstGeom prst="rect">
            <a:avLst/>
          </a:prstGeom>
        </p:spPr>
        <p:txBody>
          <a:bodyPr vert="horz" lIns="91440" tIns="45720" rIns="91440" bIns="45720" rtlCol="0" anchor="ctr">
            <a:normAutofit lnSpcReduction="10000"/>
          </a:bodyPr>
          <a:lstStyle>
            <a:lvl1pPr marL="0" indent="0" algn="l" defTabSz="914354"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178" indent="0" algn="ctr" defTabSz="914354"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54" indent="0" algn="ctr" defTabSz="914354"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3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09"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886"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06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240"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418"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buFont typeface="Arial" panose="020B0604020202020204" pitchFamily="34" charset="0"/>
              <a:buChar char="•"/>
            </a:pPr>
            <a:r>
              <a:rPr lang="zh-CN" altLang="en-US" dirty="0"/>
              <a:t>汇报小组：第十一组</a:t>
            </a:r>
            <a:endParaRPr lang="en-US" altLang="zh-CN" dirty="0"/>
          </a:p>
          <a:p>
            <a:pPr marL="171450" indent="-171450">
              <a:buFont typeface="Arial" panose="020B0604020202020204" pitchFamily="34" charset="0"/>
              <a:buChar char="•"/>
            </a:pPr>
            <a:r>
              <a:rPr lang="zh-CN" altLang="en-US" dirty="0"/>
              <a:t>汇报日期：</a:t>
            </a:r>
            <a:r>
              <a:rPr lang="en-US" altLang="zh-CN" dirty="0"/>
              <a:t>202109</a:t>
            </a:r>
          </a:p>
          <a:p>
            <a:pPr marL="171450" indent="-171450">
              <a:buFont typeface="Arial" panose="020B0604020202020204" pitchFamily="34" charset="0"/>
              <a:buChar char="•"/>
            </a:pPr>
            <a:r>
              <a:rPr lang="zh-CN" altLang="en-US" dirty="0"/>
              <a:t>汇报次数：第二次</a:t>
            </a:r>
            <a:endParaRPr lang="en-US" altLang="zh-CN" dirty="0"/>
          </a:p>
        </p:txBody>
      </p:sp>
      <p:pic>
        <p:nvPicPr>
          <p:cNvPr id="7" name="图片 4" descr="4bdc8a5f2c7ebbd4bd040324b5bd268">
            <a:extLst>
              <a:ext uri="{FF2B5EF4-FFF2-40B4-BE49-F238E27FC236}">
                <a16:creationId xmlns:a16="http://schemas.microsoft.com/office/drawing/2014/main" id="{753DD578-5AE5-5749-950E-3428E147B8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413" y="123825"/>
            <a:ext cx="2673350"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实时计算框架对比</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10</a:t>
            </a:fld>
            <a:endParaRPr lang="zh-CN" altLang="en-US"/>
          </a:p>
        </p:txBody>
      </p:sp>
      <p:sp>
        <p:nvSpPr>
          <p:cNvPr id="6" name="文本框 5">
            <a:extLst>
              <a:ext uri="{FF2B5EF4-FFF2-40B4-BE49-F238E27FC236}">
                <a16:creationId xmlns:a16="http://schemas.microsoft.com/office/drawing/2014/main" id="{01573DA4-92E3-D340-8101-883682FFB6C4}"/>
              </a:ext>
            </a:extLst>
          </p:cNvPr>
          <p:cNvSpPr txBox="1"/>
          <p:nvPr/>
        </p:nvSpPr>
        <p:spPr>
          <a:xfrm>
            <a:off x="1290648" y="1409688"/>
            <a:ext cx="7920880" cy="521970"/>
          </a:xfrm>
          <a:prstGeom prst="rect">
            <a:avLst/>
          </a:prstGeom>
          <a:noFill/>
        </p:spPr>
        <p:txBody>
          <a:bodyPr wrap="square" rtlCol="0">
            <a:spAutoFit/>
          </a:bodyPr>
          <a:lstStyle/>
          <a:p>
            <a:pPr latinLnBrk="1"/>
            <a:r>
              <a:rPr lang="en-US" altLang="zh-CN" sz="2400" b="1" dirty="0">
                <a:solidFill>
                  <a:schemeClr val="tx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Apache </a:t>
            </a:r>
            <a:r>
              <a:rPr lang="zh-CN" altLang="en-US" sz="2400" b="1" dirty="0">
                <a:solidFill>
                  <a:schemeClr val="tx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流框架</a:t>
            </a:r>
            <a:r>
              <a:rPr lang="en-US" altLang="zh-CN" sz="28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Storm</a:t>
            </a:r>
            <a:r>
              <a:rPr lang="zh-CN" altLang="en-US" sz="28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dirty="0" err="1">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SparkStreaming</a:t>
            </a:r>
            <a:r>
              <a:rPr lang="zh-CN" altLang="en-US" sz="28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800" b="1" dirty="0" err="1">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Flink</a:t>
            </a:r>
            <a:endParaRPr lang="en-US" altLang="zh-CN" sz="28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a:extLst>
              <a:ext uri="{FF2B5EF4-FFF2-40B4-BE49-F238E27FC236}">
                <a16:creationId xmlns:a16="http://schemas.microsoft.com/office/drawing/2014/main" id="{356BE01E-75A5-244E-ACDC-4B5DB81F7EA9}"/>
              </a:ext>
            </a:extLst>
          </p:cNvPr>
          <p:cNvSpPr txBox="1"/>
          <p:nvPr/>
        </p:nvSpPr>
        <p:spPr>
          <a:xfrm>
            <a:off x="1274530" y="2161634"/>
            <a:ext cx="7800511" cy="922020"/>
          </a:xfrm>
          <a:prstGeom prst="rect">
            <a:avLst/>
          </a:prstGeom>
          <a:noFill/>
        </p:spPr>
        <p:txBody>
          <a:bodyPr wrap="square" rtlCol="0">
            <a:spAutoFit/>
          </a:bodyPr>
          <a:lstStyle/>
          <a:p>
            <a:pPr>
              <a:lnSpc>
                <a:spcPct val="150000"/>
              </a:lnSpc>
            </a:pPr>
            <a:r>
              <a:rPr lang="en-US" altLang="zh-CN" b="1" dirty="0">
                <a:solidFill>
                  <a:schemeClr val="tx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b="1" dirty="0">
                <a:solidFill>
                  <a:schemeClr val="tx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他们都是开源的分布式系统，具有低延迟、可扩展和容错性诸多优点</a:t>
            </a:r>
            <a:endParaRPr lang="en-US" altLang="zh-CN" b="1" dirty="0">
              <a:solidFill>
                <a:schemeClr val="tx2">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b="1" dirty="0">
                <a:solidFill>
                  <a:schemeClr val="tx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b="1" dirty="0">
                <a:solidFill>
                  <a:schemeClr val="tx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他们都是对无边界数据集进行连续不断的处理、聚合和分析的过程</a:t>
            </a:r>
          </a:p>
        </p:txBody>
      </p:sp>
      <p:sp>
        <p:nvSpPr>
          <p:cNvPr id="8" name="流程图: 可选过程 4">
            <a:extLst>
              <a:ext uri="{FF2B5EF4-FFF2-40B4-BE49-F238E27FC236}">
                <a16:creationId xmlns:a16="http://schemas.microsoft.com/office/drawing/2014/main" id="{2C9DBDE5-A51F-4F4C-90FC-0E3A7A8F3B0F}"/>
              </a:ext>
            </a:extLst>
          </p:cNvPr>
          <p:cNvSpPr/>
          <p:nvPr/>
        </p:nvSpPr>
        <p:spPr>
          <a:xfrm>
            <a:off x="1290648" y="3440517"/>
            <a:ext cx="1224136" cy="663986"/>
          </a:xfrm>
          <a:prstGeom prst="flowChartAlternateProcess">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发展时间</a:t>
            </a:r>
          </a:p>
        </p:txBody>
      </p:sp>
      <p:sp>
        <p:nvSpPr>
          <p:cNvPr id="9" name="圆角矩形 8">
            <a:extLst>
              <a:ext uri="{FF2B5EF4-FFF2-40B4-BE49-F238E27FC236}">
                <a16:creationId xmlns:a16="http://schemas.microsoft.com/office/drawing/2014/main" id="{9AEF5956-B4C6-984C-BC7F-AAEFB0C577A1}"/>
              </a:ext>
            </a:extLst>
          </p:cNvPr>
          <p:cNvSpPr/>
          <p:nvPr/>
        </p:nvSpPr>
        <p:spPr>
          <a:xfrm>
            <a:off x="2874824" y="3312916"/>
            <a:ext cx="3123663" cy="775673"/>
          </a:xfrm>
          <a:prstGeom prst="round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Storm</a:t>
            </a:r>
            <a:r>
              <a:rPr lang="zh-CN" altLang="en-US"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最早进入流处理视野</a:t>
            </a:r>
          </a:p>
        </p:txBody>
      </p:sp>
      <p:sp>
        <p:nvSpPr>
          <p:cNvPr id="10" name="圆角矩形 9">
            <a:extLst>
              <a:ext uri="{FF2B5EF4-FFF2-40B4-BE49-F238E27FC236}">
                <a16:creationId xmlns:a16="http://schemas.microsoft.com/office/drawing/2014/main" id="{BFFC162C-3605-C846-875F-032FEEF26318}"/>
              </a:ext>
            </a:extLst>
          </p:cNvPr>
          <p:cNvSpPr/>
          <p:nvPr/>
        </p:nvSpPr>
        <p:spPr>
          <a:xfrm>
            <a:off x="2870075" y="4216691"/>
            <a:ext cx="4608512" cy="775673"/>
          </a:xfrm>
          <a:prstGeom prst="round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b="1" dirty="0" err="1">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SparkStreaming</a:t>
            </a:r>
            <a:r>
              <a:rPr lang="zh-CN" altLang="en-US"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最受欢迎的微批处理</a:t>
            </a:r>
            <a:endParaRPr lang="zh-CN" altLang="en-US"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圆角矩形 10">
            <a:extLst>
              <a:ext uri="{FF2B5EF4-FFF2-40B4-BE49-F238E27FC236}">
                <a16:creationId xmlns:a16="http://schemas.microsoft.com/office/drawing/2014/main" id="{BEF19535-4469-914A-9E16-183B9FD85BDF}"/>
              </a:ext>
            </a:extLst>
          </p:cNvPr>
          <p:cNvSpPr/>
          <p:nvPr/>
        </p:nvSpPr>
        <p:spPr>
          <a:xfrm>
            <a:off x="2870075" y="5159316"/>
            <a:ext cx="4608512" cy="775673"/>
          </a:xfrm>
          <a:prstGeom prst="round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b="1" dirty="0" err="1">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Flink</a:t>
            </a:r>
            <a:r>
              <a:rPr lang="zh-CN" altLang="en-US"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发展迅速的新一代流处理引擎</a:t>
            </a:r>
            <a:endParaRPr lang="zh-CN" altLang="en-US"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2261159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FE8FD3C-8B04-7845-ACB1-1324D992CAF1}"/>
              </a:ext>
            </a:extLst>
          </p:cNvPr>
          <p:cNvSpPr>
            <a:spLocks noGrp="1"/>
          </p:cNvSpPr>
          <p:nvPr>
            <p:ph type="title"/>
          </p:nvPr>
        </p:nvSpPr>
        <p:spPr/>
        <p:txBody>
          <a:bodyPr/>
          <a:lstStyle/>
          <a:p>
            <a:r>
              <a:rPr kumimoji="1" lang="zh-CN" altLang="en-US" dirty="0"/>
              <a:t>实时计算框架</a:t>
            </a:r>
            <a:r>
              <a:rPr kumimoji="1" lang="en-US" altLang="zh-CN" dirty="0"/>
              <a:t>-Storm</a:t>
            </a:r>
            <a:endParaRPr kumimoji="1" lang="zh-CN" altLang="en-US" dirty="0"/>
          </a:p>
        </p:txBody>
      </p:sp>
      <p:sp>
        <p:nvSpPr>
          <p:cNvPr id="4" name="页脚占位符 3">
            <a:extLst>
              <a:ext uri="{FF2B5EF4-FFF2-40B4-BE49-F238E27FC236}">
                <a16:creationId xmlns:a16="http://schemas.microsoft.com/office/drawing/2014/main" id="{27BD3F1A-CA82-3547-B4EA-79AED198781C}"/>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E81A8522-54DF-B24D-8FE8-3C808197889C}"/>
              </a:ext>
            </a:extLst>
          </p:cNvPr>
          <p:cNvSpPr>
            <a:spLocks noGrp="1"/>
          </p:cNvSpPr>
          <p:nvPr>
            <p:ph type="sldNum" sz="quarter" idx="12"/>
          </p:nvPr>
        </p:nvSpPr>
        <p:spPr/>
        <p:txBody>
          <a:bodyPr/>
          <a:lstStyle/>
          <a:p>
            <a:fld id="{5DD3DB80-B894-403A-B48E-6FDC1A72010E}" type="slidenum">
              <a:rPr lang="zh-CN" altLang="en-US" smtClean="0"/>
              <a:pPr/>
              <a:t>11</a:t>
            </a:fld>
            <a:endParaRPr lang="zh-CN" altLang="en-US"/>
          </a:p>
        </p:txBody>
      </p:sp>
      <p:sp>
        <p:nvSpPr>
          <p:cNvPr id="12" name="文本框 11">
            <a:extLst>
              <a:ext uri="{FF2B5EF4-FFF2-40B4-BE49-F238E27FC236}">
                <a16:creationId xmlns:a16="http://schemas.microsoft.com/office/drawing/2014/main" id="{73FDDF26-BA01-F348-B6D8-45B79158489D}"/>
              </a:ext>
            </a:extLst>
          </p:cNvPr>
          <p:cNvSpPr txBox="1"/>
          <p:nvPr/>
        </p:nvSpPr>
        <p:spPr>
          <a:xfrm>
            <a:off x="1561083" y="1701602"/>
            <a:ext cx="7920880" cy="523220"/>
          </a:xfrm>
          <a:prstGeom prst="rect">
            <a:avLst/>
          </a:prstGeom>
          <a:noFill/>
        </p:spPr>
        <p:txBody>
          <a:bodyPr wrap="square" rtlCol="0">
            <a:spAutoFit/>
          </a:bodyPr>
          <a:lstStyle/>
          <a:p>
            <a:pPr latinLnBrk="1"/>
            <a:r>
              <a:rPr lang="en-US" altLang="zh-CN" sz="2800" b="1" dirty="0">
                <a:solidFill>
                  <a:schemeClr val="accent4"/>
                </a:solidFill>
              </a:rPr>
              <a:t>Storm </a:t>
            </a:r>
            <a:r>
              <a:rPr lang="zh-CN" altLang="en-US" sz="2800" b="1" dirty="0">
                <a:solidFill>
                  <a:schemeClr val="accent4"/>
                </a:solidFill>
              </a:rPr>
              <a:t>概要</a:t>
            </a:r>
            <a:endParaRPr lang="en-US" altLang="zh-CN" sz="2800" b="1" dirty="0">
              <a:solidFill>
                <a:schemeClr val="accent4"/>
              </a:solidFill>
            </a:endParaRPr>
          </a:p>
        </p:txBody>
      </p:sp>
      <p:sp>
        <p:nvSpPr>
          <p:cNvPr id="13" name="圆角矩形 12">
            <a:extLst>
              <a:ext uri="{FF2B5EF4-FFF2-40B4-BE49-F238E27FC236}">
                <a16:creationId xmlns:a16="http://schemas.microsoft.com/office/drawing/2014/main" id="{92E4B3F0-2C98-A24A-A23D-659259D7E6A1}"/>
              </a:ext>
            </a:extLst>
          </p:cNvPr>
          <p:cNvSpPr/>
          <p:nvPr/>
        </p:nvSpPr>
        <p:spPr>
          <a:xfrm>
            <a:off x="2322173" y="3948480"/>
            <a:ext cx="7920879" cy="864096"/>
          </a:xfrm>
          <a:prstGeom prst="roundRect">
            <a:avLst/>
          </a:prstGeom>
          <a:solidFill>
            <a:schemeClr val="bg1"/>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nSpc>
                <a:spcPct val="150000"/>
              </a:lnSpc>
            </a:pP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3.Storm</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是原生的流处理系统，提供</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low-level</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API</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，所有很多功能需要编程去实现。</a:t>
            </a:r>
            <a:endParaRPr lang="en-US" altLang="zh-CN" sz="1600" b="1" dirty="0">
              <a:latin typeface="微软雅黑" panose="020B0503020204020204" pitchFamily="34" charset="-122"/>
              <a:ea typeface="微软雅黑" panose="020B0503020204020204" pitchFamily="34" charset="-122"/>
              <a:cs typeface="微软雅黑" panose="020B0503020204020204" pitchFamily="34" charset="-122"/>
            </a:endParaRPr>
          </a:p>
          <a:p>
            <a:pPr algn="ctr"/>
            <a:endParaRPr lang="en-US" altLang="zh-CN" sz="16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 name="圆角矩形 13">
            <a:extLst>
              <a:ext uri="{FF2B5EF4-FFF2-40B4-BE49-F238E27FC236}">
                <a16:creationId xmlns:a16="http://schemas.microsoft.com/office/drawing/2014/main" id="{39D7357A-11DC-FC4B-9C4B-C780A9674F13}"/>
              </a:ext>
            </a:extLst>
          </p:cNvPr>
          <p:cNvSpPr/>
          <p:nvPr/>
        </p:nvSpPr>
        <p:spPr>
          <a:xfrm>
            <a:off x="1861472" y="3331763"/>
            <a:ext cx="6840760" cy="576064"/>
          </a:xfrm>
          <a:prstGeom prst="roundRect">
            <a:avLst/>
          </a:prstGeom>
          <a:solidFill>
            <a:schemeClr val="bg1"/>
          </a:solidFill>
          <a:ln>
            <a:noFill/>
          </a:ln>
        </p:spPr>
        <p:style>
          <a:lnRef idx="1">
            <a:schemeClr val="dk1"/>
          </a:lnRef>
          <a:fillRef idx="2">
            <a:schemeClr val="dk1"/>
          </a:fillRef>
          <a:effectRef idx="1">
            <a:schemeClr val="dk1"/>
          </a:effectRef>
          <a:fontRef idx="minor">
            <a:schemeClr val="dk1"/>
          </a:fontRef>
        </p:style>
        <p:txBody>
          <a:bodyPr rtlCol="0" anchor="ctr"/>
          <a:lstStyle/>
          <a:p>
            <a:pPr>
              <a:lnSpc>
                <a:spcPct val="150000"/>
              </a:lnSpc>
            </a:pP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2.Storm</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成为大规模流数据处理的</a:t>
            </a:r>
            <a:r>
              <a:rPr lang="zh-CN" altLang="en-US" sz="16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先锋</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，并逐渐成为工业标准。</a:t>
            </a:r>
            <a:endParaRPr lang="en-US" altLang="zh-CN" sz="1600" b="1" dirty="0">
              <a:latin typeface="微软雅黑" panose="020B0503020204020204" pitchFamily="34" charset="-122"/>
              <a:ea typeface="微软雅黑" panose="020B0503020204020204" pitchFamily="34" charset="-122"/>
              <a:cs typeface="微软雅黑" panose="020B0503020204020204" pitchFamily="34" charset="-122"/>
            </a:endParaRPr>
          </a:p>
          <a:p>
            <a:pPr algn="ctr"/>
            <a:endParaRPr lang="en-US" altLang="zh-CN" sz="16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 name="圆角矩形 14">
            <a:extLst>
              <a:ext uri="{FF2B5EF4-FFF2-40B4-BE49-F238E27FC236}">
                <a16:creationId xmlns:a16="http://schemas.microsoft.com/office/drawing/2014/main" id="{552E8539-3657-9944-BA41-5C0208E7DF7B}"/>
              </a:ext>
            </a:extLst>
          </p:cNvPr>
          <p:cNvSpPr/>
          <p:nvPr/>
        </p:nvSpPr>
        <p:spPr>
          <a:xfrm>
            <a:off x="1561083" y="2557212"/>
            <a:ext cx="6840760" cy="576064"/>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lnSpc>
                <a:spcPct val="150000"/>
              </a:lnSpc>
            </a:pP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1.Storm </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由</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Twitter</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开源</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Storm</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并在</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2014</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年成为</a:t>
            </a:r>
            <a:r>
              <a:rPr lang="en-US" altLang="zh-CN" sz="16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Apache</a:t>
            </a:r>
            <a:r>
              <a:rPr lang="zh-CN" altLang="en-US" sz="16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顶级</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项目。</a:t>
            </a:r>
            <a:endParaRPr lang="en-US" altLang="zh-CN" sz="1600" b="1" dirty="0">
              <a:latin typeface="微软雅黑" panose="020B0503020204020204" pitchFamily="34" charset="-122"/>
              <a:ea typeface="微软雅黑" panose="020B0503020204020204" pitchFamily="34" charset="-122"/>
              <a:cs typeface="微软雅黑" panose="020B0503020204020204" pitchFamily="34" charset="-122"/>
            </a:endParaRPr>
          </a:p>
          <a:p>
            <a:pPr algn="ctr"/>
            <a:endParaRPr lang="en-US" altLang="zh-CN" sz="16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圆角矩形 15">
            <a:extLst>
              <a:ext uri="{FF2B5EF4-FFF2-40B4-BE49-F238E27FC236}">
                <a16:creationId xmlns:a16="http://schemas.microsoft.com/office/drawing/2014/main" id="{59B58DDB-6831-5142-B75B-0F9FA0B201AC}"/>
              </a:ext>
            </a:extLst>
          </p:cNvPr>
          <p:cNvSpPr/>
          <p:nvPr/>
        </p:nvSpPr>
        <p:spPr>
          <a:xfrm>
            <a:off x="2740024" y="4722558"/>
            <a:ext cx="7344814" cy="936104"/>
          </a:xfrm>
          <a:prstGeom prst="roundRect">
            <a:avLst/>
          </a:prstGeom>
          <a:solidFill>
            <a:schemeClr val="bg1"/>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nSpc>
                <a:spcPct val="150000"/>
              </a:lnSpc>
            </a:pPr>
            <a:r>
              <a:rPr lang="en-US" altLang="zh-CN" sz="1600" b="1" dirty="0">
                <a:solidFill>
                  <a:schemeClr val="tx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4.</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Storm</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属于</a:t>
            </a:r>
            <a:r>
              <a:rPr lang="zh-CN" altLang="en-US" sz="16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真正的流式处理</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，低延迟（</a:t>
            </a:r>
            <a:r>
              <a:rPr lang="en-US" altLang="zh-CN" sz="1600" b="1" dirty="0" err="1">
                <a:latin typeface="微软雅黑" panose="020B0503020204020204" pitchFamily="34" charset="-122"/>
                <a:ea typeface="微软雅黑" panose="020B0503020204020204" pitchFamily="34" charset="-122"/>
                <a:cs typeface="微软雅黑" panose="020B0503020204020204" pitchFamily="34" charset="-122"/>
              </a:rPr>
              <a:t>ms</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级延迟）</a:t>
            </a:r>
            <a:r>
              <a:rPr lang="zh-CN" altLang="en-US" sz="16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每条</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数据都会触发计算</a:t>
            </a:r>
            <a:endParaRPr lang="zh-CN" altLang="en-US" sz="1600" b="1" dirty="0">
              <a:solidFill>
                <a:schemeClr val="tx2">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ctr"/>
            <a:endParaRPr lang="zh-CN" altLang="en-US" sz="1600" b="1" dirty="0">
              <a:solidFill>
                <a:schemeClr val="tx2">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7" name="图片 16">
            <a:extLst>
              <a:ext uri="{FF2B5EF4-FFF2-40B4-BE49-F238E27FC236}">
                <a16:creationId xmlns:a16="http://schemas.microsoft.com/office/drawing/2014/main" id="{2F8A80DE-2DC5-7244-A011-C9A67281A76E}"/>
              </a:ext>
            </a:extLst>
          </p:cNvPr>
          <p:cNvPicPr>
            <a:picLocks noChangeAspect="1"/>
          </p:cNvPicPr>
          <p:nvPr/>
        </p:nvPicPr>
        <p:blipFill>
          <a:blip r:embed="rId2"/>
          <a:stretch>
            <a:fillRect/>
          </a:stretch>
        </p:blipFill>
        <p:spPr>
          <a:xfrm>
            <a:off x="4810125" y="1320500"/>
            <a:ext cx="2505075" cy="1038225"/>
          </a:xfrm>
          <a:prstGeom prst="rect">
            <a:avLst/>
          </a:prstGeom>
        </p:spPr>
      </p:pic>
    </p:spTree>
    <p:extLst>
      <p:ext uri="{BB962C8B-B14F-4D97-AF65-F5344CB8AC3E}">
        <p14:creationId xmlns:p14="http://schemas.microsoft.com/office/powerpoint/2010/main" val="1422962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9059190-A360-0B45-8CD0-475EEE9C9088}"/>
              </a:ext>
            </a:extLst>
          </p:cNvPr>
          <p:cNvSpPr>
            <a:spLocks noGrp="1"/>
          </p:cNvSpPr>
          <p:nvPr>
            <p:ph type="title"/>
          </p:nvPr>
        </p:nvSpPr>
        <p:spPr/>
        <p:txBody>
          <a:bodyPr/>
          <a:lstStyle/>
          <a:p>
            <a:r>
              <a:rPr kumimoji="1" lang="zh-CN" altLang="en-US" dirty="0"/>
              <a:t>实时计算框架</a:t>
            </a:r>
            <a:r>
              <a:rPr kumimoji="1" lang="en-US" altLang="zh-CN" dirty="0"/>
              <a:t>-</a:t>
            </a:r>
            <a:r>
              <a:rPr kumimoji="1" lang="en-US" altLang="zh-CN" dirty="0" err="1"/>
              <a:t>SparkStreaming</a:t>
            </a:r>
            <a:endParaRPr kumimoji="1" lang="zh-CN" altLang="en-US" dirty="0"/>
          </a:p>
        </p:txBody>
      </p:sp>
      <p:sp>
        <p:nvSpPr>
          <p:cNvPr id="4" name="页脚占位符 3">
            <a:extLst>
              <a:ext uri="{FF2B5EF4-FFF2-40B4-BE49-F238E27FC236}">
                <a16:creationId xmlns:a16="http://schemas.microsoft.com/office/drawing/2014/main" id="{86EFB277-7B4F-3042-A2BC-69C713B6CE0E}"/>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E2064C5C-1C5D-5249-921E-C6165F0A387D}"/>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a:p>
        </p:txBody>
      </p:sp>
      <p:sp>
        <p:nvSpPr>
          <p:cNvPr id="6" name="文本框 5">
            <a:extLst>
              <a:ext uri="{FF2B5EF4-FFF2-40B4-BE49-F238E27FC236}">
                <a16:creationId xmlns:a16="http://schemas.microsoft.com/office/drawing/2014/main" id="{9123172C-A31F-3245-86F9-069621CCC43E}"/>
              </a:ext>
            </a:extLst>
          </p:cNvPr>
          <p:cNvSpPr txBox="1"/>
          <p:nvPr/>
        </p:nvSpPr>
        <p:spPr>
          <a:xfrm>
            <a:off x="1561083" y="1414582"/>
            <a:ext cx="7920880" cy="523220"/>
          </a:xfrm>
          <a:prstGeom prst="rect">
            <a:avLst/>
          </a:prstGeom>
          <a:noFill/>
        </p:spPr>
        <p:txBody>
          <a:bodyPr wrap="square" rtlCol="0">
            <a:spAutoFit/>
          </a:bodyPr>
          <a:lstStyle/>
          <a:p>
            <a:pPr latinLnBrk="1"/>
            <a:r>
              <a:rPr lang="en-US" altLang="zh-CN" sz="2800" b="1" dirty="0" err="1">
                <a:solidFill>
                  <a:schemeClr val="accent4"/>
                </a:solidFill>
              </a:rPr>
              <a:t>SparkStreaming</a:t>
            </a:r>
            <a:r>
              <a:rPr lang="zh-CN" altLang="en-US" sz="2800" b="1" dirty="0">
                <a:solidFill>
                  <a:schemeClr val="accent4"/>
                </a:solidFill>
              </a:rPr>
              <a:t>概要</a:t>
            </a:r>
            <a:endParaRPr lang="en-US" altLang="zh-CN" sz="2800" b="1" dirty="0">
              <a:solidFill>
                <a:schemeClr val="accent4"/>
              </a:solidFill>
            </a:endParaRPr>
          </a:p>
        </p:txBody>
      </p:sp>
      <p:sp>
        <p:nvSpPr>
          <p:cNvPr id="7" name="圆角矩形 6">
            <a:extLst>
              <a:ext uri="{FF2B5EF4-FFF2-40B4-BE49-F238E27FC236}">
                <a16:creationId xmlns:a16="http://schemas.microsoft.com/office/drawing/2014/main" id="{93DD929F-9F1F-6D4F-A1CA-8466EEBB7D66}"/>
              </a:ext>
            </a:extLst>
          </p:cNvPr>
          <p:cNvSpPr/>
          <p:nvPr/>
        </p:nvSpPr>
        <p:spPr>
          <a:xfrm>
            <a:off x="2641203" y="4585750"/>
            <a:ext cx="6840760" cy="864096"/>
          </a:xfrm>
          <a:prstGeom prst="roundRect">
            <a:avLst/>
          </a:prstGeom>
          <a:solidFill>
            <a:schemeClr val="bg1"/>
          </a:solidFill>
          <a:ln>
            <a:noFill/>
          </a:ln>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提供高级声明式</a:t>
            </a:r>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API</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（支持</a:t>
            </a:r>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Scala</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Java</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Python</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R</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语言）</a:t>
            </a:r>
          </a:p>
        </p:txBody>
      </p:sp>
      <p:sp>
        <p:nvSpPr>
          <p:cNvPr id="8" name="圆角矩形 7">
            <a:extLst>
              <a:ext uri="{FF2B5EF4-FFF2-40B4-BE49-F238E27FC236}">
                <a16:creationId xmlns:a16="http://schemas.microsoft.com/office/drawing/2014/main" id="{FCA2A3E2-4A44-0240-ACAC-C4CD5AE94F68}"/>
              </a:ext>
            </a:extLst>
          </p:cNvPr>
          <p:cNvSpPr/>
          <p:nvPr/>
        </p:nvSpPr>
        <p:spPr>
          <a:xfrm>
            <a:off x="2042407" y="3300988"/>
            <a:ext cx="6840760" cy="962127"/>
          </a:xfrm>
          <a:prstGeom prst="roundRect">
            <a:avLst/>
          </a:prstGeom>
          <a:solidFill>
            <a:schemeClr val="bg1"/>
          </a:solidFill>
          <a:ln>
            <a:noFill/>
          </a:ln>
        </p:spPr>
        <p:style>
          <a:lnRef idx="1">
            <a:schemeClr val="dk1"/>
          </a:lnRef>
          <a:fillRef idx="2">
            <a:schemeClr val="dk1"/>
          </a:fillRef>
          <a:effectRef idx="1">
            <a:schemeClr val="dk1"/>
          </a:effectRef>
          <a:fontRef idx="minor">
            <a:schemeClr val="dk1"/>
          </a:fontRef>
        </p:style>
        <p:txBody>
          <a:bodyPr rtlCol="0" anchor="ctr"/>
          <a:lstStyle/>
          <a:p>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属于</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Spark</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生态圈，可以跟</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RDD</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1" dirty="0" err="1">
                <a:latin typeface="微软雅黑" panose="020B0503020204020204" pitchFamily="34" charset="-122"/>
                <a:ea typeface="微软雅黑" panose="020B0503020204020204" pitchFamily="34" charset="-122"/>
                <a:cs typeface="微软雅黑" panose="020B0503020204020204" pitchFamily="34" charset="-122"/>
              </a:rPr>
              <a:t>SparkSQL</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1" dirty="0" err="1">
                <a:latin typeface="微软雅黑" panose="020B0503020204020204" pitchFamily="34" charset="-122"/>
                <a:ea typeface="微软雅黑" panose="020B0503020204020204" pitchFamily="34" charset="-122"/>
                <a:cs typeface="微软雅黑" panose="020B0503020204020204" pitchFamily="34" charset="-122"/>
              </a:rPr>
              <a:t>MLlib</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的机器学习，</a:t>
            </a:r>
            <a:r>
              <a:rPr lang="en-US" altLang="zh-CN" sz="1600" b="1" dirty="0" err="1">
                <a:latin typeface="微软雅黑" panose="020B0503020204020204" pitchFamily="34" charset="-122"/>
                <a:ea typeface="微软雅黑" panose="020B0503020204020204" pitchFamily="34" charset="-122"/>
                <a:cs typeface="微软雅黑" panose="020B0503020204020204" pitchFamily="34" charset="-122"/>
              </a:rPr>
              <a:t>GraphX</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的图处理和 </a:t>
            </a:r>
            <a:r>
              <a:rPr lang="en-US" altLang="zh-CN" sz="1600" b="1" dirty="0" err="1">
                <a:latin typeface="微软雅黑" panose="020B0503020204020204" pitchFamily="34" charset="-122"/>
                <a:ea typeface="微软雅黑" panose="020B0503020204020204" pitchFamily="34" charset="-122"/>
                <a:cs typeface="微软雅黑" panose="020B0503020204020204" pitchFamily="34" charset="-122"/>
              </a:rPr>
              <a:t>SparkR</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的数学计算 </a:t>
            </a:r>
            <a:r>
              <a:rPr lang="zh-CN" altLang="en-US" sz="16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无缝结合、对接</a:t>
            </a:r>
            <a:endParaRPr lang="en-US" altLang="zh-CN" sz="16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endParaRPr>
          </a:p>
          <a:p>
            <a:pPr algn="ctr"/>
            <a:endParaRPr lang="en-US" altLang="zh-CN"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圆角矩形 8">
            <a:extLst>
              <a:ext uri="{FF2B5EF4-FFF2-40B4-BE49-F238E27FC236}">
                <a16:creationId xmlns:a16="http://schemas.microsoft.com/office/drawing/2014/main" id="{FDA45778-A60B-DA40-9F46-0C570F5225FC}"/>
              </a:ext>
            </a:extLst>
          </p:cNvPr>
          <p:cNvSpPr/>
          <p:nvPr/>
        </p:nvSpPr>
        <p:spPr>
          <a:xfrm>
            <a:off x="1561083" y="2230757"/>
            <a:ext cx="7435433" cy="785016"/>
          </a:xfrm>
          <a:prstGeom prst="roundRect">
            <a:avLst/>
          </a:prstGeom>
          <a:solidFill>
            <a:schemeClr val="bg1"/>
          </a:solidFill>
          <a:ln>
            <a:noFill/>
          </a:ln>
        </p:spPr>
        <p:style>
          <a:lnRef idx="1">
            <a:schemeClr val="accent2"/>
          </a:lnRef>
          <a:fillRef idx="2">
            <a:schemeClr val="accent2"/>
          </a:fillRef>
          <a:effectRef idx="1">
            <a:schemeClr val="accent2"/>
          </a:effectRef>
          <a:fontRef idx="minor">
            <a:schemeClr val="dk1"/>
          </a:fontRef>
        </p:style>
        <p:txBody>
          <a:bodyPr rtlCol="0" anchor="ctr"/>
          <a:lstStyle/>
          <a:p>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1.Spark Streaming</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是微批出，是处理按时间间隔预先将其切分为一段一段的</a:t>
            </a:r>
            <a:r>
              <a:rPr lang="zh-CN" altLang="en-US" sz="16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微批处理作业</a:t>
            </a:r>
          </a:p>
        </p:txBody>
      </p:sp>
      <p:sp>
        <p:nvSpPr>
          <p:cNvPr id="10" name="圆角矩形 9">
            <a:extLst>
              <a:ext uri="{FF2B5EF4-FFF2-40B4-BE49-F238E27FC236}">
                <a16:creationId xmlns:a16="http://schemas.microsoft.com/office/drawing/2014/main" id="{20FBC1D7-E4F6-5447-8D20-75C5DAD31A29}"/>
              </a:ext>
            </a:extLst>
          </p:cNvPr>
          <p:cNvSpPr/>
          <p:nvPr/>
        </p:nvSpPr>
        <p:spPr>
          <a:xfrm>
            <a:off x="2962644" y="5735061"/>
            <a:ext cx="6840760" cy="582853"/>
          </a:xfrm>
          <a:prstGeom prst="roundRect">
            <a:avLst/>
          </a:prstGeom>
          <a:solidFill>
            <a:schemeClr val="bg1"/>
          </a:solidFill>
          <a:ln>
            <a:noFill/>
          </a:ln>
        </p:spPr>
        <p:style>
          <a:lnRef idx="1">
            <a:schemeClr val="accent6"/>
          </a:lnRef>
          <a:fillRef idx="2">
            <a:schemeClr val="accent6"/>
          </a:fillRef>
          <a:effectRef idx="1">
            <a:schemeClr val="accent6"/>
          </a:effectRef>
          <a:fontRef idx="minor">
            <a:schemeClr val="dk1"/>
          </a:fontRef>
        </p:style>
        <p:txBody>
          <a:bodyPr rtlCol="0" anchor="ctr"/>
          <a:lstStyle/>
          <a:p>
            <a:r>
              <a:rPr lang="en-US" altLang="zh-CN" sz="16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16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吞吐量高</a:t>
            </a:r>
          </a:p>
        </p:txBody>
      </p:sp>
      <p:pic>
        <p:nvPicPr>
          <p:cNvPr id="11" name="图片 10">
            <a:extLst>
              <a:ext uri="{FF2B5EF4-FFF2-40B4-BE49-F238E27FC236}">
                <a16:creationId xmlns:a16="http://schemas.microsoft.com/office/drawing/2014/main" id="{8E294BCE-5121-E54F-A210-676223FAE854}"/>
              </a:ext>
            </a:extLst>
          </p:cNvPr>
          <p:cNvPicPr>
            <a:picLocks noChangeAspect="1"/>
          </p:cNvPicPr>
          <p:nvPr/>
        </p:nvPicPr>
        <p:blipFill>
          <a:blip r:embed="rId2"/>
          <a:stretch>
            <a:fillRect/>
          </a:stretch>
        </p:blipFill>
        <p:spPr>
          <a:xfrm>
            <a:off x="5278799" y="1043933"/>
            <a:ext cx="4238625" cy="1143000"/>
          </a:xfrm>
          <a:prstGeom prst="rect">
            <a:avLst/>
          </a:prstGeom>
        </p:spPr>
      </p:pic>
    </p:spTree>
    <p:extLst>
      <p:ext uri="{BB962C8B-B14F-4D97-AF65-F5344CB8AC3E}">
        <p14:creationId xmlns:p14="http://schemas.microsoft.com/office/powerpoint/2010/main" val="1767119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3A2E1AB-ADA3-1742-9CAB-CE461DE3133A}"/>
              </a:ext>
            </a:extLst>
          </p:cNvPr>
          <p:cNvSpPr>
            <a:spLocks noGrp="1"/>
          </p:cNvSpPr>
          <p:nvPr>
            <p:ph type="title"/>
          </p:nvPr>
        </p:nvSpPr>
        <p:spPr/>
        <p:txBody>
          <a:bodyPr/>
          <a:lstStyle/>
          <a:p>
            <a:r>
              <a:rPr kumimoji="1" lang="zh-CN" altLang="en-US" dirty="0"/>
              <a:t>实时计算框架</a:t>
            </a:r>
            <a:r>
              <a:rPr kumimoji="1" lang="en-US" altLang="zh-CN" dirty="0"/>
              <a:t>-</a:t>
            </a:r>
            <a:r>
              <a:rPr kumimoji="1" lang="en-US" altLang="zh-CN" dirty="0" err="1"/>
              <a:t>Flink</a:t>
            </a:r>
            <a:endParaRPr kumimoji="1" lang="zh-CN" altLang="en-US" dirty="0"/>
          </a:p>
        </p:txBody>
      </p:sp>
      <p:sp>
        <p:nvSpPr>
          <p:cNvPr id="4" name="页脚占位符 3">
            <a:extLst>
              <a:ext uri="{FF2B5EF4-FFF2-40B4-BE49-F238E27FC236}">
                <a16:creationId xmlns:a16="http://schemas.microsoft.com/office/drawing/2014/main" id="{2694C46A-AAC2-314B-8589-41E1026782C4}"/>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6A3508FD-AC4F-5545-900A-402AED17318C}"/>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a:p>
        </p:txBody>
      </p:sp>
      <p:sp>
        <p:nvSpPr>
          <p:cNvPr id="6" name="文本框 5">
            <a:extLst>
              <a:ext uri="{FF2B5EF4-FFF2-40B4-BE49-F238E27FC236}">
                <a16:creationId xmlns:a16="http://schemas.microsoft.com/office/drawing/2014/main" id="{49E45903-B41C-C247-A9F6-D56916DA4C79}"/>
              </a:ext>
            </a:extLst>
          </p:cNvPr>
          <p:cNvSpPr txBox="1"/>
          <p:nvPr/>
        </p:nvSpPr>
        <p:spPr>
          <a:xfrm>
            <a:off x="1561083" y="1414582"/>
            <a:ext cx="7920880" cy="521970"/>
          </a:xfrm>
          <a:prstGeom prst="rect">
            <a:avLst/>
          </a:prstGeom>
          <a:noFill/>
        </p:spPr>
        <p:txBody>
          <a:bodyPr wrap="square" rtlCol="0">
            <a:spAutoFit/>
          </a:bodyPr>
          <a:lstStyle/>
          <a:p>
            <a:pPr latinLnBrk="1"/>
            <a:r>
              <a:rPr lang="en-US" altLang="zh-CN" sz="2800" b="1" dirty="0" err="1">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Flink</a:t>
            </a:r>
            <a:r>
              <a:rPr lang="zh-CN" altLang="en-US" sz="28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概要</a:t>
            </a:r>
            <a:endParaRPr lang="en-US" altLang="zh-CN" sz="28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圆角矩形 6">
            <a:extLst>
              <a:ext uri="{FF2B5EF4-FFF2-40B4-BE49-F238E27FC236}">
                <a16:creationId xmlns:a16="http://schemas.microsoft.com/office/drawing/2014/main" id="{62FA60D2-A819-C043-A139-FF38D137C930}"/>
              </a:ext>
            </a:extLst>
          </p:cNvPr>
          <p:cNvSpPr/>
          <p:nvPr/>
        </p:nvSpPr>
        <p:spPr>
          <a:xfrm>
            <a:off x="2641203" y="3943369"/>
            <a:ext cx="6840760" cy="864096"/>
          </a:xfrm>
          <a:prstGeom prst="roundRect">
            <a:avLst/>
          </a:prstGeom>
          <a:solidFill>
            <a:schemeClr val="bg1"/>
          </a:solidFill>
          <a:ln>
            <a:noFill/>
          </a:ln>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提供高级声明式</a:t>
            </a:r>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API</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（支持</a:t>
            </a:r>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Scala</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Java</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8" name="圆角矩形 7">
            <a:extLst>
              <a:ext uri="{FF2B5EF4-FFF2-40B4-BE49-F238E27FC236}">
                <a16:creationId xmlns:a16="http://schemas.microsoft.com/office/drawing/2014/main" id="{3879A427-EAC8-0E41-B13A-C4AB9EDF971A}"/>
              </a:ext>
            </a:extLst>
          </p:cNvPr>
          <p:cNvSpPr/>
          <p:nvPr/>
        </p:nvSpPr>
        <p:spPr>
          <a:xfrm>
            <a:off x="2101143" y="3019492"/>
            <a:ext cx="6840760" cy="962127"/>
          </a:xfrm>
          <a:prstGeom prst="roundRect">
            <a:avLst/>
          </a:prstGeom>
          <a:solidFill>
            <a:schemeClr val="bg1"/>
          </a:solidFill>
          <a:ln>
            <a:noFill/>
          </a:ln>
        </p:spPr>
        <p:style>
          <a:lnRef idx="1">
            <a:schemeClr val="dk1"/>
          </a:lnRef>
          <a:fillRef idx="2">
            <a:schemeClr val="dk1"/>
          </a:fillRef>
          <a:effectRef idx="1">
            <a:schemeClr val="dk1"/>
          </a:effectRef>
          <a:fontRef idx="minor">
            <a:schemeClr val="dk1"/>
          </a:fontRef>
        </p:style>
        <p:txBody>
          <a:bodyPr rtlCol="0" anchor="ctr"/>
          <a:lstStyle/>
          <a:p>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b="1" dirty="0" err="1">
                <a:latin typeface="微软雅黑" panose="020B0503020204020204" pitchFamily="34" charset="-122"/>
                <a:ea typeface="微软雅黑" panose="020B0503020204020204" pitchFamily="34" charset="-122"/>
                <a:cs typeface="微软雅黑" panose="020B0503020204020204" pitchFamily="34" charset="-122"/>
              </a:rPr>
              <a:t>Flink</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可以定制化内存管理，而且各方功能都很强大，性能也出色</a:t>
            </a:r>
          </a:p>
        </p:txBody>
      </p:sp>
      <p:sp>
        <p:nvSpPr>
          <p:cNvPr id="9" name="圆角矩形 8">
            <a:extLst>
              <a:ext uri="{FF2B5EF4-FFF2-40B4-BE49-F238E27FC236}">
                <a16:creationId xmlns:a16="http://schemas.microsoft.com/office/drawing/2014/main" id="{69D59FEF-5A51-F94F-94DD-1CFAD6540F7B}"/>
              </a:ext>
            </a:extLst>
          </p:cNvPr>
          <p:cNvSpPr/>
          <p:nvPr/>
        </p:nvSpPr>
        <p:spPr>
          <a:xfrm>
            <a:off x="1561083" y="2230757"/>
            <a:ext cx="7435433" cy="785016"/>
          </a:xfrm>
          <a:prstGeom prst="roundRect">
            <a:avLst/>
          </a:prstGeom>
          <a:solidFill>
            <a:schemeClr val="bg1"/>
          </a:solidFill>
          <a:ln>
            <a:noFill/>
          </a:ln>
        </p:spPr>
        <p:style>
          <a:lnRef idx="1">
            <a:schemeClr val="accent2"/>
          </a:lnRef>
          <a:fillRef idx="2">
            <a:schemeClr val="accent2"/>
          </a:fillRef>
          <a:effectRef idx="1">
            <a:schemeClr val="accent2"/>
          </a:effectRef>
          <a:fontRef idx="minor">
            <a:schemeClr val="dk1"/>
          </a:fontRef>
        </p:style>
        <p:txBody>
          <a:bodyPr rtlCol="0" anchor="ctr"/>
          <a:lstStyle/>
          <a:p>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1.Flink </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是即可以流处理又可以批处理的分布式处理引擎，发展很迅速，但学习成本也高</a:t>
            </a:r>
            <a:endPar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圆角矩形 9">
            <a:extLst>
              <a:ext uri="{FF2B5EF4-FFF2-40B4-BE49-F238E27FC236}">
                <a16:creationId xmlns:a16="http://schemas.microsoft.com/office/drawing/2014/main" id="{92B95DB6-678D-6748-8262-8A869933F43B}"/>
              </a:ext>
            </a:extLst>
          </p:cNvPr>
          <p:cNvSpPr/>
          <p:nvPr/>
        </p:nvSpPr>
        <p:spPr>
          <a:xfrm>
            <a:off x="3224783" y="4902164"/>
            <a:ext cx="6840760" cy="582853"/>
          </a:xfrm>
          <a:prstGeom prst="roundRect">
            <a:avLst/>
          </a:prstGeom>
          <a:solidFill>
            <a:schemeClr val="bg1"/>
          </a:solidFill>
          <a:ln>
            <a:noFill/>
          </a:ln>
        </p:spPr>
        <p:style>
          <a:lnRef idx="1">
            <a:schemeClr val="accent6"/>
          </a:lnRef>
          <a:fillRef idx="2">
            <a:schemeClr val="accent6"/>
          </a:fillRef>
          <a:effectRef idx="1">
            <a:schemeClr val="accent6"/>
          </a:effectRef>
          <a:fontRef idx="minor">
            <a:schemeClr val="dk1"/>
          </a:fontRef>
        </p:style>
        <p:txBody>
          <a:bodyPr rtlCol="0" anchor="ctr"/>
          <a:lstStyle/>
          <a:p>
            <a:r>
              <a:rPr lang="en-US" altLang="zh-CN" sz="16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16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延迟低，吞吐量大</a:t>
            </a:r>
          </a:p>
        </p:txBody>
      </p:sp>
      <p:pic>
        <p:nvPicPr>
          <p:cNvPr id="11" name="图片 10">
            <a:extLst>
              <a:ext uri="{FF2B5EF4-FFF2-40B4-BE49-F238E27FC236}">
                <a16:creationId xmlns:a16="http://schemas.microsoft.com/office/drawing/2014/main" id="{12E80009-FC11-A64A-B6CB-54B93D2EE43C}"/>
              </a:ext>
            </a:extLst>
          </p:cNvPr>
          <p:cNvPicPr>
            <a:picLocks noChangeAspect="1"/>
          </p:cNvPicPr>
          <p:nvPr/>
        </p:nvPicPr>
        <p:blipFill>
          <a:blip r:embed="rId2"/>
          <a:stretch>
            <a:fillRect/>
          </a:stretch>
        </p:blipFill>
        <p:spPr>
          <a:xfrm>
            <a:off x="4810125" y="1179360"/>
            <a:ext cx="1914525" cy="942975"/>
          </a:xfrm>
          <a:prstGeom prst="rect">
            <a:avLst/>
          </a:prstGeom>
        </p:spPr>
      </p:pic>
    </p:spTree>
    <p:extLst>
      <p:ext uri="{BB962C8B-B14F-4D97-AF65-F5344CB8AC3E}">
        <p14:creationId xmlns:p14="http://schemas.microsoft.com/office/powerpoint/2010/main" val="1528621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三种流式框架对比</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a:p>
        </p:txBody>
      </p:sp>
      <p:graphicFrame>
        <p:nvGraphicFramePr>
          <p:cNvPr id="9" name="表格 9">
            <a:extLst>
              <a:ext uri="{FF2B5EF4-FFF2-40B4-BE49-F238E27FC236}">
                <a16:creationId xmlns:a16="http://schemas.microsoft.com/office/drawing/2014/main" id="{C0C7B3BC-6F51-7841-8E22-0D643788274C}"/>
              </a:ext>
            </a:extLst>
          </p:cNvPr>
          <p:cNvGraphicFramePr>
            <a:graphicFrameLocks noGrp="1"/>
          </p:cNvGraphicFramePr>
          <p:nvPr>
            <p:extLst>
              <p:ext uri="{D42A27DB-BD31-4B8C-83A1-F6EECF244321}">
                <p14:modId xmlns:p14="http://schemas.microsoft.com/office/powerpoint/2010/main" val="1858403201"/>
              </p:ext>
            </p:extLst>
          </p:nvPr>
        </p:nvGraphicFramePr>
        <p:xfrm>
          <a:off x="669924" y="1429518"/>
          <a:ext cx="10850561" cy="4605523"/>
        </p:xfrm>
        <a:graphic>
          <a:graphicData uri="http://schemas.openxmlformats.org/drawingml/2006/table">
            <a:tbl>
              <a:tblPr firstRow="1" bandRow="1">
                <a:tableStyleId>{5C22544A-7EE6-4342-B048-85BDC9FD1C3A}</a:tableStyleId>
              </a:tblPr>
              <a:tblGrid>
                <a:gridCol w="1235076">
                  <a:extLst>
                    <a:ext uri="{9D8B030D-6E8A-4147-A177-3AD203B41FA5}">
                      <a16:colId xmlns:a16="http://schemas.microsoft.com/office/drawing/2014/main" val="320748048"/>
                    </a:ext>
                  </a:extLst>
                </a:gridCol>
                <a:gridCol w="1737360">
                  <a:extLst>
                    <a:ext uri="{9D8B030D-6E8A-4147-A177-3AD203B41FA5}">
                      <a16:colId xmlns:a16="http://schemas.microsoft.com/office/drawing/2014/main" val="2333537555"/>
                    </a:ext>
                  </a:extLst>
                </a:gridCol>
                <a:gridCol w="1341120">
                  <a:extLst>
                    <a:ext uri="{9D8B030D-6E8A-4147-A177-3AD203B41FA5}">
                      <a16:colId xmlns:a16="http://schemas.microsoft.com/office/drawing/2014/main" val="1299092931"/>
                    </a:ext>
                  </a:extLst>
                </a:gridCol>
                <a:gridCol w="1676400">
                  <a:extLst>
                    <a:ext uri="{9D8B030D-6E8A-4147-A177-3AD203B41FA5}">
                      <a16:colId xmlns:a16="http://schemas.microsoft.com/office/drawing/2014/main" val="4230045930"/>
                    </a:ext>
                  </a:extLst>
                </a:gridCol>
                <a:gridCol w="1341120">
                  <a:extLst>
                    <a:ext uri="{9D8B030D-6E8A-4147-A177-3AD203B41FA5}">
                      <a16:colId xmlns:a16="http://schemas.microsoft.com/office/drawing/2014/main" val="2640833937"/>
                    </a:ext>
                  </a:extLst>
                </a:gridCol>
                <a:gridCol w="1584960">
                  <a:extLst>
                    <a:ext uri="{9D8B030D-6E8A-4147-A177-3AD203B41FA5}">
                      <a16:colId xmlns:a16="http://schemas.microsoft.com/office/drawing/2014/main" val="653495659"/>
                    </a:ext>
                  </a:extLst>
                </a:gridCol>
                <a:gridCol w="1021080">
                  <a:extLst>
                    <a:ext uri="{9D8B030D-6E8A-4147-A177-3AD203B41FA5}">
                      <a16:colId xmlns:a16="http://schemas.microsoft.com/office/drawing/2014/main" val="525439866"/>
                    </a:ext>
                  </a:extLst>
                </a:gridCol>
                <a:gridCol w="913445">
                  <a:extLst>
                    <a:ext uri="{9D8B030D-6E8A-4147-A177-3AD203B41FA5}">
                      <a16:colId xmlns:a16="http://schemas.microsoft.com/office/drawing/2014/main" val="1064699763"/>
                    </a:ext>
                  </a:extLst>
                </a:gridCol>
              </a:tblGrid>
              <a:tr h="504053">
                <a:tc>
                  <a:txBody>
                    <a:bodyPr/>
                    <a:lstStyle/>
                    <a:p>
                      <a:r>
                        <a:rPr lang="zh-CN" altLang="en-US" dirty="0"/>
                        <a:t>产品</a:t>
                      </a:r>
                    </a:p>
                  </a:txBody>
                  <a:tcPr/>
                </a:tc>
                <a:tc>
                  <a:txBody>
                    <a:bodyPr/>
                    <a:lstStyle/>
                    <a:p>
                      <a:r>
                        <a:rPr lang="zh-CN" altLang="en-US" dirty="0"/>
                        <a:t>模型</a:t>
                      </a:r>
                    </a:p>
                  </a:txBody>
                  <a:tcPr/>
                </a:tc>
                <a:tc>
                  <a:txBody>
                    <a:bodyPr/>
                    <a:lstStyle/>
                    <a:p>
                      <a:r>
                        <a:rPr lang="en-US" altLang="zh-CN" dirty="0"/>
                        <a:t>API</a:t>
                      </a:r>
                      <a:endParaRPr lang="zh-CN" altLang="en-US" dirty="0"/>
                    </a:p>
                  </a:txBody>
                  <a:tcPr/>
                </a:tc>
                <a:tc>
                  <a:txBody>
                    <a:bodyPr/>
                    <a:lstStyle/>
                    <a:p>
                      <a:r>
                        <a:rPr lang="zh-CN" altLang="en-US" dirty="0"/>
                        <a:t>保证次数</a:t>
                      </a:r>
                    </a:p>
                  </a:txBody>
                  <a:tcPr/>
                </a:tc>
                <a:tc>
                  <a:txBody>
                    <a:bodyPr/>
                    <a:lstStyle/>
                    <a:p>
                      <a:r>
                        <a:rPr lang="zh-CN" altLang="en-US" dirty="0"/>
                        <a:t>容错机制</a:t>
                      </a:r>
                    </a:p>
                  </a:txBody>
                  <a:tcPr/>
                </a:tc>
                <a:tc>
                  <a:txBody>
                    <a:bodyPr/>
                    <a:lstStyle/>
                    <a:p>
                      <a:r>
                        <a:rPr lang="zh-CN" altLang="en-US" dirty="0"/>
                        <a:t>状态管理</a:t>
                      </a:r>
                    </a:p>
                  </a:txBody>
                  <a:tcPr/>
                </a:tc>
                <a:tc>
                  <a:txBody>
                    <a:bodyPr/>
                    <a:lstStyle/>
                    <a:p>
                      <a:r>
                        <a:rPr lang="zh-CN" altLang="en-US" dirty="0"/>
                        <a:t>延时</a:t>
                      </a:r>
                    </a:p>
                  </a:txBody>
                  <a:tcPr/>
                </a:tc>
                <a:tc>
                  <a:txBody>
                    <a:bodyPr/>
                    <a:lstStyle/>
                    <a:p>
                      <a:r>
                        <a:rPr lang="zh-CN" altLang="en-US" dirty="0"/>
                        <a:t>吞吐量</a:t>
                      </a:r>
                    </a:p>
                  </a:txBody>
                  <a:tcPr/>
                </a:tc>
                <a:extLst>
                  <a:ext uri="{0D108BD9-81ED-4DB2-BD59-A6C34878D82A}">
                    <a16:rowId xmlns:a16="http://schemas.microsoft.com/office/drawing/2014/main" val="1023029798"/>
                  </a:ext>
                </a:extLst>
              </a:tr>
              <a:tr h="1242870">
                <a:tc>
                  <a:txBody>
                    <a:bodyPr/>
                    <a:lstStyle/>
                    <a:p>
                      <a:r>
                        <a:rPr lang="en-US" altLang="zh-CN" dirty="0"/>
                        <a:t>storm</a:t>
                      </a:r>
                      <a:endParaRPr lang="zh-CN" altLang="en-US" dirty="0"/>
                    </a:p>
                  </a:txBody>
                  <a:tcPr/>
                </a:tc>
                <a:tc>
                  <a:txBody>
                    <a:bodyPr/>
                    <a:lstStyle/>
                    <a:p>
                      <a:r>
                        <a:rPr lang="en-US" altLang="zh-CN" dirty="0"/>
                        <a:t>Native</a:t>
                      </a:r>
                    </a:p>
                    <a:p>
                      <a:r>
                        <a:rPr lang="en-US" altLang="zh-CN" sz="1200" dirty="0"/>
                        <a:t>(</a:t>
                      </a:r>
                      <a:r>
                        <a:rPr lang="zh-CN" altLang="en-US" sz="1200" dirty="0"/>
                        <a:t>数据进入立即处理</a:t>
                      </a:r>
                      <a:r>
                        <a:rPr lang="en-US" altLang="zh-CN" sz="1200" dirty="0"/>
                        <a:t>)</a:t>
                      </a:r>
                      <a:endParaRPr lang="zh-CN" altLang="en-US" sz="1200" dirty="0"/>
                    </a:p>
                  </a:txBody>
                  <a:tcPr/>
                </a:tc>
                <a:tc>
                  <a:txBody>
                    <a:bodyPr/>
                    <a:lstStyle/>
                    <a:p>
                      <a:r>
                        <a:rPr lang="zh-CN" altLang="en-US" dirty="0"/>
                        <a:t>组合式</a:t>
                      </a:r>
                      <a:endParaRPr lang="en-US" altLang="zh-CN" dirty="0"/>
                    </a:p>
                    <a:p>
                      <a:r>
                        <a:rPr lang="en-US" altLang="zh-CN" sz="1200" dirty="0"/>
                        <a:t>(</a:t>
                      </a:r>
                      <a:r>
                        <a:rPr lang="zh-CN" altLang="en-US" sz="1200" dirty="0"/>
                        <a:t>基础</a:t>
                      </a:r>
                      <a:r>
                        <a:rPr lang="en-US" altLang="zh-CN" sz="1200" dirty="0"/>
                        <a:t>API)</a:t>
                      </a:r>
                      <a:endParaRPr lang="zh-CN" altLang="en-US" sz="1200" dirty="0"/>
                    </a:p>
                  </a:txBody>
                  <a:tcPr/>
                </a:tc>
                <a:tc>
                  <a:txBody>
                    <a:bodyPr/>
                    <a:lstStyle/>
                    <a:p>
                      <a:r>
                        <a:rPr lang="en-US" altLang="zh-CN" dirty="0"/>
                        <a:t>At-least-once</a:t>
                      </a:r>
                      <a:endParaRPr lang="zh-CN" altLang="en-US" dirty="0"/>
                    </a:p>
                  </a:txBody>
                  <a:tcPr/>
                </a:tc>
                <a:tc>
                  <a:txBody>
                    <a:bodyPr/>
                    <a:lstStyle/>
                    <a:p>
                      <a:r>
                        <a:rPr lang="en-US" altLang="zh-CN" dirty="0"/>
                        <a:t>Record</a:t>
                      </a:r>
                      <a:r>
                        <a:rPr lang="zh-CN" altLang="en-US" dirty="0"/>
                        <a:t> </a:t>
                      </a:r>
                      <a:r>
                        <a:rPr lang="en-US" altLang="zh-CN" dirty="0"/>
                        <a:t>ACKS</a:t>
                      </a:r>
                    </a:p>
                    <a:p>
                      <a:r>
                        <a:rPr lang="en-US" altLang="zh-CN" sz="1200" dirty="0"/>
                        <a:t>(ack</a:t>
                      </a:r>
                      <a:r>
                        <a:rPr lang="zh-CN" altLang="en-US" sz="1200" dirty="0"/>
                        <a:t>机制</a:t>
                      </a:r>
                      <a:r>
                        <a:rPr lang="en-US" altLang="zh-CN" sz="1200" dirty="0"/>
                        <a:t>)</a:t>
                      </a:r>
                      <a:endParaRPr lang="zh-CN" altLang="en-US" sz="1200" dirty="0"/>
                    </a:p>
                  </a:txBody>
                  <a:tcPr/>
                </a:tc>
                <a:tc>
                  <a:txBody>
                    <a:bodyPr/>
                    <a:lstStyle/>
                    <a:p>
                      <a:r>
                        <a:rPr lang="zh-CN" altLang="en-US" dirty="0"/>
                        <a:t>无</a:t>
                      </a:r>
                    </a:p>
                  </a:txBody>
                  <a:tcPr/>
                </a:tc>
                <a:tc>
                  <a:txBody>
                    <a:bodyPr/>
                    <a:lstStyle/>
                    <a:p>
                      <a:r>
                        <a:rPr lang="en-US" altLang="zh-CN" dirty="0"/>
                        <a:t>Low</a:t>
                      </a:r>
                      <a:endParaRPr lang="zh-CN" altLang="en-US" dirty="0"/>
                    </a:p>
                  </a:txBody>
                  <a:tcPr/>
                </a:tc>
                <a:tc>
                  <a:txBody>
                    <a:bodyPr/>
                    <a:lstStyle/>
                    <a:p>
                      <a:r>
                        <a:rPr lang="en-US" altLang="zh-CN" dirty="0"/>
                        <a:t>Low</a:t>
                      </a:r>
                      <a:endParaRPr lang="zh-CN" altLang="en-US" dirty="0"/>
                    </a:p>
                  </a:txBody>
                  <a:tcPr/>
                </a:tc>
                <a:extLst>
                  <a:ext uri="{0D108BD9-81ED-4DB2-BD59-A6C34878D82A}">
                    <a16:rowId xmlns:a16="http://schemas.microsoft.com/office/drawing/2014/main" val="830474835"/>
                  </a:ext>
                </a:extLst>
              </a:tr>
              <a:tr h="1988591">
                <a:tc>
                  <a:txBody>
                    <a:bodyPr/>
                    <a:lstStyle/>
                    <a:p>
                      <a:r>
                        <a:rPr lang="en-US" altLang="zh-CN" dirty="0"/>
                        <a:t>Spark</a:t>
                      </a:r>
                    </a:p>
                    <a:p>
                      <a:r>
                        <a:rPr lang="en-US" altLang="zh-CN" dirty="0"/>
                        <a:t>Streaming</a:t>
                      </a:r>
                      <a:endParaRPr lang="zh-CN" altLang="en-US" dirty="0"/>
                    </a:p>
                  </a:txBody>
                  <a:tcPr/>
                </a:tc>
                <a:tc>
                  <a:txBody>
                    <a:bodyPr/>
                    <a:lstStyle/>
                    <a:p>
                      <a:r>
                        <a:rPr lang="en-US" altLang="zh-CN" dirty="0"/>
                        <a:t>micro-batching</a:t>
                      </a:r>
                      <a:endParaRPr lang="zh-CN" altLang="en-US" dirty="0"/>
                    </a:p>
                  </a:txBody>
                  <a:tcPr/>
                </a:tc>
                <a:tc>
                  <a:txBody>
                    <a:bodyPr/>
                    <a:lstStyle/>
                    <a:p>
                      <a:r>
                        <a:rPr lang="zh-CN" altLang="en-US" dirty="0"/>
                        <a:t>声明式</a:t>
                      </a:r>
                      <a:endParaRPr lang="en-US" altLang="zh-CN" dirty="0"/>
                    </a:p>
                    <a:p>
                      <a:r>
                        <a:rPr lang="en-US" altLang="zh-CN" sz="1200" dirty="0"/>
                        <a:t>(</a:t>
                      </a:r>
                      <a:r>
                        <a:rPr lang="zh-CN" altLang="en-US" sz="1200" dirty="0"/>
                        <a:t>提供封装后的高阶函数，如</a:t>
                      </a:r>
                      <a:r>
                        <a:rPr lang="en-US" altLang="zh-CN" sz="1200" dirty="0"/>
                        <a:t>count)</a:t>
                      </a:r>
                      <a:endParaRPr lang="zh-CN" altLang="en-US" sz="1200" dirty="0"/>
                    </a:p>
                  </a:txBody>
                  <a:tcPr/>
                </a:tc>
                <a:tc>
                  <a:txBody>
                    <a:bodyPr/>
                    <a:lstStyle/>
                    <a:p>
                      <a:r>
                        <a:rPr lang="en-US" altLang="zh-CN" dirty="0" err="1"/>
                        <a:t>Exectly</a:t>
                      </a:r>
                      <a:r>
                        <a:rPr lang="en-US" altLang="zh-CN" dirty="0"/>
                        <a:t>-once</a:t>
                      </a:r>
                      <a:endParaRPr lang="zh-CN" altLang="en-US" dirty="0"/>
                    </a:p>
                  </a:txBody>
                  <a:tcPr/>
                </a:tc>
                <a:tc>
                  <a:txBody>
                    <a:bodyPr/>
                    <a:lstStyle/>
                    <a:p>
                      <a:r>
                        <a:rPr lang="en-US" altLang="zh-CN" dirty="0"/>
                        <a:t>RDD</a:t>
                      </a:r>
                      <a:r>
                        <a:rPr lang="zh-CN" altLang="en-US" dirty="0"/>
                        <a:t> </a:t>
                      </a:r>
                      <a:r>
                        <a:rPr lang="en-US" altLang="zh-CN" dirty="0"/>
                        <a:t>Checkpoint</a:t>
                      </a:r>
                    </a:p>
                    <a:p>
                      <a:r>
                        <a:rPr lang="en-US" altLang="zh-CN" sz="1200" dirty="0"/>
                        <a:t>(</a:t>
                      </a:r>
                      <a:r>
                        <a:rPr lang="zh-CN" altLang="en-US" sz="1200" dirty="0"/>
                        <a:t>基于</a:t>
                      </a:r>
                      <a:r>
                        <a:rPr lang="en-US" altLang="zh-CN" sz="1200" dirty="0"/>
                        <a:t>RDD</a:t>
                      </a:r>
                      <a:r>
                        <a:rPr lang="zh-CN" altLang="en-US" sz="1200" dirty="0"/>
                        <a:t>做</a:t>
                      </a:r>
                      <a:r>
                        <a:rPr lang="en-US" altLang="zh-CN" sz="1200" dirty="0"/>
                        <a:t>checkpoint)</a:t>
                      </a:r>
                      <a:endParaRPr lang="zh-CN" altLang="en-US" sz="1200" dirty="0"/>
                    </a:p>
                  </a:txBody>
                  <a:tcPr/>
                </a:tc>
                <a:tc>
                  <a:txBody>
                    <a:bodyPr/>
                    <a:lstStyle/>
                    <a:p>
                      <a:r>
                        <a:rPr lang="zh-CN" altLang="en-US" dirty="0"/>
                        <a:t>基于</a:t>
                      </a:r>
                      <a:r>
                        <a:rPr lang="en-US" altLang="zh-CN" dirty="0" err="1"/>
                        <a:t>Dstream</a:t>
                      </a:r>
                      <a:endParaRPr lang="zh-CN" altLang="en-US" dirty="0"/>
                    </a:p>
                  </a:txBody>
                  <a:tcPr/>
                </a:tc>
                <a:tc>
                  <a:txBody>
                    <a:bodyPr/>
                    <a:lstStyle/>
                    <a:p>
                      <a:r>
                        <a:rPr lang="en-US" altLang="zh-CN" dirty="0"/>
                        <a:t>Medium</a:t>
                      </a:r>
                      <a:endParaRPr lang="zh-CN" altLang="en-US" dirty="0"/>
                    </a:p>
                  </a:txBody>
                  <a:tcPr/>
                </a:tc>
                <a:tc>
                  <a:txBody>
                    <a:bodyPr/>
                    <a:lstStyle/>
                    <a:p>
                      <a:r>
                        <a:rPr lang="en-US" altLang="zh-CN" dirty="0"/>
                        <a:t>High</a:t>
                      </a:r>
                      <a:endParaRPr lang="zh-CN" altLang="en-US" dirty="0"/>
                    </a:p>
                  </a:txBody>
                  <a:tcPr/>
                </a:tc>
                <a:extLst>
                  <a:ext uri="{0D108BD9-81ED-4DB2-BD59-A6C34878D82A}">
                    <a16:rowId xmlns:a16="http://schemas.microsoft.com/office/drawing/2014/main" val="2036216210"/>
                  </a:ext>
                </a:extLst>
              </a:tr>
              <a:tr h="870009">
                <a:tc>
                  <a:txBody>
                    <a:bodyPr/>
                    <a:lstStyle/>
                    <a:p>
                      <a:r>
                        <a:rPr lang="en-US" altLang="zh-CN" dirty="0" err="1"/>
                        <a:t>Flink</a:t>
                      </a:r>
                      <a:endParaRPr lang="zh-CN" altLang="en-US" dirty="0"/>
                    </a:p>
                  </a:txBody>
                  <a:tcPr/>
                </a:tc>
                <a:tc>
                  <a:txBody>
                    <a:bodyPr/>
                    <a:lstStyle/>
                    <a:p>
                      <a:r>
                        <a:rPr lang="en-US" altLang="zh-CN" dirty="0"/>
                        <a:t>Native</a:t>
                      </a:r>
                    </a:p>
                  </a:txBody>
                  <a:tcPr/>
                </a:tc>
                <a:tc>
                  <a:txBody>
                    <a:bodyPr/>
                    <a:lstStyle/>
                    <a:p>
                      <a:r>
                        <a:rPr lang="zh-CN" altLang="en-US" dirty="0"/>
                        <a:t>声明式</a:t>
                      </a:r>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dirty="0" err="1"/>
                        <a:t>Exectly</a:t>
                      </a:r>
                      <a:r>
                        <a:rPr lang="en-US" altLang="zh-CN" dirty="0"/>
                        <a:t>-once</a:t>
                      </a:r>
                      <a:endParaRPr lang="zh-CN" altLang="en-US" dirty="0"/>
                    </a:p>
                  </a:txBody>
                  <a:tcPr/>
                </a:tc>
                <a:tc>
                  <a:txBody>
                    <a:bodyPr/>
                    <a:lstStyle/>
                    <a:p>
                      <a:r>
                        <a:rPr lang="en-US" altLang="zh-CN" dirty="0"/>
                        <a:t>Checkpoint</a:t>
                      </a:r>
                    </a:p>
                    <a:p>
                      <a:r>
                        <a:rPr lang="en-US" altLang="zh-CN" sz="1200" dirty="0"/>
                        <a:t>(</a:t>
                      </a:r>
                      <a:r>
                        <a:rPr lang="en-US" altLang="zh-CN" sz="1200" dirty="0" err="1"/>
                        <a:t>flink</a:t>
                      </a:r>
                      <a:r>
                        <a:rPr lang="zh-CN" altLang="en-US" sz="1200" dirty="0"/>
                        <a:t>一种模板</a:t>
                      </a:r>
                      <a:r>
                        <a:rPr lang="en-US" altLang="zh-CN" sz="1200" dirty="0"/>
                        <a:t>)</a:t>
                      </a:r>
                      <a:endParaRPr lang="zh-CN" altLang="en-US" sz="1200" dirty="0"/>
                    </a:p>
                  </a:txBody>
                  <a:tcPr/>
                </a:tc>
                <a:tc>
                  <a:txBody>
                    <a:bodyPr/>
                    <a:lstStyle/>
                    <a:p>
                      <a:r>
                        <a:rPr lang="zh-CN" altLang="en-US" dirty="0"/>
                        <a:t>基于操作</a:t>
                      </a:r>
                    </a:p>
                  </a:txBody>
                  <a:tcPr/>
                </a:tc>
                <a:tc>
                  <a:txBody>
                    <a:bodyPr/>
                    <a:lstStyle/>
                    <a:p>
                      <a:r>
                        <a:rPr lang="en-US" altLang="zh-CN" dirty="0"/>
                        <a:t>Low</a:t>
                      </a:r>
                      <a:endParaRPr lang="zh-CN" altLang="en-US" dirty="0"/>
                    </a:p>
                  </a:txBody>
                  <a:tcPr/>
                </a:tc>
                <a:tc>
                  <a:txBody>
                    <a:bodyPr/>
                    <a:lstStyle/>
                    <a:p>
                      <a:r>
                        <a:rPr lang="en-US" altLang="zh-CN" dirty="0"/>
                        <a:t>High</a:t>
                      </a:r>
                      <a:endParaRPr lang="zh-CN" altLang="en-US" dirty="0"/>
                    </a:p>
                  </a:txBody>
                  <a:tcPr/>
                </a:tc>
                <a:extLst>
                  <a:ext uri="{0D108BD9-81ED-4DB2-BD59-A6C34878D82A}">
                    <a16:rowId xmlns:a16="http://schemas.microsoft.com/office/drawing/2014/main" val="724537487"/>
                  </a:ext>
                </a:extLst>
              </a:tr>
            </a:tbl>
          </a:graphicData>
        </a:graphic>
      </p:graphicFrame>
    </p:spTree>
    <p:extLst>
      <p:ext uri="{BB962C8B-B14F-4D97-AF65-F5344CB8AC3E}">
        <p14:creationId xmlns:p14="http://schemas.microsoft.com/office/powerpoint/2010/main" val="373397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1BB76E9-111E-5544-B312-911427A31AFA}"/>
              </a:ext>
            </a:extLst>
          </p:cNvPr>
          <p:cNvSpPr>
            <a:spLocks noGrp="1"/>
          </p:cNvSpPr>
          <p:nvPr>
            <p:ph idx="1"/>
          </p:nvPr>
        </p:nvSpPr>
        <p:spPr/>
        <p:txBody>
          <a:bodyPr>
            <a:normAutofit fontScale="85000" lnSpcReduction="10000"/>
          </a:bodyPr>
          <a:lstStyle/>
          <a:p>
            <a:pPr>
              <a:lnSpc>
                <a:spcPct val="150000"/>
              </a:lnSpc>
            </a:pPr>
            <a:r>
              <a:rPr lang="zh-CN" altLang="en-US" sz="32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研究基于</a:t>
            </a:r>
            <a:r>
              <a:rPr lang="en-US" altLang="zh-CN" sz="3200" b="1" dirty="0" err="1">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Flink</a:t>
            </a:r>
            <a:r>
              <a:rPr lang="zh-CN" altLang="en-US" sz="32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实时计算框架的虚拟化技术方案</a:t>
            </a:r>
            <a:endParaRPr lang="en-US" altLang="zh-CN" sz="32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相比于</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storm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spark</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flink</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两个都支持窗口和算子，减少了不少的编程时间</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flink</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相比于</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storm</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spark</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flink</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支持乱序和延迟时间，</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对于数据实时性要求不是很高，后期会与数据流相结合</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(Spark SQL</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Mllib</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GraphX</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，需要提供便捷的一体化编程模型，可以考虑</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SparkStreaming</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另外学习成本不高，应为使用量很广，问题解决比较快</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如果是要求很高 后期也会考虑批处理等就考虑使用</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Flink</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但</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Flink</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是最近几年发展起来的，并且发展很快</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9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19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现状：</a:t>
            </a:r>
            <a:r>
              <a:rPr lang="zh-CN" altLang="en-US" sz="1900" b="1" dirty="0">
                <a:latin typeface="微软雅黑" panose="020B0503020204020204" pitchFamily="34" charset="-122"/>
                <a:ea typeface="微软雅黑" panose="020B0503020204020204" pitchFamily="34" charset="-122"/>
                <a:cs typeface="微软雅黑" panose="020B0503020204020204" pitchFamily="34" charset="-122"/>
              </a:rPr>
              <a:t>比较早的项目用</a:t>
            </a:r>
            <a:r>
              <a:rPr lang="en-US" altLang="zh-CN" sz="1900" b="1" dirty="0">
                <a:latin typeface="微软雅黑" panose="020B0503020204020204" pitchFamily="34" charset="-122"/>
                <a:ea typeface="微软雅黑" panose="020B0503020204020204" pitchFamily="34" charset="-122"/>
                <a:cs typeface="微软雅黑" panose="020B0503020204020204" pitchFamily="34" charset="-122"/>
              </a:rPr>
              <a:t>storm </a:t>
            </a:r>
            <a:r>
              <a:rPr lang="zh-CN" altLang="en-US" sz="1900" b="1" dirty="0">
                <a:latin typeface="微软雅黑" panose="020B0503020204020204" pitchFamily="34" charset="-122"/>
                <a:ea typeface="微软雅黑" panose="020B0503020204020204" pitchFamily="34" charset="-122"/>
                <a:cs typeface="微软雅黑" panose="020B0503020204020204" pitchFamily="34" charset="-122"/>
              </a:rPr>
              <a:t>比较多，因为</a:t>
            </a:r>
            <a:r>
              <a:rPr lang="en-US" altLang="zh-CN" sz="1900" b="1" dirty="0">
                <a:latin typeface="微软雅黑" panose="020B0503020204020204" pitchFamily="34" charset="-122"/>
                <a:ea typeface="微软雅黑" panose="020B0503020204020204" pitchFamily="34" charset="-122"/>
                <a:cs typeface="微软雅黑" panose="020B0503020204020204" pitchFamily="34" charset="-122"/>
              </a:rPr>
              <a:t>storm </a:t>
            </a:r>
            <a:r>
              <a:rPr lang="zh-CN" altLang="en-US" sz="1900" b="1" dirty="0">
                <a:latin typeface="微软雅黑" panose="020B0503020204020204" pitchFamily="34" charset="-122"/>
                <a:ea typeface="微软雅黑" panose="020B0503020204020204" pitchFamily="34" charset="-122"/>
                <a:cs typeface="微软雅黑" panose="020B0503020204020204" pitchFamily="34" charset="-122"/>
              </a:rPr>
              <a:t>最先面世，但后期新的项目用</a:t>
            </a:r>
            <a:r>
              <a:rPr lang="en-US" altLang="zh-CN" sz="1900" b="1" dirty="0" err="1">
                <a:latin typeface="微软雅黑" panose="020B0503020204020204" pitchFamily="34" charset="-122"/>
                <a:ea typeface="微软雅黑" panose="020B0503020204020204" pitchFamily="34" charset="-122"/>
                <a:cs typeface="微软雅黑" panose="020B0503020204020204" pitchFamily="34" charset="-122"/>
              </a:rPr>
              <a:t>flink</a:t>
            </a:r>
            <a:r>
              <a:rPr lang="zh-CN" altLang="en-US" sz="1900" b="1" dirty="0">
                <a:latin typeface="微软雅黑" panose="020B0503020204020204" pitchFamily="34" charset="-122"/>
                <a:ea typeface="微软雅黑" panose="020B0503020204020204" pitchFamily="34" charset="-122"/>
                <a:cs typeface="微软雅黑" panose="020B0503020204020204" pitchFamily="34" charset="-122"/>
              </a:rPr>
              <a:t>多，因为</a:t>
            </a:r>
            <a:r>
              <a:rPr lang="en-US" altLang="zh-CN" sz="1900" b="1" dirty="0" err="1">
                <a:latin typeface="微软雅黑" panose="020B0503020204020204" pitchFamily="34" charset="-122"/>
                <a:ea typeface="微软雅黑" panose="020B0503020204020204" pitchFamily="34" charset="-122"/>
                <a:cs typeface="微软雅黑" panose="020B0503020204020204" pitchFamily="34" charset="-122"/>
              </a:rPr>
              <a:t>flink</a:t>
            </a:r>
            <a:r>
              <a:rPr lang="zh-CN" altLang="en-US" sz="1900" b="1" dirty="0">
                <a:latin typeface="微软雅黑" panose="020B0503020204020204" pitchFamily="34" charset="-122"/>
                <a:ea typeface="微软雅黑" panose="020B0503020204020204" pitchFamily="34" charset="-122"/>
                <a:cs typeface="微软雅黑" panose="020B0503020204020204" pitchFamily="34" charset="-122"/>
              </a:rPr>
              <a:t>功能更强大，实时和批处理都可以做；</a:t>
            </a:r>
            <a:r>
              <a:rPr lang="en-US" altLang="zh-CN" sz="1900" b="1" dirty="0" err="1">
                <a:latin typeface="微软雅黑" panose="020B0503020204020204" pitchFamily="34" charset="-122"/>
                <a:ea typeface="微软雅黑" panose="020B0503020204020204" pitchFamily="34" charset="-122"/>
                <a:cs typeface="微软雅黑" panose="020B0503020204020204" pitchFamily="34" charset="-122"/>
              </a:rPr>
              <a:t>SparkStreaming</a:t>
            </a:r>
            <a:r>
              <a:rPr lang="en-US" altLang="zh-CN" sz="19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900" b="1" dirty="0">
                <a:latin typeface="微软雅黑" panose="020B0503020204020204" pitchFamily="34" charset="-122"/>
                <a:ea typeface="微软雅黑" panose="020B0503020204020204" pitchFamily="34" charset="-122"/>
                <a:cs typeface="微软雅黑" panose="020B0503020204020204" pitchFamily="34" charset="-122"/>
              </a:rPr>
              <a:t>只要是实时性要求不是很高的 基本都在用</a:t>
            </a:r>
            <a:r>
              <a:rPr lang="en-US" altLang="zh-CN" sz="1900" b="1" dirty="0" err="1">
                <a:latin typeface="微软雅黑" panose="020B0503020204020204" pitchFamily="34" charset="-122"/>
                <a:ea typeface="微软雅黑" panose="020B0503020204020204" pitchFamily="34" charset="-122"/>
                <a:cs typeface="微软雅黑" panose="020B0503020204020204" pitchFamily="34" charset="-122"/>
              </a:rPr>
              <a:t>sparkStreaming</a:t>
            </a:r>
            <a:r>
              <a:rPr lang="en-US" altLang="zh-CN" sz="19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900" b="1" dirty="0">
                <a:latin typeface="微软雅黑" panose="020B0503020204020204" pitchFamily="34" charset="-122"/>
                <a:ea typeface="微软雅黑" panose="020B0503020204020204" pitchFamily="34" charset="-122"/>
                <a:cs typeface="微软雅黑" panose="020B0503020204020204" pitchFamily="34" charset="-122"/>
              </a:rPr>
              <a:t>数据量大的基本也都在用</a:t>
            </a:r>
            <a:r>
              <a:rPr lang="en-US" altLang="zh-CN" sz="1900" b="1" dirty="0" err="1">
                <a:latin typeface="微软雅黑" panose="020B0503020204020204" pitchFamily="34" charset="-122"/>
                <a:ea typeface="微软雅黑" panose="020B0503020204020204" pitchFamily="34" charset="-122"/>
                <a:cs typeface="微软雅黑" panose="020B0503020204020204" pitchFamily="34" charset="-122"/>
              </a:rPr>
              <a:t>sparkStreaming</a:t>
            </a:r>
            <a:r>
              <a:rPr lang="zh-CN" altLang="en-US" sz="1900" b="1" dirty="0">
                <a:latin typeface="微软雅黑" panose="020B0503020204020204" pitchFamily="34" charset="-122"/>
                <a:ea typeface="微软雅黑" panose="020B0503020204020204" pitchFamily="34" charset="-122"/>
                <a:cs typeface="微软雅黑" panose="020B0503020204020204" pitchFamily="34" charset="-122"/>
              </a:rPr>
              <a:t>。</a:t>
            </a:r>
          </a:p>
          <a:p>
            <a:endParaRPr kumimoji="1" lang="zh-CN" altLang="en-US" dirty="0"/>
          </a:p>
        </p:txBody>
      </p:sp>
      <p:sp>
        <p:nvSpPr>
          <p:cNvPr id="3" name="标题 2">
            <a:extLst>
              <a:ext uri="{FF2B5EF4-FFF2-40B4-BE49-F238E27FC236}">
                <a16:creationId xmlns:a16="http://schemas.microsoft.com/office/drawing/2014/main" id="{A1695A4F-9E19-EA47-B6E7-E1C50A486128}"/>
              </a:ext>
            </a:extLst>
          </p:cNvPr>
          <p:cNvSpPr>
            <a:spLocks noGrp="1"/>
          </p:cNvSpPr>
          <p:nvPr>
            <p:ph type="title"/>
          </p:nvPr>
        </p:nvSpPr>
        <p:spPr/>
        <p:txBody>
          <a:bodyPr/>
          <a:lstStyle/>
          <a:p>
            <a:r>
              <a:rPr kumimoji="1" lang="zh-CN" altLang="en-US" dirty="0"/>
              <a:t>研究方向一的确定</a:t>
            </a:r>
          </a:p>
        </p:txBody>
      </p:sp>
      <p:sp>
        <p:nvSpPr>
          <p:cNvPr id="4" name="页脚占位符 3">
            <a:extLst>
              <a:ext uri="{FF2B5EF4-FFF2-40B4-BE49-F238E27FC236}">
                <a16:creationId xmlns:a16="http://schemas.microsoft.com/office/drawing/2014/main" id="{046D6B8B-4131-CD49-B276-B223A3263913}"/>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D23F7CA3-6703-AB4E-9F6A-398BAD34E07F}"/>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a:p>
        </p:txBody>
      </p:sp>
    </p:spTree>
    <p:extLst>
      <p:ext uri="{BB962C8B-B14F-4D97-AF65-F5344CB8AC3E}">
        <p14:creationId xmlns:p14="http://schemas.microsoft.com/office/powerpoint/2010/main" val="3230464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研究点介绍</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a:p>
        </p:txBody>
      </p:sp>
      <p:sp>
        <p:nvSpPr>
          <p:cNvPr id="12" name="išḷîdè">
            <a:extLst>
              <a:ext uri="{FF2B5EF4-FFF2-40B4-BE49-F238E27FC236}">
                <a16:creationId xmlns:a16="http://schemas.microsoft.com/office/drawing/2014/main" id="{7BA2564B-AEF4-3549-B3B2-E9415666CD16}"/>
              </a:ext>
            </a:extLst>
          </p:cNvPr>
          <p:cNvSpPr txBox="1">
            <a:spLocks/>
          </p:cNvSpPr>
          <p:nvPr/>
        </p:nvSpPr>
        <p:spPr>
          <a:xfrm>
            <a:off x="3843808" y="2533676"/>
            <a:ext cx="6623666" cy="895324"/>
          </a:xfrm>
          <a:prstGeom prst="rect">
            <a:avLst/>
          </a:prstGeom>
        </p:spPr>
        <p:txBody>
          <a:bodyPr anchor="ctr"/>
          <a:lstStyle>
            <a:lvl1pPr algn="l" rtl="0" eaLnBrk="0" fontAlgn="base" hangingPunct="0">
              <a:spcBef>
                <a:spcPct val="0"/>
              </a:spcBef>
              <a:spcAft>
                <a:spcPct val="0"/>
              </a:spcAft>
              <a:defRPr sz="2800" b="1" kern="1200">
                <a:solidFill>
                  <a:schemeClr val="tx1">
                    <a:lumMod val="75000"/>
                    <a:lumOff val="25000"/>
                  </a:schemeClr>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5pPr>
            <a:lvl6pPr marL="33839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6pPr>
            <a:lvl7pPr marL="676781"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7pPr>
            <a:lvl8pPr marL="1015169"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8pPr>
            <a:lvl9pPr marL="135356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9pPr>
          </a:lstStyle>
          <a:p>
            <a:r>
              <a:rPr lang="zh-CN" altLang="en-US" sz="2799" dirty="0"/>
              <a:t>海量存储引擎及索引选型与研究方向确认</a:t>
            </a:r>
          </a:p>
        </p:txBody>
      </p:sp>
      <p:sp>
        <p:nvSpPr>
          <p:cNvPr id="13" name="ïṡḻïďe">
            <a:extLst>
              <a:ext uri="{FF2B5EF4-FFF2-40B4-BE49-F238E27FC236}">
                <a16:creationId xmlns:a16="http://schemas.microsoft.com/office/drawing/2014/main" id="{17C12CBE-8053-1342-A01B-5E38417E8799}"/>
              </a:ext>
            </a:extLst>
          </p:cNvPr>
          <p:cNvSpPr txBox="1">
            <a:spLocks/>
          </p:cNvSpPr>
          <p:nvPr/>
        </p:nvSpPr>
        <p:spPr>
          <a:xfrm>
            <a:off x="3844925" y="3429000"/>
            <a:ext cx="4765674" cy="1015594"/>
          </a:xfrm>
        </p:spPr>
        <p:txBody>
          <a:bodyPr/>
          <a:lstStyle>
            <a:lvl1pPr marL="252459" indent="-252459" algn="l"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defRPr>
            </a:lvl1pPr>
            <a:lvl2pPr marL="549375" indent="-211177"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844705" indent="-168306" algn="l"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3pPr>
            <a:lvl4pPr marL="1182904"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4pPr>
            <a:lvl5pPr marL="1522692"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5pPr>
            <a:lvl6pPr marL="186114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6pPr>
            <a:lvl7pPr marL="219953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7pPr>
            <a:lvl8pPr marL="253792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8pPr>
            <a:lvl9pPr marL="287631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9pPr>
          </a:lstStyle>
          <a:p>
            <a:r>
              <a:rPr lang="zh-CN" altLang="en-US" sz="2299" dirty="0"/>
              <a:t>业务分析</a:t>
            </a:r>
            <a:endParaRPr lang="en-US" altLang="zh-CN" sz="2299" dirty="0"/>
          </a:p>
          <a:p>
            <a:r>
              <a:rPr lang="en-US" altLang="zh-CN" sz="2299" dirty="0" err="1"/>
              <a:t>Olap</a:t>
            </a:r>
            <a:r>
              <a:rPr lang="zh-CN" altLang="en-US" sz="2299" dirty="0"/>
              <a:t>引擎评估</a:t>
            </a:r>
            <a:endParaRPr lang="en-US" altLang="zh-CN" sz="2299" dirty="0"/>
          </a:p>
          <a:p>
            <a:r>
              <a:rPr lang="zh-CN" altLang="en-US" sz="2299" dirty="0"/>
              <a:t>存储引擎确认</a:t>
            </a:r>
          </a:p>
        </p:txBody>
      </p:sp>
      <p:sp>
        <p:nvSpPr>
          <p:cNvPr id="14" name="iṡľiďe">
            <a:extLst>
              <a:ext uri="{FF2B5EF4-FFF2-40B4-BE49-F238E27FC236}">
                <a16:creationId xmlns:a16="http://schemas.microsoft.com/office/drawing/2014/main" id="{48D57BFC-4033-6146-BFEB-6C8D395EE3B7}"/>
              </a:ext>
            </a:extLst>
          </p:cNvPr>
          <p:cNvSpPr txBox="1"/>
          <p:nvPr/>
        </p:nvSpPr>
        <p:spPr>
          <a:xfrm>
            <a:off x="2685098" y="3046914"/>
            <a:ext cx="1023486" cy="889883"/>
          </a:xfrm>
          <a:prstGeom prst="rect">
            <a:avLst/>
          </a:prstGeom>
          <a:noFill/>
          <a:ln w="117475">
            <a:noFill/>
          </a:ln>
        </p:spPr>
        <p:txBody>
          <a:bodyPr wrap="none" rtlCol="0">
            <a:prstTxWarp prst="textPlain">
              <a:avLst/>
            </a:prstTxWarp>
            <a:spAutoFit/>
          </a:bodyPr>
          <a:lstStyle/>
          <a:p>
            <a:r>
              <a:rPr lang="en-US" altLang="zh-CN" sz="1799" spc="100" dirty="0">
                <a:solidFill>
                  <a:srgbClr val="0070C0"/>
                </a:solidFill>
                <a:latin typeface="Impact" panose="020B0806030902050204" pitchFamily="34" charset="0"/>
                <a:cs typeface="Arial" panose="020B0604020202020204" pitchFamily="34" charset="0"/>
              </a:rPr>
              <a:t>/</a:t>
            </a:r>
            <a:r>
              <a:rPr lang="en-US" altLang="zh-CN" sz="100" spc="100" dirty="0">
                <a:solidFill>
                  <a:srgbClr val="0070C0"/>
                </a:solidFill>
                <a:latin typeface="Impact" panose="020B0806030902050204" pitchFamily="34" charset="0"/>
                <a:cs typeface="Arial" panose="020B0604020202020204" pitchFamily="34" charset="0"/>
              </a:rPr>
              <a:t> </a:t>
            </a:r>
            <a:r>
              <a:rPr lang="en-US" altLang="zh-CN" sz="1799" spc="100" dirty="0">
                <a:solidFill>
                  <a:srgbClr val="0070C0"/>
                </a:solidFill>
                <a:latin typeface="Impact" panose="020B0806030902050204" pitchFamily="34" charset="0"/>
                <a:cs typeface="Arial" panose="020B0604020202020204" pitchFamily="34" charset="0"/>
              </a:rPr>
              <a:t>02</a:t>
            </a:r>
            <a:endParaRPr lang="zh-CN" altLang="en-US" sz="1799" spc="100" dirty="0">
              <a:solidFill>
                <a:srgbClr val="0070C0"/>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1388823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课题存储查询业务解读</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17</a:t>
            </a:fld>
            <a:endParaRPr lang="zh-CN" altLang="en-US"/>
          </a:p>
        </p:txBody>
      </p:sp>
      <p:sp>
        <p:nvSpPr>
          <p:cNvPr id="6" name="Rounded Rectangle 34">
            <a:extLst>
              <a:ext uri="{FF2B5EF4-FFF2-40B4-BE49-F238E27FC236}">
                <a16:creationId xmlns:a16="http://schemas.microsoft.com/office/drawing/2014/main" id="{FE94DB60-0597-7246-BED3-9632B9D08D2D}"/>
              </a:ext>
            </a:extLst>
          </p:cNvPr>
          <p:cNvSpPr/>
          <p:nvPr/>
        </p:nvSpPr>
        <p:spPr>
          <a:xfrm>
            <a:off x="1619570" y="1269554"/>
            <a:ext cx="8956033" cy="1383554"/>
          </a:xfrm>
          <a:prstGeom prst="roundRect">
            <a:avLst>
              <a:gd name="adj" fmla="val 1098"/>
            </a:avLst>
          </a:prstGeom>
          <a:pattFill prst="ltUpDiag">
            <a:fgClr>
              <a:schemeClr val="bg1">
                <a:lumMod val="85000"/>
              </a:schemeClr>
            </a:fgClr>
            <a:bgClr>
              <a:schemeClr val="bg1"/>
            </a:bgClr>
          </a:patt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84089" tIns="240056" rIns="384089" bIns="240056" rtlCol="0" anchor="ctr"/>
          <a:lstStyle/>
          <a:p>
            <a:pPr eaLnBrk="0" fontAlgn="base" hangingPunct="0">
              <a:lnSpc>
                <a:spcPct val="150000"/>
              </a:lnSpc>
              <a:spcBef>
                <a:spcPct val="0"/>
              </a:spcBef>
              <a:spcAft>
                <a:spcPct val="0"/>
              </a:spcAft>
            </a:pPr>
            <a:endPar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endParaRPr>
          </a:p>
          <a:p>
            <a:pPr eaLnBrk="0" fontAlgn="base" hangingPunct="0">
              <a:lnSpc>
                <a:spcPct val="150000"/>
              </a:lnSpc>
              <a:spcBef>
                <a:spcPct val="0"/>
              </a:spcBef>
              <a:spcAft>
                <a:spcPct val="0"/>
              </a:spcAft>
            </a:pP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业  务：      </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1</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、超大规模的查询</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分析；</a:t>
            </a:r>
            <a:endPar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endParaRPr>
          </a:p>
          <a:p>
            <a:pPr eaLnBrk="0" fontAlgn="base" hangingPunct="0">
              <a:lnSpc>
                <a:spcPct val="150000"/>
              </a:lnSpc>
              <a:spcBef>
                <a:spcPct val="0"/>
              </a:spcBef>
              <a:spcAft>
                <a:spcPct val="0"/>
              </a:spcAft>
            </a:pP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2</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、有一定的并发要求；</a:t>
            </a:r>
            <a:endPar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endParaRPr>
          </a:p>
          <a:p>
            <a:pPr eaLnBrk="0" fontAlgn="base" hangingPunct="0">
              <a:lnSpc>
                <a:spcPct val="150000"/>
              </a:lnSpc>
              <a:spcBef>
                <a:spcPct val="0"/>
              </a:spcBef>
              <a:spcAft>
                <a:spcPct val="0"/>
              </a:spcAft>
            </a:pP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3</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、实时性要求；</a:t>
            </a:r>
            <a:endPar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endParaRPr>
          </a:p>
          <a:p>
            <a:pPr>
              <a:lnSpc>
                <a:spcPct val="150000"/>
              </a:lnSpc>
            </a:pPr>
            <a:endParaRPr lang="zh-CN" altLang="en-US" dirty="0">
              <a:solidFill>
                <a:schemeClr val="tx1"/>
              </a:solidFill>
            </a:endParaRPr>
          </a:p>
        </p:txBody>
      </p:sp>
      <p:sp>
        <p:nvSpPr>
          <p:cNvPr id="7" name="Rounded Rectangle 8">
            <a:extLst>
              <a:ext uri="{FF2B5EF4-FFF2-40B4-BE49-F238E27FC236}">
                <a16:creationId xmlns:a16="http://schemas.microsoft.com/office/drawing/2014/main" id="{4EDA8E70-CF87-A947-9451-A6807A4ED7CC}"/>
              </a:ext>
            </a:extLst>
          </p:cNvPr>
          <p:cNvSpPr/>
          <p:nvPr/>
        </p:nvSpPr>
        <p:spPr>
          <a:xfrm>
            <a:off x="1619571" y="3130872"/>
            <a:ext cx="4016966" cy="2977021"/>
          </a:xfrm>
          <a:prstGeom prst="roundRect">
            <a:avLst>
              <a:gd name="adj" fmla="val 2282"/>
            </a:avLst>
          </a:prstGeom>
          <a:solidFill>
            <a:schemeClr val="bg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4"/>
          </a:p>
        </p:txBody>
      </p:sp>
      <p:sp>
        <p:nvSpPr>
          <p:cNvPr id="8" name="TextBox 285">
            <a:extLst>
              <a:ext uri="{FF2B5EF4-FFF2-40B4-BE49-F238E27FC236}">
                <a16:creationId xmlns:a16="http://schemas.microsoft.com/office/drawing/2014/main" id="{FA2AED92-D046-DC43-B776-9C7902EB0ABF}"/>
              </a:ext>
            </a:extLst>
          </p:cNvPr>
          <p:cNvSpPr txBox="1"/>
          <p:nvPr/>
        </p:nvSpPr>
        <p:spPr>
          <a:xfrm>
            <a:off x="2039735" y="3265161"/>
            <a:ext cx="3693585" cy="2708442"/>
          </a:xfrm>
          <a:prstGeom prst="rect">
            <a:avLst/>
          </a:prstGeom>
          <a:noFill/>
        </p:spPr>
        <p:txBody>
          <a:bodyPr wrap="square" lIns="243847" tIns="121924" rIns="243847" bIns="121924" rtlCol="0">
            <a:spAutoFit/>
          </a:bodyPr>
          <a:lstStyle/>
          <a:p>
            <a:pPr marL="285750" indent="-285750">
              <a:lnSpc>
                <a:spcPct val="200000"/>
              </a:lnSpc>
              <a:buFont typeface="Arial" panose="020B0604020202020204" pitchFamily="34" charset="0"/>
              <a:buChar char="•"/>
            </a:pPr>
            <a:r>
              <a:rPr lang="en-US" altLang="zh-CN" sz="1600" dirty="0">
                <a:latin typeface="Microsoft YaHei" panose="020B0503020204020204" pitchFamily="34" charset="-122"/>
                <a:ea typeface="Microsoft YaHei" panose="020B0503020204020204" pitchFamily="34" charset="-122"/>
                <a:cs typeface="Microsoft YaHei" panose="020B0503020204020204" pitchFamily="34" charset="-122"/>
              </a:rPr>
              <a:t>PB</a:t>
            </a:r>
            <a:r>
              <a:rPr lang="zh-CN" altLang="en-US" sz="1600" dirty="0">
                <a:latin typeface="Microsoft YaHei" panose="020B0503020204020204" pitchFamily="34" charset="-122"/>
                <a:ea typeface="Microsoft YaHei" panose="020B0503020204020204" pitchFamily="34" charset="-122"/>
                <a:cs typeface="Microsoft YaHei" panose="020B0503020204020204" pitchFamily="34" charset="-122"/>
              </a:rPr>
              <a:t>级的数据存储</a:t>
            </a:r>
          </a:p>
          <a:p>
            <a:pPr marL="285750" indent="-285750">
              <a:lnSpc>
                <a:spcPct val="200000"/>
              </a:lnSpc>
              <a:buFont typeface="Arial" panose="020B0604020202020204" pitchFamily="34" charset="0"/>
              <a:buChar char="•"/>
            </a:pPr>
            <a:r>
              <a:rPr lang="zh-CN" altLang="en-US" sz="1600" dirty="0">
                <a:latin typeface="Microsoft YaHei" panose="020B0503020204020204" pitchFamily="34" charset="-122"/>
                <a:ea typeface="Microsoft YaHei" panose="020B0503020204020204" pitchFamily="34" charset="-122"/>
                <a:cs typeface="Microsoft YaHei" panose="020B0503020204020204" pitchFamily="34" charset="-122"/>
              </a:rPr>
              <a:t>高性能的查询</a:t>
            </a:r>
            <a:r>
              <a:rPr lang="en-US" altLang="zh-CN" sz="1600" dirty="0">
                <a:latin typeface="Microsoft YaHei" panose="020B0503020204020204" pitchFamily="34" charset="-122"/>
                <a:ea typeface="Microsoft YaHei" panose="020B0503020204020204" pitchFamily="34" charset="-122"/>
                <a:cs typeface="Microsoft YaHei" panose="020B0503020204020204" pitchFamily="34" charset="-122"/>
              </a:rPr>
              <a:t>/</a:t>
            </a:r>
            <a:r>
              <a:rPr lang="zh-CN" altLang="en-US" sz="1600" dirty="0">
                <a:latin typeface="Microsoft YaHei" panose="020B0503020204020204" pitchFamily="34" charset="-122"/>
                <a:ea typeface="Microsoft YaHei" panose="020B0503020204020204" pitchFamily="34" charset="-122"/>
                <a:cs typeface="Microsoft YaHei" panose="020B0503020204020204" pitchFamily="34" charset="-122"/>
              </a:rPr>
              <a:t>分析能力</a:t>
            </a:r>
          </a:p>
          <a:p>
            <a:pPr marL="285750" indent="-285750">
              <a:lnSpc>
                <a:spcPct val="200000"/>
              </a:lnSpc>
              <a:buFont typeface="Arial" panose="020B0604020202020204" pitchFamily="34" charset="0"/>
              <a:buChar char="•"/>
            </a:pPr>
            <a:r>
              <a:rPr lang="zh-CN" altLang="en-US" sz="1600" dirty="0">
                <a:latin typeface="Microsoft YaHei" panose="020B0503020204020204" pitchFamily="34" charset="-122"/>
                <a:ea typeface="Microsoft YaHei" panose="020B0503020204020204" pitchFamily="34" charset="-122"/>
                <a:cs typeface="Microsoft YaHei" panose="020B0503020204020204" pitchFamily="34" charset="-122"/>
              </a:rPr>
              <a:t>低延时写入及吞吐能力</a:t>
            </a:r>
            <a:endParaRPr lang="en-US" altLang="zh-CN" sz="1600" dirty="0">
              <a:latin typeface="Microsoft YaHei" panose="020B0503020204020204" pitchFamily="34" charset="-122"/>
              <a:ea typeface="Microsoft YaHei" panose="020B0503020204020204" pitchFamily="34" charset="-122"/>
              <a:cs typeface="Microsoft YaHei" panose="020B0503020204020204" pitchFamily="34" charset="-122"/>
            </a:endParaRPr>
          </a:p>
          <a:p>
            <a:pPr marL="285750" indent="-285750">
              <a:lnSpc>
                <a:spcPct val="200000"/>
              </a:lnSpc>
              <a:buFont typeface="Arial" panose="020B0604020202020204" pitchFamily="34" charset="0"/>
              <a:buChar char="•"/>
            </a:pPr>
            <a:r>
              <a:rPr lang="zh-CN" altLang="en-US" sz="1600" dirty="0">
                <a:latin typeface="Microsoft YaHei" panose="020B0503020204020204" pitchFamily="34" charset="-122"/>
                <a:ea typeface="Microsoft YaHei" panose="020B0503020204020204" pitchFamily="34" charset="-122"/>
                <a:cs typeface="Microsoft YaHei" panose="020B0503020204020204" pitchFamily="34" charset="-122"/>
              </a:rPr>
              <a:t>数据压缩</a:t>
            </a:r>
          </a:p>
          <a:p>
            <a:pPr marL="285750" indent="-285750">
              <a:lnSpc>
                <a:spcPct val="200000"/>
              </a:lnSpc>
              <a:buFont typeface="Arial" panose="020B0604020202020204" pitchFamily="34" charset="0"/>
              <a:buChar char="•"/>
            </a:pPr>
            <a:r>
              <a:rPr lang="zh-CN" altLang="en-US" sz="1600" dirty="0">
                <a:latin typeface="Microsoft YaHei" panose="020B0503020204020204" pitchFamily="34" charset="-122"/>
                <a:ea typeface="Microsoft YaHei" panose="020B0503020204020204" pitchFamily="34" charset="-122"/>
                <a:cs typeface="Microsoft YaHei" panose="020B0503020204020204" pitchFamily="34" charset="-122"/>
              </a:rPr>
              <a:t>跨中心能力</a:t>
            </a:r>
            <a:endParaRPr lang="en-US" altLang="zh-CN" sz="1600" dirty="0">
              <a:latin typeface="Microsoft YaHei" panose="020B0503020204020204" pitchFamily="34" charset="-122"/>
              <a:ea typeface="Microsoft YaHei" panose="020B0503020204020204" pitchFamily="34" charset="-122"/>
              <a:cs typeface="Microsoft YaHei" panose="020B0503020204020204" pitchFamily="34" charset="-122"/>
            </a:endParaRPr>
          </a:p>
        </p:txBody>
      </p:sp>
      <p:sp>
        <p:nvSpPr>
          <p:cNvPr id="9" name="右箭头 5">
            <a:extLst>
              <a:ext uri="{FF2B5EF4-FFF2-40B4-BE49-F238E27FC236}">
                <a16:creationId xmlns:a16="http://schemas.microsoft.com/office/drawing/2014/main" id="{18E24FC5-1301-B542-A66D-5C28920509E8}"/>
              </a:ext>
            </a:extLst>
          </p:cNvPr>
          <p:cNvSpPr/>
          <p:nvPr/>
        </p:nvSpPr>
        <p:spPr>
          <a:xfrm>
            <a:off x="5961032" y="3784635"/>
            <a:ext cx="404040" cy="1656563"/>
          </a:xfrm>
          <a:prstGeom prst="homePlate">
            <a:avLst/>
          </a:prstGeom>
          <a:solidFill>
            <a:srgbClr val="0070C0"/>
          </a:solidFill>
          <a:ln>
            <a:solidFill>
              <a:srgbClr val="0070C0"/>
            </a:solidFill>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sz="2134">
              <a:latin typeface="Microsoft YaHei" panose="020B0503020204020204" pitchFamily="34" charset="-122"/>
              <a:ea typeface="Microsoft YaHei" panose="020B0503020204020204" pitchFamily="34" charset="-122"/>
            </a:endParaRPr>
          </a:p>
        </p:txBody>
      </p:sp>
      <p:sp>
        <p:nvSpPr>
          <p:cNvPr id="10" name="Rounded Rectangle 17">
            <a:extLst>
              <a:ext uri="{FF2B5EF4-FFF2-40B4-BE49-F238E27FC236}">
                <a16:creationId xmlns:a16="http://schemas.microsoft.com/office/drawing/2014/main" id="{7161EF00-1A8A-4D42-8C94-C6541D7C77E6}"/>
              </a:ext>
            </a:extLst>
          </p:cNvPr>
          <p:cNvSpPr/>
          <p:nvPr/>
        </p:nvSpPr>
        <p:spPr>
          <a:xfrm>
            <a:off x="6558639" y="3130872"/>
            <a:ext cx="4016966" cy="2977021"/>
          </a:xfrm>
          <a:prstGeom prst="roundRect">
            <a:avLst>
              <a:gd name="adj" fmla="val 2282"/>
            </a:avLst>
          </a:prstGeom>
          <a:solidFill>
            <a:srgbClr val="0070C0"/>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dirty="0" err="1">
                <a:solidFill>
                  <a:srgbClr val="FFFF00"/>
                </a:solidFill>
                <a:latin typeface="Microsoft YaHei" panose="020B0503020204020204" pitchFamily="34" charset="-122"/>
                <a:ea typeface="Microsoft YaHei" panose="020B0503020204020204" pitchFamily="34" charset="-122"/>
              </a:rPr>
              <a:t>ClickHouse</a:t>
            </a:r>
            <a:endParaRPr lang="en-US" altLang="zh-CN" dirty="0">
              <a:solidFill>
                <a:srgbClr val="FFFF00"/>
              </a:solidFill>
              <a:latin typeface="Microsoft YaHei" panose="020B0503020204020204" pitchFamily="34" charset="-122"/>
              <a:ea typeface="Microsoft YaHei" panose="020B0503020204020204" pitchFamily="34" charset="-122"/>
            </a:endParaRPr>
          </a:p>
          <a:p>
            <a:pPr algn="ctr">
              <a:lnSpc>
                <a:spcPct val="150000"/>
              </a:lnSpc>
            </a:pPr>
            <a:r>
              <a:rPr lang="en-US" altLang="zh-CN" dirty="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Presto</a:t>
            </a:r>
          </a:p>
          <a:p>
            <a:pPr algn="ctr">
              <a:lnSpc>
                <a:spcPct val="150000"/>
              </a:lnSpc>
            </a:pPr>
            <a:r>
              <a:rPr lang="en-US" altLang="zh-CN" dirty="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HAWQ</a:t>
            </a:r>
          </a:p>
          <a:p>
            <a:pPr algn="ctr">
              <a:lnSpc>
                <a:spcPct val="150000"/>
              </a:lnSpc>
            </a:pPr>
            <a:r>
              <a:rPr lang="en-US" altLang="zh-CN" dirty="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Druid</a:t>
            </a:r>
          </a:p>
          <a:p>
            <a:pPr algn="ctr">
              <a:lnSpc>
                <a:spcPct val="150000"/>
              </a:lnSpc>
            </a:pPr>
            <a:r>
              <a:rPr lang="en-US" altLang="zh-CN" dirty="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Elastic Search</a:t>
            </a:r>
          </a:p>
        </p:txBody>
      </p:sp>
      <p:sp>
        <p:nvSpPr>
          <p:cNvPr id="11" name="右箭头 5">
            <a:extLst>
              <a:ext uri="{FF2B5EF4-FFF2-40B4-BE49-F238E27FC236}">
                <a16:creationId xmlns:a16="http://schemas.microsoft.com/office/drawing/2014/main" id="{C3FFDAF8-C719-6843-A37D-7525DCAAE3D5}"/>
              </a:ext>
            </a:extLst>
          </p:cNvPr>
          <p:cNvSpPr/>
          <p:nvPr/>
        </p:nvSpPr>
        <p:spPr>
          <a:xfrm rot="5400000">
            <a:off x="6008350" y="2190166"/>
            <a:ext cx="275610" cy="1329784"/>
          </a:xfrm>
          <a:prstGeom prst="homePlate">
            <a:avLst/>
          </a:prstGeom>
          <a:solidFill>
            <a:srgbClr val="0070C0"/>
          </a:solidFill>
          <a:ln>
            <a:solidFill>
              <a:srgbClr val="0070C0"/>
            </a:solidFill>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sz="2134"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689949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en-US" altLang="zh-CN" dirty="0" err="1"/>
              <a:t>Olap</a:t>
            </a:r>
            <a:r>
              <a:rPr kumimoji="1" lang="zh-CN" altLang="en-US" dirty="0"/>
              <a:t>引擎评估</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18</a:t>
            </a:fld>
            <a:endParaRPr lang="zh-CN" altLang="en-US"/>
          </a:p>
        </p:txBody>
      </p:sp>
      <p:pic>
        <p:nvPicPr>
          <p:cNvPr id="6" name="图片 5">
            <a:extLst>
              <a:ext uri="{FF2B5EF4-FFF2-40B4-BE49-F238E27FC236}">
                <a16:creationId xmlns:a16="http://schemas.microsoft.com/office/drawing/2014/main" id="{6E0E4525-229D-3942-AC0A-01856E7E71B5}"/>
              </a:ext>
            </a:extLst>
          </p:cNvPr>
          <p:cNvPicPr>
            <a:picLocks noChangeAspect="1"/>
          </p:cNvPicPr>
          <p:nvPr/>
        </p:nvPicPr>
        <p:blipFill>
          <a:blip r:embed="rId3"/>
          <a:stretch>
            <a:fillRect/>
          </a:stretch>
        </p:blipFill>
        <p:spPr>
          <a:xfrm>
            <a:off x="635639" y="1701602"/>
            <a:ext cx="5461948" cy="3456383"/>
          </a:xfrm>
          <a:prstGeom prst="rect">
            <a:avLst/>
          </a:prstGeom>
        </p:spPr>
      </p:pic>
      <p:pic>
        <p:nvPicPr>
          <p:cNvPr id="7" name="图片 6">
            <a:extLst>
              <a:ext uri="{FF2B5EF4-FFF2-40B4-BE49-F238E27FC236}">
                <a16:creationId xmlns:a16="http://schemas.microsoft.com/office/drawing/2014/main" id="{971B3B6F-6E08-784D-8FAA-95ADFD608F3E}"/>
              </a:ext>
            </a:extLst>
          </p:cNvPr>
          <p:cNvPicPr>
            <a:picLocks noChangeAspect="1"/>
          </p:cNvPicPr>
          <p:nvPr/>
        </p:nvPicPr>
        <p:blipFill>
          <a:blip r:embed="rId4"/>
          <a:stretch>
            <a:fillRect/>
          </a:stretch>
        </p:blipFill>
        <p:spPr>
          <a:xfrm>
            <a:off x="6313611" y="1701603"/>
            <a:ext cx="5552982" cy="3456383"/>
          </a:xfrm>
          <a:prstGeom prst="rect">
            <a:avLst/>
          </a:prstGeom>
        </p:spPr>
      </p:pic>
    </p:spTree>
    <p:extLst>
      <p:ext uri="{BB962C8B-B14F-4D97-AF65-F5344CB8AC3E}">
        <p14:creationId xmlns:p14="http://schemas.microsoft.com/office/powerpoint/2010/main" val="2455816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en-US" altLang="zh-CN" dirty="0" err="1"/>
              <a:t>ClickHouse</a:t>
            </a:r>
            <a:r>
              <a:rPr kumimoji="1" lang="zh-CN" altLang="en-US" dirty="0"/>
              <a:t>相关测试分析</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19</a:t>
            </a:fld>
            <a:endParaRPr lang="zh-CN" altLang="en-US"/>
          </a:p>
        </p:txBody>
      </p:sp>
      <p:grpSp>
        <p:nvGrpSpPr>
          <p:cNvPr id="6" name="组合 5">
            <a:extLst>
              <a:ext uri="{FF2B5EF4-FFF2-40B4-BE49-F238E27FC236}">
                <a16:creationId xmlns:a16="http://schemas.microsoft.com/office/drawing/2014/main" id="{67EA0B4A-AAE8-0047-9BF7-AEE5691C989A}"/>
              </a:ext>
            </a:extLst>
          </p:cNvPr>
          <p:cNvGrpSpPr/>
          <p:nvPr/>
        </p:nvGrpSpPr>
        <p:grpSpPr>
          <a:xfrm>
            <a:off x="729240" y="1272063"/>
            <a:ext cx="11017224" cy="4241061"/>
            <a:chOff x="306335" y="915566"/>
            <a:chExt cx="8708620" cy="3197179"/>
          </a:xfrm>
        </p:grpSpPr>
        <p:pic>
          <p:nvPicPr>
            <p:cNvPr id="7" name="图片 6">
              <a:extLst>
                <a:ext uri="{FF2B5EF4-FFF2-40B4-BE49-F238E27FC236}">
                  <a16:creationId xmlns:a16="http://schemas.microsoft.com/office/drawing/2014/main" id="{146D4CE2-39CC-FF4F-AA46-E4FFC5B8FEEA}"/>
                </a:ext>
              </a:extLst>
            </p:cNvPr>
            <p:cNvPicPr>
              <a:picLocks noChangeAspect="1"/>
            </p:cNvPicPr>
            <p:nvPr/>
          </p:nvPicPr>
          <p:blipFill>
            <a:blip r:embed="rId3"/>
            <a:stretch>
              <a:fillRect/>
            </a:stretch>
          </p:blipFill>
          <p:spPr>
            <a:xfrm>
              <a:off x="306335" y="915566"/>
              <a:ext cx="4430697" cy="2592288"/>
            </a:xfrm>
            <a:prstGeom prst="rect">
              <a:avLst/>
            </a:prstGeom>
            <a:ln>
              <a:solidFill>
                <a:schemeClr val="tx1">
                  <a:lumMod val="75000"/>
                  <a:lumOff val="25000"/>
                </a:schemeClr>
              </a:solidFill>
            </a:ln>
          </p:spPr>
        </p:pic>
        <p:pic>
          <p:nvPicPr>
            <p:cNvPr id="8" name="图片 7">
              <a:extLst>
                <a:ext uri="{FF2B5EF4-FFF2-40B4-BE49-F238E27FC236}">
                  <a16:creationId xmlns:a16="http://schemas.microsoft.com/office/drawing/2014/main" id="{185CFEF6-A0FE-D24E-BC01-8908626DD78D}"/>
                </a:ext>
              </a:extLst>
            </p:cNvPr>
            <p:cNvPicPr>
              <a:picLocks noChangeAspect="1"/>
            </p:cNvPicPr>
            <p:nvPr/>
          </p:nvPicPr>
          <p:blipFill>
            <a:blip r:embed="rId4"/>
            <a:stretch>
              <a:fillRect/>
            </a:stretch>
          </p:blipFill>
          <p:spPr>
            <a:xfrm>
              <a:off x="4788024" y="915566"/>
              <a:ext cx="4226931" cy="2592288"/>
            </a:xfrm>
            <a:prstGeom prst="rect">
              <a:avLst/>
            </a:prstGeom>
            <a:ln>
              <a:solidFill>
                <a:schemeClr val="tx1">
                  <a:lumMod val="75000"/>
                  <a:lumOff val="25000"/>
                </a:schemeClr>
              </a:solidFill>
            </a:ln>
          </p:spPr>
        </p:pic>
        <p:sp>
          <p:nvSpPr>
            <p:cNvPr id="9" name="文本框 8">
              <a:extLst>
                <a:ext uri="{FF2B5EF4-FFF2-40B4-BE49-F238E27FC236}">
                  <a16:creationId xmlns:a16="http://schemas.microsoft.com/office/drawing/2014/main" id="{723F5F72-7705-2C49-9EE7-EC7C85FA8CAB}"/>
                </a:ext>
              </a:extLst>
            </p:cNvPr>
            <p:cNvSpPr txBox="1"/>
            <p:nvPr/>
          </p:nvSpPr>
          <p:spPr>
            <a:xfrm>
              <a:off x="638967" y="3563192"/>
              <a:ext cx="3765432" cy="549553"/>
            </a:xfrm>
            <a:prstGeom prst="rect">
              <a:avLst/>
            </a:prstGeom>
            <a:noFill/>
          </p:spPr>
          <p:txBody>
            <a:bodyPr wrap="square" rtlCol="0">
              <a:spAutoFit/>
            </a:bodyPr>
            <a:lstStyle/>
            <a:p>
              <a:pPr algn="ctr">
                <a:lnSpc>
                  <a:spcPct val="120000"/>
                </a:lnSpc>
              </a:pPr>
              <a:r>
                <a:rPr kumimoji="1" lang="zh-CN" altLang="en-US" dirty="0">
                  <a:latin typeface="微软雅黑" panose="020B0503020204020204" pitchFamily="34" charset="-122"/>
                  <a:ea typeface="微软雅黑" panose="020B0503020204020204" pitchFamily="34" charset="-122"/>
                </a:rPr>
                <a:t>横向扩展对查询性能几乎无影响</a:t>
              </a:r>
              <a:endParaRPr kumimoji="1" lang="en-US" altLang="zh-CN" dirty="0">
                <a:latin typeface="微软雅黑" panose="020B0503020204020204" pitchFamily="34" charset="-122"/>
                <a:ea typeface="微软雅黑" panose="020B0503020204020204" pitchFamily="34" charset="-122"/>
              </a:endParaRPr>
            </a:p>
            <a:p>
              <a:pPr algn="ctr">
                <a:lnSpc>
                  <a:spcPct val="120000"/>
                </a:lnSpc>
              </a:pPr>
              <a:r>
                <a:rPr kumimoji="1" lang="zh-CN" altLang="en-US" dirty="0">
                  <a:latin typeface="微软雅黑" panose="020B0503020204020204" pitchFamily="34" charset="-122"/>
                  <a:ea typeface="微软雅黑" panose="020B0503020204020204" pitchFamily="34" charset="-122"/>
                </a:rPr>
                <a:t>可以基于单节点</a:t>
              </a:r>
              <a:r>
                <a:rPr kumimoji="1" lang="en-US" altLang="zh-CN" dirty="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分区评估查询性能</a:t>
              </a:r>
            </a:p>
          </p:txBody>
        </p:sp>
        <p:sp>
          <p:nvSpPr>
            <p:cNvPr id="10" name="文本框 9">
              <a:extLst>
                <a:ext uri="{FF2B5EF4-FFF2-40B4-BE49-F238E27FC236}">
                  <a16:creationId xmlns:a16="http://schemas.microsoft.com/office/drawing/2014/main" id="{7FC96113-B254-554D-88BE-61B62F64FBDA}"/>
                </a:ext>
              </a:extLst>
            </p:cNvPr>
            <p:cNvSpPr txBox="1"/>
            <p:nvPr/>
          </p:nvSpPr>
          <p:spPr>
            <a:xfrm>
              <a:off x="5531368" y="3563192"/>
              <a:ext cx="2566135" cy="549553"/>
            </a:xfrm>
            <a:prstGeom prst="rect">
              <a:avLst/>
            </a:prstGeom>
            <a:noFill/>
          </p:spPr>
          <p:txBody>
            <a:bodyPr wrap="none" rtlCol="0">
              <a:spAutoFit/>
            </a:bodyPr>
            <a:lstStyle/>
            <a:p>
              <a:pPr algn="ctr">
                <a:lnSpc>
                  <a:spcPct val="120000"/>
                </a:lnSpc>
              </a:pPr>
              <a:r>
                <a:rPr kumimoji="1" lang="zh-CN" altLang="en-US" sz="1600" dirty="0">
                  <a:latin typeface="微软雅黑" panose="020B0503020204020204" pitchFamily="34" charset="-122"/>
                  <a:ea typeface="微软雅黑" panose="020B0503020204020204" pitchFamily="34" charset="-122"/>
                </a:rPr>
                <a:t> </a:t>
              </a:r>
              <a:r>
                <a:rPr kumimoji="1" lang="zh-CN" altLang="en-US" dirty="0">
                  <a:latin typeface="微软雅黑" panose="020B0503020204020204" pitchFamily="34" charset="-122"/>
                  <a:ea typeface="微软雅黑" panose="020B0503020204020204" pitchFamily="34" charset="-122"/>
                </a:rPr>
                <a:t>数据预热对查询有数量级提升</a:t>
              </a:r>
              <a:endParaRPr kumimoji="1" lang="en-US" altLang="zh-CN" dirty="0">
                <a:latin typeface="微软雅黑" panose="020B0503020204020204" pitchFamily="34" charset="-122"/>
                <a:ea typeface="微软雅黑" panose="020B0503020204020204" pitchFamily="34" charset="-122"/>
              </a:endParaRPr>
            </a:p>
            <a:p>
              <a:pPr algn="ctr">
                <a:lnSpc>
                  <a:spcPct val="120000"/>
                </a:lnSpc>
              </a:pPr>
              <a:r>
                <a:rPr kumimoji="1" lang="zh-CN" altLang="en-US" dirty="0">
                  <a:latin typeface="微软雅黑" panose="020B0503020204020204" pitchFamily="34" charset="-122"/>
                  <a:ea typeface="微软雅黑" panose="020B0503020204020204" pitchFamily="34" charset="-122"/>
                </a:rPr>
                <a:t> 针对缓存更换条件同样生效</a:t>
              </a:r>
            </a:p>
          </p:txBody>
        </p:sp>
        <p:sp>
          <p:nvSpPr>
            <p:cNvPr id="11" name="文本框 10">
              <a:extLst>
                <a:ext uri="{FF2B5EF4-FFF2-40B4-BE49-F238E27FC236}">
                  <a16:creationId xmlns:a16="http://schemas.microsoft.com/office/drawing/2014/main" id="{47E06181-E256-334F-A1E9-FBF926B66F53}"/>
                </a:ext>
              </a:extLst>
            </p:cNvPr>
            <p:cNvSpPr txBox="1"/>
            <p:nvPr/>
          </p:nvSpPr>
          <p:spPr>
            <a:xfrm>
              <a:off x="5118963" y="1016059"/>
              <a:ext cx="3168352" cy="230457"/>
            </a:xfrm>
            <a:prstGeom prst="rect">
              <a:avLst/>
            </a:prstGeom>
            <a:solidFill>
              <a:srgbClr val="DFEBF7"/>
            </a:solidFill>
          </p:spPr>
          <p:txBody>
            <a:bodyPr wrap="square" rtlCol="0">
              <a:spAutoFit/>
            </a:bodyPr>
            <a:lstStyle/>
            <a:p>
              <a:pPr algn="r"/>
              <a:r>
                <a:rPr kumimoji="1" lang="en-US" altLang="zh-CN" dirty="0" err="1">
                  <a:solidFill>
                    <a:schemeClr val="bg1">
                      <a:lumMod val="50000"/>
                    </a:schemeClr>
                  </a:solidFill>
                  <a:latin typeface="Microsoft YaHei" panose="020B0503020204020204" pitchFamily="34" charset="-122"/>
                  <a:ea typeface="Microsoft YaHei" panose="020B0503020204020204" pitchFamily="34" charset="-122"/>
                </a:rPr>
                <a:t>PageCache</a:t>
              </a:r>
              <a:r>
                <a:rPr kumimoji="1" lang="zh-CN" altLang="en-US" dirty="0">
                  <a:solidFill>
                    <a:schemeClr val="bg1">
                      <a:lumMod val="50000"/>
                    </a:schemeClr>
                  </a:solidFill>
                  <a:latin typeface="Microsoft YaHei" panose="020B0503020204020204" pitchFamily="34" charset="-122"/>
                  <a:ea typeface="Microsoft YaHei" panose="020B0503020204020204" pitchFamily="34" charset="-122"/>
                </a:rPr>
                <a:t>缓存对查询的影响</a:t>
              </a:r>
            </a:p>
          </p:txBody>
        </p:sp>
      </p:grpSp>
    </p:spTree>
    <p:extLst>
      <p:ext uri="{BB962C8B-B14F-4D97-AF65-F5344CB8AC3E}">
        <p14:creationId xmlns:p14="http://schemas.microsoft.com/office/powerpoint/2010/main" val="1366122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D00DFD0-6D17-AE4D-B214-4EF4460FB433}"/>
              </a:ext>
            </a:extLst>
          </p:cNvPr>
          <p:cNvSpPr>
            <a:spLocks noGrp="1"/>
          </p:cNvSpPr>
          <p:nvPr>
            <p:ph type="title"/>
          </p:nvPr>
        </p:nvSpPr>
        <p:spPr/>
        <p:txBody>
          <a:bodyPr/>
          <a:lstStyle/>
          <a:p>
            <a:r>
              <a:rPr kumimoji="1" lang="zh-CN" altLang="en-US" dirty="0"/>
              <a:t>目录</a:t>
            </a:r>
          </a:p>
        </p:txBody>
      </p:sp>
      <p:sp>
        <p:nvSpPr>
          <p:cNvPr id="4" name="页脚占位符 3">
            <a:extLst>
              <a:ext uri="{FF2B5EF4-FFF2-40B4-BE49-F238E27FC236}">
                <a16:creationId xmlns:a16="http://schemas.microsoft.com/office/drawing/2014/main" id="{779771D7-095A-4343-8FC5-A32BD16E875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521D79A9-1FF9-9049-B5F0-9BA66BB6FB27}"/>
              </a:ext>
            </a:extLst>
          </p:cNvPr>
          <p:cNvSpPr>
            <a:spLocks noGrp="1"/>
          </p:cNvSpPr>
          <p:nvPr>
            <p:ph type="sldNum" sz="quarter" idx="12"/>
          </p:nvPr>
        </p:nvSpPr>
        <p:spPr/>
        <p:txBody>
          <a:bodyPr/>
          <a:lstStyle/>
          <a:p>
            <a:fld id="{5DD3DB80-B894-403A-B48E-6FDC1A72010E}" type="slidenum">
              <a:rPr lang="zh-CN" altLang="en-US" smtClean="0"/>
              <a:pPr/>
              <a:t>2</a:t>
            </a:fld>
            <a:endParaRPr lang="zh-CN" altLang="en-US"/>
          </a:p>
        </p:txBody>
      </p:sp>
      <p:sp>
        <p:nvSpPr>
          <p:cNvPr id="28" name="圆角矩形 139">
            <a:extLst>
              <a:ext uri="{FF2B5EF4-FFF2-40B4-BE49-F238E27FC236}">
                <a16:creationId xmlns:a16="http://schemas.microsoft.com/office/drawing/2014/main" id="{56670DBD-3639-F04F-A385-B4140488EE60}"/>
              </a:ext>
            </a:extLst>
          </p:cNvPr>
          <p:cNvSpPr/>
          <p:nvPr/>
        </p:nvSpPr>
        <p:spPr>
          <a:xfrm>
            <a:off x="4960002" y="2905474"/>
            <a:ext cx="5649656" cy="540000"/>
          </a:xfrm>
          <a:prstGeom prst="round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本周工作回顾</a:t>
            </a:r>
          </a:p>
        </p:txBody>
      </p:sp>
      <p:sp>
        <p:nvSpPr>
          <p:cNvPr id="29" name="圆角矩形 140">
            <a:extLst>
              <a:ext uri="{FF2B5EF4-FFF2-40B4-BE49-F238E27FC236}">
                <a16:creationId xmlns:a16="http://schemas.microsoft.com/office/drawing/2014/main" id="{A21195C0-4329-EB4E-A3C3-CE9707DD879F}"/>
              </a:ext>
            </a:extLst>
          </p:cNvPr>
          <p:cNvSpPr/>
          <p:nvPr/>
        </p:nvSpPr>
        <p:spPr>
          <a:xfrm>
            <a:off x="4960002" y="3744732"/>
            <a:ext cx="5649656" cy="540000"/>
          </a:xfrm>
          <a:prstGeom prst="round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685800">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整体架构介绍</a:t>
            </a:r>
            <a:endPar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宋体" pitchFamily="2" charset="-122"/>
            </a:endParaRPr>
          </a:p>
        </p:txBody>
      </p:sp>
      <p:sp>
        <p:nvSpPr>
          <p:cNvPr id="30" name="圆角矩形 141">
            <a:extLst>
              <a:ext uri="{FF2B5EF4-FFF2-40B4-BE49-F238E27FC236}">
                <a16:creationId xmlns:a16="http://schemas.microsoft.com/office/drawing/2014/main" id="{AA628C33-D87E-264B-9008-0DFD3D8AB9BC}"/>
              </a:ext>
            </a:extLst>
          </p:cNvPr>
          <p:cNvSpPr/>
          <p:nvPr/>
        </p:nvSpPr>
        <p:spPr>
          <a:xfrm>
            <a:off x="4960002" y="4583991"/>
            <a:ext cx="5649656" cy="540000"/>
          </a:xfrm>
          <a:prstGeom prst="round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685800" fontAlgn="auto">
              <a:lnSpc>
                <a:spcPct val="150000"/>
              </a:lnSpc>
              <a:spcBef>
                <a:spcPts val="0"/>
              </a:spcBef>
              <a:spcAft>
                <a:spcPts val="0"/>
              </a:spcAft>
              <a:buFont typeface="Arial" panose="020B0604020202020204" pitchFamily="34" charset="0"/>
              <a:buChar char="•"/>
              <a:defRP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下周计划</a:t>
            </a:r>
            <a:endPar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宋体" pitchFamily="2" charset="-122"/>
            </a:endParaRPr>
          </a:p>
        </p:txBody>
      </p:sp>
      <p:sp>
        <p:nvSpPr>
          <p:cNvPr id="31" name="圆角矩形 139">
            <a:extLst>
              <a:ext uri="{FF2B5EF4-FFF2-40B4-BE49-F238E27FC236}">
                <a16:creationId xmlns:a16="http://schemas.microsoft.com/office/drawing/2014/main" id="{237FF315-2692-BC43-8A28-37286A8AB6BC}"/>
              </a:ext>
            </a:extLst>
          </p:cNvPr>
          <p:cNvSpPr/>
          <p:nvPr/>
        </p:nvSpPr>
        <p:spPr>
          <a:xfrm>
            <a:off x="4960002" y="2066216"/>
            <a:ext cx="5649656" cy="540000"/>
          </a:xfrm>
          <a:prstGeom prst="round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bg1"/>
                </a:solidFill>
                <a:latin typeface="Microsoft YaHei Light" panose="020B0503020204020204" pitchFamily="34" charset="-122"/>
                <a:ea typeface="Microsoft YaHei Light" panose="020B0503020204020204" pitchFamily="34" charset="-122"/>
                <a:cs typeface="+mn-ea"/>
                <a:sym typeface="+mn-lt"/>
              </a:rPr>
              <a:t>课题基本介绍</a:t>
            </a:r>
          </a:p>
        </p:txBody>
      </p:sp>
      <p:pic>
        <p:nvPicPr>
          <p:cNvPr id="36" name="图片 35" descr="图标&#10;&#10;描述已自动生成">
            <a:extLst>
              <a:ext uri="{FF2B5EF4-FFF2-40B4-BE49-F238E27FC236}">
                <a16:creationId xmlns:a16="http://schemas.microsoft.com/office/drawing/2014/main" id="{DD50B507-408F-6D41-A9BC-F9CDA8645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887" y="1824608"/>
            <a:ext cx="3029383" cy="3029383"/>
          </a:xfrm>
          <a:prstGeom prst="rect">
            <a:avLst/>
          </a:prstGeom>
        </p:spPr>
      </p:pic>
    </p:spTree>
    <p:extLst>
      <p:ext uri="{BB962C8B-B14F-4D97-AF65-F5344CB8AC3E}">
        <p14:creationId xmlns:p14="http://schemas.microsoft.com/office/powerpoint/2010/main" val="190380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0B235D7-55FA-904A-BF3E-2EB5742032A2}"/>
              </a:ext>
            </a:extLst>
          </p:cNvPr>
          <p:cNvSpPr>
            <a:spLocks noGrp="1"/>
          </p:cNvSpPr>
          <p:nvPr>
            <p:ph type="title"/>
          </p:nvPr>
        </p:nvSpPr>
        <p:spPr/>
        <p:txBody>
          <a:bodyPr/>
          <a:lstStyle/>
          <a:p>
            <a:r>
              <a:rPr kumimoji="1" lang="zh-CN" altLang="en-US" dirty="0"/>
              <a:t>研究方向二的确定</a:t>
            </a:r>
          </a:p>
        </p:txBody>
      </p:sp>
      <p:sp>
        <p:nvSpPr>
          <p:cNvPr id="4" name="页脚占位符 3">
            <a:extLst>
              <a:ext uri="{FF2B5EF4-FFF2-40B4-BE49-F238E27FC236}">
                <a16:creationId xmlns:a16="http://schemas.microsoft.com/office/drawing/2014/main" id="{4DDBEFA8-8E46-B34F-922C-4C7DB4AFA8D3}"/>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3D7C5602-F5AE-5544-8F02-F256E3778F71}"/>
              </a:ext>
            </a:extLst>
          </p:cNvPr>
          <p:cNvSpPr>
            <a:spLocks noGrp="1"/>
          </p:cNvSpPr>
          <p:nvPr>
            <p:ph type="sldNum" sz="quarter" idx="12"/>
          </p:nvPr>
        </p:nvSpPr>
        <p:spPr/>
        <p:txBody>
          <a:bodyPr/>
          <a:lstStyle/>
          <a:p>
            <a:fld id="{5DD3DB80-B894-403A-B48E-6FDC1A72010E}" type="slidenum">
              <a:rPr lang="zh-CN" altLang="en-US" smtClean="0"/>
              <a:pPr/>
              <a:t>20</a:t>
            </a:fld>
            <a:endParaRPr lang="zh-CN" altLang="en-US"/>
          </a:p>
        </p:txBody>
      </p:sp>
      <p:sp>
        <p:nvSpPr>
          <p:cNvPr id="6" name="内容占位符 1">
            <a:extLst>
              <a:ext uri="{FF2B5EF4-FFF2-40B4-BE49-F238E27FC236}">
                <a16:creationId xmlns:a16="http://schemas.microsoft.com/office/drawing/2014/main" id="{7CACEF63-AB2C-4947-81A8-E0D52951904C}"/>
              </a:ext>
            </a:extLst>
          </p:cNvPr>
          <p:cNvSpPr txBox="1">
            <a:spLocks/>
          </p:cNvSpPr>
          <p:nvPr/>
        </p:nvSpPr>
        <p:spPr>
          <a:xfrm>
            <a:off x="669924" y="1162501"/>
            <a:ext cx="10736156" cy="5019675"/>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700" b="1" dirty="0">
                <a:solidFill>
                  <a:schemeClr val="accent4"/>
                </a:solidFill>
                <a:latin typeface="微软雅黑" panose="020B0503020204020204" pitchFamily="34" charset="-122"/>
                <a:ea typeface="微软雅黑" panose="020B0503020204020204" pitchFamily="34" charset="-122"/>
              </a:rPr>
              <a:t>研究海量数据存储快速检索的索引方案</a:t>
            </a:r>
            <a:endParaRPr lang="en-US" altLang="zh-CN" sz="2700" b="1" dirty="0">
              <a:solidFill>
                <a:schemeClr val="accent4"/>
              </a:solidFill>
              <a:latin typeface="微软雅黑" panose="020B0503020204020204" pitchFamily="34" charset="-122"/>
              <a:ea typeface="微软雅黑" panose="020B0503020204020204" pitchFamily="34" charset="-122"/>
            </a:endParaRPr>
          </a:p>
          <a:p>
            <a:pPr lvl="1">
              <a:lnSpc>
                <a:spcPct val="150000"/>
              </a:lnSpc>
            </a:pPr>
            <a:r>
              <a:rPr lang="zh-CN" altLang="en-US" sz="2000" dirty="0">
                <a:latin typeface="微软雅黑" panose="020B0503020204020204" pitchFamily="34" charset="-122"/>
                <a:ea typeface="微软雅黑" panose="020B0503020204020204" pitchFamily="34" charset="-122"/>
              </a:rPr>
              <a:t>引擎基于</a:t>
            </a:r>
            <a:r>
              <a:rPr lang="en-US" altLang="zh-CN" sz="2000" dirty="0" err="1">
                <a:latin typeface="微软雅黑" panose="020B0503020204020204" pitchFamily="34" charset="-122"/>
                <a:ea typeface="微软雅黑" panose="020B0503020204020204" pitchFamily="34" charset="-122"/>
              </a:rPr>
              <a:t>Clickhouse</a:t>
            </a: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MergeTree</a:t>
            </a:r>
            <a:r>
              <a:rPr lang="zh-CN" altLang="en-US" sz="2000" dirty="0">
                <a:latin typeface="微软雅黑" panose="020B0503020204020204" pitchFamily="34" charset="-122"/>
                <a:ea typeface="微软雅黑" panose="020B0503020204020204" pitchFamily="34" charset="-122"/>
              </a:rPr>
              <a:t>引擎</a:t>
            </a:r>
            <a:endParaRPr lang="en-US" altLang="zh-CN" sz="2000" dirty="0">
              <a:latin typeface="微软雅黑" panose="020B0503020204020204" pitchFamily="34" charset="-122"/>
              <a:ea typeface="微软雅黑" panose="020B0503020204020204" pitchFamily="34" charset="-122"/>
            </a:endParaRPr>
          </a:p>
          <a:p>
            <a:pPr lvl="2">
              <a:lnSpc>
                <a:spcPct val="150000"/>
              </a:lnSpc>
            </a:pPr>
            <a:r>
              <a:rPr lang="zh-CN" altLang="en-US" sz="1800" dirty="0">
                <a:latin typeface="微软雅黑" panose="020B0503020204020204" pitchFamily="34" charset="-122"/>
                <a:ea typeface="微软雅黑" panose="020B0503020204020204" pitchFamily="34" charset="-122"/>
              </a:rPr>
              <a:t>基于列式存储</a:t>
            </a:r>
            <a:endParaRPr lang="en-US" altLang="zh-CN" sz="1800" dirty="0">
              <a:latin typeface="微软雅黑" panose="020B0503020204020204" pitchFamily="34" charset="-122"/>
              <a:ea typeface="微软雅黑" panose="020B0503020204020204" pitchFamily="34" charset="-122"/>
            </a:endParaRPr>
          </a:p>
          <a:p>
            <a:pPr lvl="2">
              <a:lnSpc>
                <a:spcPct val="150000"/>
              </a:lnSpc>
            </a:pPr>
            <a:r>
              <a:rPr lang="zh-CN" altLang="en-US" sz="1800" dirty="0">
                <a:latin typeface="微软雅黑" panose="020B0503020204020204" pitchFamily="34" charset="-122"/>
                <a:ea typeface="微软雅黑" panose="020B0503020204020204" pitchFamily="34" charset="-122"/>
              </a:rPr>
              <a:t>线性可扩展</a:t>
            </a:r>
            <a:endParaRPr lang="en-US" altLang="zh-CN" sz="1800" dirty="0">
              <a:latin typeface="微软雅黑" panose="020B0503020204020204" pitchFamily="34" charset="-122"/>
              <a:ea typeface="微软雅黑" panose="020B0503020204020204" pitchFamily="34" charset="-122"/>
            </a:endParaRPr>
          </a:p>
          <a:p>
            <a:pPr lvl="2">
              <a:lnSpc>
                <a:spcPct val="150000"/>
              </a:lnSpc>
            </a:pPr>
            <a:r>
              <a:rPr lang="en-US" altLang="zh-CN" sz="1800" dirty="0">
                <a:latin typeface="微软雅黑" panose="020B0503020204020204" pitchFamily="34" charset="-122"/>
                <a:ea typeface="微软雅黑" panose="020B0503020204020204" pitchFamily="34" charset="-122"/>
              </a:rPr>
              <a:t>SQL</a:t>
            </a:r>
            <a:r>
              <a:rPr lang="zh-CN" altLang="en-US" sz="1800" dirty="0">
                <a:latin typeface="微软雅黑" panose="020B0503020204020204" pitchFamily="34" charset="-122"/>
                <a:ea typeface="微软雅黑" panose="020B0503020204020204" pitchFamily="34" charset="-122"/>
              </a:rPr>
              <a:t>支持</a:t>
            </a:r>
            <a:endParaRPr lang="en-US" altLang="zh-CN" sz="1800" dirty="0">
              <a:latin typeface="微软雅黑" panose="020B0503020204020204" pitchFamily="34" charset="-122"/>
              <a:ea typeface="微软雅黑" panose="020B0503020204020204" pitchFamily="34" charset="-122"/>
            </a:endParaRPr>
          </a:p>
          <a:p>
            <a:pPr lvl="2">
              <a:lnSpc>
                <a:spcPct val="150000"/>
              </a:lnSpc>
            </a:pPr>
            <a:r>
              <a:rPr lang="zh-CN" altLang="en-US" sz="1800" dirty="0">
                <a:latin typeface="微软雅黑" panose="020B0503020204020204" pitchFamily="34" charset="-122"/>
                <a:ea typeface="微软雅黑" panose="020B0503020204020204" pitchFamily="34" charset="-122"/>
              </a:rPr>
              <a:t>能够存储和处理</a:t>
            </a:r>
            <a:r>
              <a:rPr lang="en-US" altLang="zh-CN" sz="1800" dirty="0">
                <a:latin typeface="微软雅黑" panose="020B0503020204020204" pitchFamily="34" charset="-122"/>
                <a:ea typeface="微软雅黑" panose="020B0503020204020204" pitchFamily="34" charset="-122"/>
              </a:rPr>
              <a:t>PB</a:t>
            </a:r>
            <a:r>
              <a:rPr lang="zh-CN" altLang="en-US" sz="1800" dirty="0">
                <a:latin typeface="微软雅黑" panose="020B0503020204020204" pitchFamily="34" charset="-122"/>
                <a:ea typeface="微软雅黑" panose="020B0503020204020204" pitchFamily="34" charset="-122"/>
              </a:rPr>
              <a:t>级数据</a:t>
            </a:r>
            <a:endParaRPr lang="en-US" altLang="zh-CN" sz="1800" dirty="0">
              <a:latin typeface="微软雅黑" panose="020B0503020204020204" pitchFamily="34" charset="-122"/>
              <a:ea typeface="微软雅黑" panose="020B0503020204020204" pitchFamily="34" charset="-122"/>
            </a:endParaRPr>
          </a:p>
          <a:p>
            <a:pPr lvl="2">
              <a:lnSpc>
                <a:spcPct val="150000"/>
              </a:lnSpc>
            </a:pPr>
            <a:r>
              <a:rPr lang="zh-CN" altLang="en-US" sz="1800" dirty="0">
                <a:latin typeface="微软雅黑" panose="020B0503020204020204" pitchFamily="34" charset="-122"/>
                <a:ea typeface="微软雅黑" panose="020B0503020204020204" pitchFamily="34" charset="-122"/>
              </a:rPr>
              <a:t>专为</a:t>
            </a:r>
            <a:r>
              <a:rPr lang="en-US" altLang="zh-CN" sz="1800" dirty="0">
                <a:latin typeface="微软雅黑" panose="020B0503020204020204" pitchFamily="34" charset="-122"/>
                <a:ea typeface="微软雅黑" panose="020B0503020204020204" pitchFamily="34" charset="-122"/>
              </a:rPr>
              <a:t>OLAP</a:t>
            </a:r>
            <a:r>
              <a:rPr lang="zh-CN" altLang="en-US" sz="1800" dirty="0">
                <a:latin typeface="微软雅黑" panose="020B0503020204020204" pitchFamily="34" charset="-122"/>
                <a:ea typeface="微软雅黑" panose="020B0503020204020204" pitchFamily="34" charset="-122"/>
              </a:rPr>
              <a:t>设计</a:t>
            </a:r>
            <a:endParaRPr lang="en-US" altLang="zh-CN" sz="1800" dirty="0">
              <a:latin typeface="微软雅黑" panose="020B0503020204020204" pitchFamily="34" charset="-122"/>
              <a:ea typeface="微软雅黑" panose="020B0503020204020204" pitchFamily="34" charset="-122"/>
            </a:endParaRPr>
          </a:p>
          <a:p>
            <a:pPr marL="457177" lvl="1" indent="0">
              <a:lnSpc>
                <a:spcPct val="150000"/>
              </a:lnSpc>
              <a:buNone/>
            </a:pPr>
            <a:endParaRPr lang="en-US" altLang="zh-CN" sz="2500" dirty="0">
              <a:latin typeface="微软雅黑" panose="020B0503020204020204" pitchFamily="34" charset="-122"/>
              <a:ea typeface="微软雅黑" panose="020B0503020204020204" pitchFamily="34" charset="-122"/>
            </a:endParaRPr>
          </a:p>
          <a:p>
            <a:endParaRPr kumimoji="1" lang="zh-CN" altLang="en-US" sz="2700" dirty="0"/>
          </a:p>
        </p:txBody>
      </p:sp>
    </p:spTree>
    <p:extLst>
      <p:ext uri="{BB962C8B-B14F-4D97-AF65-F5344CB8AC3E}">
        <p14:creationId xmlns:p14="http://schemas.microsoft.com/office/powerpoint/2010/main" val="3447222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研究点介绍</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21</a:t>
            </a:fld>
            <a:endParaRPr lang="zh-CN" altLang="en-US"/>
          </a:p>
        </p:txBody>
      </p:sp>
      <p:sp>
        <p:nvSpPr>
          <p:cNvPr id="12" name="išḷîdè">
            <a:extLst>
              <a:ext uri="{FF2B5EF4-FFF2-40B4-BE49-F238E27FC236}">
                <a16:creationId xmlns:a16="http://schemas.microsoft.com/office/drawing/2014/main" id="{7BA2564B-AEF4-3549-B3B2-E9415666CD16}"/>
              </a:ext>
            </a:extLst>
          </p:cNvPr>
          <p:cNvSpPr txBox="1">
            <a:spLocks/>
          </p:cNvSpPr>
          <p:nvPr/>
        </p:nvSpPr>
        <p:spPr>
          <a:xfrm>
            <a:off x="3843808" y="2533676"/>
            <a:ext cx="5961245" cy="895324"/>
          </a:xfrm>
          <a:prstGeom prst="rect">
            <a:avLst/>
          </a:prstGeom>
        </p:spPr>
        <p:txBody>
          <a:bodyPr anchor="ctr"/>
          <a:lstStyle>
            <a:lvl1pPr algn="l" rtl="0" eaLnBrk="0" fontAlgn="base" hangingPunct="0">
              <a:spcBef>
                <a:spcPct val="0"/>
              </a:spcBef>
              <a:spcAft>
                <a:spcPct val="0"/>
              </a:spcAft>
              <a:defRPr sz="2800" b="1" kern="1200">
                <a:solidFill>
                  <a:schemeClr val="tx1">
                    <a:lumMod val="75000"/>
                    <a:lumOff val="25000"/>
                  </a:schemeClr>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5pPr>
            <a:lvl6pPr marL="33839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6pPr>
            <a:lvl7pPr marL="676781"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7pPr>
            <a:lvl8pPr marL="1015169"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8pPr>
            <a:lvl9pPr marL="135356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9pPr>
          </a:lstStyle>
          <a:p>
            <a:r>
              <a:rPr lang="zh-CN" altLang="en-US" sz="2799" dirty="0"/>
              <a:t>数据预警模型选型与研究方向确认</a:t>
            </a:r>
          </a:p>
        </p:txBody>
      </p:sp>
      <p:sp>
        <p:nvSpPr>
          <p:cNvPr id="13" name="ïṡḻïďe">
            <a:extLst>
              <a:ext uri="{FF2B5EF4-FFF2-40B4-BE49-F238E27FC236}">
                <a16:creationId xmlns:a16="http://schemas.microsoft.com/office/drawing/2014/main" id="{17C12CBE-8053-1342-A01B-5E38417E8799}"/>
              </a:ext>
            </a:extLst>
          </p:cNvPr>
          <p:cNvSpPr txBox="1">
            <a:spLocks/>
          </p:cNvSpPr>
          <p:nvPr/>
        </p:nvSpPr>
        <p:spPr>
          <a:xfrm>
            <a:off x="3844925" y="3429000"/>
            <a:ext cx="4765674" cy="1015594"/>
          </a:xfrm>
        </p:spPr>
        <p:txBody>
          <a:bodyPr/>
          <a:lstStyle>
            <a:lvl1pPr marL="252459" indent="-252459" algn="l"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defRPr>
            </a:lvl1pPr>
            <a:lvl2pPr marL="549375" indent="-211177"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844705" indent="-168306" algn="l"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3pPr>
            <a:lvl4pPr marL="1182904"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4pPr>
            <a:lvl5pPr marL="1522692"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5pPr>
            <a:lvl6pPr marL="186114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6pPr>
            <a:lvl7pPr marL="219953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7pPr>
            <a:lvl8pPr marL="253792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8pPr>
            <a:lvl9pPr marL="287631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9pPr>
          </a:lstStyle>
          <a:p>
            <a:r>
              <a:rPr lang="zh-CN" altLang="en-US" sz="2299" dirty="0"/>
              <a:t>深度学习算法模型选型</a:t>
            </a:r>
            <a:endParaRPr lang="en-US" altLang="zh-CN" sz="2299" dirty="0"/>
          </a:p>
          <a:p>
            <a:r>
              <a:rPr lang="zh-CN" altLang="en-US" sz="2299" dirty="0"/>
              <a:t>数据预警模型确定</a:t>
            </a:r>
          </a:p>
        </p:txBody>
      </p:sp>
      <p:sp>
        <p:nvSpPr>
          <p:cNvPr id="14" name="iṡľiďe">
            <a:extLst>
              <a:ext uri="{FF2B5EF4-FFF2-40B4-BE49-F238E27FC236}">
                <a16:creationId xmlns:a16="http://schemas.microsoft.com/office/drawing/2014/main" id="{48D57BFC-4033-6146-BFEB-6C8D395EE3B7}"/>
              </a:ext>
            </a:extLst>
          </p:cNvPr>
          <p:cNvSpPr txBox="1"/>
          <p:nvPr/>
        </p:nvSpPr>
        <p:spPr>
          <a:xfrm>
            <a:off x="2685098" y="3046914"/>
            <a:ext cx="1023486" cy="889883"/>
          </a:xfrm>
          <a:prstGeom prst="rect">
            <a:avLst/>
          </a:prstGeom>
          <a:noFill/>
          <a:ln w="117475">
            <a:noFill/>
          </a:ln>
        </p:spPr>
        <p:txBody>
          <a:bodyPr wrap="none" rtlCol="0">
            <a:prstTxWarp prst="textPlain">
              <a:avLst/>
            </a:prstTxWarp>
            <a:spAutoFit/>
          </a:bodyPr>
          <a:lstStyle/>
          <a:p>
            <a:r>
              <a:rPr lang="en-US" altLang="zh-CN" sz="1799" spc="100" dirty="0">
                <a:solidFill>
                  <a:srgbClr val="0070C0"/>
                </a:solidFill>
                <a:latin typeface="Impact" panose="020B0806030902050204" pitchFamily="34" charset="0"/>
                <a:cs typeface="Arial" panose="020B0604020202020204" pitchFamily="34" charset="0"/>
              </a:rPr>
              <a:t>/</a:t>
            </a:r>
            <a:r>
              <a:rPr lang="en-US" altLang="zh-CN" sz="100" spc="100" dirty="0">
                <a:solidFill>
                  <a:srgbClr val="0070C0"/>
                </a:solidFill>
                <a:latin typeface="Impact" panose="020B0806030902050204" pitchFamily="34" charset="0"/>
                <a:cs typeface="Arial" panose="020B0604020202020204" pitchFamily="34" charset="0"/>
              </a:rPr>
              <a:t> </a:t>
            </a:r>
            <a:r>
              <a:rPr lang="en-US" altLang="zh-CN" sz="1799" spc="100" dirty="0">
                <a:solidFill>
                  <a:srgbClr val="0070C0"/>
                </a:solidFill>
                <a:latin typeface="Impact" panose="020B0806030902050204" pitchFamily="34" charset="0"/>
                <a:cs typeface="Arial" panose="020B0604020202020204" pitchFamily="34" charset="0"/>
              </a:rPr>
              <a:t>03</a:t>
            </a:r>
            <a:endParaRPr lang="zh-CN" altLang="en-US" sz="1799" spc="100" dirty="0">
              <a:solidFill>
                <a:srgbClr val="0070C0"/>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064496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DEAF1F-183F-7D40-94FF-603D1E1B6428}"/>
              </a:ext>
            </a:extLst>
          </p:cNvPr>
          <p:cNvSpPr>
            <a:spLocks noGrp="1"/>
          </p:cNvSpPr>
          <p:nvPr>
            <p:ph idx="1"/>
          </p:nvPr>
        </p:nvSpPr>
        <p:spPr/>
        <p:txBody>
          <a:bodyPr/>
          <a:lstStyle/>
          <a:p>
            <a:r>
              <a:rPr lang="zh-CN" altLang="zh-CN" dirty="0"/>
              <a:t>循环神经网络</a:t>
            </a:r>
            <a:r>
              <a:rPr lang="en-US" altLang="zh-CN" dirty="0"/>
              <a:t>RNN</a:t>
            </a:r>
            <a:r>
              <a:rPr kumimoji="1" lang="zh-CN" altLang="en-US" dirty="0"/>
              <a:t>（</a:t>
            </a:r>
            <a:r>
              <a:rPr lang="en-US" altLang="zh-CN" dirty="0"/>
              <a:t>Recurrent neural network</a:t>
            </a:r>
            <a:r>
              <a:rPr lang="zh-CN" altLang="en-US" dirty="0"/>
              <a:t>）</a:t>
            </a:r>
            <a:endParaRPr lang="en-US" altLang="zh-CN" dirty="0"/>
          </a:p>
          <a:p>
            <a:r>
              <a:rPr lang="zh-CN" altLang="en-US" dirty="0"/>
              <a:t>长短期记忆</a:t>
            </a:r>
            <a:r>
              <a:rPr lang="en-US" altLang="zh-CN" dirty="0"/>
              <a:t>LSTM</a:t>
            </a:r>
            <a:r>
              <a:rPr kumimoji="1" lang="zh-CN" altLang="en-US" dirty="0"/>
              <a:t>（</a:t>
            </a:r>
            <a:r>
              <a:rPr lang="en-US" altLang="zh-CN" dirty="0"/>
              <a:t>Long Short-Term Memory</a:t>
            </a:r>
            <a:r>
              <a:rPr lang="zh-CN" altLang="en-US" dirty="0"/>
              <a:t>）</a:t>
            </a:r>
            <a:endParaRPr lang="en-US" altLang="zh-CN" dirty="0"/>
          </a:p>
          <a:p>
            <a:r>
              <a:rPr kumimoji="1" lang="en-US" altLang="zh-CN" dirty="0"/>
              <a:t>GRU</a:t>
            </a:r>
            <a:r>
              <a:rPr kumimoji="1" lang="zh-CN" altLang="en-US" dirty="0"/>
              <a:t>（</a:t>
            </a:r>
            <a:r>
              <a:rPr lang="en-US" altLang="zh-CN" dirty="0"/>
              <a:t>Gated recurrent unit</a:t>
            </a:r>
            <a:r>
              <a:rPr lang="zh-CN" altLang="en-US" dirty="0"/>
              <a:t>）</a:t>
            </a:r>
            <a:endParaRPr lang="en-US" altLang="zh-CN" dirty="0"/>
          </a:p>
          <a:p>
            <a:r>
              <a:rPr kumimoji="1" lang="zh-CN" altLang="en-US" dirty="0"/>
              <a:t>模型确认</a:t>
            </a:r>
            <a:endParaRPr kumimoji="1" lang="en-US" altLang="zh-CN" dirty="0"/>
          </a:p>
        </p:txBody>
      </p:sp>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深度学习算法初步选型</a:t>
            </a:r>
            <a:endParaRPr kumimoji="1" lang="en-US" altLang="zh-CN" dirty="0"/>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22</a:t>
            </a:fld>
            <a:endParaRPr lang="zh-CN" altLang="en-US"/>
          </a:p>
        </p:txBody>
      </p:sp>
    </p:spTree>
    <p:extLst>
      <p:ext uri="{BB962C8B-B14F-4D97-AF65-F5344CB8AC3E}">
        <p14:creationId xmlns:p14="http://schemas.microsoft.com/office/powerpoint/2010/main" val="1988704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DEAF1F-183F-7D40-94FF-603D1E1B6428}"/>
              </a:ext>
            </a:extLst>
          </p:cNvPr>
          <p:cNvSpPr>
            <a:spLocks noGrp="1"/>
          </p:cNvSpPr>
          <p:nvPr>
            <p:ph idx="1"/>
          </p:nvPr>
        </p:nvSpPr>
        <p:spPr/>
        <p:txBody>
          <a:bodyPr/>
          <a:lstStyle/>
          <a:p>
            <a:r>
              <a:rPr lang="zh-CN" altLang="zh-CN" dirty="0"/>
              <a:t>循环神经网络</a:t>
            </a:r>
            <a:r>
              <a:rPr lang="en-US" altLang="zh-CN" dirty="0"/>
              <a:t>RNN</a:t>
            </a:r>
            <a:r>
              <a:rPr kumimoji="1" lang="zh-CN" altLang="en-US" dirty="0"/>
              <a:t>（</a:t>
            </a:r>
            <a:r>
              <a:rPr lang="en-US" altLang="zh-CN" dirty="0"/>
              <a:t>Recurrent neural network</a:t>
            </a:r>
            <a:r>
              <a:rPr lang="zh-CN" altLang="en-US" dirty="0"/>
              <a:t>）</a:t>
            </a:r>
            <a:endParaRPr lang="en-US" altLang="zh-CN" dirty="0"/>
          </a:p>
          <a:p>
            <a:endParaRPr lang="en-US" altLang="zh-CN" dirty="0"/>
          </a:p>
          <a:p>
            <a:pPr marL="0" indent="0">
              <a:buNone/>
            </a:pPr>
            <a:endParaRPr lang="zh-CN" altLang="zh-CN" dirty="0"/>
          </a:p>
        </p:txBody>
      </p:sp>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循环神经网络</a:t>
            </a:r>
            <a:r>
              <a:rPr kumimoji="1" lang="en-US" altLang="zh-CN" dirty="0"/>
              <a:t>RNN</a:t>
            </a:r>
            <a:endParaRPr kumimoji="1" lang="zh-CN" altLang="en-US" dirty="0"/>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23</a:t>
            </a:fld>
            <a:endParaRPr lang="zh-CN" altLang="en-US"/>
          </a:p>
        </p:txBody>
      </p:sp>
      <p:pic>
        <p:nvPicPr>
          <p:cNvPr id="6" name="图片 5">
            <a:extLst>
              <a:ext uri="{FF2B5EF4-FFF2-40B4-BE49-F238E27FC236}">
                <a16:creationId xmlns:a16="http://schemas.microsoft.com/office/drawing/2014/main" id="{A9D33805-081F-9B44-9751-FFE49C1F5DFC}"/>
              </a:ext>
            </a:extLst>
          </p:cNvPr>
          <p:cNvPicPr>
            <a:picLocks noChangeAspect="1"/>
          </p:cNvPicPr>
          <p:nvPr/>
        </p:nvPicPr>
        <p:blipFill>
          <a:blip r:embed="rId3"/>
          <a:stretch>
            <a:fillRect/>
          </a:stretch>
        </p:blipFill>
        <p:spPr>
          <a:xfrm>
            <a:off x="3402668" y="1497688"/>
            <a:ext cx="8352011" cy="4810566"/>
          </a:xfrm>
          <a:prstGeom prst="rect">
            <a:avLst/>
          </a:prstGeom>
        </p:spPr>
      </p:pic>
      <p:sp>
        <p:nvSpPr>
          <p:cNvPr id="7" name="文本框 6">
            <a:extLst>
              <a:ext uri="{FF2B5EF4-FFF2-40B4-BE49-F238E27FC236}">
                <a16:creationId xmlns:a16="http://schemas.microsoft.com/office/drawing/2014/main" id="{9DE770CB-8AB5-EE4A-BA4F-A8F28B802539}"/>
              </a:ext>
            </a:extLst>
          </p:cNvPr>
          <p:cNvSpPr txBox="1"/>
          <p:nvPr/>
        </p:nvSpPr>
        <p:spPr>
          <a:xfrm>
            <a:off x="321325" y="2572253"/>
            <a:ext cx="3730865" cy="1477328"/>
          </a:xfrm>
          <a:prstGeom prst="rect">
            <a:avLst/>
          </a:prstGeom>
          <a:noFill/>
        </p:spPr>
        <p:txBody>
          <a:bodyPr wrap="square" rtlCol="0">
            <a:spAutoFit/>
          </a:bodyPr>
          <a:lstStyle/>
          <a:p>
            <a:r>
              <a:rPr kumimoji="1" lang="zh-CN" altLang="en-US" dirty="0"/>
              <a:t>单纯的</a:t>
            </a:r>
            <a:r>
              <a:rPr kumimoji="1" lang="en-US" altLang="zh-CN" dirty="0"/>
              <a:t>RNN</a:t>
            </a:r>
            <a:r>
              <a:rPr kumimoji="1" lang="zh-CN" altLang="en-US" dirty="0"/>
              <a:t>缺点：</a:t>
            </a:r>
            <a:endParaRPr kumimoji="1" lang="en-US" altLang="zh-CN" dirty="0"/>
          </a:p>
          <a:p>
            <a:pPr marL="342900" indent="-342900">
              <a:buAutoNum type="arabicPeriod"/>
            </a:pPr>
            <a:r>
              <a:rPr kumimoji="1" lang="zh-CN" altLang="en-US" dirty="0"/>
              <a:t>无法处理随着递归，</a:t>
            </a:r>
            <a:endParaRPr kumimoji="1" lang="en-US" altLang="zh-CN" dirty="0"/>
          </a:p>
          <a:p>
            <a:pPr marL="342900" indent="-342900">
              <a:buAutoNum type="arabicPeriod"/>
            </a:pPr>
            <a:r>
              <a:rPr kumimoji="1" lang="zh-CN" altLang="en-US" dirty="0"/>
              <a:t>权重指数级爆炸或梯度消失问题</a:t>
            </a:r>
            <a:endParaRPr kumimoji="1" lang="en-US" altLang="zh-CN" dirty="0"/>
          </a:p>
          <a:p>
            <a:pPr marL="342900" indent="-342900">
              <a:buAutoNum type="arabicPeriod"/>
            </a:pPr>
            <a:r>
              <a:rPr kumimoji="1" lang="zh-CN" altLang="en-US" dirty="0"/>
              <a:t>难以捕捉长期时间关联</a:t>
            </a:r>
          </a:p>
          <a:p>
            <a:endParaRPr kumimoji="1" lang="zh-CN" altLang="en-US" dirty="0"/>
          </a:p>
        </p:txBody>
      </p:sp>
    </p:spTree>
    <p:extLst>
      <p:ext uri="{BB962C8B-B14F-4D97-AF65-F5344CB8AC3E}">
        <p14:creationId xmlns:p14="http://schemas.microsoft.com/office/powerpoint/2010/main" val="1684741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DEAF1F-183F-7D40-94FF-603D1E1B6428}"/>
              </a:ext>
            </a:extLst>
          </p:cNvPr>
          <p:cNvSpPr>
            <a:spLocks noGrp="1"/>
          </p:cNvSpPr>
          <p:nvPr>
            <p:ph idx="1"/>
          </p:nvPr>
        </p:nvSpPr>
        <p:spPr/>
        <p:txBody>
          <a:bodyPr/>
          <a:lstStyle/>
          <a:p>
            <a:r>
              <a:rPr lang="zh-CN" altLang="en-US" b="1" dirty="0"/>
              <a:t>长短期记忆</a:t>
            </a:r>
            <a:r>
              <a:rPr lang="en-US" altLang="zh-CN" dirty="0"/>
              <a:t>LSTM</a:t>
            </a:r>
            <a:r>
              <a:rPr kumimoji="1" lang="zh-CN" altLang="en-US" dirty="0"/>
              <a:t>（</a:t>
            </a:r>
            <a:r>
              <a:rPr lang="en-US" altLang="zh-CN" dirty="0"/>
              <a:t>Long Short-Term Memory</a:t>
            </a:r>
            <a:r>
              <a:rPr lang="zh-CN" altLang="en-US" dirty="0"/>
              <a:t>）：适合处理和预测时间序列中间隔和延迟非常长的重要事件</a:t>
            </a:r>
            <a:endParaRPr lang="en-US" altLang="zh-CN" dirty="0"/>
          </a:p>
          <a:p>
            <a:endParaRPr lang="en-US" altLang="zh-CN" dirty="0"/>
          </a:p>
          <a:p>
            <a:pPr marL="0" indent="0">
              <a:buNone/>
            </a:pPr>
            <a:endParaRPr lang="zh-CN" altLang="zh-CN" dirty="0"/>
          </a:p>
        </p:txBody>
      </p:sp>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长短期记忆</a:t>
            </a:r>
            <a:r>
              <a:rPr kumimoji="1" lang="en-US" altLang="zh-CN" dirty="0"/>
              <a:t>LSTM</a:t>
            </a:r>
            <a:endParaRPr kumimoji="1" lang="zh-CN" altLang="en-US" dirty="0"/>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24</a:t>
            </a:fld>
            <a:endParaRPr lang="zh-CN" altLang="en-US"/>
          </a:p>
        </p:txBody>
      </p:sp>
      <p:pic>
        <p:nvPicPr>
          <p:cNvPr id="8" name="图片 7">
            <a:extLst>
              <a:ext uri="{FF2B5EF4-FFF2-40B4-BE49-F238E27FC236}">
                <a16:creationId xmlns:a16="http://schemas.microsoft.com/office/drawing/2014/main" id="{C5139CEE-A831-4441-B630-3665A7EA00D5}"/>
              </a:ext>
            </a:extLst>
          </p:cNvPr>
          <p:cNvPicPr>
            <a:picLocks noChangeAspect="1"/>
          </p:cNvPicPr>
          <p:nvPr/>
        </p:nvPicPr>
        <p:blipFill>
          <a:blip r:embed="rId3"/>
          <a:stretch>
            <a:fillRect/>
          </a:stretch>
        </p:blipFill>
        <p:spPr>
          <a:xfrm>
            <a:off x="669924" y="2130877"/>
            <a:ext cx="3286954" cy="3937727"/>
          </a:xfrm>
          <a:prstGeom prst="rect">
            <a:avLst/>
          </a:prstGeom>
        </p:spPr>
      </p:pic>
      <p:pic>
        <p:nvPicPr>
          <p:cNvPr id="3074" name="Picture 2">
            <a:extLst>
              <a:ext uri="{FF2B5EF4-FFF2-40B4-BE49-F238E27FC236}">
                <a16:creationId xmlns:a16="http://schemas.microsoft.com/office/drawing/2014/main" id="{B5575A02-7CF0-964F-880B-A86B00A2D4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4826" y="1839558"/>
            <a:ext cx="6753986" cy="5018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872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DEAF1F-183F-7D40-94FF-603D1E1B6428}"/>
              </a:ext>
            </a:extLst>
          </p:cNvPr>
          <p:cNvSpPr>
            <a:spLocks noGrp="1"/>
          </p:cNvSpPr>
          <p:nvPr>
            <p:ph idx="1"/>
          </p:nvPr>
        </p:nvSpPr>
        <p:spPr/>
        <p:txBody>
          <a:bodyPr/>
          <a:lstStyle/>
          <a:p>
            <a:r>
              <a:rPr kumimoji="1" lang="en-US" altLang="zh-CN" dirty="0"/>
              <a:t>GRU</a:t>
            </a:r>
            <a:r>
              <a:rPr kumimoji="1" lang="zh-CN" altLang="en-US" dirty="0"/>
              <a:t>（</a:t>
            </a:r>
            <a:r>
              <a:rPr lang="en-US" altLang="zh-CN" dirty="0"/>
              <a:t>Gated recurrent unit</a:t>
            </a:r>
            <a:r>
              <a:rPr lang="zh-CN" altLang="en-US" dirty="0"/>
              <a:t>）：一种特殊的版本的</a:t>
            </a:r>
            <a:r>
              <a:rPr lang="en-US" altLang="zh-CN" dirty="0"/>
              <a:t>LSTM</a:t>
            </a:r>
            <a:r>
              <a:rPr lang="zh-CN" altLang="en-US" dirty="0"/>
              <a:t>，相比之下更容易进行训练，能够很大程度上提高训练效率，因此很多时候会更倾向于使用</a:t>
            </a:r>
            <a:r>
              <a:rPr lang="en-US" altLang="zh-CN" dirty="0"/>
              <a:t>GRU</a:t>
            </a:r>
          </a:p>
          <a:p>
            <a:endParaRPr lang="en-US" altLang="zh-CN" dirty="0"/>
          </a:p>
          <a:p>
            <a:pPr marL="0" indent="0">
              <a:buNone/>
            </a:pPr>
            <a:endParaRPr lang="zh-CN" altLang="zh-CN" dirty="0"/>
          </a:p>
        </p:txBody>
      </p:sp>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en-US" altLang="zh-CN" dirty="0"/>
              <a:t>GRU-</a:t>
            </a:r>
            <a:r>
              <a:rPr kumimoji="1" lang="zh-CN" altLang="en-US" dirty="0"/>
              <a:t>特殊的</a:t>
            </a:r>
            <a:r>
              <a:rPr kumimoji="1" lang="en-US" altLang="zh-CN" dirty="0"/>
              <a:t>LSTM</a:t>
            </a:r>
            <a:endParaRPr kumimoji="1" lang="zh-CN" altLang="en-US" dirty="0"/>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25</a:t>
            </a:fld>
            <a:endParaRPr lang="zh-CN" altLang="en-US"/>
          </a:p>
        </p:txBody>
      </p:sp>
      <p:pic>
        <p:nvPicPr>
          <p:cNvPr id="5122" name="Picture 2">
            <a:extLst>
              <a:ext uri="{FF2B5EF4-FFF2-40B4-BE49-F238E27FC236}">
                <a16:creationId xmlns:a16="http://schemas.microsoft.com/office/drawing/2014/main" id="{B4BA2594-CC57-E744-9EE5-2151DB9DCD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653" y="2743101"/>
            <a:ext cx="3736173" cy="3211355"/>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33FDE58B-DB9A-CF48-9086-92D9B84274CA}"/>
              </a:ext>
            </a:extLst>
          </p:cNvPr>
          <p:cNvPicPr>
            <a:picLocks noChangeAspect="1"/>
          </p:cNvPicPr>
          <p:nvPr/>
        </p:nvPicPr>
        <p:blipFill>
          <a:blip r:embed="rId4"/>
          <a:stretch>
            <a:fillRect/>
          </a:stretch>
        </p:blipFill>
        <p:spPr>
          <a:xfrm>
            <a:off x="5043408" y="1922264"/>
            <a:ext cx="5267240" cy="4935735"/>
          </a:xfrm>
          <a:prstGeom prst="rect">
            <a:avLst/>
          </a:prstGeom>
        </p:spPr>
      </p:pic>
    </p:spTree>
    <p:extLst>
      <p:ext uri="{BB962C8B-B14F-4D97-AF65-F5344CB8AC3E}">
        <p14:creationId xmlns:p14="http://schemas.microsoft.com/office/powerpoint/2010/main" val="201352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0B235D7-55FA-904A-BF3E-2EB5742032A2}"/>
              </a:ext>
            </a:extLst>
          </p:cNvPr>
          <p:cNvSpPr>
            <a:spLocks noGrp="1"/>
          </p:cNvSpPr>
          <p:nvPr>
            <p:ph type="title"/>
          </p:nvPr>
        </p:nvSpPr>
        <p:spPr/>
        <p:txBody>
          <a:bodyPr/>
          <a:lstStyle/>
          <a:p>
            <a:r>
              <a:rPr kumimoji="1" lang="zh-CN" altLang="en-US" dirty="0"/>
              <a:t>研究方向三的确定</a:t>
            </a:r>
          </a:p>
        </p:txBody>
      </p:sp>
      <p:sp>
        <p:nvSpPr>
          <p:cNvPr id="4" name="页脚占位符 3">
            <a:extLst>
              <a:ext uri="{FF2B5EF4-FFF2-40B4-BE49-F238E27FC236}">
                <a16:creationId xmlns:a16="http://schemas.microsoft.com/office/drawing/2014/main" id="{4DDBEFA8-8E46-B34F-922C-4C7DB4AFA8D3}"/>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3D7C5602-F5AE-5544-8F02-F256E3778F71}"/>
              </a:ext>
            </a:extLst>
          </p:cNvPr>
          <p:cNvSpPr>
            <a:spLocks noGrp="1"/>
          </p:cNvSpPr>
          <p:nvPr>
            <p:ph type="sldNum" sz="quarter" idx="12"/>
          </p:nvPr>
        </p:nvSpPr>
        <p:spPr/>
        <p:txBody>
          <a:bodyPr/>
          <a:lstStyle/>
          <a:p>
            <a:fld id="{5DD3DB80-B894-403A-B48E-6FDC1A72010E}" type="slidenum">
              <a:rPr lang="zh-CN" altLang="en-US" smtClean="0"/>
              <a:pPr/>
              <a:t>26</a:t>
            </a:fld>
            <a:endParaRPr lang="zh-CN" altLang="en-US"/>
          </a:p>
        </p:txBody>
      </p:sp>
      <p:sp>
        <p:nvSpPr>
          <p:cNvPr id="6" name="内容占位符 1">
            <a:extLst>
              <a:ext uri="{FF2B5EF4-FFF2-40B4-BE49-F238E27FC236}">
                <a16:creationId xmlns:a16="http://schemas.microsoft.com/office/drawing/2014/main" id="{7CACEF63-AB2C-4947-81A8-E0D52951904C}"/>
              </a:ext>
            </a:extLst>
          </p:cNvPr>
          <p:cNvSpPr txBox="1">
            <a:spLocks/>
          </p:cNvSpPr>
          <p:nvPr/>
        </p:nvSpPr>
        <p:spPr>
          <a:xfrm>
            <a:off x="669924" y="1162501"/>
            <a:ext cx="10736156" cy="5019675"/>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700" b="1" dirty="0">
                <a:solidFill>
                  <a:schemeClr val="accent4"/>
                </a:solidFill>
                <a:latin typeface="微软雅黑" panose="020B0503020204020204" pitchFamily="34" charset="-122"/>
                <a:ea typeface="微软雅黑" panose="020B0503020204020204" pitchFamily="34" charset="-122"/>
              </a:rPr>
              <a:t>基于</a:t>
            </a:r>
            <a:r>
              <a:rPr lang="en-US" altLang="zh-CN" sz="2700" b="1" dirty="0">
                <a:solidFill>
                  <a:schemeClr val="accent4"/>
                </a:solidFill>
                <a:latin typeface="微软雅黑" panose="020B0503020204020204" pitchFamily="34" charset="-122"/>
                <a:ea typeface="微软雅黑" panose="020B0503020204020204" pitchFamily="34" charset="-122"/>
              </a:rPr>
              <a:t>GRU</a:t>
            </a:r>
            <a:r>
              <a:rPr lang="zh-CN" altLang="en-US" sz="2700" b="1" dirty="0">
                <a:solidFill>
                  <a:schemeClr val="accent4"/>
                </a:solidFill>
                <a:latin typeface="微软雅黑" panose="020B0503020204020204" pitchFamily="34" charset="-122"/>
                <a:ea typeface="微软雅黑" panose="020B0503020204020204" pitchFamily="34" charset="-122"/>
              </a:rPr>
              <a:t>模型的数据预警模型研究</a:t>
            </a:r>
            <a:endParaRPr lang="en-US" altLang="zh-CN" sz="2700" b="1" dirty="0">
              <a:solidFill>
                <a:schemeClr val="accent4"/>
              </a:solidFill>
              <a:latin typeface="微软雅黑" panose="020B0503020204020204" pitchFamily="34" charset="-122"/>
              <a:ea typeface="微软雅黑" panose="020B0503020204020204" pitchFamily="34" charset="-122"/>
            </a:endParaRPr>
          </a:p>
          <a:p>
            <a:pPr lvl="1">
              <a:lnSpc>
                <a:spcPct val="150000"/>
              </a:lnSpc>
            </a:pPr>
            <a:r>
              <a:rPr lang="zh-CN" altLang="en-US" sz="2000" dirty="0">
                <a:latin typeface="微软雅黑" panose="020B0503020204020204" pitchFamily="34" charset="-122"/>
                <a:ea typeface="微软雅黑" panose="020B0503020204020204" pitchFamily="34" charset="-122"/>
              </a:rPr>
              <a:t>研究</a:t>
            </a:r>
            <a:r>
              <a:rPr lang="en-US" altLang="zh-CN" sz="2000" dirty="0">
                <a:latin typeface="微软雅黑" panose="020B0503020204020204" pitchFamily="34" charset="-122"/>
                <a:ea typeface="微软雅黑" panose="020B0503020204020204" pitchFamily="34" charset="-122"/>
              </a:rPr>
              <a:t>GRU</a:t>
            </a:r>
            <a:r>
              <a:rPr lang="zh-CN" altLang="en-US" sz="2000" dirty="0">
                <a:latin typeface="微软雅黑" panose="020B0503020204020204" pitchFamily="34" charset="-122"/>
                <a:ea typeface="微软雅黑" panose="020B0503020204020204" pitchFamily="34" charset="-122"/>
              </a:rPr>
              <a:t>模型进行数据预警分析</a:t>
            </a:r>
            <a:endParaRPr lang="en-US" altLang="zh-CN" sz="2500" dirty="0">
              <a:latin typeface="微软雅黑" panose="020B0503020204020204" pitchFamily="34" charset="-122"/>
              <a:ea typeface="微软雅黑" panose="020B0503020204020204" pitchFamily="34" charset="-122"/>
            </a:endParaRPr>
          </a:p>
          <a:p>
            <a:endParaRPr kumimoji="1" lang="zh-CN" altLang="en-US" sz="2700" dirty="0"/>
          </a:p>
        </p:txBody>
      </p:sp>
    </p:spTree>
    <p:extLst>
      <p:ext uri="{BB962C8B-B14F-4D97-AF65-F5344CB8AC3E}">
        <p14:creationId xmlns:p14="http://schemas.microsoft.com/office/powerpoint/2010/main" val="887679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D00DFD0-6D17-AE4D-B214-4EF4460FB433}"/>
              </a:ext>
            </a:extLst>
          </p:cNvPr>
          <p:cNvSpPr>
            <a:spLocks noGrp="1"/>
          </p:cNvSpPr>
          <p:nvPr>
            <p:ph type="title"/>
          </p:nvPr>
        </p:nvSpPr>
        <p:spPr/>
        <p:txBody>
          <a:bodyPr/>
          <a:lstStyle/>
          <a:p>
            <a:r>
              <a:rPr kumimoji="1" lang="zh-CN" altLang="en-US" dirty="0"/>
              <a:t>目录</a:t>
            </a:r>
          </a:p>
        </p:txBody>
      </p:sp>
      <p:sp>
        <p:nvSpPr>
          <p:cNvPr id="4" name="页脚占位符 3">
            <a:extLst>
              <a:ext uri="{FF2B5EF4-FFF2-40B4-BE49-F238E27FC236}">
                <a16:creationId xmlns:a16="http://schemas.microsoft.com/office/drawing/2014/main" id="{779771D7-095A-4343-8FC5-A32BD16E875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521D79A9-1FF9-9049-B5F0-9BA66BB6FB27}"/>
              </a:ext>
            </a:extLst>
          </p:cNvPr>
          <p:cNvSpPr>
            <a:spLocks noGrp="1"/>
          </p:cNvSpPr>
          <p:nvPr>
            <p:ph type="sldNum" sz="quarter" idx="12"/>
          </p:nvPr>
        </p:nvSpPr>
        <p:spPr/>
        <p:txBody>
          <a:bodyPr/>
          <a:lstStyle/>
          <a:p>
            <a:fld id="{5DD3DB80-B894-403A-B48E-6FDC1A72010E}" type="slidenum">
              <a:rPr lang="zh-CN" altLang="en-US" smtClean="0"/>
              <a:pPr/>
              <a:t>27</a:t>
            </a:fld>
            <a:endParaRPr lang="zh-CN" altLang="en-US"/>
          </a:p>
        </p:txBody>
      </p:sp>
      <p:sp>
        <p:nvSpPr>
          <p:cNvPr id="28" name="圆角矩形 139">
            <a:extLst>
              <a:ext uri="{FF2B5EF4-FFF2-40B4-BE49-F238E27FC236}">
                <a16:creationId xmlns:a16="http://schemas.microsoft.com/office/drawing/2014/main" id="{56670DBD-3639-F04F-A385-B4140488EE60}"/>
              </a:ext>
            </a:extLst>
          </p:cNvPr>
          <p:cNvSpPr/>
          <p:nvPr/>
        </p:nvSpPr>
        <p:spPr>
          <a:xfrm>
            <a:off x="4960002" y="2905474"/>
            <a:ext cx="5649656" cy="540000"/>
          </a:xfrm>
          <a:prstGeom prst="round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本周工作回顾</a:t>
            </a:r>
          </a:p>
        </p:txBody>
      </p:sp>
      <p:sp>
        <p:nvSpPr>
          <p:cNvPr id="29" name="圆角矩形 140">
            <a:extLst>
              <a:ext uri="{FF2B5EF4-FFF2-40B4-BE49-F238E27FC236}">
                <a16:creationId xmlns:a16="http://schemas.microsoft.com/office/drawing/2014/main" id="{A21195C0-4329-EB4E-A3C3-CE9707DD879F}"/>
              </a:ext>
            </a:extLst>
          </p:cNvPr>
          <p:cNvSpPr/>
          <p:nvPr/>
        </p:nvSpPr>
        <p:spPr>
          <a:xfrm>
            <a:off x="4960002" y="3744732"/>
            <a:ext cx="5649656" cy="540000"/>
          </a:xfrm>
          <a:prstGeom prst="round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685800">
              <a:lnSpc>
                <a:spcPct val="150000"/>
              </a:lnSpc>
              <a:buFont typeface="Arial" panose="020B0604020202020204" pitchFamily="34" charset="0"/>
              <a:buChar char="•"/>
            </a:pPr>
            <a:r>
              <a:rPr lang="zh-CN" altLang="en-US" sz="2000" dirty="0">
                <a:solidFill>
                  <a:schemeClr val="bg1"/>
                </a:solidFill>
                <a:latin typeface="Microsoft YaHei Light" panose="020B0503020204020204" pitchFamily="34" charset="-122"/>
                <a:ea typeface="Microsoft YaHei Light" panose="020B0503020204020204" pitchFamily="34" charset="-122"/>
                <a:cs typeface="+mn-ea"/>
                <a:sym typeface="+mn-lt"/>
              </a:rPr>
              <a:t>整体架构介绍</a:t>
            </a:r>
            <a:endParaRPr lang="zh-CN" altLang="en-US" sz="2000" dirty="0">
              <a:solidFill>
                <a:schemeClr val="bg1"/>
              </a:solidFill>
              <a:latin typeface="Microsoft YaHei Light" panose="020B0503020204020204" pitchFamily="34" charset="-122"/>
              <a:ea typeface="Microsoft YaHei Light" panose="020B0503020204020204" pitchFamily="34" charset="-122"/>
              <a:cs typeface="宋体" pitchFamily="2" charset="-122"/>
            </a:endParaRPr>
          </a:p>
        </p:txBody>
      </p:sp>
      <p:sp>
        <p:nvSpPr>
          <p:cNvPr id="30" name="圆角矩形 141">
            <a:extLst>
              <a:ext uri="{FF2B5EF4-FFF2-40B4-BE49-F238E27FC236}">
                <a16:creationId xmlns:a16="http://schemas.microsoft.com/office/drawing/2014/main" id="{AA628C33-D87E-264B-9008-0DFD3D8AB9BC}"/>
              </a:ext>
            </a:extLst>
          </p:cNvPr>
          <p:cNvSpPr/>
          <p:nvPr/>
        </p:nvSpPr>
        <p:spPr>
          <a:xfrm>
            <a:off x="4960002" y="4583991"/>
            <a:ext cx="5649656" cy="540000"/>
          </a:xfrm>
          <a:prstGeom prst="round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685800" fontAlgn="auto">
              <a:lnSpc>
                <a:spcPct val="150000"/>
              </a:lnSpc>
              <a:spcBef>
                <a:spcPts val="0"/>
              </a:spcBef>
              <a:spcAft>
                <a:spcPts val="0"/>
              </a:spcAft>
              <a:buFont typeface="Arial" panose="020B0604020202020204" pitchFamily="34" charset="0"/>
              <a:buChar char="•"/>
              <a:defRP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下周计划</a:t>
            </a:r>
            <a:endPar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宋体" pitchFamily="2" charset="-122"/>
            </a:endParaRPr>
          </a:p>
        </p:txBody>
      </p:sp>
      <p:sp>
        <p:nvSpPr>
          <p:cNvPr id="31" name="圆角矩形 139">
            <a:extLst>
              <a:ext uri="{FF2B5EF4-FFF2-40B4-BE49-F238E27FC236}">
                <a16:creationId xmlns:a16="http://schemas.microsoft.com/office/drawing/2014/main" id="{237FF315-2692-BC43-8A28-37286A8AB6BC}"/>
              </a:ext>
            </a:extLst>
          </p:cNvPr>
          <p:cNvSpPr/>
          <p:nvPr/>
        </p:nvSpPr>
        <p:spPr>
          <a:xfrm>
            <a:off x="4960002" y="2066216"/>
            <a:ext cx="5649656" cy="54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课题基本介绍</a:t>
            </a:r>
          </a:p>
        </p:txBody>
      </p:sp>
      <p:pic>
        <p:nvPicPr>
          <p:cNvPr id="36" name="图片 35" descr="图标&#10;&#10;描述已自动生成">
            <a:extLst>
              <a:ext uri="{FF2B5EF4-FFF2-40B4-BE49-F238E27FC236}">
                <a16:creationId xmlns:a16="http://schemas.microsoft.com/office/drawing/2014/main" id="{DD50B507-408F-6D41-A9BC-F9CDA8645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887" y="1824608"/>
            <a:ext cx="3029383" cy="3029383"/>
          </a:xfrm>
          <a:prstGeom prst="rect">
            <a:avLst/>
          </a:prstGeom>
        </p:spPr>
      </p:pic>
    </p:spTree>
    <p:extLst>
      <p:ext uri="{BB962C8B-B14F-4D97-AF65-F5344CB8AC3E}">
        <p14:creationId xmlns:p14="http://schemas.microsoft.com/office/powerpoint/2010/main" val="182986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4D2748A-85B6-C341-AE99-E41B43F1C06B}"/>
              </a:ext>
            </a:extLst>
          </p:cNvPr>
          <p:cNvSpPr>
            <a:spLocks noGrp="1"/>
          </p:cNvSpPr>
          <p:nvPr>
            <p:ph type="title"/>
          </p:nvPr>
        </p:nvSpPr>
        <p:spPr/>
        <p:txBody>
          <a:bodyPr/>
          <a:lstStyle/>
          <a:p>
            <a:r>
              <a:rPr kumimoji="1" lang="zh-CN" altLang="en-US" dirty="0"/>
              <a:t>技术架构</a:t>
            </a:r>
          </a:p>
        </p:txBody>
      </p:sp>
      <p:sp>
        <p:nvSpPr>
          <p:cNvPr id="4" name="页脚占位符 3">
            <a:extLst>
              <a:ext uri="{FF2B5EF4-FFF2-40B4-BE49-F238E27FC236}">
                <a16:creationId xmlns:a16="http://schemas.microsoft.com/office/drawing/2014/main" id="{1A5921ED-760A-704B-98C7-1548B8C5D792}"/>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22FC8D3A-D094-AD4E-BE64-76E74C21D2B3}"/>
              </a:ext>
            </a:extLst>
          </p:cNvPr>
          <p:cNvSpPr>
            <a:spLocks noGrp="1"/>
          </p:cNvSpPr>
          <p:nvPr>
            <p:ph type="sldNum" sz="quarter" idx="12"/>
          </p:nvPr>
        </p:nvSpPr>
        <p:spPr/>
        <p:txBody>
          <a:bodyPr/>
          <a:lstStyle/>
          <a:p>
            <a:fld id="{5DD3DB80-B894-403A-B48E-6FDC1A72010E}" type="slidenum">
              <a:rPr lang="zh-CN" altLang="en-US" smtClean="0"/>
              <a:pPr/>
              <a:t>28</a:t>
            </a:fld>
            <a:endParaRPr lang="zh-CN" altLang="en-US"/>
          </a:p>
        </p:txBody>
      </p:sp>
      <p:sp>
        <p:nvSpPr>
          <p:cNvPr id="14" name="圆角矩形 6">
            <a:extLst>
              <a:ext uri="{FF2B5EF4-FFF2-40B4-BE49-F238E27FC236}">
                <a16:creationId xmlns:a16="http://schemas.microsoft.com/office/drawing/2014/main" id="{A41A84D3-446D-3940-834E-AD415F505C56}"/>
              </a:ext>
            </a:extLst>
          </p:cNvPr>
          <p:cNvSpPr/>
          <p:nvPr/>
        </p:nvSpPr>
        <p:spPr bwMode="auto">
          <a:xfrm>
            <a:off x="1415827" y="4886276"/>
            <a:ext cx="3345731" cy="1073617"/>
          </a:xfrm>
          <a:prstGeom prst="roundRect">
            <a:avLst>
              <a:gd name="adj" fmla="val 8643"/>
            </a:avLst>
          </a:prstGeom>
          <a:noFill/>
          <a:ln w="9525">
            <a:solidFill>
              <a:schemeClr val="tx1"/>
            </a:solidFill>
            <a:prstDash val="dash"/>
            <a:round/>
            <a:headEnd/>
            <a:tailEnd/>
          </a:ln>
        </p:spPr>
        <p:txBody>
          <a:bodyPr vert="horz" wrap="square" lIns="89843" tIns="44922" rIns="89843" bIns="44922" numCol="1" rtlCol="0" anchor="b" anchorCtr="0" compatLnSpc="1">
            <a:prstTxWarp prst="textNoShape">
              <a:avLst/>
            </a:prstTxWarp>
          </a:bodyPr>
          <a:lstStyle/>
          <a:p>
            <a:pPr algn="ctr"/>
            <a:endParaRPr kumimoji="1" lang="zh-CN" altLang="en-US" sz="1200" dirty="0">
              <a:latin typeface="微软雅黑" panose="020B0503020204020204" pitchFamily="34" charset="-122"/>
              <a:ea typeface="微软雅黑" panose="020B0503020204020204" pitchFamily="34" charset="-122"/>
              <a:cs typeface="Microsoft YaHei" charset="-122"/>
            </a:endParaRPr>
          </a:p>
        </p:txBody>
      </p:sp>
      <p:sp>
        <p:nvSpPr>
          <p:cNvPr id="16" name="圆角矩形 8">
            <a:extLst>
              <a:ext uri="{FF2B5EF4-FFF2-40B4-BE49-F238E27FC236}">
                <a16:creationId xmlns:a16="http://schemas.microsoft.com/office/drawing/2014/main" id="{4032FCD4-6492-1D43-9E6C-BA427F6853DE}"/>
              </a:ext>
            </a:extLst>
          </p:cNvPr>
          <p:cNvSpPr/>
          <p:nvPr/>
        </p:nvSpPr>
        <p:spPr bwMode="auto">
          <a:xfrm>
            <a:off x="1415830" y="1226265"/>
            <a:ext cx="7973900" cy="947552"/>
          </a:xfrm>
          <a:prstGeom prst="roundRect">
            <a:avLst>
              <a:gd name="adj" fmla="val 5346"/>
            </a:avLst>
          </a:prstGeom>
          <a:solidFill>
            <a:schemeClr val="accent1">
              <a:alpha val="40000"/>
            </a:schemeClr>
          </a:solidFill>
          <a:ln w="12700">
            <a:solidFill>
              <a:schemeClr val="accent1"/>
            </a:solidFill>
            <a:headEnd/>
            <a:tailEnd/>
          </a:ln>
        </p:spPr>
        <p:style>
          <a:lnRef idx="3">
            <a:schemeClr val="lt1"/>
          </a:lnRef>
          <a:fillRef idx="1">
            <a:schemeClr val="accent1"/>
          </a:fillRef>
          <a:effectRef idx="1">
            <a:schemeClr val="accent1"/>
          </a:effectRef>
          <a:fontRef idx="minor">
            <a:schemeClr val="lt1"/>
          </a:fontRef>
        </p:style>
        <p:txBody>
          <a:bodyPr vert="horz" wrap="square" lIns="89843" tIns="44922" rIns="89843" bIns="44922" numCol="1" rtlCol="0" anchor="ctr" anchorCtr="0" compatLnSpc="1">
            <a:prstTxWarp prst="textNoShape">
              <a:avLst/>
            </a:prstTxWarp>
          </a:bodyPr>
          <a:lstStyle/>
          <a:p>
            <a:r>
              <a:rPr kumimoji="1" lang="zh-CN" altLang="en-US" sz="1400" dirty="0">
                <a:solidFill>
                  <a:schemeClr val="tx1"/>
                </a:solidFill>
                <a:latin typeface="微软雅黑" panose="020B0503020204020204" pitchFamily="34" charset="-122"/>
                <a:ea typeface="微软雅黑" panose="020B0503020204020204" pitchFamily="34" charset="-122"/>
                <a:cs typeface="Microsoft YaHei" charset="-122"/>
              </a:rPr>
              <a:t>基</a:t>
            </a:r>
            <a:endParaRPr kumimoji="1" lang="en-US" altLang="zh-CN" sz="1400" dirty="0">
              <a:solidFill>
                <a:schemeClr val="tx1"/>
              </a:solidFill>
              <a:latin typeface="微软雅黑" panose="020B0503020204020204" pitchFamily="34" charset="-122"/>
              <a:ea typeface="微软雅黑" panose="020B0503020204020204" pitchFamily="34" charset="-122"/>
              <a:cs typeface="Microsoft YaHei" charset="-122"/>
            </a:endParaRPr>
          </a:p>
          <a:p>
            <a:r>
              <a:rPr kumimoji="1" lang="zh-CN" altLang="en-US" sz="1400" dirty="0">
                <a:solidFill>
                  <a:schemeClr val="tx1"/>
                </a:solidFill>
                <a:latin typeface="微软雅黑" panose="020B0503020204020204" pitchFamily="34" charset="-122"/>
                <a:ea typeface="微软雅黑" panose="020B0503020204020204" pitchFamily="34" charset="-122"/>
                <a:cs typeface="Microsoft YaHei" charset="-122"/>
              </a:rPr>
              <a:t>础</a:t>
            </a:r>
            <a:endParaRPr kumimoji="1" lang="en-US" altLang="zh-CN" sz="1400" dirty="0">
              <a:solidFill>
                <a:schemeClr val="tx1"/>
              </a:solidFill>
              <a:latin typeface="微软雅黑" panose="020B0503020204020204" pitchFamily="34" charset="-122"/>
              <a:ea typeface="微软雅黑" panose="020B0503020204020204" pitchFamily="34" charset="-122"/>
              <a:cs typeface="Microsoft YaHei" charset="-122"/>
            </a:endParaRPr>
          </a:p>
          <a:p>
            <a:r>
              <a:rPr kumimoji="1" lang="zh-CN" altLang="en-US" sz="1400" dirty="0">
                <a:solidFill>
                  <a:schemeClr val="tx1"/>
                </a:solidFill>
                <a:latin typeface="微软雅黑" panose="020B0503020204020204" pitchFamily="34" charset="-122"/>
                <a:ea typeface="微软雅黑" panose="020B0503020204020204" pitchFamily="34" charset="-122"/>
                <a:cs typeface="Microsoft YaHei" charset="-122"/>
              </a:rPr>
              <a:t>数</a:t>
            </a:r>
            <a:endParaRPr kumimoji="1" lang="en-US" altLang="zh-CN" sz="1400" dirty="0">
              <a:solidFill>
                <a:schemeClr val="tx1"/>
              </a:solidFill>
              <a:latin typeface="微软雅黑" panose="020B0503020204020204" pitchFamily="34" charset="-122"/>
              <a:ea typeface="微软雅黑" panose="020B0503020204020204" pitchFamily="34" charset="-122"/>
              <a:cs typeface="Microsoft YaHei" charset="-122"/>
            </a:endParaRPr>
          </a:p>
          <a:p>
            <a:r>
              <a:rPr kumimoji="1" lang="zh-CN" altLang="en-US" sz="1400" dirty="0">
                <a:solidFill>
                  <a:schemeClr val="tx1"/>
                </a:solidFill>
                <a:latin typeface="微软雅黑" panose="020B0503020204020204" pitchFamily="34" charset="-122"/>
                <a:ea typeface="微软雅黑" panose="020B0503020204020204" pitchFamily="34" charset="-122"/>
                <a:cs typeface="Microsoft YaHei" charset="-122"/>
              </a:rPr>
              <a:t>据</a:t>
            </a:r>
          </a:p>
        </p:txBody>
      </p:sp>
      <p:sp>
        <p:nvSpPr>
          <p:cNvPr id="25" name="圆柱形 54">
            <a:extLst>
              <a:ext uri="{FF2B5EF4-FFF2-40B4-BE49-F238E27FC236}">
                <a16:creationId xmlns:a16="http://schemas.microsoft.com/office/drawing/2014/main" id="{7A8B2723-A581-B24E-8C5D-E5D995018419}"/>
              </a:ext>
            </a:extLst>
          </p:cNvPr>
          <p:cNvSpPr/>
          <p:nvPr/>
        </p:nvSpPr>
        <p:spPr>
          <a:xfrm rot="5400000">
            <a:off x="5159619" y="2256430"/>
            <a:ext cx="381718" cy="1333945"/>
          </a:xfrm>
          <a:prstGeom prst="can">
            <a:avLst/>
          </a:prstGeom>
          <a:solidFill>
            <a:srgbClr val="0070C0">
              <a:alpha val="4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zh-CN" altLang="en-US" sz="1200" dirty="0">
              <a:solidFill>
                <a:schemeClr val="tx1"/>
              </a:solidFill>
              <a:latin typeface="微软雅黑" panose="020B0503020204020204" pitchFamily="34" charset="-122"/>
              <a:ea typeface="微软雅黑" panose="020B0503020204020204" pitchFamily="34" charset="-122"/>
              <a:cs typeface="Microsoft YaHei" charset="-122"/>
            </a:endParaRPr>
          </a:p>
        </p:txBody>
      </p:sp>
      <p:cxnSp>
        <p:nvCxnSpPr>
          <p:cNvPr id="26" name="曲线连接符 18">
            <a:extLst>
              <a:ext uri="{FF2B5EF4-FFF2-40B4-BE49-F238E27FC236}">
                <a16:creationId xmlns:a16="http://schemas.microsoft.com/office/drawing/2014/main" id="{ABCB98EE-EC14-AF46-9965-DDD6D8ED82A6}"/>
              </a:ext>
            </a:extLst>
          </p:cNvPr>
          <p:cNvCxnSpPr>
            <a:cxnSpLocks/>
            <a:stCxn id="20" idx="0"/>
            <a:endCxn id="25" idx="4"/>
          </p:cNvCxnSpPr>
          <p:nvPr/>
        </p:nvCxnSpPr>
        <p:spPr>
          <a:xfrm rot="5400000" flipH="1" flipV="1">
            <a:off x="3871700" y="2190615"/>
            <a:ext cx="555130" cy="2402425"/>
          </a:xfrm>
          <a:prstGeom prst="curvedConnector3">
            <a:avLst>
              <a:gd name="adj1" fmla="val 50000"/>
            </a:avLst>
          </a:prstGeom>
          <a:ln>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28" name="上下箭头 20">
            <a:extLst>
              <a:ext uri="{FF2B5EF4-FFF2-40B4-BE49-F238E27FC236}">
                <a16:creationId xmlns:a16="http://schemas.microsoft.com/office/drawing/2014/main" id="{53C2D17A-7472-694F-BB21-3D8533A1DF45}"/>
              </a:ext>
            </a:extLst>
          </p:cNvPr>
          <p:cNvSpPr/>
          <p:nvPr/>
        </p:nvSpPr>
        <p:spPr>
          <a:xfrm>
            <a:off x="5594906" y="2215185"/>
            <a:ext cx="270319" cy="530173"/>
          </a:xfrm>
          <a:prstGeom prst="upDownArrow">
            <a:avLst/>
          </a:prstGeom>
          <a:solidFill>
            <a:schemeClr val="tx1">
              <a:alpha val="6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176">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29" name="上下箭头 21">
            <a:extLst>
              <a:ext uri="{FF2B5EF4-FFF2-40B4-BE49-F238E27FC236}">
                <a16:creationId xmlns:a16="http://schemas.microsoft.com/office/drawing/2014/main" id="{812F98E7-55F4-1943-9D25-4EDFD926E579}"/>
              </a:ext>
            </a:extLst>
          </p:cNvPr>
          <p:cNvSpPr/>
          <p:nvPr/>
        </p:nvSpPr>
        <p:spPr>
          <a:xfrm>
            <a:off x="4877197" y="2206386"/>
            <a:ext cx="265722" cy="530173"/>
          </a:xfrm>
          <a:prstGeom prst="upDownArrow">
            <a:avLst/>
          </a:prstGeom>
          <a:solidFill>
            <a:schemeClr val="tx1">
              <a:alpha val="6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176">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32" name="流程图: 磁盘 36">
            <a:extLst>
              <a:ext uri="{FF2B5EF4-FFF2-40B4-BE49-F238E27FC236}">
                <a16:creationId xmlns:a16="http://schemas.microsoft.com/office/drawing/2014/main" id="{98F11F27-9088-CC42-AC78-34CBA88C9649}"/>
              </a:ext>
            </a:extLst>
          </p:cNvPr>
          <p:cNvSpPr/>
          <p:nvPr/>
        </p:nvSpPr>
        <p:spPr>
          <a:xfrm>
            <a:off x="1569516" y="5306127"/>
            <a:ext cx="892266" cy="528069"/>
          </a:xfrm>
          <a:prstGeom prst="flowChartMagneticDisk">
            <a:avLst/>
          </a:prstGeom>
          <a:solidFill>
            <a:schemeClr val="accent1">
              <a:alpha val="40000"/>
            </a:schemeClr>
          </a:solidFill>
          <a:ln>
            <a:noFill/>
          </a:ln>
        </p:spPr>
        <p:style>
          <a:lnRef idx="0">
            <a:scrgbClr r="0" g="0" b="0"/>
          </a:lnRef>
          <a:fillRef idx="0">
            <a:scrgbClr r="0" g="0" b="0"/>
          </a:fillRef>
          <a:effectRef idx="0">
            <a:scrgbClr r="0" g="0" b="0"/>
          </a:effectRef>
          <a:fontRef idx="minor">
            <a:schemeClr val="lt1"/>
          </a:fontRef>
        </p:style>
        <p:txBody>
          <a:bodyPr lIns="35372" tIns="0" rIns="35372" bIns="0" rtlCol="0" anchor="ctr"/>
          <a:lstStyle>
            <a:defPPr>
              <a:defRPr lang="zh-CN"/>
            </a:defPPr>
            <a:lvl1pPr marL="0" algn="l" defTabSz="914308" rtl="0" eaLnBrk="1" latinLnBrk="0" hangingPunct="1">
              <a:defRPr sz="1800" kern="1200">
                <a:solidFill>
                  <a:schemeClr val="lt1"/>
                </a:solidFill>
                <a:latin typeface="+mn-lt"/>
                <a:ea typeface="+mn-ea"/>
                <a:cs typeface="+mn-cs"/>
              </a:defRPr>
            </a:lvl1pPr>
            <a:lvl2pPr marL="457154" algn="l" defTabSz="914308" rtl="0" eaLnBrk="1" latinLnBrk="0" hangingPunct="1">
              <a:defRPr sz="1800" kern="1200">
                <a:solidFill>
                  <a:schemeClr val="lt1"/>
                </a:solidFill>
                <a:latin typeface="+mn-lt"/>
                <a:ea typeface="+mn-ea"/>
                <a:cs typeface="+mn-cs"/>
              </a:defRPr>
            </a:lvl2pPr>
            <a:lvl3pPr marL="914308" algn="l" defTabSz="914308" rtl="0" eaLnBrk="1" latinLnBrk="0" hangingPunct="1">
              <a:defRPr sz="1800" kern="1200">
                <a:solidFill>
                  <a:schemeClr val="lt1"/>
                </a:solidFill>
                <a:latin typeface="+mn-lt"/>
                <a:ea typeface="+mn-ea"/>
                <a:cs typeface="+mn-cs"/>
              </a:defRPr>
            </a:lvl3pPr>
            <a:lvl4pPr marL="1371462" algn="l" defTabSz="914308" rtl="0" eaLnBrk="1" latinLnBrk="0" hangingPunct="1">
              <a:defRPr sz="1800" kern="1200">
                <a:solidFill>
                  <a:schemeClr val="lt1"/>
                </a:solidFill>
                <a:latin typeface="+mn-lt"/>
                <a:ea typeface="+mn-ea"/>
                <a:cs typeface="+mn-cs"/>
              </a:defRPr>
            </a:lvl4pPr>
            <a:lvl5pPr marL="1828617" algn="l" defTabSz="914308" rtl="0" eaLnBrk="1" latinLnBrk="0" hangingPunct="1">
              <a:defRPr sz="1800" kern="1200">
                <a:solidFill>
                  <a:schemeClr val="lt1"/>
                </a:solidFill>
                <a:latin typeface="+mn-lt"/>
                <a:ea typeface="+mn-ea"/>
                <a:cs typeface="+mn-cs"/>
              </a:defRPr>
            </a:lvl5pPr>
            <a:lvl6pPr marL="2285770" algn="l" defTabSz="914308" rtl="0" eaLnBrk="1" latinLnBrk="0" hangingPunct="1">
              <a:defRPr sz="1800" kern="1200">
                <a:solidFill>
                  <a:schemeClr val="lt1"/>
                </a:solidFill>
                <a:latin typeface="+mn-lt"/>
                <a:ea typeface="+mn-ea"/>
                <a:cs typeface="+mn-cs"/>
              </a:defRPr>
            </a:lvl6pPr>
            <a:lvl7pPr marL="2742925" algn="l" defTabSz="914308" rtl="0" eaLnBrk="1" latinLnBrk="0" hangingPunct="1">
              <a:defRPr sz="1800" kern="1200">
                <a:solidFill>
                  <a:schemeClr val="lt1"/>
                </a:solidFill>
                <a:latin typeface="+mn-lt"/>
                <a:ea typeface="+mn-ea"/>
                <a:cs typeface="+mn-cs"/>
              </a:defRPr>
            </a:lvl7pPr>
            <a:lvl8pPr marL="3200079" algn="l" defTabSz="914308" rtl="0" eaLnBrk="1" latinLnBrk="0" hangingPunct="1">
              <a:defRPr sz="1800" kern="1200">
                <a:solidFill>
                  <a:schemeClr val="lt1"/>
                </a:solidFill>
                <a:latin typeface="+mn-lt"/>
                <a:ea typeface="+mn-ea"/>
                <a:cs typeface="+mn-cs"/>
              </a:defRPr>
            </a:lvl8pPr>
            <a:lvl9pPr marL="3657233" algn="l" defTabSz="914308" rtl="0" eaLnBrk="1" latinLnBrk="0" hangingPunct="1">
              <a:defRPr sz="1800" kern="1200">
                <a:solidFill>
                  <a:schemeClr val="lt1"/>
                </a:solidFill>
                <a:latin typeface="+mn-lt"/>
                <a:ea typeface="+mn-ea"/>
                <a:cs typeface="+mn-cs"/>
              </a:defRPr>
            </a:lvl9pPr>
          </a:lstStyle>
          <a:p>
            <a:pPr algn="ctr"/>
            <a:r>
              <a:rPr lang="en-US" altLang="zh-CN" sz="1100" dirty="0">
                <a:solidFill>
                  <a:schemeClr val="tx1"/>
                </a:solidFill>
                <a:latin typeface="微软雅黑" panose="020B0503020204020204" pitchFamily="34" charset="-122"/>
                <a:ea typeface="微软雅黑" panose="020B0503020204020204" pitchFamily="34" charset="-122"/>
                <a:cs typeface="Microsoft YaHei" charset="-122"/>
              </a:rPr>
              <a:t>ck</a:t>
            </a:r>
            <a:endParaRPr lang="zh-CN" altLang="en-US" sz="11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33" name="流程图: 磁盘 36">
            <a:extLst>
              <a:ext uri="{FF2B5EF4-FFF2-40B4-BE49-F238E27FC236}">
                <a16:creationId xmlns:a16="http://schemas.microsoft.com/office/drawing/2014/main" id="{49A372E3-36E7-9248-B8C5-01362D16E0A7}"/>
              </a:ext>
            </a:extLst>
          </p:cNvPr>
          <p:cNvSpPr/>
          <p:nvPr/>
        </p:nvSpPr>
        <p:spPr>
          <a:xfrm>
            <a:off x="3704470" y="5296557"/>
            <a:ext cx="892266" cy="538549"/>
          </a:xfrm>
          <a:prstGeom prst="flowChartMagneticDisk">
            <a:avLst/>
          </a:prstGeom>
          <a:solidFill>
            <a:schemeClr val="accent1">
              <a:alpha val="40000"/>
            </a:schemeClr>
          </a:solidFill>
          <a:ln w="12700"/>
        </p:spPr>
        <p:style>
          <a:lnRef idx="3">
            <a:schemeClr val="lt1"/>
          </a:lnRef>
          <a:fillRef idx="1">
            <a:schemeClr val="accent1"/>
          </a:fillRef>
          <a:effectRef idx="1">
            <a:schemeClr val="accent1"/>
          </a:effectRef>
          <a:fontRef idx="minor">
            <a:schemeClr val="lt1"/>
          </a:fontRef>
        </p:style>
        <p:txBody>
          <a:bodyPr lIns="35372" tIns="0" rIns="35372" bIns="0" rtlCol="0" anchor="ctr"/>
          <a:lstStyle>
            <a:defPPr>
              <a:defRPr lang="zh-CN"/>
            </a:defPPr>
            <a:lvl1pPr marL="0" algn="l" defTabSz="914308" rtl="0" eaLnBrk="1" latinLnBrk="0" hangingPunct="1">
              <a:defRPr sz="1800" kern="1200">
                <a:solidFill>
                  <a:schemeClr val="lt1"/>
                </a:solidFill>
                <a:latin typeface="+mn-lt"/>
                <a:ea typeface="+mn-ea"/>
                <a:cs typeface="+mn-cs"/>
              </a:defRPr>
            </a:lvl1pPr>
            <a:lvl2pPr marL="457154" algn="l" defTabSz="914308" rtl="0" eaLnBrk="1" latinLnBrk="0" hangingPunct="1">
              <a:defRPr sz="1800" kern="1200">
                <a:solidFill>
                  <a:schemeClr val="lt1"/>
                </a:solidFill>
                <a:latin typeface="+mn-lt"/>
                <a:ea typeface="+mn-ea"/>
                <a:cs typeface="+mn-cs"/>
              </a:defRPr>
            </a:lvl2pPr>
            <a:lvl3pPr marL="914308" algn="l" defTabSz="914308" rtl="0" eaLnBrk="1" latinLnBrk="0" hangingPunct="1">
              <a:defRPr sz="1800" kern="1200">
                <a:solidFill>
                  <a:schemeClr val="lt1"/>
                </a:solidFill>
                <a:latin typeface="+mn-lt"/>
                <a:ea typeface="+mn-ea"/>
                <a:cs typeface="+mn-cs"/>
              </a:defRPr>
            </a:lvl3pPr>
            <a:lvl4pPr marL="1371462" algn="l" defTabSz="914308" rtl="0" eaLnBrk="1" latinLnBrk="0" hangingPunct="1">
              <a:defRPr sz="1800" kern="1200">
                <a:solidFill>
                  <a:schemeClr val="lt1"/>
                </a:solidFill>
                <a:latin typeface="+mn-lt"/>
                <a:ea typeface="+mn-ea"/>
                <a:cs typeface="+mn-cs"/>
              </a:defRPr>
            </a:lvl4pPr>
            <a:lvl5pPr marL="1828617" algn="l" defTabSz="914308" rtl="0" eaLnBrk="1" latinLnBrk="0" hangingPunct="1">
              <a:defRPr sz="1800" kern="1200">
                <a:solidFill>
                  <a:schemeClr val="lt1"/>
                </a:solidFill>
                <a:latin typeface="+mn-lt"/>
                <a:ea typeface="+mn-ea"/>
                <a:cs typeface="+mn-cs"/>
              </a:defRPr>
            </a:lvl5pPr>
            <a:lvl6pPr marL="2285770" algn="l" defTabSz="914308" rtl="0" eaLnBrk="1" latinLnBrk="0" hangingPunct="1">
              <a:defRPr sz="1800" kern="1200">
                <a:solidFill>
                  <a:schemeClr val="lt1"/>
                </a:solidFill>
                <a:latin typeface="+mn-lt"/>
                <a:ea typeface="+mn-ea"/>
                <a:cs typeface="+mn-cs"/>
              </a:defRPr>
            </a:lvl6pPr>
            <a:lvl7pPr marL="2742925" algn="l" defTabSz="914308" rtl="0" eaLnBrk="1" latinLnBrk="0" hangingPunct="1">
              <a:defRPr sz="1800" kern="1200">
                <a:solidFill>
                  <a:schemeClr val="lt1"/>
                </a:solidFill>
                <a:latin typeface="+mn-lt"/>
                <a:ea typeface="+mn-ea"/>
                <a:cs typeface="+mn-cs"/>
              </a:defRPr>
            </a:lvl7pPr>
            <a:lvl8pPr marL="3200079" algn="l" defTabSz="914308" rtl="0" eaLnBrk="1" latinLnBrk="0" hangingPunct="1">
              <a:defRPr sz="1800" kern="1200">
                <a:solidFill>
                  <a:schemeClr val="lt1"/>
                </a:solidFill>
                <a:latin typeface="+mn-lt"/>
                <a:ea typeface="+mn-ea"/>
                <a:cs typeface="+mn-cs"/>
              </a:defRPr>
            </a:lvl8pPr>
            <a:lvl9pPr marL="3657233" algn="l" defTabSz="914308" rtl="0" eaLnBrk="1" latinLnBrk="0" hangingPunct="1">
              <a:defRPr sz="1800" kern="1200">
                <a:solidFill>
                  <a:schemeClr val="lt1"/>
                </a:solidFill>
                <a:latin typeface="+mn-lt"/>
                <a:ea typeface="+mn-ea"/>
                <a:cs typeface="+mn-cs"/>
              </a:defRPr>
            </a:lvl9pPr>
          </a:lstStyle>
          <a:p>
            <a:pPr algn="ctr"/>
            <a:r>
              <a:rPr lang="is-IS" altLang="zh-CN" sz="1100" dirty="0">
                <a:solidFill>
                  <a:schemeClr val="tx1"/>
                </a:solidFill>
                <a:latin typeface="微软雅黑" panose="020B0503020204020204" pitchFamily="34" charset="-122"/>
                <a:ea typeface="微软雅黑" panose="020B0503020204020204" pitchFamily="34" charset="-122"/>
                <a:cs typeface="Microsoft YaHei" charset="-122"/>
              </a:rPr>
              <a:t>…</a:t>
            </a:r>
            <a:endParaRPr lang="zh-CN" altLang="en-US" sz="11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40" name="矩形 39">
            <a:extLst>
              <a:ext uri="{FF2B5EF4-FFF2-40B4-BE49-F238E27FC236}">
                <a16:creationId xmlns:a16="http://schemas.microsoft.com/office/drawing/2014/main" id="{773DB53B-0C7C-B644-B0BC-565656E555D9}"/>
              </a:ext>
            </a:extLst>
          </p:cNvPr>
          <p:cNvSpPr/>
          <p:nvPr/>
        </p:nvSpPr>
        <p:spPr>
          <a:xfrm>
            <a:off x="4638275" y="2654959"/>
            <a:ext cx="1424404" cy="5301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200" dirty="0">
                <a:solidFill>
                  <a:schemeClr val="tx1"/>
                </a:solidFill>
                <a:latin typeface="微软雅黑" panose="020B0503020204020204" pitchFamily="34" charset="-122"/>
                <a:ea typeface="微软雅黑" panose="020B0503020204020204" pitchFamily="34" charset="-122"/>
                <a:cs typeface="Microsoft YaHei" charset="0"/>
              </a:rPr>
              <a:t>统一数据缓冲池</a:t>
            </a:r>
          </a:p>
        </p:txBody>
      </p:sp>
      <p:sp>
        <p:nvSpPr>
          <p:cNvPr id="41" name="流程图: 磁盘 36">
            <a:extLst>
              <a:ext uri="{FF2B5EF4-FFF2-40B4-BE49-F238E27FC236}">
                <a16:creationId xmlns:a16="http://schemas.microsoft.com/office/drawing/2014/main" id="{4C51C39A-8D50-B941-9305-593DCDBDC130}"/>
              </a:ext>
            </a:extLst>
          </p:cNvPr>
          <p:cNvSpPr/>
          <p:nvPr/>
        </p:nvSpPr>
        <p:spPr>
          <a:xfrm>
            <a:off x="2636993" y="5295647"/>
            <a:ext cx="892266" cy="538549"/>
          </a:xfrm>
          <a:prstGeom prst="flowChartMagneticDisk">
            <a:avLst/>
          </a:prstGeom>
          <a:solidFill>
            <a:schemeClr val="accent1">
              <a:alpha val="40000"/>
            </a:schemeClr>
          </a:solidFill>
          <a:ln>
            <a:noFill/>
          </a:ln>
        </p:spPr>
        <p:style>
          <a:lnRef idx="0">
            <a:scrgbClr r="0" g="0" b="0"/>
          </a:lnRef>
          <a:fillRef idx="0">
            <a:scrgbClr r="0" g="0" b="0"/>
          </a:fillRef>
          <a:effectRef idx="0">
            <a:scrgbClr r="0" g="0" b="0"/>
          </a:effectRef>
          <a:fontRef idx="minor">
            <a:schemeClr val="lt1"/>
          </a:fontRef>
        </p:style>
        <p:txBody>
          <a:bodyPr lIns="35372" tIns="0" rIns="35372" bIns="0" rtlCol="0" anchor="ctr"/>
          <a:lstStyle>
            <a:defPPr>
              <a:defRPr lang="zh-CN"/>
            </a:defPPr>
            <a:lvl1pPr marL="0" algn="l" defTabSz="914308" rtl="0" eaLnBrk="1" latinLnBrk="0" hangingPunct="1">
              <a:defRPr sz="1800" kern="1200">
                <a:solidFill>
                  <a:schemeClr val="lt1"/>
                </a:solidFill>
                <a:latin typeface="+mn-lt"/>
                <a:ea typeface="+mn-ea"/>
                <a:cs typeface="+mn-cs"/>
              </a:defRPr>
            </a:lvl1pPr>
            <a:lvl2pPr marL="457154" algn="l" defTabSz="914308" rtl="0" eaLnBrk="1" latinLnBrk="0" hangingPunct="1">
              <a:defRPr sz="1800" kern="1200">
                <a:solidFill>
                  <a:schemeClr val="lt1"/>
                </a:solidFill>
                <a:latin typeface="+mn-lt"/>
                <a:ea typeface="+mn-ea"/>
                <a:cs typeface="+mn-cs"/>
              </a:defRPr>
            </a:lvl2pPr>
            <a:lvl3pPr marL="914308" algn="l" defTabSz="914308" rtl="0" eaLnBrk="1" latinLnBrk="0" hangingPunct="1">
              <a:defRPr sz="1800" kern="1200">
                <a:solidFill>
                  <a:schemeClr val="lt1"/>
                </a:solidFill>
                <a:latin typeface="+mn-lt"/>
                <a:ea typeface="+mn-ea"/>
                <a:cs typeface="+mn-cs"/>
              </a:defRPr>
            </a:lvl3pPr>
            <a:lvl4pPr marL="1371462" algn="l" defTabSz="914308" rtl="0" eaLnBrk="1" latinLnBrk="0" hangingPunct="1">
              <a:defRPr sz="1800" kern="1200">
                <a:solidFill>
                  <a:schemeClr val="lt1"/>
                </a:solidFill>
                <a:latin typeface="+mn-lt"/>
                <a:ea typeface="+mn-ea"/>
                <a:cs typeface="+mn-cs"/>
              </a:defRPr>
            </a:lvl4pPr>
            <a:lvl5pPr marL="1828617" algn="l" defTabSz="914308" rtl="0" eaLnBrk="1" latinLnBrk="0" hangingPunct="1">
              <a:defRPr sz="1800" kern="1200">
                <a:solidFill>
                  <a:schemeClr val="lt1"/>
                </a:solidFill>
                <a:latin typeface="+mn-lt"/>
                <a:ea typeface="+mn-ea"/>
                <a:cs typeface="+mn-cs"/>
              </a:defRPr>
            </a:lvl5pPr>
            <a:lvl6pPr marL="2285770" algn="l" defTabSz="914308" rtl="0" eaLnBrk="1" latinLnBrk="0" hangingPunct="1">
              <a:defRPr sz="1800" kern="1200">
                <a:solidFill>
                  <a:schemeClr val="lt1"/>
                </a:solidFill>
                <a:latin typeface="+mn-lt"/>
                <a:ea typeface="+mn-ea"/>
                <a:cs typeface="+mn-cs"/>
              </a:defRPr>
            </a:lvl6pPr>
            <a:lvl7pPr marL="2742925" algn="l" defTabSz="914308" rtl="0" eaLnBrk="1" latinLnBrk="0" hangingPunct="1">
              <a:defRPr sz="1800" kern="1200">
                <a:solidFill>
                  <a:schemeClr val="lt1"/>
                </a:solidFill>
                <a:latin typeface="+mn-lt"/>
                <a:ea typeface="+mn-ea"/>
                <a:cs typeface="+mn-cs"/>
              </a:defRPr>
            </a:lvl7pPr>
            <a:lvl8pPr marL="3200079" algn="l" defTabSz="914308" rtl="0" eaLnBrk="1" latinLnBrk="0" hangingPunct="1">
              <a:defRPr sz="1800" kern="1200">
                <a:solidFill>
                  <a:schemeClr val="lt1"/>
                </a:solidFill>
                <a:latin typeface="+mn-lt"/>
                <a:ea typeface="+mn-ea"/>
                <a:cs typeface="+mn-cs"/>
              </a:defRPr>
            </a:lvl8pPr>
            <a:lvl9pPr marL="3657233" algn="l" defTabSz="914308" rtl="0" eaLnBrk="1" latinLnBrk="0" hangingPunct="1">
              <a:defRPr sz="1800" kern="1200">
                <a:solidFill>
                  <a:schemeClr val="lt1"/>
                </a:solidFill>
                <a:latin typeface="+mn-lt"/>
                <a:ea typeface="+mn-ea"/>
                <a:cs typeface="+mn-cs"/>
              </a:defRPr>
            </a:lvl9pPr>
          </a:lstStyle>
          <a:p>
            <a:pPr algn="ctr"/>
            <a:r>
              <a:rPr lang="en-US" altLang="zh-CN" sz="1100" dirty="0">
                <a:solidFill>
                  <a:schemeClr val="tx1"/>
                </a:solidFill>
                <a:latin typeface="微软雅黑" panose="020B0503020204020204" pitchFamily="34" charset="-122"/>
                <a:ea typeface="微软雅黑" panose="020B0503020204020204" pitchFamily="34" charset="-122"/>
                <a:cs typeface="Microsoft YaHei" charset="-122"/>
              </a:rPr>
              <a:t>ck</a:t>
            </a:r>
            <a:endParaRPr lang="zh-CN" altLang="en-US" sz="11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43" name="圆角矩形 35">
            <a:extLst>
              <a:ext uri="{FF2B5EF4-FFF2-40B4-BE49-F238E27FC236}">
                <a16:creationId xmlns:a16="http://schemas.microsoft.com/office/drawing/2014/main" id="{B68BDB17-EF88-DE44-AB5B-B32190E08E42}"/>
              </a:ext>
            </a:extLst>
          </p:cNvPr>
          <p:cNvSpPr/>
          <p:nvPr/>
        </p:nvSpPr>
        <p:spPr>
          <a:xfrm>
            <a:off x="2311109" y="1291109"/>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建筑能耗</a:t>
            </a:r>
          </a:p>
        </p:txBody>
      </p:sp>
      <p:sp>
        <p:nvSpPr>
          <p:cNvPr id="44" name="圆角矩形 36">
            <a:extLst>
              <a:ext uri="{FF2B5EF4-FFF2-40B4-BE49-F238E27FC236}">
                <a16:creationId xmlns:a16="http://schemas.microsoft.com/office/drawing/2014/main" id="{354B184B-FA77-8F42-A957-6A4978B5C275}"/>
              </a:ext>
            </a:extLst>
          </p:cNvPr>
          <p:cNvSpPr/>
          <p:nvPr/>
        </p:nvSpPr>
        <p:spPr>
          <a:xfrm>
            <a:off x="2311109" y="1773740"/>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城市安防</a:t>
            </a:r>
          </a:p>
        </p:txBody>
      </p:sp>
      <p:sp>
        <p:nvSpPr>
          <p:cNvPr id="55" name="圆角矩形 35">
            <a:extLst>
              <a:ext uri="{FF2B5EF4-FFF2-40B4-BE49-F238E27FC236}">
                <a16:creationId xmlns:a16="http://schemas.microsoft.com/office/drawing/2014/main" id="{2BED9FA6-113D-B24F-AEB5-5FC19CE1F387}"/>
              </a:ext>
            </a:extLst>
          </p:cNvPr>
          <p:cNvSpPr/>
          <p:nvPr/>
        </p:nvSpPr>
        <p:spPr>
          <a:xfrm>
            <a:off x="3923216" y="1289809"/>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建筑</a:t>
            </a:r>
          </a:p>
        </p:txBody>
      </p:sp>
      <p:sp>
        <p:nvSpPr>
          <p:cNvPr id="56" name="圆角矩形 36">
            <a:extLst>
              <a:ext uri="{FF2B5EF4-FFF2-40B4-BE49-F238E27FC236}">
                <a16:creationId xmlns:a16="http://schemas.microsoft.com/office/drawing/2014/main" id="{DC5CCFB0-14D1-6F42-B0D5-5CF76DC7A9B3}"/>
              </a:ext>
            </a:extLst>
          </p:cNvPr>
          <p:cNvSpPr/>
          <p:nvPr/>
        </p:nvSpPr>
        <p:spPr>
          <a:xfrm>
            <a:off x="3925357" y="1773740"/>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水利</a:t>
            </a:r>
          </a:p>
        </p:txBody>
      </p:sp>
      <p:sp>
        <p:nvSpPr>
          <p:cNvPr id="57" name="圆角矩形 35">
            <a:extLst>
              <a:ext uri="{FF2B5EF4-FFF2-40B4-BE49-F238E27FC236}">
                <a16:creationId xmlns:a16="http://schemas.microsoft.com/office/drawing/2014/main" id="{62B3096B-3BB2-B147-BDFC-DCFE157348CA}"/>
              </a:ext>
            </a:extLst>
          </p:cNvPr>
          <p:cNvSpPr/>
          <p:nvPr/>
        </p:nvSpPr>
        <p:spPr>
          <a:xfrm>
            <a:off x="5602001" y="1298737"/>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路网</a:t>
            </a:r>
          </a:p>
        </p:txBody>
      </p:sp>
      <p:sp>
        <p:nvSpPr>
          <p:cNvPr id="61" name="圆角矩形 36">
            <a:extLst>
              <a:ext uri="{FF2B5EF4-FFF2-40B4-BE49-F238E27FC236}">
                <a16:creationId xmlns:a16="http://schemas.microsoft.com/office/drawing/2014/main" id="{2D69E1E9-979F-6A41-9F51-82B63F6AE2A1}"/>
              </a:ext>
            </a:extLst>
          </p:cNvPr>
          <p:cNvSpPr/>
          <p:nvPr/>
        </p:nvSpPr>
        <p:spPr>
          <a:xfrm>
            <a:off x="5602001" y="1768679"/>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生态</a:t>
            </a:r>
          </a:p>
        </p:txBody>
      </p:sp>
      <p:sp>
        <p:nvSpPr>
          <p:cNvPr id="63" name="圆角矩形 35">
            <a:extLst>
              <a:ext uri="{FF2B5EF4-FFF2-40B4-BE49-F238E27FC236}">
                <a16:creationId xmlns:a16="http://schemas.microsoft.com/office/drawing/2014/main" id="{DB685CC2-ACD1-9D48-8586-552217F5D78D}"/>
              </a:ext>
            </a:extLst>
          </p:cNvPr>
          <p:cNvSpPr/>
          <p:nvPr/>
        </p:nvSpPr>
        <p:spPr>
          <a:xfrm>
            <a:off x="7278645" y="1294526"/>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交通</a:t>
            </a:r>
          </a:p>
        </p:txBody>
      </p:sp>
      <p:sp>
        <p:nvSpPr>
          <p:cNvPr id="64" name="圆角矩形 36">
            <a:extLst>
              <a:ext uri="{FF2B5EF4-FFF2-40B4-BE49-F238E27FC236}">
                <a16:creationId xmlns:a16="http://schemas.microsoft.com/office/drawing/2014/main" id="{8DEAD868-4E9F-7F4D-A00F-33C5A47455F1}"/>
              </a:ext>
            </a:extLst>
          </p:cNvPr>
          <p:cNvSpPr/>
          <p:nvPr/>
        </p:nvSpPr>
        <p:spPr>
          <a:xfrm>
            <a:off x="7278645" y="1764468"/>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管网</a:t>
            </a:r>
          </a:p>
        </p:txBody>
      </p:sp>
      <p:cxnSp>
        <p:nvCxnSpPr>
          <p:cNvPr id="65" name="曲线连接符 18">
            <a:extLst>
              <a:ext uri="{FF2B5EF4-FFF2-40B4-BE49-F238E27FC236}">
                <a16:creationId xmlns:a16="http://schemas.microsoft.com/office/drawing/2014/main" id="{45A53059-54F6-BD40-A27F-E6410D14B00F}"/>
              </a:ext>
            </a:extLst>
          </p:cNvPr>
          <p:cNvCxnSpPr>
            <a:cxnSpLocks/>
            <a:stCxn id="66" idx="0"/>
            <a:endCxn id="25" idx="4"/>
          </p:cNvCxnSpPr>
          <p:nvPr/>
        </p:nvCxnSpPr>
        <p:spPr>
          <a:xfrm rot="5400000" flipH="1" flipV="1">
            <a:off x="4957749" y="3276919"/>
            <a:ext cx="555386" cy="230072"/>
          </a:xfrm>
          <a:prstGeom prst="curvedConnector3">
            <a:avLst>
              <a:gd name="adj1" fmla="val 50000"/>
            </a:avLst>
          </a:prstGeom>
          <a:ln>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67" name="曲线连接符 18">
            <a:extLst>
              <a:ext uri="{FF2B5EF4-FFF2-40B4-BE49-F238E27FC236}">
                <a16:creationId xmlns:a16="http://schemas.microsoft.com/office/drawing/2014/main" id="{BBE8FCF3-8B6A-5C4C-A94F-9C39C2F63637}"/>
              </a:ext>
            </a:extLst>
          </p:cNvPr>
          <p:cNvCxnSpPr>
            <a:cxnSpLocks/>
            <a:stCxn id="68" idx="0"/>
            <a:endCxn id="25" idx="4"/>
          </p:cNvCxnSpPr>
          <p:nvPr/>
        </p:nvCxnSpPr>
        <p:spPr>
          <a:xfrm rot="16200000" flipV="1">
            <a:off x="6049702" y="2415039"/>
            <a:ext cx="549461" cy="1947908"/>
          </a:xfrm>
          <a:prstGeom prst="curvedConnector3">
            <a:avLst>
              <a:gd name="adj1" fmla="val 50000"/>
            </a:avLst>
          </a:prstGeom>
          <a:ln>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grpSp>
        <p:nvGrpSpPr>
          <p:cNvPr id="76" name="组合 75">
            <a:extLst>
              <a:ext uri="{FF2B5EF4-FFF2-40B4-BE49-F238E27FC236}">
                <a16:creationId xmlns:a16="http://schemas.microsoft.com/office/drawing/2014/main" id="{16076EBF-DF2E-454B-8132-24380337AF5E}"/>
              </a:ext>
            </a:extLst>
          </p:cNvPr>
          <p:cNvGrpSpPr/>
          <p:nvPr/>
        </p:nvGrpSpPr>
        <p:grpSpPr>
          <a:xfrm>
            <a:off x="1415827" y="3345719"/>
            <a:ext cx="7973900" cy="982955"/>
            <a:chOff x="1415827" y="3613906"/>
            <a:chExt cx="8744224" cy="982955"/>
          </a:xfrm>
        </p:grpSpPr>
        <p:sp>
          <p:nvSpPr>
            <p:cNvPr id="20" name="圆角矩形 12">
              <a:extLst>
                <a:ext uri="{FF2B5EF4-FFF2-40B4-BE49-F238E27FC236}">
                  <a16:creationId xmlns:a16="http://schemas.microsoft.com/office/drawing/2014/main" id="{FF2BAED7-E904-3C4B-B062-C5FD284B3266}"/>
                </a:ext>
              </a:extLst>
            </p:cNvPr>
            <p:cNvSpPr/>
            <p:nvPr/>
          </p:nvSpPr>
          <p:spPr>
            <a:xfrm>
              <a:off x="2479158" y="3937579"/>
              <a:ext cx="1233832" cy="419462"/>
            </a:xfrm>
            <a:prstGeom prst="roundRect">
              <a:avLst/>
            </a:prstGeom>
            <a:solidFill>
              <a:srgbClr val="92D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t"/>
            <a:lstStyle/>
            <a:p>
              <a:pPr algn="ctr"/>
              <a:r>
                <a:rPr kumimoji="1" lang="en-US" altLang="zh-CN" sz="1000" dirty="0" err="1">
                  <a:solidFill>
                    <a:schemeClr val="tx1"/>
                  </a:solidFill>
                  <a:latin typeface="微软雅黑" panose="020B0503020204020204" pitchFamily="34" charset="-122"/>
                  <a:ea typeface="微软雅黑" panose="020B0503020204020204" pitchFamily="34" charset="-122"/>
                  <a:cs typeface="Microsoft YaHei" charset="-122"/>
                </a:rPr>
                <a:t>flink</a:t>
              </a:r>
              <a:endPar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39" name="矩形 38">
              <a:extLst>
                <a:ext uri="{FF2B5EF4-FFF2-40B4-BE49-F238E27FC236}">
                  <a16:creationId xmlns:a16="http://schemas.microsoft.com/office/drawing/2014/main" id="{BB432B6E-D2B3-E34C-8C44-B285FB0B23D2}"/>
                </a:ext>
              </a:extLst>
            </p:cNvPr>
            <p:cNvSpPr/>
            <p:nvPr/>
          </p:nvSpPr>
          <p:spPr>
            <a:xfrm>
              <a:off x="8887849" y="3894631"/>
              <a:ext cx="1112340" cy="3886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200" dirty="0">
                  <a:solidFill>
                    <a:schemeClr val="tx1"/>
                  </a:solidFill>
                  <a:latin typeface="微软雅黑" panose="020B0503020204020204" pitchFamily="34" charset="-122"/>
                  <a:ea typeface="微软雅黑" panose="020B0503020204020204" pitchFamily="34" charset="-122"/>
                  <a:cs typeface="Microsoft YaHei" charset="0"/>
                </a:rPr>
                <a:t>虚拟化平台</a:t>
              </a:r>
            </a:p>
          </p:txBody>
        </p:sp>
        <p:grpSp>
          <p:nvGrpSpPr>
            <p:cNvPr id="62" name="组合 61">
              <a:extLst>
                <a:ext uri="{FF2B5EF4-FFF2-40B4-BE49-F238E27FC236}">
                  <a16:creationId xmlns:a16="http://schemas.microsoft.com/office/drawing/2014/main" id="{D61C72D9-922E-7F46-BA88-057858701206}"/>
                </a:ext>
              </a:extLst>
            </p:cNvPr>
            <p:cNvGrpSpPr/>
            <p:nvPr/>
          </p:nvGrpSpPr>
          <p:grpSpPr>
            <a:xfrm>
              <a:off x="1415827" y="3613906"/>
              <a:ext cx="8744224" cy="982955"/>
              <a:chOff x="1415827" y="3613906"/>
              <a:chExt cx="8744224" cy="982955"/>
            </a:xfrm>
          </p:grpSpPr>
          <p:sp>
            <p:nvSpPr>
              <p:cNvPr id="59" name="矩形 58">
                <a:extLst>
                  <a:ext uri="{FF2B5EF4-FFF2-40B4-BE49-F238E27FC236}">
                    <a16:creationId xmlns:a16="http://schemas.microsoft.com/office/drawing/2014/main" id="{411B49D3-4EA0-9A46-B7DA-C0232EAF616C}"/>
                  </a:ext>
                </a:extLst>
              </p:cNvPr>
              <p:cNvSpPr/>
              <p:nvPr/>
            </p:nvSpPr>
            <p:spPr>
              <a:xfrm flipH="1">
                <a:off x="1415827" y="3613906"/>
                <a:ext cx="8744224" cy="982955"/>
              </a:xfrm>
              <a:prstGeom prst="rect">
                <a:avLst/>
              </a:prstGeom>
              <a:noFill/>
              <a:ln w="158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60" name="文本框 59">
                <a:extLst>
                  <a:ext uri="{FF2B5EF4-FFF2-40B4-BE49-F238E27FC236}">
                    <a16:creationId xmlns:a16="http://schemas.microsoft.com/office/drawing/2014/main" id="{A7CA3238-5B2D-9143-9695-2379ECE3CFDC}"/>
                  </a:ext>
                </a:extLst>
              </p:cNvPr>
              <p:cNvSpPr txBox="1"/>
              <p:nvPr/>
            </p:nvSpPr>
            <p:spPr>
              <a:xfrm>
                <a:off x="1447983" y="3627971"/>
                <a:ext cx="1736928" cy="954107"/>
              </a:xfrm>
              <a:prstGeom prst="rect">
                <a:avLst/>
              </a:prstGeom>
              <a:noFill/>
            </p:spPr>
            <p:txBody>
              <a:bodyPr wrap="square" rtlCol="0">
                <a:spAutoFit/>
              </a:bodyPr>
              <a:lstStyle/>
              <a:p>
                <a:r>
                  <a:rPr kumimoji="1" lang="zh-CN" altLang="en-US" sz="1400" dirty="0">
                    <a:latin typeface="+mj-ea"/>
                    <a:ea typeface="+mj-ea"/>
                  </a:rPr>
                  <a:t>实</a:t>
                </a:r>
                <a:endParaRPr kumimoji="1" lang="en-US" altLang="zh-CN" sz="1400" dirty="0">
                  <a:latin typeface="+mj-ea"/>
                  <a:ea typeface="+mj-ea"/>
                </a:endParaRPr>
              </a:p>
              <a:p>
                <a:r>
                  <a:rPr kumimoji="1" lang="zh-CN" altLang="en-US" sz="1400" dirty="0">
                    <a:latin typeface="+mj-ea"/>
                    <a:ea typeface="+mj-ea"/>
                  </a:rPr>
                  <a:t>时</a:t>
                </a:r>
                <a:endParaRPr kumimoji="1" lang="en-US" altLang="zh-CN" sz="1400" dirty="0">
                  <a:latin typeface="+mj-ea"/>
                  <a:ea typeface="+mj-ea"/>
                </a:endParaRPr>
              </a:p>
              <a:p>
                <a:r>
                  <a:rPr kumimoji="1" lang="zh-CN" altLang="en-US" sz="1400" dirty="0">
                    <a:latin typeface="+mj-ea"/>
                    <a:ea typeface="+mj-ea"/>
                  </a:rPr>
                  <a:t>计</a:t>
                </a:r>
                <a:endParaRPr kumimoji="1" lang="en-US" altLang="zh-CN" sz="1400" dirty="0">
                  <a:latin typeface="+mj-ea"/>
                  <a:ea typeface="+mj-ea"/>
                </a:endParaRPr>
              </a:p>
              <a:p>
                <a:r>
                  <a:rPr kumimoji="1" lang="zh-CN" altLang="en-US" sz="1400" dirty="0">
                    <a:latin typeface="+mj-ea"/>
                    <a:ea typeface="+mj-ea"/>
                  </a:rPr>
                  <a:t>算</a:t>
                </a:r>
              </a:p>
            </p:txBody>
          </p:sp>
        </p:grpSp>
        <p:sp>
          <p:nvSpPr>
            <p:cNvPr id="66" name="圆角矩形 12">
              <a:extLst>
                <a:ext uri="{FF2B5EF4-FFF2-40B4-BE49-F238E27FC236}">
                  <a16:creationId xmlns:a16="http://schemas.microsoft.com/office/drawing/2014/main" id="{4EDF3186-744C-CB46-8AE4-60A9EF9C3EF8}"/>
                </a:ext>
              </a:extLst>
            </p:cNvPr>
            <p:cNvSpPr/>
            <p:nvPr/>
          </p:nvSpPr>
          <p:spPr>
            <a:xfrm>
              <a:off x="4861373" y="3937835"/>
              <a:ext cx="1233832" cy="419462"/>
            </a:xfrm>
            <a:prstGeom prst="roundRect">
              <a:avLst/>
            </a:prstGeom>
            <a:solidFill>
              <a:srgbClr val="92D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t"/>
            <a:lstStyle/>
            <a:p>
              <a:pPr algn="ctr"/>
              <a:r>
                <a:rPr kumimoji="1" lang="en-US" altLang="zh-CN" sz="1000" dirty="0" err="1">
                  <a:solidFill>
                    <a:schemeClr val="tx1"/>
                  </a:solidFill>
                  <a:latin typeface="微软雅黑" panose="020B0503020204020204" pitchFamily="34" charset="-122"/>
                  <a:ea typeface="微软雅黑" panose="020B0503020204020204" pitchFamily="34" charset="-122"/>
                  <a:cs typeface="Microsoft YaHei" charset="-122"/>
                </a:rPr>
                <a:t>flink</a:t>
              </a:r>
              <a:endPar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68" name="圆角矩形 12">
              <a:extLst>
                <a:ext uri="{FF2B5EF4-FFF2-40B4-BE49-F238E27FC236}">
                  <a16:creationId xmlns:a16="http://schemas.microsoft.com/office/drawing/2014/main" id="{51561292-AF4F-E847-8B19-FBC91CF303AA}"/>
                </a:ext>
              </a:extLst>
            </p:cNvPr>
            <p:cNvSpPr/>
            <p:nvPr/>
          </p:nvSpPr>
          <p:spPr>
            <a:xfrm>
              <a:off x="7249758" y="3931910"/>
              <a:ext cx="1233832" cy="419462"/>
            </a:xfrm>
            <a:prstGeom prst="roundRect">
              <a:avLst/>
            </a:prstGeom>
            <a:solidFill>
              <a:srgbClr val="92D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t"/>
            <a:lstStyle/>
            <a:p>
              <a:pPr algn="ctr"/>
              <a:r>
                <a:rPr kumimoji="1" lang="en-US" altLang="zh-CN" sz="1000" dirty="0" err="1">
                  <a:solidFill>
                    <a:schemeClr val="tx1"/>
                  </a:solidFill>
                  <a:latin typeface="微软雅黑" panose="020B0503020204020204" pitchFamily="34" charset="-122"/>
                  <a:ea typeface="微软雅黑" panose="020B0503020204020204" pitchFamily="34" charset="-122"/>
                  <a:cs typeface="Microsoft YaHei" charset="-122"/>
                </a:rPr>
                <a:t>flink</a:t>
              </a:r>
              <a:endPar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122"/>
              </a:endParaRPr>
            </a:p>
          </p:txBody>
        </p:sp>
      </p:grpSp>
      <p:sp>
        <p:nvSpPr>
          <p:cNvPr id="77" name="圆角矩形 6">
            <a:extLst>
              <a:ext uri="{FF2B5EF4-FFF2-40B4-BE49-F238E27FC236}">
                <a16:creationId xmlns:a16="http://schemas.microsoft.com/office/drawing/2014/main" id="{3036928A-590A-D547-AD94-87D5FEDECD88}"/>
              </a:ext>
            </a:extLst>
          </p:cNvPr>
          <p:cNvSpPr/>
          <p:nvPr/>
        </p:nvSpPr>
        <p:spPr bwMode="auto">
          <a:xfrm>
            <a:off x="6029341" y="4886276"/>
            <a:ext cx="3345731" cy="1073617"/>
          </a:xfrm>
          <a:prstGeom prst="roundRect">
            <a:avLst>
              <a:gd name="adj" fmla="val 8643"/>
            </a:avLst>
          </a:prstGeom>
          <a:noFill/>
          <a:ln w="9525">
            <a:solidFill>
              <a:schemeClr val="tx1"/>
            </a:solidFill>
            <a:prstDash val="dash"/>
            <a:round/>
            <a:headEnd/>
            <a:tailEnd/>
          </a:ln>
        </p:spPr>
        <p:txBody>
          <a:bodyPr vert="horz" wrap="square" lIns="89843" tIns="44922" rIns="89843" bIns="44922" numCol="1" rtlCol="0" anchor="b" anchorCtr="0" compatLnSpc="1">
            <a:prstTxWarp prst="textNoShape">
              <a:avLst/>
            </a:prstTxWarp>
          </a:bodyPr>
          <a:lstStyle/>
          <a:p>
            <a:pPr algn="ctr"/>
            <a:endParaRPr kumimoji="1" lang="zh-CN" altLang="en-US" sz="1200" dirty="0">
              <a:latin typeface="微软雅黑" panose="020B0503020204020204" pitchFamily="34" charset="-122"/>
              <a:ea typeface="微软雅黑" panose="020B0503020204020204" pitchFamily="34" charset="-122"/>
              <a:cs typeface="Microsoft YaHei" charset="-122"/>
            </a:endParaRPr>
          </a:p>
        </p:txBody>
      </p:sp>
      <p:sp>
        <p:nvSpPr>
          <p:cNvPr id="78" name="文本框 77">
            <a:extLst>
              <a:ext uri="{FF2B5EF4-FFF2-40B4-BE49-F238E27FC236}">
                <a16:creationId xmlns:a16="http://schemas.microsoft.com/office/drawing/2014/main" id="{873FF5E3-6E83-194C-9998-410EE94D0470}"/>
              </a:ext>
            </a:extLst>
          </p:cNvPr>
          <p:cNvSpPr txBox="1"/>
          <p:nvPr/>
        </p:nvSpPr>
        <p:spPr>
          <a:xfrm>
            <a:off x="1457303" y="4863083"/>
            <a:ext cx="1583913" cy="307777"/>
          </a:xfrm>
          <a:prstGeom prst="rect">
            <a:avLst/>
          </a:prstGeom>
          <a:noFill/>
        </p:spPr>
        <p:txBody>
          <a:bodyPr wrap="square" rtlCol="0">
            <a:spAutoFit/>
          </a:bodyPr>
          <a:lstStyle/>
          <a:p>
            <a:r>
              <a:rPr kumimoji="1" lang="zh-CN" altLang="en-US" sz="1400" dirty="0">
                <a:latin typeface="+mj-ea"/>
                <a:ea typeface="+mj-ea"/>
              </a:rPr>
              <a:t>存储引擎</a:t>
            </a:r>
          </a:p>
        </p:txBody>
      </p:sp>
      <p:cxnSp>
        <p:nvCxnSpPr>
          <p:cNvPr id="79" name="曲线连接符 18">
            <a:extLst>
              <a:ext uri="{FF2B5EF4-FFF2-40B4-BE49-F238E27FC236}">
                <a16:creationId xmlns:a16="http://schemas.microsoft.com/office/drawing/2014/main" id="{C9684F18-37A1-8846-8C7E-1826752F7A9A}"/>
              </a:ext>
            </a:extLst>
          </p:cNvPr>
          <p:cNvCxnSpPr>
            <a:cxnSpLocks/>
            <a:stCxn id="14" idx="0"/>
            <a:endCxn id="66" idx="2"/>
          </p:cNvCxnSpPr>
          <p:nvPr/>
        </p:nvCxnSpPr>
        <p:spPr>
          <a:xfrm rot="5400000" flipH="1" flipV="1">
            <a:off x="3705966" y="3471837"/>
            <a:ext cx="797166" cy="2031713"/>
          </a:xfrm>
          <a:prstGeom prst="curvedConnector3">
            <a:avLst>
              <a:gd name="adj1" fmla="val 50000"/>
            </a:avLst>
          </a:prstGeom>
          <a:ln>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82" name="曲线连接符 18">
            <a:extLst>
              <a:ext uri="{FF2B5EF4-FFF2-40B4-BE49-F238E27FC236}">
                <a16:creationId xmlns:a16="http://schemas.microsoft.com/office/drawing/2014/main" id="{1438760A-1C47-6642-AD62-54C33D8A452C}"/>
              </a:ext>
            </a:extLst>
          </p:cNvPr>
          <p:cNvCxnSpPr>
            <a:cxnSpLocks/>
            <a:stCxn id="14" idx="0"/>
            <a:endCxn id="20" idx="2"/>
          </p:cNvCxnSpPr>
          <p:nvPr/>
        </p:nvCxnSpPr>
        <p:spPr>
          <a:xfrm rot="16200000" flipV="1">
            <a:off x="2619662" y="4417245"/>
            <a:ext cx="797422" cy="140640"/>
          </a:xfrm>
          <a:prstGeom prst="curvedConnector3">
            <a:avLst>
              <a:gd name="adj1" fmla="val 50000"/>
            </a:avLst>
          </a:prstGeom>
          <a:ln>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85" name="曲线连接符 18">
            <a:extLst>
              <a:ext uri="{FF2B5EF4-FFF2-40B4-BE49-F238E27FC236}">
                <a16:creationId xmlns:a16="http://schemas.microsoft.com/office/drawing/2014/main" id="{ED914E1D-DD1F-5C49-9792-ADF2765B813F}"/>
              </a:ext>
            </a:extLst>
          </p:cNvPr>
          <p:cNvCxnSpPr>
            <a:cxnSpLocks/>
            <a:endCxn id="68" idx="2"/>
          </p:cNvCxnSpPr>
          <p:nvPr/>
        </p:nvCxnSpPr>
        <p:spPr>
          <a:xfrm flipV="1">
            <a:off x="3112719" y="4083185"/>
            <a:ext cx="4185667" cy="767488"/>
          </a:xfrm>
          <a:prstGeom prst="curvedConnector2">
            <a:avLst/>
          </a:prstGeom>
          <a:ln>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88" name="文本框 87">
            <a:extLst>
              <a:ext uri="{FF2B5EF4-FFF2-40B4-BE49-F238E27FC236}">
                <a16:creationId xmlns:a16="http://schemas.microsoft.com/office/drawing/2014/main" id="{FA18E28D-8EA4-7240-8B3C-1BC877883B2F}"/>
              </a:ext>
            </a:extLst>
          </p:cNvPr>
          <p:cNvSpPr txBox="1"/>
          <p:nvPr/>
        </p:nvSpPr>
        <p:spPr>
          <a:xfrm>
            <a:off x="6065525" y="4867950"/>
            <a:ext cx="1583913" cy="307777"/>
          </a:xfrm>
          <a:prstGeom prst="rect">
            <a:avLst/>
          </a:prstGeom>
          <a:noFill/>
        </p:spPr>
        <p:txBody>
          <a:bodyPr wrap="square" rtlCol="0">
            <a:spAutoFit/>
          </a:bodyPr>
          <a:lstStyle/>
          <a:p>
            <a:r>
              <a:rPr kumimoji="1" lang="zh-CN" altLang="en-US" sz="1400" dirty="0">
                <a:latin typeface="+mj-ea"/>
                <a:ea typeface="+mj-ea"/>
              </a:rPr>
              <a:t>预警模型</a:t>
            </a:r>
          </a:p>
        </p:txBody>
      </p:sp>
      <p:sp>
        <p:nvSpPr>
          <p:cNvPr id="89" name="圆角矩形 12">
            <a:extLst>
              <a:ext uri="{FF2B5EF4-FFF2-40B4-BE49-F238E27FC236}">
                <a16:creationId xmlns:a16="http://schemas.microsoft.com/office/drawing/2014/main" id="{996E56E0-2D35-2648-B9FC-79218C1DE4DA}"/>
              </a:ext>
            </a:extLst>
          </p:cNvPr>
          <p:cNvSpPr/>
          <p:nvPr/>
        </p:nvSpPr>
        <p:spPr>
          <a:xfrm>
            <a:off x="6211076" y="5264210"/>
            <a:ext cx="1125137" cy="419462"/>
          </a:xfrm>
          <a:prstGeom prst="roundRect">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t"/>
          <a:lstStyle/>
          <a:p>
            <a:pPr algn="ctr"/>
            <a:r>
              <a:rPr kumimoji="1" lang="en-US" altLang="zh-CN" sz="1000" dirty="0">
                <a:solidFill>
                  <a:schemeClr val="tx1"/>
                </a:solidFill>
                <a:latin typeface="微软雅黑" panose="020B0503020204020204" pitchFamily="34" charset="-122"/>
                <a:ea typeface="微软雅黑" panose="020B0503020204020204" pitchFamily="34" charset="-122"/>
                <a:cs typeface="Microsoft YaHei" charset="-122"/>
              </a:rPr>
              <a:t>GRU</a:t>
            </a:r>
            <a:endPar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100" name="文本框 99">
            <a:extLst>
              <a:ext uri="{FF2B5EF4-FFF2-40B4-BE49-F238E27FC236}">
                <a16:creationId xmlns:a16="http://schemas.microsoft.com/office/drawing/2014/main" id="{3083515E-1518-D746-BF32-7A532BE0BC1C}"/>
              </a:ext>
            </a:extLst>
          </p:cNvPr>
          <p:cNvSpPr txBox="1"/>
          <p:nvPr/>
        </p:nvSpPr>
        <p:spPr>
          <a:xfrm>
            <a:off x="4938108" y="4998998"/>
            <a:ext cx="1583913" cy="261610"/>
          </a:xfrm>
          <a:prstGeom prst="rect">
            <a:avLst/>
          </a:prstGeom>
          <a:noFill/>
        </p:spPr>
        <p:txBody>
          <a:bodyPr wrap="square" rtlCol="0">
            <a:spAutoFit/>
          </a:bodyPr>
          <a:lstStyle/>
          <a:p>
            <a:r>
              <a:rPr kumimoji="1" lang="zh-CN" altLang="en-US" sz="1100" dirty="0">
                <a:latin typeface="+mj-ea"/>
                <a:ea typeface="+mj-ea"/>
              </a:rPr>
              <a:t>数据输入</a:t>
            </a:r>
          </a:p>
        </p:txBody>
      </p:sp>
      <p:sp>
        <p:nvSpPr>
          <p:cNvPr id="102" name="下箭头 101">
            <a:extLst>
              <a:ext uri="{FF2B5EF4-FFF2-40B4-BE49-F238E27FC236}">
                <a16:creationId xmlns:a16="http://schemas.microsoft.com/office/drawing/2014/main" id="{C6FEA9C8-6F4C-8A4F-BD8A-E51FEAC95D18}"/>
              </a:ext>
            </a:extLst>
          </p:cNvPr>
          <p:cNvSpPr/>
          <p:nvPr/>
        </p:nvSpPr>
        <p:spPr>
          <a:xfrm rot="5400000">
            <a:off x="5305244" y="5083835"/>
            <a:ext cx="144926" cy="978408"/>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下箭头 102">
            <a:extLst>
              <a:ext uri="{FF2B5EF4-FFF2-40B4-BE49-F238E27FC236}">
                <a16:creationId xmlns:a16="http://schemas.microsoft.com/office/drawing/2014/main" id="{B27DA71A-758B-C745-9B9C-C8F8CB56CABE}"/>
              </a:ext>
            </a:extLst>
          </p:cNvPr>
          <p:cNvSpPr/>
          <p:nvPr/>
        </p:nvSpPr>
        <p:spPr>
          <a:xfrm rot="16200000">
            <a:off x="5310400" y="4861417"/>
            <a:ext cx="144926" cy="978408"/>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 name="文本框 103">
            <a:extLst>
              <a:ext uri="{FF2B5EF4-FFF2-40B4-BE49-F238E27FC236}">
                <a16:creationId xmlns:a16="http://schemas.microsoft.com/office/drawing/2014/main" id="{AB4B87DA-ABA8-2440-9F3C-CB36D633004B}"/>
              </a:ext>
            </a:extLst>
          </p:cNvPr>
          <p:cNvSpPr txBox="1"/>
          <p:nvPr/>
        </p:nvSpPr>
        <p:spPr>
          <a:xfrm>
            <a:off x="4989031" y="5613297"/>
            <a:ext cx="1583913" cy="261610"/>
          </a:xfrm>
          <a:prstGeom prst="rect">
            <a:avLst/>
          </a:prstGeom>
          <a:noFill/>
        </p:spPr>
        <p:txBody>
          <a:bodyPr wrap="square" rtlCol="0">
            <a:spAutoFit/>
          </a:bodyPr>
          <a:lstStyle/>
          <a:p>
            <a:r>
              <a:rPr kumimoji="1" lang="zh-CN" altLang="en-US" sz="1100" dirty="0">
                <a:latin typeface="+mj-ea"/>
                <a:ea typeface="+mj-ea"/>
              </a:rPr>
              <a:t>结果输出</a:t>
            </a:r>
          </a:p>
        </p:txBody>
      </p:sp>
      <p:sp>
        <p:nvSpPr>
          <p:cNvPr id="105" name="圆角矩形 12">
            <a:extLst>
              <a:ext uri="{FF2B5EF4-FFF2-40B4-BE49-F238E27FC236}">
                <a16:creationId xmlns:a16="http://schemas.microsoft.com/office/drawing/2014/main" id="{525DFD12-940D-C24B-91CA-E9D77D900DBD}"/>
              </a:ext>
            </a:extLst>
          </p:cNvPr>
          <p:cNvSpPr/>
          <p:nvPr/>
        </p:nvSpPr>
        <p:spPr>
          <a:xfrm>
            <a:off x="7934226" y="5278157"/>
            <a:ext cx="1125137" cy="419462"/>
          </a:xfrm>
          <a:prstGeom prst="roundRect">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t"/>
          <a:lstStyle/>
          <a:p>
            <a:pPr algn="ctr"/>
            <a:r>
              <a:rPr kumimoji="1" lang="en-US" altLang="zh-CN" sz="1000" dirty="0">
                <a:solidFill>
                  <a:schemeClr val="tx1"/>
                </a:solidFill>
                <a:latin typeface="微软雅黑" panose="020B0503020204020204" pitchFamily="34" charset="-122"/>
                <a:ea typeface="微软雅黑" panose="020B0503020204020204" pitchFamily="34" charset="-122"/>
                <a:cs typeface="Microsoft YaHei" charset="-122"/>
              </a:rPr>
              <a:t>SK-LEARN</a:t>
            </a:r>
            <a:endPar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122"/>
            </a:endParaRPr>
          </a:p>
        </p:txBody>
      </p:sp>
    </p:spTree>
    <p:extLst>
      <p:ext uri="{BB962C8B-B14F-4D97-AF65-F5344CB8AC3E}">
        <p14:creationId xmlns:p14="http://schemas.microsoft.com/office/powerpoint/2010/main" val="3485047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内容占位符 1">
            <a:extLst>
              <a:ext uri="{FF2B5EF4-FFF2-40B4-BE49-F238E27FC236}">
                <a16:creationId xmlns:a16="http://schemas.microsoft.com/office/drawing/2014/main" id="{4BD3DBA4-6CDB-474C-A863-B5D024E07A4E}"/>
              </a:ext>
            </a:extLst>
          </p:cNvPr>
          <p:cNvSpPr>
            <a:spLocks noGrp="1"/>
          </p:cNvSpPr>
          <p:nvPr>
            <p:ph idx="1"/>
          </p:nvPr>
        </p:nvSpPr>
        <p:spPr>
          <a:xfrm>
            <a:off x="669924" y="1191270"/>
            <a:ext cx="10736156" cy="4778210"/>
          </a:xfrm>
        </p:spPr>
        <p:txBody>
          <a:bodyPr/>
          <a:lstStyle/>
          <a:p>
            <a:r>
              <a:rPr lang="zh-CN" altLang="en-US" dirty="0"/>
              <a:t>海量实时监测数据存储检索预测数据流图</a:t>
            </a:r>
            <a:endParaRPr kumimoji="1" lang="en-US" altLang="zh-CN" dirty="0"/>
          </a:p>
        </p:txBody>
      </p:sp>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整体数据流程</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29</a:t>
            </a:fld>
            <a:endParaRPr lang="zh-CN" altLang="en-US"/>
          </a:p>
        </p:txBody>
      </p:sp>
      <p:sp>
        <p:nvSpPr>
          <p:cNvPr id="6" name="矩形 5">
            <a:extLst>
              <a:ext uri="{FF2B5EF4-FFF2-40B4-BE49-F238E27FC236}">
                <a16:creationId xmlns:a16="http://schemas.microsoft.com/office/drawing/2014/main" id="{9B226152-4A3C-CD41-817A-92E3B0B5BB69}"/>
              </a:ext>
            </a:extLst>
          </p:cNvPr>
          <p:cNvSpPr/>
          <p:nvPr/>
        </p:nvSpPr>
        <p:spPr>
          <a:xfrm>
            <a:off x="644845" y="2303528"/>
            <a:ext cx="2217901" cy="3203254"/>
          </a:xfrm>
          <a:prstGeom prst="rect">
            <a:avLst/>
          </a:prstGeom>
          <a:noFill/>
          <a:ln w="2222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7" name="流程图: 磁盘 5">
            <a:extLst>
              <a:ext uri="{FF2B5EF4-FFF2-40B4-BE49-F238E27FC236}">
                <a16:creationId xmlns:a16="http://schemas.microsoft.com/office/drawing/2014/main" id="{2D2F1AB8-BF85-B440-A4F8-C85C862588F5}"/>
              </a:ext>
            </a:extLst>
          </p:cNvPr>
          <p:cNvSpPr/>
          <p:nvPr/>
        </p:nvSpPr>
        <p:spPr>
          <a:xfrm>
            <a:off x="1826144" y="2984796"/>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城市安防</a:t>
            </a:r>
            <a:endParaRPr lang="en-US" altLang="zh-CN" sz="1200" dirty="0"/>
          </a:p>
        </p:txBody>
      </p:sp>
      <p:sp>
        <p:nvSpPr>
          <p:cNvPr id="8" name="流程图: 磁盘 6">
            <a:extLst>
              <a:ext uri="{FF2B5EF4-FFF2-40B4-BE49-F238E27FC236}">
                <a16:creationId xmlns:a16="http://schemas.microsoft.com/office/drawing/2014/main" id="{597CADFD-3019-9049-8BE6-19C6FE65D935}"/>
              </a:ext>
            </a:extLst>
          </p:cNvPr>
          <p:cNvSpPr/>
          <p:nvPr/>
        </p:nvSpPr>
        <p:spPr>
          <a:xfrm>
            <a:off x="1822665" y="3538957"/>
            <a:ext cx="907198"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水利</a:t>
            </a:r>
            <a:endParaRPr lang="en-US" altLang="zh-CN" sz="1200" dirty="0"/>
          </a:p>
        </p:txBody>
      </p:sp>
      <p:sp>
        <p:nvSpPr>
          <p:cNvPr id="9" name="矩形 8">
            <a:extLst>
              <a:ext uri="{FF2B5EF4-FFF2-40B4-BE49-F238E27FC236}">
                <a16:creationId xmlns:a16="http://schemas.microsoft.com/office/drawing/2014/main" id="{9B0D4C5A-D7E6-284F-9AC5-8E5708327AFE}"/>
              </a:ext>
            </a:extLst>
          </p:cNvPr>
          <p:cNvSpPr/>
          <p:nvPr/>
        </p:nvSpPr>
        <p:spPr>
          <a:xfrm>
            <a:off x="5975996" y="3697679"/>
            <a:ext cx="1137712" cy="469957"/>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err="1"/>
              <a:t>Flink</a:t>
            </a:r>
            <a:r>
              <a:rPr lang="zh-CN" altLang="en-US" sz="1200" dirty="0"/>
              <a:t> </a:t>
            </a:r>
            <a:r>
              <a:rPr lang="en-US" altLang="zh-CN" sz="1200" dirty="0"/>
              <a:t>SQL</a:t>
            </a:r>
          </a:p>
        </p:txBody>
      </p:sp>
      <p:sp>
        <p:nvSpPr>
          <p:cNvPr id="10" name="矩形 9">
            <a:extLst>
              <a:ext uri="{FF2B5EF4-FFF2-40B4-BE49-F238E27FC236}">
                <a16:creationId xmlns:a16="http://schemas.microsoft.com/office/drawing/2014/main" id="{7C017F96-AA49-7E48-B288-082A00F6CEEC}"/>
              </a:ext>
            </a:extLst>
          </p:cNvPr>
          <p:cNvSpPr/>
          <p:nvPr/>
        </p:nvSpPr>
        <p:spPr>
          <a:xfrm>
            <a:off x="10487353" y="2837790"/>
            <a:ext cx="912495" cy="338917"/>
          </a:xfrm>
          <a:prstGeom prst="rect">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a:t>训练</a:t>
            </a:r>
          </a:p>
        </p:txBody>
      </p:sp>
      <p:sp>
        <p:nvSpPr>
          <p:cNvPr id="11" name="矩形 10">
            <a:extLst>
              <a:ext uri="{FF2B5EF4-FFF2-40B4-BE49-F238E27FC236}">
                <a16:creationId xmlns:a16="http://schemas.microsoft.com/office/drawing/2014/main" id="{7DF9151E-0CC1-B94B-B77C-E145B6FA825D}"/>
              </a:ext>
            </a:extLst>
          </p:cNvPr>
          <p:cNvSpPr/>
          <p:nvPr/>
        </p:nvSpPr>
        <p:spPr>
          <a:xfrm>
            <a:off x="10487353" y="3748764"/>
            <a:ext cx="912495" cy="338917"/>
          </a:xfrm>
          <a:prstGeom prst="rect">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a:t>构建模型</a:t>
            </a:r>
            <a:endParaRPr lang="en-US" altLang="zh-CN" sz="1200" dirty="0"/>
          </a:p>
        </p:txBody>
      </p:sp>
      <p:sp>
        <p:nvSpPr>
          <p:cNvPr id="12" name="矩形 11">
            <a:extLst>
              <a:ext uri="{FF2B5EF4-FFF2-40B4-BE49-F238E27FC236}">
                <a16:creationId xmlns:a16="http://schemas.microsoft.com/office/drawing/2014/main" id="{608F8A95-0B71-1D4E-AE67-50DF556F4B50}"/>
              </a:ext>
            </a:extLst>
          </p:cNvPr>
          <p:cNvSpPr/>
          <p:nvPr/>
        </p:nvSpPr>
        <p:spPr>
          <a:xfrm>
            <a:off x="8072070" y="3218193"/>
            <a:ext cx="912495" cy="441960"/>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err="1"/>
              <a:t>clickhouse</a:t>
            </a:r>
            <a:endParaRPr lang="zh-CN" altLang="en-US" sz="1200" dirty="0"/>
          </a:p>
        </p:txBody>
      </p:sp>
      <p:sp>
        <p:nvSpPr>
          <p:cNvPr id="13" name="矩形 12">
            <a:extLst>
              <a:ext uri="{FF2B5EF4-FFF2-40B4-BE49-F238E27FC236}">
                <a16:creationId xmlns:a16="http://schemas.microsoft.com/office/drawing/2014/main" id="{6A4F7E21-FD3B-154B-814E-209F8ADB691A}"/>
              </a:ext>
            </a:extLst>
          </p:cNvPr>
          <p:cNvSpPr/>
          <p:nvPr/>
        </p:nvSpPr>
        <p:spPr>
          <a:xfrm>
            <a:off x="8072071" y="3794379"/>
            <a:ext cx="912495" cy="441960"/>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err="1"/>
              <a:t>clickhouse</a:t>
            </a:r>
            <a:endParaRPr lang="zh-CN" altLang="en-US" sz="1200" dirty="0"/>
          </a:p>
        </p:txBody>
      </p:sp>
      <p:sp>
        <p:nvSpPr>
          <p:cNvPr id="14" name="矩形 13">
            <a:extLst>
              <a:ext uri="{FF2B5EF4-FFF2-40B4-BE49-F238E27FC236}">
                <a16:creationId xmlns:a16="http://schemas.microsoft.com/office/drawing/2014/main" id="{9C88AC0E-613E-9241-99C0-C3B7B5EB2964}"/>
              </a:ext>
            </a:extLst>
          </p:cNvPr>
          <p:cNvSpPr/>
          <p:nvPr/>
        </p:nvSpPr>
        <p:spPr>
          <a:xfrm>
            <a:off x="8075348" y="4370565"/>
            <a:ext cx="912495" cy="441960"/>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a:t>…</a:t>
            </a:r>
            <a:endParaRPr lang="zh-CN" altLang="en-US" sz="1200" dirty="0"/>
          </a:p>
        </p:txBody>
      </p:sp>
      <p:sp>
        <p:nvSpPr>
          <p:cNvPr id="15" name="文本框 14">
            <a:extLst>
              <a:ext uri="{FF2B5EF4-FFF2-40B4-BE49-F238E27FC236}">
                <a16:creationId xmlns:a16="http://schemas.microsoft.com/office/drawing/2014/main" id="{28FFF457-7B06-164B-9390-9634C1893C6C}"/>
              </a:ext>
            </a:extLst>
          </p:cNvPr>
          <p:cNvSpPr txBox="1"/>
          <p:nvPr/>
        </p:nvSpPr>
        <p:spPr>
          <a:xfrm>
            <a:off x="1177364" y="2354979"/>
            <a:ext cx="1082348" cy="307777"/>
          </a:xfrm>
          <a:prstGeom prst="rect">
            <a:avLst/>
          </a:prstGeom>
          <a:noFill/>
        </p:spPr>
        <p:txBody>
          <a:bodyPr wrap="none" rtlCol="0">
            <a:spAutoFit/>
          </a:bodyPr>
          <a:lstStyle/>
          <a:p>
            <a:r>
              <a:rPr lang="zh-CN" altLang="en-US" sz="1400" dirty="0"/>
              <a:t>数据输入源</a:t>
            </a:r>
          </a:p>
        </p:txBody>
      </p:sp>
      <p:sp>
        <p:nvSpPr>
          <p:cNvPr id="16" name="上箭头 15">
            <a:extLst>
              <a:ext uri="{FF2B5EF4-FFF2-40B4-BE49-F238E27FC236}">
                <a16:creationId xmlns:a16="http://schemas.microsoft.com/office/drawing/2014/main" id="{C93AEF47-269D-A24F-98E9-A61FA3E1283A}"/>
              </a:ext>
            </a:extLst>
          </p:cNvPr>
          <p:cNvSpPr/>
          <p:nvPr/>
        </p:nvSpPr>
        <p:spPr>
          <a:xfrm rot="10800000">
            <a:off x="10840412" y="4103467"/>
            <a:ext cx="206375" cy="420370"/>
          </a:xfrm>
          <a:prstGeom prst="up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8D42E6E5-D92D-3D4C-82A7-26C959F76EC8}"/>
              </a:ext>
            </a:extLst>
          </p:cNvPr>
          <p:cNvSpPr/>
          <p:nvPr/>
        </p:nvSpPr>
        <p:spPr>
          <a:xfrm flipH="1">
            <a:off x="7971861" y="2285269"/>
            <a:ext cx="1109922" cy="3203253"/>
          </a:xfrm>
          <a:prstGeom prst="rect">
            <a:avLst/>
          </a:prstGeom>
          <a:noFill/>
          <a:ln w="2222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9" name="矩形 18">
            <a:extLst>
              <a:ext uri="{FF2B5EF4-FFF2-40B4-BE49-F238E27FC236}">
                <a16:creationId xmlns:a16="http://schemas.microsoft.com/office/drawing/2014/main" id="{974C3274-DB79-3F4E-B626-AB180EC7D293}"/>
              </a:ext>
            </a:extLst>
          </p:cNvPr>
          <p:cNvSpPr/>
          <p:nvPr/>
        </p:nvSpPr>
        <p:spPr>
          <a:xfrm>
            <a:off x="5810919" y="3113322"/>
            <a:ext cx="1380053" cy="1851679"/>
          </a:xfrm>
          <a:prstGeom prst="rect">
            <a:avLst/>
          </a:prstGeom>
          <a:noFill/>
          <a:ln w="19050" cmpd="dbl">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1" name="文本框 20">
            <a:extLst>
              <a:ext uri="{FF2B5EF4-FFF2-40B4-BE49-F238E27FC236}">
                <a16:creationId xmlns:a16="http://schemas.microsoft.com/office/drawing/2014/main" id="{126E491F-A4E1-0C4A-B68C-EC6DE3192A9A}"/>
              </a:ext>
            </a:extLst>
          </p:cNvPr>
          <p:cNvSpPr txBox="1"/>
          <p:nvPr/>
        </p:nvSpPr>
        <p:spPr>
          <a:xfrm>
            <a:off x="8072070" y="2314570"/>
            <a:ext cx="902811" cy="523220"/>
          </a:xfrm>
          <a:prstGeom prst="rect">
            <a:avLst/>
          </a:prstGeom>
          <a:noFill/>
        </p:spPr>
        <p:txBody>
          <a:bodyPr wrap="none" rtlCol="0">
            <a:spAutoFit/>
          </a:bodyPr>
          <a:lstStyle/>
          <a:p>
            <a:r>
              <a:rPr lang="zh-CN" altLang="en-US" sz="1400" dirty="0"/>
              <a:t>海量存储</a:t>
            </a:r>
            <a:endParaRPr lang="en-US" altLang="zh-CN" sz="1400" dirty="0"/>
          </a:p>
          <a:p>
            <a:r>
              <a:rPr lang="zh-CN" altLang="en-US" sz="1400" dirty="0"/>
              <a:t>快速检索</a:t>
            </a:r>
          </a:p>
        </p:txBody>
      </p:sp>
      <p:sp>
        <p:nvSpPr>
          <p:cNvPr id="22" name="下箭头 21">
            <a:extLst>
              <a:ext uri="{FF2B5EF4-FFF2-40B4-BE49-F238E27FC236}">
                <a16:creationId xmlns:a16="http://schemas.microsoft.com/office/drawing/2014/main" id="{2B9F8A39-7CD6-F643-BB74-27E4ED93F66D}"/>
              </a:ext>
            </a:extLst>
          </p:cNvPr>
          <p:cNvSpPr/>
          <p:nvPr/>
        </p:nvSpPr>
        <p:spPr>
          <a:xfrm rot="16200000">
            <a:off x="9542433" y="3707896"/>
            <a:ext cx="270510" cy="91948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上箭头 22">
            <a:extLst>
              <a:ext uri="{FF2B5EF4-FFF2-40B4-BE49-F238E27FC236}">
                <a16:creationId xmlns:a16="http://schemas.microsoft.com/office/drawing/2014/main" id="{E739580D-3169-A147-B057-8CB048AAB531}"/>
              </a:ext>
            </a:extLst>
          </p:cNvPr>
          <p:cNvSpPr/>
          <p:nvPr/>
        </p:nvSpPr>
        <p:spPr>
          <a:xfrm rot="10800000">
            <a:off x="10810081" y="3320502"/>
            <a:ext cx="206375" cy="420370"/>
          </a:xfrm>
          <a:prstGeom prst="up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69A3A7B6-015B-274E-85F3-F2DDC0C98349}"/>
              </a:ext>
            </a:extLst>
          </p:cNvPr>
          <p:cNvSpPr/>
          <p:nvPr/>
        </p:nvSpPr>
        <p:spPr>
          <a:xfrm>
            <a:off x="5966439" y="4296147"/>
            <a:ext cx="1137712" cy="469957"/>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a:t>K8S</a:t>
            </a:r>
          </a:p>
        </p:txBody>
      </p:sp>
      <p:sp>
        <p:nvSpPr>
          <p:cNvPr id="25" name="文本框 24">
            <a:extLst>
              <a:ext uri="{FF2B5EF4-FFF2-40B4-BE49-F238E27FC236}">
                <a16:creationId xmlns:a16="http://schemas.microsoft.com/office/drawing/2014/main" id="{5577B199-B33E-B540-8ECF-A024D04B10B8}"/>
              </a:ext>
            </a:extLst>
          </p:cNvPr>
          <p:cNvSpPr txBox="1"/>
          <p:nvPr/>
        </p:nvSpPr>
        <p:spPr>
          <a:xfrm>
            <a:off x="2990291" y="3584041"/>
            <a:ext cx="543739" cy="523220"/>
          </a:xfrm>
          <a:prstGeom prst="rect">
            <a:avLst/>
          </a:prstGeom>
          <a:noFill/>
        </p:spPr>
        <p:txBody>
          <a:bodyPr wrap="none" rtlCol="0">
            <a:spAutoFit/>
          </a:bodyPr>
          <a:lstStyle/>
          <a:p>
            <a:r>
              <a:rPr lang="zh-CN" altLang="en-US" sz="1400" dirty="0"/>
              <a:t>数据</a:t>
            </a:r>
            <a:endParaRPr lang="en-US" altLang="zh-CN" sz="1400" dirty="0"/>
          </a:p>
          <a:p>
            <a:r>
              <a:rPr lang="zh-CN" altLang="en-US" sz="1400" dirty="0"/>
              <a:t>引入</a:t>
            </a:r>
          </a:p>
        </p:txBody>
      </p:sp>
      <p:sp>
        <p:nvSpPr>
          <p:cNvPr id="26" name="文本框 25">
            <a:extLst>
              <a:ext uri="{FF2B5EF4-FFF2-40B4-BE49-F238E27FC236}">
                <a16:creationId xmlns:a16="http://schemas.microsoft.com/office/drawing/2014/main" id="{9E788935-B269-454E-913D-4D45F448ED06}"/>
              </a:ext>
            </a:extLst>
          </p:cNvPr>
          <p:cNvSpPr txBox="1"/>
          <p:nvPr/>
        </p:nvSpPr>
        <p:spPr>
          <a:xfrm>
            <a:off x="9332508" y="3481889"/>
            <a:ext cx="543739" cy="523220"/>
          </a:xfrm>
          <a:prstGeom prst="rect">
            <a:avLst/>
          </a:prstGeom>
          <a:noFill/>
        </p:spPr>
        <p:txBody>
          <a:bodyPr wrap="none" rtlCol="0">
            <a:spAutoFit/>
          </a:bodyPr>
          <a:lstStyle/>
          <a:p>
            <a:r>
              <a:rPr lang="zh-CN" altLang="en-US" sz="1400" dirty="0"/>
              <a:t>训练</a:t>
            </a:r>
            <a:endParaRPr lang="en-US" altLang="zh-CN" sz="1400" dirty="0"/>
          </a:p>
          <a:p>
            <a:r>
              <a:rPr lang="zh-CN" altLang="en-US" sz="1400" dirty="0"/>
              <a:t>预测</a:t>
            </a:r>
          </a:p>
        </p:txBody>
      </p:sp>
      <p:sp>
        <p:nvSpPr>
          <p:cNvPr id="27" name="文本框 26">
            <a:extLst>
              <a:ext uri="{FF2B5EF4-FFF2-40B4-BE49-F238E27FC236}">
                <a16:creationId xmlns:a16="http://schemas.microsoft.com/office/drawing/2014/main" id="{D156D650-5F48-FA42-B84D-0F5814426746}"/>
              </a:ext>
            </a:extLst>
          </p:cNvPr>
          <p:cNvSpPr txBox="1"/>
          <p:nvPr/>
        </p:nvSpPr>
        <p:spPr>
          <a:xfrm>
            <a:off x="5912307" y="3093193"/>
            <a:ext cx="1265090" cy="307777"/>
          </a:xfrm>
          <a:prstGeom prst="rect">
            <a:avLst/>
          </a:prstGeom>
          <a:noFill/>
        </p:spPr>
        <p:txBody>
          <a:bodyPr wrap="none" rtlCol="0">
            <a:spAutoFit/>
          </a:bodyPr>
          <a:lstStyle/>
          <a:p>
            <a:r>
              <a:rPr lang="zh-CN" altLang="en-US" sz="1400" dirty="0"/>
              <a:t>实时处理引擎</a:t>
            </a:r>
          </a:p>
        </p:txBody>
      </p:sp>
      <p:sp>
        <p:nvSpPr>
          <p:cNvPr id="28" name="流程图: 磁盘 5">
            <a:extLst>
              <a:ext uri="{FF2B5EF4-FFF2-40B4-BE49-F238E27FC236}">
                <a16:creationId xmlns:a16="http://schemas.microsoft.com/office/drawing/2014/main" id="{9472F6E7-26E4-F54A-A084-D2228DE13AF6}"/>
              </a:ext>
            </a:extLst>
          </p:cNvPr>
          <p:cNvSpPr/>
          <p:nvPr/>
        </p:nvSpPr>
        <p:spPr>
          <a:xfrm>
            <a:off x="733718" y="2981535"/>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建筑能耗</a:t>
            </a:r>
            <a:endParaRPr lang="en-US" altLang="zh-CN" sz="1200" dirty="0"/>
          </a:p>
        </p:txBody>
      </p:sp>
      <p:sp>
        <p:nvSpPr>
          <p:cNvPr id="29" name="流程图: 磁盘 5">
            <a:extLst>
              <a:ext uri="{FF2B5EF4-FFF2-40B4-BE49-F238E27FC236}">
                <a16:creationId xmlns:a16="http://schemas.microsoft.com/office/drawing/2014/main" id="{C109B666-27AB-5049-9C86-EEA41E4BAAD3}"/>
              </a:ext>
            </a:extLst>
          </p:cNvPr>
          <p:cNvSpPr/>
          <p:nvPr/>
        </p:nvSpPr>
        <p:spPr>
          <a:xfrm>
            <a:off x="731256" y="3520090"/>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气象</a:t>
            </a:r>
            <a:endParaRPr lang="en-US" altLang="zh-CN" sz="1200" dirty="0"/>
          </a:p>
        </p:txBody>
      </p:sp>
      <p:sp>
        <p:nvSpPr>
          <p:cNvPr id="30" name="流程图: 磁盘 5">
            <a:extLst>
              <a:ext uri="{FF2B5EF4-FFF2-40B4-BE49-F238E27FC236}">
                <a16:creationId xmlns:a16="http://schemas.microsoft.com/office/drawing/2014/main" id="{5C901BFA-877F-3347-BC85-5C40F9B8080D}"/>
              </a:ext>
            </a:extLst>
          </p:cNvPr>
          <p:cNvSpPr/>
          <p:nvPr/>
        </p:nvSpPr>
        <p:spPr>
          <a:xfrm>
            <a:off x="731256" y="4067217"/>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路网</a:t>
            </a:r>
            <a:endParaRPr lang="en-US" altLang="zh-CN" sz="1200" dirty="0"/>
          </a:p>
        </p:txBody>
      </p:sp>
      <p:sp>
        <p:nvSpPr>
          <p:cNvPr id="31" name="流程图: 磁盘 6">
            <a:extLst>
              <a:ext uri="{FF2B5EF4-FFF2-40B4-BE49-F238E27FC236}">
                <a16:creationId xmlns:a16="http://schemas.microsoft.com/office/drawing/2014/main" id="{4D9BAE67-8AB6-1E43-A57C-8C2222A5BC57}"/>
              </a:ext>
            </a:extLst>
          </p:cNvPr>
          <p:cNvSpPr/>
          <p:nvPr/>
        </p:nvSpPr>
        <p:spPr>
          <a:xfrm>
            <a:off x="1822665" y="4070592"/>
            <a:ext cx="907198"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生态环境</a:t>
            </a:r>
            <a:endParaRPr lang="en-US" altLang="zh-CN" sz="1200" dirty="0"/>
          </a:p>
        </p:txBody>
      </p:sp>
      <p:sp>
        <p:nvSpPr>
          <p:cNvPr id="32" name="流程图: 磁盘 5">
            <a:extLst>
              <a:ext uri="{FF2B5EF4-FFF2-40B4-BE49-F238E27FC236}">
                <a16:creationId xmlns:a16="http://schemas.microsoft.com/office/drawing/2014/main" id="{69478315-D41F-B44B-824D-5E70C75A6AF4}"/>
              </a:ext>
            </a:extLst>
          </p:cNvPr>
          <p:cNvSpPr/>
          <p:nvPr/>
        </p:nvSpPr>
        <p:spPr>
          <a:xfrm>
            <a:off x="731256" y="4562625"/>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交通</a:t>
            </a:r>
            <a:endParaRPr lang="en-US" altLang="zh-CN" sz="1200" dirty="0"/>
          </a:p>
        </p:txBody>
      </p:sp>
      <p:sp>
        <p:nvSpPr>
          <p:cNvPr id="34" name="流程图: 磁盘 5">
            <a:extLst>
              <a:ext uri="{FF2B5EF4-FFF2-40B4-BE49-F238E27FC236}">
                <a16:creationId xmlns:a16="http://schemas.microsoft.com/office/drawing/2014/main" id="{35B4C2FC-33F2-7E46-9580-9DEC760B6081}"/>
              </a:ext>
            </a:extLst>
          </p:cNvPr>
          <p:cNvSpPr/>
          <p:nvPr/>
        </p:nvSpPr>
        <p:spPr>
          <a:xfrm>
            <a:off x="1799169" y="4565886"/>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管网</a:t>
            </a:r>
            <a:endParaRPr lang="en-US" altLang="zh-CN" sz="1200" dirty="0"/>
          </a:p>
        </p:txBody>
      </p:sp>
      <p:sp>
        <p:nvSpPr>
          <p:cNvPr id="36" name="矩形 35">
            <a:extLst>
              <a:ext uri="{FF2B5EF4-FFF2-40B4-BE49-F238E27FC236}">
                <a16:creationId xmlns:a16="http://schemas.microsoft.com/office/drawing/2014/main" id="{C43D6094-2A66-BD46-8978-EA2E244A28A1}"/>
              </a:ext>
            </a:extLst>
          </p:cNvPr>
          <p:cNvSpPr/>
          <p:nvPr/>
        </p:nvSpPr>
        <p:spPr>
          <a:xfrm flipH="1">
            <a:off x="3730148" y="2309058"/>
            <a:ext cx="1241964" cy="3203253"/>
          </a:xfrm>
          <a:prstGeom prst="rect">
            <a:avLst/>
          </a:prstGeom>
          <a:noFill/>
          <a:ln w="2222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7" name="文本框 36">
            <a:extLst>
              <a:ext uri="{FF2B5EF4-FFF2-40B4-BE49-F238E27FC236}">
                <a16:creationId xmlns:a16="http://schemas.microsoft.com/office/drawing/2014/main" id="{F622BDF5-23C6-624E-BFCB-23EB8637BA3B}"/>
              </a:ext>
            </a:extLst>
          </p:cNvPr>
          <p:cNvSpPr txBox="1"/>
          <p:nvPr/>
        </p:nvSpPr>
        <p:spPr>
          <a:xfrm>
            <a:off x="3818134" y="2379490"/>
            <a:ext cx="1101584" cy="307777"/>
          </a:xfrm>
          <a:prstGeom prst="rect">
            <a:avLst/>
          </a:prstGeom>
          <a:noFill/>
        </p:spPr>
        <p:txBody>
          <a:bodyPr wrap="none" rtlCol="0">
            <a:spAutoFit/>
          </a:bodyPr>
          <a:lstStyle/>
          <a:p>
            <a:r>
              <a:rPr lang="zh-CN" altLang="en-US" sz="1400" dirty="0"/>
              <a:t>数据缓冲区</a:t>
            </a:r>
          </a:p>
        </p:txBody>
      </p:sp>
      <p:sp>
        <p:nvSpPr>
          <p:cNvPr id="40" name="圆柱形 54">
            <a:extLst>
              <a:ext uri="{FF2B5EF4-FFF2-40B4-BE49-F238E27FC236}">
                <a16:creationId xmlns:a16="http://schemas.microsoft.com/office/drawing/2014/main" id="{7CF0CA24-C94A-044B-A4F4-1A4D207CB068}"/>
              </a:ext>
            </a:extLst>
          </p:cNvPr>
          <p:cNvSpPr/>
          <p:nvPr/>
        </p:nvSpPr>
        <p:spPr>
          <a:xfrm rot="5400000">
            <a:off x="4128842" y="2895880"/>
            <a:ext cx="433874" cy="995529"/>
          </a:xfrm>
          <a:prstGeom prst="can">
            <a:avLst/>
          </a:prstGeom>
          <a:solidFill>
            <a:srgbClr val="0070C0">
              <a:alpha val="4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altLang="zh-CN" sz="1200" dirty="0" err="1">
                <a:solidFill>
                  <a:schemeClr val="tx1"/>
                </a:solidFill>
                <a:latin typeface="微软雅黑" panose="020B0503020204020204" pitchFamily="34" charset="-122"/>
                <a:ea typeface="微软雅黑" panose="020B0503020204020204" pitchFamily="34" charset="-122"/>
                <a:cs typeface="Microsoft YaHei" charset="-122"/>
              </a:rPr>
              <a:t>kafka</a:t>
            </a:r>
            <a:endParaRPr lang="zh-CN" altLang="en-US" sz="12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41" name="圆柱形 54">
            <a:extLst>
              <a:ext uri="{FF2B5EF4-FFF2-40B4-BE49-F238E27FC236}">
                <a16:creationId xmlns:a16="http://schemas.microsoft.com/office/drawing/2014/main" id="{880A1D3C-E8A9-214C-A648-2B3D05BD9FBB}"/>
              </a:ext>
            </a:extLst>
          </p:cNvPr>
          <p:cNvSpPr/>
          <p:nvPr/>
        </p:nvSpPr>
        <p:spPr>
          <a:xfrm rot="5400000">
            <a:off x="4151989" y="3585608"/>
            <a:ext cx="433874" cy="995529"/>
          </a:xfrm>
          <a:prstGeom prst="can">
            <a:avLst/>
          </a:prstGeom>
          <a:solidFill>
            <a:srgbClr val="0070C0">
              <a:alpha val="4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altLang="zh-CN" sz="1200" dirty="0" err="1">
                <a:solidFill>
                  <a:schemeClr val="tx1"/>
                </a:solidFill>
                <a:latin typeface="微软雅黑" panose="020B0503020204020204" pitchFamily="34" charset="-122"/>
                <a:ea typeface="微软雅黑" panose="020B0503020204020204" pitchFamily="34" charset="-122"/>
                <a:cs typeface="Microsoft YaHei" charset="-122"/>
              </a:rPr>
              <a:t>kafka</a:t>
            </a:r>
            <a:endParaRPr lang="zh-CN" altLang="en-US" sz="12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42" name="圆柱形 54">
            <a:extLst>
              <a:ext uri="{FF2B5EF4-FFF2-40B4-BE49-F238E27FC236}">
                <a16:creationId xmlns:a16="http://schemas.microsoft.com/office/drawing/2014/main" id="{74226C31-EF40-114B-8D1A-6F5D8FD3396D}"/>
              </a:ext>
            </a:extLst>
          </p:cNvPr>
          <p:cNvSpPr/>
          <p:nvPr/>
        </p:nvSpPr>
        <p:spPr>
          <a:xfrm rot="5400000">
            <a:off x="4128842" y="4275336"/>
            <a:ext cx="433874" cy="995529"/>
          </a:xfrm>
          <a:prstGeom prst="can">
            <a:avLst/>
          </a:prstGeom>
          <a:solidFill>
            <a:srgbClr val="0070C0">
              <a:alpha val="4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cs typeface="Microsoft YaHei" charset="-122"/>
              </a:rPr>
              <a:t>…</a:t>
            </a:r>
            <a:endParaRPr lang="zh-CN" altLang="en-US" sz="12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43" name="下箭头 42">
            <a:extLst>
              <a:ext uri="{FF2B5EF4-FFF2-40B4-BE49-F238E27FC236}">
                <a16:creationId xmlns:a16="http://schemas.microsoft.com/office/drawing/2014/main" id="{8B5F3F64-8414-CD45-9137-EBD8538CB3B7}"/>
              </a:ext>
            </a:extLst>
          </p:cNvPr>
          <p:cNvSpPr/>
          <p:nvPr/>
        </p:nvSpPr>
        <p:spPr>
          <a:xfrm rot="16200000">
            <a:off x="5276511" y="3807453"/>
            <a:ext cx="270510" cy="674919"/>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082FA4BA-B3BF-1C4D-BAED-417E911414D8}"/>
              </a:ext>
            </a:extLst>
          </p:cNvPr>
          <p:cNvSpPr/>
          <p:nvPr/>
        </p:nvSpPr>
        <p:spPr>
          <a:xfrm>
            <a:off x="10487353" y="4632752"/>
            <a:ext cx="912495" cy="338917"/>
          </a:xfrm>
          <a:prstGeom prst="rect">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a:t>预测</a:t>
            </a:r>
            <a:endParaRPr lang="en-US" altLang="zh-CN" sz="1200" dirty="0"/>
          </a:p>
        </p:txBody>
      </p:sp>
      <p:sp>
        <p:nvSpPr>
          <p:cNvPr id="46" name="文本框 45">
            <a:extLst>
              <a:ext uri="{FF2B5EF4-FFF2-40B4-BE49-F238E27FC236}">
                <a16:creationId xmlns:a16="http://schemas.microsoft.com/office/drawing/2014/main" id="{B13E7A20-EECC-9E41-A04D-8D5FFC768563}"/>
              </a:ext>
            </a:extLst>
          </p:cNvPr>
          <p:cNvSpPr txBox="1"/>
          <p:nvPr/>
        </p:nvSpPr>
        <p:spPr>
          <a:xfrm>
            <a:off x="5080694" y="3515942"/>
            <a:ext cx="543739" cy="523220"/>
          </a:xfrm>
          <a:prstGeom prst="rect">
            <a:avLst/>
          </a:prstGeom>
          <a:noFill/>
        </p:spPr>
        <p:txBody>
          <a:bodyPr wrap="none" rtlCol="0">
            <a:spAutoFit/>
          </a:bodyPr>
          <a:lstStyle/>
          <a:p>
            <a:r>
              <a:rPr lang="zh-CN" altLang="en-US" sz="1400" dirty="0"/>
              <a:t>实时</a:t>
            </a:r>
            <a:endParaRPr lang="en-US" altLang="zh-CN" sz="1400" dirty="0"/>
          </a:p>
          <a:p>
            <a:r>
              <a:rPr lang="zh-CN" altLang="en-US" sz="1400" dirty="0"/>
              <a:t>计算</a:t>
            </a:r>
          </a:p>
        </p:txBody>
      </p:sp>
      <p:sp>
        <p:nvSpPr>
          <p:cNvPr id="47" name="下箭头 46">
            <a:extLst>
              <a:ext uri="{FF2B5EF4-FFF2-40B4-BE49-F238E27FC236}">
                <a16:creationId xmlns:a16="http://schemas.microsoft.com/office/drawing/2014/main" id="{94E5B104-4692-1F49-B659-70465107A1DB}"/>
              </a:ext>
            </a:extLst>
          </p:cNvPr>
          <p:cNvSpPr/>
          <p:nvPr/>
        </p:nvSpPr>
        <p:spPr>
          <a:xfrm rot="16200000">
            <a:off x="7474052" y="3816811"/>
            <a:ext cx="270510" cy="674919"/>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下箭头 47">
            <a:extLst>
              <a:ext uri="{FF2B5EF4-FFF2-40B4-BE49-F238E27FC236}">
                <a16:creationId xmlns:a16="http://schemas.microsoft.com/office/drawing/2014/main" id="{1E441C75-BC82-4A43-B5E4-F527DE4ADA24}"/>
              </a:ext>
            </a:extLst>
          </p:cNvPr>
          <p:cNvSpPr/>
          <p:nvPr/>
        </p:nvSpPr>
        <p:spPr>
          <a:xfrm rot="16200000">
            <a:off x="3132641" y="3813852"/>
            <a:ext cx="270510" cy="674919"/>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F3B931CC-22B2-094A-8353-F1E99CBC21B4}"/>
              </a:ext>
            </a:extLst>
          </p:cNvPr>
          <p:cNvSpPr txBox="1"/>
          <p:nvPr/>
        </p:nvSpPr>
        <p:spPr>
          <a:xfrm>
            <a:off x="7271760" y="3515942"/>
            <a:ext cx="543739" cy="523220"/>
          </a:xfrm>
          <a:prstGeom prst="rect">
            <a:avLst/>
          </a:prstGeom>
          <a:noFill/>
        </p:spPr>
        <p:txBody>
          <a:bodyPr wrap="none" rtlCol="0">
            <a:spAutoFit/>
          </a:bodyPr>
          <a:lstStyle/>
          <a:p>
            <a:r>
              <a:rPr lang="zh-CN" altLang="en-US" sz="1400" dirty="0"/>
              <a:t>数据</a:t>
            </a:r>
            <a:endParaRPr lang="en-US" altLang="zh-CN" sz="1400" dirty="0"/>
          </a:p>
          <a:p>
            <a:r>
              <a:rPr lang="zh-CN" altLang="en-US" sz="1400" dirty="0"/>
              <a:t>写入</a:t>
            </a:r>
          </a:p>
        </p:txBody>
      </p:sp>
      <p:sp>
        <p:nvSpPr>
          <p:cNvPr id="50" name="矩形 49">
            <a:extLst>
              <a:ext uri="{FF2B5EF4-FFF2-40B4-BE49-F238E27FC236}">
                <a16:creationId xmlns:a16="http://schemas.microsoft.com/office/drawing/2014/main" id="{AB71F2E6-F46C-6642-B216-5718244D0EE5}"/>
              </a:ext>
            </a:extLst>
          </p:cNvPr>
          <p:cNvSpPr/>
          <p:nvPr/>
        </p:nvSpPr>
        <p:spPr>
          <a:xfrm flipH="1">
            <a:off x="10379008" y="2285268"/>
            <a:ext cx="1109922" cy="3203253"/>
          </a:xfrm>
          <a:prstGeom prst="rect">
            <a:avLst/>
          </a:prstGeom>
          <a:noFill/>
          <a:ln w="2222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51" name="文本框 50">
            <a:extLst>
              <a:ext uri="{FF2B5EF4-FFF2-40B4-BE49-F238E27FC236}">
                <a16:creationId xmlns:a16="http://schemas.microsoft.com/office/drawing/2014/main" id="{BB034198-BF9B-7D4E-9936-A86D8FE118DB}"/>
              </a:ext>
            </a:extLst>
          </p:cNvPr>
          <p:cNvSpPr txBox="1"/>
          <p:nvPr/>
        </p:nvSpPr>
        <p:spPr>
          <a:xfrm>
            <a:off x="10461862" y="2277224"/>
            <a:ext cx="915635" cy="307777"/>
          </a:xfrm>
          <a:prstGeom prst="rect">
            <a:avLst/>
          </a:prstGeom>
          <a:noFill/>
        </p:spPr>
        <p:txBody>
          <a:bodyPr wrap="none" rtlCol="0">
            <a:spAutoFit/>
          </a:bodyPr>
          <a:lstStyle/>
          <a:p>
            <a:r>
              <a:rPr lang="zh-CN" altLang="en-US" sz="1400" dirty="0"/>
              <a:t>预测模型</a:t>
            </a:r>
          </a:p>
        </p:txBody>
      </p:sp>
    </p:spTree>
    <p:extLst>
      <p:ext uri="{BB962C8B-B14F-4D97-AF65-F5344CB8AC3E}">
        <p14:creationId xmlns:p14="http://schemas.microsoft.com/office/powerpoint/2010/main" val="827482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D00DFD0-6D17-AE4D-B214-4EF4460FB433}"/>
              </a:ext>
            </a:extLst>
          </p:cNvPr>
          <p:cNvSpPr>
            <a:spLocks noGrp="1"/>
          </p:cNvSpPr>
          <p:nvPr>
            <p:ph type="title"/>
          </p:nvPr>
        </p:nvSpPr>
        <p:spPr/>
        <p:txBody>
          <a:bodyPr/>
          <a:lstStyle/>
          <a:p>
            <a:r>
              <a:rPr kumimoji="1" lang="zh-CN" altLang="en-US" dirty="0"/>
              <a:t>团队介绍</a:t>
            </a:r>
          </a:p>
        </p:txBody>
      </p:sp>
      <p:sp>
        <p:nvSpPr>
          <p:cNvPr id="4" name="页脚占位符 3">
            <a:extLst>
              <a:ext uri="{FF2B5EF4-FFF2-40B4-BE49-F238E27FC236}">
                <a16:creationId xmlns:a16="http://schemas.microsoft.com/office/drawing/2014/main" id="{779771D7-095A-4343-8FC5-A32BD16E875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521D79A9-1FF9-9049-B5F0-9BA66BB6FB27}"/>
              </a:ext>
            </a:extLst>
          </p:cNvPr>
          <p:cNvSpPr>
            <a:spLocks noGrp="1"/>
          </p:cNvSpPr>
          <p:nvPr>
            <p:ph type="sldNum" sz="quarter" idx="12"/>
          </p:nvPr>
        </p:nvSpPr>
        <p:spPr/>
        <p:txBody>
          <a:bodyPr/>
          <a:lstStyle/>
          <a:p>
            <a:fld id="{5DD3DB80-B894-403A-B48E-6FDC1A72010E}" type="slidenum">
              <a:rPr lang="zh-CN" altLang="en-US" smtClean="0"/>
              <a:pPr/>
              <a:t>3</a:t>
            </a:fld>
            <a:endParaRPr lang="zh-CN" altLang="en-US"/>
          </a:p>
        </p:txBody>
      </p:sp>
      <p:grpSp>
        <p:nvGrpSpPr>
          <p:cNvPr id="6" name="组合 5">
            <a:extLst>
              <a:ext uri="{FF2B5EF4-FFF2-40B4-BE49-F238E27FC236}">
                <a16:creationId xmlns:a16="http://schemas.microsoft.com/office/drawing/2014/main" id="{5C69DE64-9E20-3C43-ADAF-CEE51C661503}"/>
              </a:ext>
            </a:extLst>
          </p:cNvPr>
          <p:cNvGrpSpPr>
            <a:grpSpLocks noChangeAspect="1"/>
          </p:cNvGrpSpPr>
          <p:nvPr/>
        </p:nvGrpSpPr>
        <p:grpSpPr>
          <a:xfrm>
            <a:off x="542139" y="1235505"/>
            <a:ext cx="10965915" cy="4696944"/>
            <a:chOff x="542139" y="1235505"/>
            <a:chExt cx="10965915" cy="4696944"/>
          </a:xfrm>
        </p:grpSpPr>
        <p:grpSp>
          <p:nvGrpSpPr>
            <p:cNvPr id="7" name="组合 6">
              <a:extLst>
                <a:ext uri="{FF2B5EF4-FFF2-40B4-BE49-F238E27FC236}">
                  <a16:creationId xmlns:a16="http://schemas.microsoft.com/office/drawing/2014/main" id="{AEE010B0-DF4A-ED40-9C91-981FA7E91CF6}"/>
                </a:ext>
              </a:extLst>
            </p:cNvPr>
            <p:cNvGrpSpPr/>
            <p:nvPr/>
          </p:nvGrpSpPr>
          <p:grpSpPr>
            <a:xfrm>
              <a:off x="542139" y="2518620"/>
              <a:ext cx="2396204" cy="3413829"/>
              <a:chOff x="542139" y="2518620"/>
              <a:chExt cx="2396204" cy="3413829"/>
            </a:xfrm>
          </p:grpSpPr>
          <p:sp>
            <p:nvSpPr>
              <p:cNvPr id="23" name="矩形 22">
                <a:extLst>
                  <a:ext uri="{FF2B5EF4-FFF2-40B4-BE49-F238E27FC236}">
                    <a16:creationId xmlns:a16="http://schemas.microsoft.com/office/drawing/2014/main" id="{D39F42BD-BAD0-2C4F-8275-7526F4608DE2}"/>
                  </a:ext>
                </a:extLst>
              </p:cNvPr>
              <p:cNvSpPr/>
              <p:nvPr/>
            </p:nvSpPr>
            <p:spPr>
              <a:xfrm>
                <a:off x="664360" y="2717795"/>
                <a:ext cx="2273983" cy="3214654"/>
              </a:xfrm>
              <a:prstGeom prst="rect">
                <a:avLst/>
              </a:prstGeom>
              <a:solidFill>
                <a:schemeClr val="accent3">
                  <a:alpha val="10000"/>
                </a:schemeClr>
              </a:solidFill>
              <a:ln w="12700" cap="rnd">
                <a:gradFill>
                  <a:gsLst>
                    <a:gs pos="0">
                      <a:schemeClr val="accent3"/>
                    </a:gs>
                    <a:gs pos="100000">
                      <a:schemeClr val="accent3">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1600" b="1" dirty="0">
                  <a:solidFill>
                    <a:schemeClr val="tx1"/>
                  </a:solidFill>
                </a:endParaRPr>
              </a:p>
            </p:txBody>
          </p:sp>
          <p:sp>
            <p:nvSpPr>
              <p:cNvPr id="24" name="矩形 23">
                <a:extLst>
                  <a:ext uri="{FF2B5EF4-FFF2-40B4-BE49-F238E27FC236}">
                    <a16:creationId xmlns:a16="http://schemas.microsoft.com/office/drawing/2014/main" id="{5D4907C2-9FC6-A14C-A03A-ED3CE7AB3ABE}"/>
                  </a:ext>
                </a:extLst>
              </p:cNvPr>
              <p:cNvSpPr/>
              <p:nvPr/>
            </p:nvSpPr>
            <p:spPr>
              <a:xfrm>
                <a:off x="542139" y="2518620"/>
                <a:ext cx="1475715" cy="398352"/>
              </a:xfrm>
              <a:prstGeom prst="rect">
                <a:avLst/>
              </a:prstGeom>
              <a:gradFill>
                <a:gsLst>
                  <a:gs pos="0">
                    <a:schemeClr val="accent3">
                      <a:lumMod val="60000"/>
                      <a:lumOff val="40000"/>
                    </a:schemeClr>
                  </a:gs>
                  <a:gs pos="60000">
                    <a:schemeClr val="accent3"/>
                  </a:gs>
                </a:gsLst>
                <a:lin ang="2700000" scaled="0"/>
              </a:gradFill>
              <a:ln w="57150" cap="rnd">
                <a:noFill/>
                <a:prstDash val="solid"/>
                <a:round/>
              </a:ln>
              <a:effectLst>
                <a:outerShdw blurRad="76200" dist="50800" dir="5400000" algn="c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p>
                <a:pPr algn="ctr" defTabSz="913765"/>
                <a:r>
                  <a:rPr lang="zh-CN" altLang="en-US" sz="1400" b="1" dirty="0">
                    <a:solidFill>
                      <a:srgbClr val="FFFFFF"/>
                    </a:solidFill>
                  </a:rPr>
                  <a:t>姜楠</a:t>
                </a:r>
                <a:endParaRPr lang="en-US" altLang="zh-CN" sz="1400" b="1" dirty="0">
                  <a:solidFill>
                    <a:srgbClr val="FFFFFF"/>
                  </a:solidFill>
                </a:endParaRPr>
              </a:p>
            </p:txBody>
          </p:sp>
          <p:sp>
            <p:nvSpPr>
              <p:cNvPr id="25" name="矩形 24">
                <a:extLst>
                  <a:ext uri="{FF2B5EF4-FFF2-40B4-BE49-F238E27FC236}">
                    <a16:creationId xmlns:a16="http://schemas.microsoft.com/office/drawing/2014/main" id="{C1E924B4-D57A-E744-8D7F-C154CB39283F}"/>
                  </a:ext>
                </a:extLst>
              </p:cNvPr>
              <p:cNvSpPr/>
              <p:nvPr/>
            </p:nvSpPr>
            <p:spPr>
              <a:xfrm>
                <a:off x="794639" y="3315021"/>
                <a:ext cx="1972394" cy="499560"/>
              </a:xfrm>
              <a:prstGeom prst="rect">
                <a:avLst/>
              </a:prstGeom>
              <a:ln>
                <a:noFill/>
              </a:ln>
            </p:spPr>
            <p:txBody>
              <a:bodyPr wrap="square" lIns="91440" tIns="45720" rIns="91440" bIns="45720" anchor="t">
                <a:spAutoFit/>
              </a:bodyPr>
              <a:lstStyle/>
              <a:p>
                <a:pPr marL="171450" indent="-17145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组长</a:t>
                </a:r>
                <a:endParaRPr lang="en-US" altLang="zh-CN" sz="2000" dirty="0">
                  <a:latin typeface="Microsoft YaHei" panose="020B0503020204020204" pitchFamily="34" charset="-122"/>
                  <a:ea typeface="Microsoft YaHei" panose="020B0503020204020204" pitchFamily="34" charset="-122"/>
                </a:endParaRPr>
              </a:p>
            </p:txBody>
          </p:sp>
          <p:sp>
            <p:nvSpPr>
              <p:cNvPr id="26" name="矩形 25">
                <a:extLst>
                  <a:ext uri="{FF2B5EF4-FFF2-40B4-BE49-F238E27FC236}">
                    <a16:creationId xmlns:a16="http://schemas.microsoft.com/office/drawing/2014/main" id="{8695B7F4-AA78-D945-AE92-A85E1A214B1B}"/>
                  </a:ext>
                </a:extLst>
              </p:cNvPr>
              <p:cNvSpPr/>
              <p:nvPr/>
            </p:nvSpPr>
            <p:spPr>
              <a:xfrm>
                <a:off x="767630" y="3808343"/>
                <a:ext cx="1972394" cy="1896288"/>
              </a:xfrm>
              <a:prstGeom prst="rect">
                <a:avLst/>
              </a:prstGeom>
              <a:ln>
                <a:noFill/>
              </a:ln>
            </p:spPr>
            <p:txBody>
              <a:bodyPr wrap="square" lIns="91440" tIns="45720" rIns="91440" bIns="45720" anchor="t">
                <a:spAutoFit/>
              </a:bodyPr>
              <a:lstStyle/>
              <a:p>
                <a:pPr marL="171450" indent="-171450">
                  <a:lnSpc>
                    <a:spcPct val="150000"/>
                  </a:lnSpc>
                  <a:buFont typeface="Arial" panose="020B0604020202020204" pitchFamily="34" charset="0"/>
                  <a:buChar char="•"/>
                </a:pPr>
                <a:r>
                  <a:rPr kumimoji="1" lang="zh-CN" altLang="en-US" sz="1600" dirty="0">
                    <a:solidFill>
                      <a:schemeClr val="tx1">
                        <a:lumMod val="50000"/>
                        <a:lumOff val="50000"/>
                      </a:schemeClr>
                    </a:solidFill>
                    <a:latin typeface="Microsoft YaHei Light" panose="020B0503020204020204" pitchFamily="34" charset="-122"/>
                    <a:ea typeface="Microsoft YaHei Light" panose="020B0503020204020204" pitchFamily="34" charset="-122"/>
                  </a:rPr>
                  <a:t>整体课题方向的制定</a:t>
                </a:r>
                <a:endParaRPr kumimoji="1" lang="en-US" altLang="zh-CN" sz="16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600" dirty="0">
                    <a:solidFill>
                      <a:schemeClr val="tx1">
                        <a:lumMod val="50000"/>
                        <a:lumOff val="50000"/>
                      </a:schemeClr>
                    </a:solidFill>
                    <a:latin typeface="Microsoft YaHei Light" panose="020B0503020204020204" pitchFamily="34" charset="-122"/>
                    <a:ea typeface="Microsoft YaHei Light" panose="020B0503020204020204" pitchFamily="34" charset="-122"/>
                  </a:rPr>
                  <a:t>技术方案的选型</a:t>
                </a:r>
                <a:endParaRPr kumimoji="1" lang="en-US" altLang="zh-CN" sz="16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600" dirty="0">
                    <a:solidFill>
                      <a:schemeClr val="tx1">
                        <a:lumMod val="50000"/>
                        <a:lumOff val="50000"/>
                      </a:schemeClr>
                    </a:solidFill>
                    <a:latin typeface="Microsoft YaHei Light" panose="020B0503020204020204" pitchFamily="34" charset="-122"/>
                    <a:ea typeface="Microsoft YaHei Light" panose="020B0503020204020204" pitchFamily="34" charset="-122"/>
                  </a:rPr>
                  <a:t>输出结果的确认</a:t>
                </a:r>
                <a:endParaRPr kumimoji="1" lang="en-US" altLang="zh-CN" sz="16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600" dirty="0">
                    <a:solidFill>
                      <a:schemeClr val="accent4">
                        <a:lumMod val="50000"/>
                      </a:schemeClr>
                    </a:solidFill>
                    <a:latin typeface="Microsoft YaHei Light" panose="020B0503020204020204" pitchFamily="34" charset="-122"/>
                    <a:ea typeface="Microsoft YaHei Light" panose="020B0503020204020204" pitchFamily="34" charset="-122"/>
                  </a:rPr>
                  <a:t>存储引擎研究</a:t>
                </a:r>
                <a:endParaRPr lang="en-US" altLang="zh-CN" sz="1600" dirty="0">
                  <a:solidFill>
                    <a:schemeClr val="accent4">
                      <a:lumMod val="50000"/>
                    </a:schemeClr>
                  </a:solidFill>
                </a:endParaRPr>
              </a:p>
            </p:txBody>
          </p:sp>
        </p:grpSp>
        <p:grpSp>
          <p:nvGrpSpPr>
            <p:cNvPr id="8" name="组合 7">
              <a:extLst>
                <a:ext uri="{FF2B5EF4-FFF2-40B4-BE49-F238E27FC236}">
                  <a16:creationId xmlns:a16="http://schemas.microsoft.com/office/drawing/2014/main" id="{2CDDE793-0E53-C443-AEB3-356D5B41E2BB}"/>
                </a:ext>
              </a:extLst>
            </p:cNvPr>
            <p:cNvGrpSpPr/>
            <p:nvPr/>
          </p:nvGrpSpPr>
          <p:grpSpPr>
            <a:xfrm>
              <a:off x="3398709" y="2518620"/>
              <a:ext cx="2396204" cy="3413829"/>
              <a:chOff x="2766808" y="2518620"/>
              <a:chExt cx="2396204" cy="3413829"/>
            </a:xfrm>
          </p:grpSpPr>
          <p:sp>
            <p:nvSpPr>
              <p:cNvPr id="20" name="矩形 19">
                <a:extLst>
                  <a:ext uri="{FF2B5EF4-FFF2-40B4-BE49-F238E27FC236}">
                    <a16:creationId xmlns:a16="http://schemas.microsoft.com/office/drawing/2014/main" id="{59D051A9-F5C8-9E43-863F-4CD6BFB234A4}"/>
                  </a:ext>
                </a:extLst>
              </p:cNvPr>
              <p:cNvSpPr/>
              <p:nvPr/>
            </p:nvSpPr>
            <p:spPr>
              <a:xfrm>
                <a:off x="2889029" y="2717795"/>
                <a:ext cx="2273983" cy="3214654"/>
              </a:xfrm>
              <a:prstGeom prst="rect">
                <a:avLst/>
              </a:prstGeom>
              <a:solidFill>
                <a:schemeClr val="accent2">
                  <a:alpha val="10000"/>
                </a:schemeClr>
              </a:solidFill>
              <a:ln w="12700" cap="rnd">
                <a:gradFill>
                  <a:gsLst>
                    <a:gs pos="0">
                      <a:schemeClr val="accent2"/>
                    </a:gs>
                    <a:gs pos="100000">
                      <a:schemeClr val="accent2">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1400" b="1">
                  <a:solidFill>
                    <a:schemeClr val="tx1"/>
                  </a:solidFill>
                </a:endParaRPr>
              </a:p>
            </p:txBody>
          </p:sp>
          <p:sp>
            <p:nvSpPr>
              <p:cNvPr id="21" name="矩形 20">
                <a:extLst>
                  <a:ext uri="{FF2B5EF4-FFF2-40B4-BE49-F238E27FC236}">
                    <a16:creationId xmlns:a16="http://schemas.microsoft.com/office/drawing/2014/main" id="{510216D6-EE26-784B-9134-A69BBC8EC244}"/>
                  </a:ext>
                </a:extLst>
              </p:cNvPr>
              <p:cNvSpPr/>
              <p:nvPr/>
            </p:nvSpPr>
            <p:spPr>
              <a:xfrm>
                <a:off x="2766808" y="2518620"/>
                <a:ext cx="1475715" cy="398352"/>
              </a:xfrm>
              <a:prstGeom prst="rect">
                <a:avLst/>
              </a:prstGeom>
              <a:gradFill>
                <a:gsLst>
                  <a:gs pos="0">
                    <a:schemeClr val="accent2">
                      <a:lumMod val="60000"/>
                      <a:lumOff val="40000"/>
                    </a:schemeClr>
                  </a:gs>
                  <a:gs pos="60000">
                    <a:schemeClr val="accent2"/>
                  </a:gs>
                </a:gsLst>
                <a:lin ang="2700000" scaled="0"/>
              </a:gradFill>
              <a:ln w="57150" cap="rnd">
                <a:noFill/>
                <a:prstDash val="solid"/>
                <a:round/>
              </a:ln>
              <a:effectLst>
                <a:outerShdw blurRad="76200" dist="50800" dir="54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p>
                <a:pPr algn="ctr" defTabSz="913765"/>
                <a:r>
                  <a:rPr lang="zh-CN" altLang="en-US" sz="1400" b="1" dirty="0">
                    <a:solidFill>
                      <a:srgbClr val="FFFFFF"/>
                    </a:solidFill>
                  </a:rPr>
                  <a:t>周恒</a:t>
                </a:r>
                <a:endParaRPr lang="en-US" altLang="zh-CN" sz="1400" b="1" dirty="0">
                  <a:solidFill>
                    <a:srgbClr val="FFFFFF"/>
                  </a:solidFill>
                </a:endParaRPr>
              </a:p>
            </p:txBody>
          </p:sp>
          <p:sp>
            <p:nvSpPr>
              <p:cNvPr id="22" name="矩形 21">
                <a:extLst>
                  <a:ext uri="{FF2B5EF4-FFF2-40B4-BE49-F238E27FC236}">
                    <a16:creationId xmlns:a16="http://schemas.microsoft.com/office/drawing/2014/main" id="{4FF76332-59FD-6D44-A8A1-DE3696910651}"/>
                  </a:ext>
                </a:extLst>
              </p:cNvPr>
              <p:cNvSpPr/>
              <p:nvPr/>
            </p:nvSpPr>
            <p:spPr>
              <a:xfrm>
                <a:off x="3019308" y="3315021"/>
                <a:ext cx="1972394" cy="499047"/>
              </a:xfrm>
              <a:prstGeom prst="rect">
                <a:avLst/>
              </a:prstGeom>
              <a:ln>
                <a:noFill/>
              </a:ln>
            </p:spPr>
            <p:txBody>
              <a:bodyPr wrap="square" lIns="91440" tIns="45720" rIns="91440" bIns="45720" anchor="t">
                <a:spAutoFit/>
              </a:bodyPr>
              <a:lstStyle/>
              <a:p>
                <a:pPr marL="171450" indent="-171450">
                  <a:lnSpc>
                    <a:spcPct val="150000"/>
                  </a:lnSpc>
                  <a:buFont typeface="Arial" panose="020B0604020202020204" pitchFamily="34" charset="0"/>
                  <a:buChar char="•"/>
                </a:pPr>
                <a:r>
                  <a:rPr lang="zh-CN" altLang="en-US" sz="2000" dirty="0"/>
                  <a:t>组员</a:t>
                </a:r>
                <a:endParaRPr lang="en-US" altLang="zh-CN" sz="2000" dirty="0"/>
              </a:p>
            </p:txBody>
          </p:sp>
        </p:grpSp>
        <p:grpSp>
          <p:nvGrpSpPr>
            <p:cNvPr id="9" name="组合 8">
              <a:extLst>
                <a:ext uri="{FF2B5EF4-FFF2-40B4-BE49-F238E27FC236}">
                  <a16:creationId xmlns:a16="http://schemas.microsoft.com/office/drawing/2014/main" id="{3EDD643E-C846-6C41-AE2E-354F547CCFED}"/>
                </a:ext>
              </a:extLst>
            </p:cNvPr>
            <p:cNvGrpSpPr/>
            <p:nvPr/>
          </p:nvGrpSpPr>
          <p:grpSpPr>
            <a:xfrm>
              <a:off x="6255279" y="2518620"/>
              <a:ext cx="2396204" cy="3413829"/>
              <a:chOff x="4991477" y="2518620"/>
              <a:chExt cx="2396204" cy="3413829"/>
            </a:xfrm>
          </p:grpSpPr>
          <p:sp>
            <p:nvSpPr>
              <p:cNvPr id="16" name="矩形 15">
                <a:extLst>
                  <a:ext uri="{FF2B5EF4-FFF2-40B4-BE49-F238E27FC236}">
                    <a16:creationId xmlns:a16="http://schemas.microsoft.com/office/drawing/2014/main" id="{6E2BB0AB-DE93-444A-924C-53D62F0E154C}"/>
                  </a:ext>
                </a:extLst>
              </p:cNvPr>
              <p:cNvSpPr/>
              <p:nvPr/>
            </p:nvSpPr>
            <p:spPr>
              <a:xfrm>
                <a:off x="5113698" y="2717795"/>
                <a:ext cx="2273983" cy="3214654"/>
              </a:xfrm>
              <a:prstGeom prst="rect">
                <a:avLst/>
              </a:prstGeom>
              <a:solidFill>
                <a:schemeClr val="accent5">
                  <a:alpha val="10000"/>
                </a:schemeClr>
              </a:solidFill>
              <a:ln w="12700" cap="rnd">
                <a:gradFill>
                  <a:gsLst>
                    <a:gs pos="0">
                      <a:schemeClr val="accent5"/>
                    </a:gs>
                    <a:gs pos="100000">
                      <a:schemeClr val="accent5">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1600" b="1">
                  <a:solidFill>
                    <a:schemeClr val="tx1"/>
                  </a:solidFill>
                </a:endParaRPr>
              </a:p>
            </p:txBody>
          </p:sp>
          <p:sp>
            <p:nvSpPr>
              <p:cNvPr id="17" name="矩形 16">
                <a:extLst>
                  <a:ext uri="{FF2B5EF4-FFF2-40B4-BE49-F238E27FC236}">
                    <a16:creationId xmlns:a16="http://schemas.microsoft.com/office/drawing/2014/main" id="{2105A423-5775-6747-B4B2-7AD50A981BF4}"/>
                  </a:ext>
                </a:extLst>
              </p:cNvPr>
              <p:cNvSpPr/>
              <p:nvPr/>
            </p:nvSpPr>
            <p:spPr>
              <a:xfrm>
                <a:off x="4991477" y="2518620"/>
                <a:ext cx="1475715" cy="398352"/>
              </a:xfrm>
              <a:prstGeom prst="rect">
                <a:avLst/>
              </a:prstGeom>
              <a:gradFill>
                <a:gsLst>
                  <a:gs pos="0">
                    <a:schemeClr val="accent5">
                      <a:lumMod val="60000"/>
                      <a:lumOff val="40000"/>
                    </a:schemeClr>
                  </a:gs>
                  <a:gs pos="60000">
                    <a:schemeClr val="accent5"/>
                  </a:gs>
                </a:gsLst>
                <a:lin ang="2700000" scaled="0"/>
              </a:gradFill>
              <a:ln w="57150" cap="rnd">
                <a:noFill/>
                <a:prstDash val="solid"/>
                <a:round/>
              </a:ln>
              <a:effectLst>
                <a:outerShdw blurRad="76200" dist="50800" dir="5400000" algn="ctr" rotWithShape="0">
                  <a:schemeClr val="accent5">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p>
                <a:pPr algn="ctr" defTabSz="913765"/>
                <a:r>
                  <a:rPr kumimoji="1" lang="zh-CN" altLang="en-US" sz="1400" b="1" dirty="0">
                    <a:latin typeface="宋体" panose="02010600030101010101" pitchFamily="2" charset="-122"/>
                  </a:rPr>
                  <a:t>张李</a:t>
                </a:r>
                <a:endParaRPr lang="en-US" altLang="zh-CN" sz="1400" b="1" dirty="0">
                  <a:solidFill>
                    <a:srgbClr val="FFFFFF"/>
                  </a:solidFill>
                </a:endParaRPr>
              </a:p>
            </p:txBody>
          </p:sp>
          <p:sp>
            <p:nvSpPr>
              <p:cNvPr id="18" name="矩形 17">
                <a:extLst>
                  <a:ext uri="{FF2B5EF4-FFF2-40B4-BE49-F238E27FC236}">
                    <a16:creationId xmlns:a16="http://schemas.microsoft.com/office/drawing/2014/main" id="{F32AB35F-ACB1-2F43-97CA-928643D007B5}"/>
                  </a:ext>
                </a:extLst>
              </p:cNvPr>
              <p:cNvSpPr/>
              <p:nvPr/>
            </p:nvSpPr>
            <p:spPr>
              <a:xfrm>
                <a:off x="5243977" y="3315021"/>
                <a:ext cx="1972394" cy="499047"/>
              </a:xfrm>
              <a:prstGeom prst="rect">
                <a:avLst/>
              </a:prstGeom>
              <a:ln>
                <a:noFill/>
              </a:ln>
            </p:spPr>
            <p:txBody>
              <a:bodyPr wrap="square" lIns="91440" tIns="45720" rIns="91440" bIns="45720" anchor="t">
                <a:spAutoFit/>
              </a:bodyPr>
              <a:lstStyle/>
              <a:p>
                <a:pPr marL="171450" indent="-171450">
                  <a:lnSpc>
                    <a:spcPct val="150000"/>
                  </a:lnSpc>
                  <a:buFont typeface="Arial" panose="020B0604020202020204" pitchFamily="34" charset="0"/>
                  <a:buChar char="•"/>
                </a:pPr>
                <a:r>
                  <a:rPr lang="zh-CN" altLang="en-US" sz="2000" dirty="0"/>
                  <a:t>组员</a:t>
                </a:r>
                <a:endParaRPr lang="en-US" altLang="zh-CN" sz="2000" dirty="0"/>
              </a:p>
            </p:txBody>
          </p:sp>
          <p:sp>
            <p:nvSpPr>
              <p:cNvPr id="19" name="矩形 18">
                <a:extLst>
                  <a:ext uri="{FF2B5EF4-FFF2-40B4-BE49-F238E27FC236}">
                    <a16:creationId xmlns:a16="http://schemas.microsoft.com/office/drawing/2014/main" id="{879F138D-5A3A-414F-897E-B9F84E1090A4}"/>
                  </a:ext>
                </a:extLst>
              </p:cNvPr>
              <p:cNvSpPr/>
              <p:nvPr/>
            </p:nvSpPr>
            <p:spPr>
              <a:xfrm>
                <a:off x="5243977" y="3881194"/>
                <a:ext cx="1972394" cy="1527726"/>
              </a:xfrm>
              <a:prstGeom prst="rect">
                <a:avLst/>
              </a:prstGeom>
              <a:ln>
                <a:noFill/>
              </a:ln>
            </p:spPr>
            <p:txBody>
              <a:bodyPr wrap="square" lIns="91440" tIns="45720" rIns="91440" bIns="45720" anchor="t">
                <a:spAutoFit/>
              </a:bodyPr>
              <a:lstStyle/>
              <a:p>
                <a:pPr marL="171450" indent="-171450">
                  <a:lnSpc>
                    <a:spcPct val="150000"/>
                  </a:lnSpc>
                  <a:buFont typeface="Arial" panose="020B0604020202020204" pitchFamily="34" charset="0"/>
                  <a:buChar char="•"/>
                </a:pPr>
                <a:r>
                  <a:rPr kumimoji="1" lang="zh-CN" altLang="en-US" sz="1600" dirty="0">
                    <a:solidFill>
                      <a:schemeClr val="tx1">
                        <a:lumMod val="50000"/>
                        <a:lumOff val="50000"/>
                      </a:schemeClr>
                    </a:solidFill>
                    <a:latin typeface="Microsoft YaHei Light" panose="020B0503020204020204" pitchFamily="34" charset="-122"/>
                    <a:ea typeface="Microsoft YaHei Light" panose="020B0503020204020204" pitchFamily="34" charset="-122"/>
                  </a:rPr>
                  <a:t>相关论文查找与分析</a:t>
                </a:r>
                <a:endParaRPr kumimoji="1" lang="en-US" altLang="zh-CN" sz="16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600" dirty="0">
                    <a:solidFill>
                      <a:schemeClr val="accent4">
                        <a:lumMod val="50000"/>
                      </a:schemeClr>
                    </a:solidFill>
                    <a:latin typeface="Microsoft YaHei Light" panose="020B0503020204020204" pitchFamily="34" charset="-122"/>
                    <a:ea typeface="Microsoft YaHei Light" panose="020B0503020204020204" pitchFamily="34" charset="-122"/>
                  </a:rPr>
                  <a:t>实时计算虚拟化研究</a:t>
                </a:r>
                <a:endParaRPr kumimoji="1" lang="en-US" altLang="zh-CN" sz="1600" dirty="0">
                  <a:solidFill>
                    <a:schemeClr val="accent4">
                      <a:lumMod val="50000"/>
                    </a:schemeClr>
                  </a:solidFill>
                  <a:latin typeface="Microsoft YaHei Light" panose="020B0503020204020204" pitchFamily="34" charset="-122"/>
                  <a:ea typeface="Microsoft YaHei Light" panose="020B0503020204020204" pitchFamily="34" charset="-122"/>
                </a:endParaRPr>
              </a:p>
            </p:txBody>
          </p:sp>
        </p:grpSp>
        <p:grpSp>
          <p:nvGrpSpPr>
            <p:cNvPr id="10" name="组合 9">
              <a:extLst>
                <a:ext uri="{FF2B5EF4-FFF2-40B4-BE49-F238E27FC236}">
                  <a16:creationId xmlns:a16="http://schemas.microsoft.com/office/drawing/2014/main" id="{845E260A-E8B0-2642-AF62-B3F109D2C737}"/>
                </a:ext>
              </a:extLst>
            </p:cNvPr>
            <p:cNvGrpSpPr/>
            <p:nvPr/>
          </p:nvGrpSpPr>
          <p:grpSpPr>
            <a:xfrm>
              <a:off x="9111850" y="2518620"/>
              <a:ext cx="2396204" cy="3413829"/>
              <a:chOff x="7216146" y="2518620"/>
              <a:chExt cx="2396204" cy="3413829"/>
            </a:xfrm>
          </p:grpSpPr>
          <p:sp>
            <p:nvSpPr>
              <p:cNvPr id="12" name="矩形 11">
                <a:extLst>
                  <a:ext uri="{FF2B5EF4-FFF2-40B4-BE49-F238E27FC236}">
                    <a16:creationId xmlns:a16="http://schemas.microsoft.com/office/drawing/2014/main" id="{AC5B6894-2E9D-EA48-9B16-16E3BA2DA592}"/>
                  </a:ext>
                </a:extLst>
              </p:cNvPr>
              <p:cNvSpPr/>
              <p:nvPr/>
            </p:nvSpPr>
            <p:spPr>
              <a:xfrm>
                <a:off x="7338367" y="2717795"/>
                <a:ext cx="2273983" cy="3214654"/>
              </a:xfrm>
              <a:prstGeom prst="rect">
                <a:avLst/>
              </a:prstGeom>
              <a:solidFill>
                <a:schemeClr val="accent4">
                  <a:alpha val="10000"/>
                </a:schemeClr>
              </a:solidFill>
              <a:ln w="12700" cap="rnd">
                <a:gradFill>
                  <a:gsLst>
                    <a:gs pos="0">
                      <a:schemeClr val="accent4"/>
                    </a:gs>
                    <a:gs pos="100000">
                      <a:schemeClr val="accent4">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1600" b="1" dirty="0">
                  <a:solidFill>
                    <a:schemeClr val="tx1"/>
                  </a:solidFill>
                </a:endParaRPr>
              </a:p>
            </p:txBody>
          </p:sp>
          <p:sp>
            <p:nvSpPr>
              <p:cNvPr id="13" name="矩形 12">
                <a:extLst>
                  <a:ext uri="{FF2B5EF4-FFF2-40B4-BE49-F238E27FC236}">
                    <a16:creationId xmlns:a16="http://schemas.microsoft.com/office/drawing/2014/main" id="{6B09416C-D22F-0647-A195-880CF73C4706}"/>
                  </a:ext>
                </a:extLst>
              </p:cNvPr>
              <p:cNvSpPr/>
              <p:nvPr/>
            </p:nvSpPr>
            <p:spPr>
              <a:xfrm>
                <a:off x="7216146" y="2518620"/>
                <a:ext cx="1475715" cy="398352"/>
              </a:xfrm>
              <a:prstGeom prst="rect">
                <a:avLst/>
              </a:prstGeom>
              <a:gradFill>
                <a:gsLst>
                  <a:gs pos="0">
                    <a:schemeClr val="accent4">
                      <a:lumMod val="60000"/>
                      <a:lumOff val="40000"/>
                    </a:schemeClr>
                  </a:gs>
                  <a:gs pos="60000">
                    <a:schemeClr val="accent4"/>
                  </a:gs>
                </a:gsLst>
                <a:lin ang="2700000" scaled="0"/>
              </a:gradFill>
              <a:ln w="57150" cap="rnd">
                <a:noFill/>
                <a:prstDash val="solid"/>
                <a:round/>
              </a:ln>
              <a:effectLst>
                <a:outerShdw blurRad="76200" dist="50800" dir="5400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p>
                <a:pPr algn="ctr" defTabSz="913765"/>
                <a:r>
                  <a:rPr kumimoji="1" lang="zh-CN" altLang="en-US" sz="1400" b="1" dirty="0">
                    <a:latin typeface="宋体" panose="02010600030101010101" pitchFamily="2" charset="-122"/>
                  </a:rPr>
                  <a:t>王勃栋</a:t>
                </a:r>
                <a:endParaRPr lang="en-US" altLang="zh-CN" sz="1400" b="1" dirty="0">
                  <a:solidFill>
                    <a:srgbClr val="FFFFFF"/>
                  </a:solidFill>
                </a:endParaRPr>
              </a:p>
            </p:txBody>
          </p:sp>
          <p:sp>
            <p:nvSpPr>
              <p:cNvPr id="14" name="矩形 13">
                <a:extLst>
                  <a:ext uri="{FF2B5EF4-FFF2-40B4-BE49-F238E27FC236}">
                    <a16:creationId xmlns:a16="http://schemas.microsoft.com/office/drawing/2014/main" id="{7F91C6F7-E89B-B949-AA31-A856D86E86DE}"/>
                  </a:ext>
                </a:extLst>
              </p:cNvPr>
              <p:cNvSpPr/>
              <p:nvPr/>
            </p:nvSpPr>
            <p:spPr>
              <a:xfrm>
                <a:off x="7468646" y="3315021"/>
                <a:ext cx="1972394" cy="499560"/>
              </a:xfrm>
              <a:prstGeom prst="rect">
                <a:avLst/>
              </a:prstGeom>
              <a:ln>
                <a:noFill/>
              </a:ln>
            </p:spPr>
            <p:txBody>
              <a:bodyPr wrap="square" lIns="91440" tIns="45720" rIns="91440" bIns="45720" anchor="t">
                <a:spAutoFit/>
              </a:bodyPr>
              <a:lstStyle/>
              <a:p>
                <a:pPr marL="171450" indent="-17145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组员</a:t>
                </a:r>
                <a:endParaRPr lang="en-US" altLang="zh-CN" sz="2000" dirty="0">
                  <a:latin typeface="Microsoft YaHei" panose="020B0503020204020204" pitchFamily="34" charset="-122"/>
                  <a:ea typeface="Microsoft YaHei" panose="020B0503020204020204" pitchFamily="34" charset="-122"/>
                </a:endParaRPr>
              </a:p>
            </p:txBody>
          </p:sp>
          <p:sp>
            <p:nvSpPr>
              <p:cNvPr id="15" name="矩形 14">
                <a:extLst>
                  <a:ext uri="{FF2B5EF4-FFF2-40B4-BE49-F238E27FC236}">
                    <a16:creationId xmlns:a16="http://schemas.microsoft.com/office/drawing/2014/main" id="{16E4B150-837A-6B4C-B433-6C2E38BCC6F9}"/>
                  </a:ext>
                </a:extLst>
              </p:cNvPr>
              <p:cNvSpPr/>
              <p:nvPr/>
            </p:nvSpPr>
            <p:spPr>
              <a:xfrm>
                <a:off x="7338366" y="3876934"/>
                <a:ext cx="1972394" cy="1158394"/>
              </a:xfrm>
              <a:prstGeom prst="rect">
                <a:avLst/>
              </a:prstGeom>
              <a:ln>
                <a:noFill/>
              </a:ln>
            </p:spPr>
            <p:txBody>
              <a:bodyPr wrap="square" lIns="91440" tIns="45720" rIns="91440" bIns="45720" anchor="t">
                <a:spAutoFit/>
              </a:bodyPr>
              <a:lstStyle/>
              <a:p>
                <a:pPr marL="171450" indent="-171450">
                  <a:lnSpc>
                    <a:spcPct val="150000"/>
                  </a:lnSpc>
                  <a:buFont typeface="Arial" panose="020B0604020202020204" pitchFamily="34" charset="0"/>
                  <a:buChar char="•"/>
                </a:pPr>
                <a:r>
                  <a:rPr kumimoji="1" lang="zh-CN" altLang="en-US" sz="1600" dirty="0">
                    <a:solidFill>
                      <a:schemeClr val="tx1">
                        <a:lumMod val="50000"/>
                        <a:lumOff val="50000"/>
                      </a:schemeClr>
                    </a:solidFill>
                    <a:latin typeface="Microsoft YaHei Light" panose="020B0503020204020204" pitchFamily="34" charset="-122"/>
                    <a:ea typeface="Microsoft YaHei Light" panose="020B0503020204020204" pitchFamily="34" charset="-122"/>
                  </a:rPr>
                  <a:t>相关论文查找与分析</a:t>
                </a:r>
                <a:endParaRPr kumimoji="1" lang="en-US" altLang="zh-CN" sz="16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600" dirty="0">
                    <a:solidFill>
                      <a:schemeClr val="tx1">
                        <a:lumMod val="50000"/>
                        <a:lumOff val="50000"/>
                      </a:schemeClr>
                    </a:solidFill>
                    <a:latin typeface="Microsoft YaHei Light" panose="020B0503020204020204" pitchFamily="34" charset="-122"/>
                    <a:ea typeface="Microsoft YaHei Light" panose="020B0503020204020204" pitchFamily="34" charset="-122"/>
                  </a:rPr>
                  <a:t>核心文档输出</a:t>
                </a:r>
                <a:endParaRPr kumimoji="1" lang="en-US" altLang="zh-CN" sz="16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p:txBody>
          </p:sp>
        </p:grpSp>
        <p:sp>
          <p:nvSpPr>
            <p:cNvPr id="11" name="矩形 10">
              <a:extLst>
                <a:ext uri="{FF2B5EF4-FFF2-40B4-BE49-F238E27FC236}">
                  <a16:creationId xmlns:a16="http://schemas.microsoft.com/office/drawing/2014/main" id="{A4CD928A-595D-524C-AFA6-7CDCA1A92C97}"/>
                </a:ext>
              </a:extLst>
            </p:cNvPr>
            <p:cNvSpPr/>
            <p:nvPr/>
          </p:nvSpPr>
          <p:spPr>
            <a:xfrm>
              <a:off x="889907" y="1235505"/>
              <a:ext cx="10412186" cy="461665"/>
            </a:xfrm>
            <a:prstGeom prst="rect">
              <a:avLst/>
            </a:prstGeom>
          </p:spPr>
          <p:txBody>
            <a:bodyPr anchor="b" anchorCtr="0">
              <a:spAutoFit/>
            </a:bodyPr>
            <a:lstStyle/>
            <a:p>
              <a:pPr algn="ctr">
                <a:buSzPct val="25000"/>
              </a:pPr>
              <a:r>
                <a:rPr lang="zh-CN" altLang="en-US" sz="2400" b="1" dirty="0"/>
                <a:t>四人同心</a:t>
              </a:r>
              <a:r>
                <a:rPr lang="en-US" altLang="zh-CN" sz="2400" b="1" dirty="0"/>
                <a:t>-</a:t>
              </a:r>
              <a:r>
                <a:rPr lang="zh-CN" altLang="en-US" sz="2400" b="1" dirty="0"/>
                <a:t>其利断金</a:t>
              </a:r>
              <a:endParaRPr lang="en-US" altLang="zh-CN" sz="2400" b="1" dirty="0"/>
            </a:p>
          </p:txBody>
        </p:sp>
      </p:grpSp>
      <p:sp>
        <p:nvSpPr>
          <p:cNvPr id="27" name="矩形 26">
            <a:extLst>
              <a:ext uri="{FF2B5EF4-FFF2-40B4-BE49-F238E27FC236}">
                <a16:creationId xmlns:a16="http://schemas.microsoft.com/office/drawing/2014/main" id="{6F793E50-7942-F949-982F-2001FB490A54}"/>
              </a:ext>
            </a:extLst>
          </p:cNvPr>
          <p:cNvSpPr/>
          <p:nvPr/>
        </p:nvSpPr>
        <p:spPr>
          <a:xfrm>
            <a:off x="3651209" y="3873070"/>
            <a:ext cx="1972394" cy="1527726"/>
          </a:xfrm>
          <a:prstGeom prst="rect">
            <a:avLst/>
          </a:prstGeom>
          <a:ln>
            <a:noFill/>
          </a:ln>
        </p:spPr>
        <p:txBody>
          <a:bodyPr wrap="square" lIns="91440" tIns="45720" rIns="91440" bIns="45720" anchor="t">
            <a:spAutoFit/>
          </a:bodyPr>
          <a:lstStyle/>
          <a:p>
            <a:pPr marL="171450" indent="-171450">
              <a:lnSpc>
                <a:spcPct val="150000"/>
              </a:lnSpc>
              <a:buFont typeface="Arial" panose="020B0604020202020204" pitchFamily="34" charset="0"/>
              <a:buChar char="•"/>
            </a:pPr>
            <a:r>
              <a:rPr lang="zh-CN" altLang="en-US" sz="1600" dirty="0">
                <a:solidFill>
                  <a:schemeClr val="tx1">
                    <a:lumMod val="50000"/>
                    <a:lumOff val="50000"/>
                  </a:schemeClr>
                </a:solidFill>
                <a:latin typeface="Microsoft YaHei Light" panose="020B0503020204020204" pitchFamily="34" charset="-122"/>
                <a:ea typeface="Microsoft YaHei Light" panose="020B0503020204020204" pitchFamily="34" charset="-122"/>
              </a:rPr>
              <a:t>相关论文查找与分析</a:t>
            </a:r>
            <a:endParaRPr lang="en-US" altLang="zh-CN" sz="16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lang="en-US" altLang="zh-CN" sz="1600" dirty="0">
                <a:solidFill>
                  <a:schemeClr val="accent4">
                    <a:lumMod val="50000"/>
                  </a:schemeClr>
                </a:solidFill>
                <a:latin typeface="Microsoft YaHei Light" panose="020B0503020204020204" pitchFamily="34" charset="-122"/>
                <a:ea typeface="Microsoft YaHei Light" panose="020B0503020204020204" pitchFamily="34" charset="-122"/>
              </a:rPr>
              <a:t>GRU</a:t>
            </a:r>
            <a:r>
              <a:rPr lang="zh-CN" altLang="en-US" sz="1600" dirty="0">
                <a:solidFill>
                  <a:schemeClr val="accent4">
                    <a:lumMod val="50000"/>
                  </a:schemeClr>
                </a:solidFill>
                <a:latin typeface="Microsoft YaHei Light" panose="020B0503020204020204" pitchFamily="34" charset="-122"/>
                <a:ea typeface="Microsoft YaHei Light" panose="020B0503020204020204" pitchFamily="34" charset="-122"/>
              </a:rPr>
              <a:t>预警模型研究</a:t>
            </a:r>
            <a:endParaRPr lang="en-US" altLang="zh-CN" sz="1600" dirty="0">
              <a:solidFill>
                <a:schemeClr val="accent4">
                  <a:lumMod val="50000"/>
                </a:schemeClr>
              </a:solidFill>
              <a:latin typeface="Microsoft YaHei Light" panose="020B0503020204020204" pitchFamily="34" charset="-122"/>
              <a:ea typeface="Microsoft YaHei Light" panose="020B0503020204020204" pitchFamily="34" charset="-122"/>
            </a:endParaRPr>
          </a:p>
        </p:txBody>
      </p:sp>
    </p:spTree>
    <p:extLst>
      <p:ext uri="{BB962C8B-B14F-4D97-AF65-F5344CB8AC3E}">
        <p14:creationId xmlns:p14="http://schemas.microsoft.com/office/powerpoint/2010/main" val="26656902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D00DFD0-6D17-AE4D-B214-4EF4460FB433}"/>
              </a:ext>
            </a:extLst>
          </p:cNvPr>
          <p:cNvSpPr>
            <a:spLocks noGrp="1"/>
          </p:cNvSpPr>
          <p:nvPr>
            <p:ph type="title"/>
          </p:nvPr>
        </p:nvSpPr>
        <p:spPr/>
        <p:txBody>
          <a:bodyPr/>
          <a:lstStyle/>
          <a:p>
            <a:r>
              <a:rPr kumimoji="1" lang="zh-CN" altLang="en-US" dirty="0"/>
              <a:t>目录</a:t>
            </a:r>
          </a:p>
        </p:txBody>
      </p:sp>
      <p:sp>
        <p:nvSpPr>
          <p:cNvPr id="4" name="页脚占位符 3">
            <a:extLst>
              <a:ext uri="{FF2B5EF4-FFF2-40B4-BE49-F238E27FC236}">
                <a16:creationId xmlns:a16="http://schemas.microsoft.com/office/drawing/2014/main" id="{779771D7-095A-4343-8FC5-A32BD16E875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521D79A9-1FF9-9049-B5F0-9BA66BB6FB27}"/>
              </a:ext>
            </a:extLst>
          </p:cNvPr>
          <p:cNvSpPr>
            <a:spLocks noGrp="1"/>
          </p:cNvSpPr>
          <p:nvPr>
            <p:ph type="sldNum" sz="quarter" idx="12"/>
          </p:nvPr>
        </p:nvSpPr>
        <p:spPr/>
        <p:txBody>
          <a:bodyPr/>
          <a:lstStyle/>
          <a:p>
            <a:fld id="{5DD3DB80-B894-403A-B48E-6FDC1A72010E}" type="slidenum">
              <a:rPr lang="zh-CN" altLang="en-US" smtClean="0"/>
              <a:pPr/>
              <a:t>30</a:t>
            </a:fld>
            <a:endParaRPr lang="zh-CN" altLang="en-US"/>
          </a:p>
        </p:txBody>
      </p:sp>
      <p:sp>
        <p:nvSpPr>
          <p:cNvPr id="28" name="圆角矩形 139">
            <a:extLst>
              <a:ext uri="{FF2B5EF4-FFF2-40B4-BE49-F238E27FC236}">
                <a16:creationId xmlns:a16="http://schemas.microsoft.com/office/drawing/2014/main" id="{56670DBD-3639-F04F-A385-B4140488EE60}"/>
              </a:ext>
            </a:extLst>
          </p:cNvPr>
          <p:cNvSpPr/>
          <p:nvPr/>
        </p:nvSpPr>
        <p:spPr>
          <a:xfrm>
            <a:off x="4960002" y="2905474"/>
            <a:ext cx="5649656" cy="540000"/>
          </a:xfrm>
          <a:prstGeom prst="round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本周工作回顾</a:t>
            </a:r>
          </a:p>
        </p:txBody>
      </p:sp>
      <p:sp>
        <p:nvSpPr>
          <p:cNvPr id="29" name="圆角矩形 140">
            <a:extLst>
              <a:ext uri="{FF2B5EF4-FFF2-40B4-BE49-F238E27FC236}">
                <a16:creationId xmlns:a16="http://schemas.microsoft.com/office/drawing/2014/main" id="{A21195C0-4329-EB4E-A3C3-CE9707DD879F}"/>
              </a:ext>
            </a:extLst>
          </p:cNvPr>
          <p:cNvSpPr/>
          <p:nvPr/>
        </p:nvSpPr>
        <p:spPr>
          <a:xfrm>
            <a:off x="4960002" y="3744732"/>
            <a:ext cx="5649656" cy="54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685800">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整体架构介绍</a:t>
            </a:r>
            <a:endPar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宋体" pitchFamily="2" charset="-122"/>
            </a:endParaRPr>
          </a:p>
        </p:txBody>
      </p:sp>
      <p:sp>
        <p:nvSpPr>
          <p:cNvPr id="30" name="圆角矩形 141">
            <a:extLst>
              <a:ext uri="{FF2B5EF4-FFF2-40B4-BE49-F238E27FC236}">
                <a16:creationId xmlns:a16="http://schemas.microsoft.com/office/drawing/2014/main" id="{AA628C33-D87E-264B-9008-0DFD3D8AB9BC}"/>
              </a:ext>
            </a:extLst>
          </p:cNvPr>
          <p:cNvSpPr/>
          <p:nvPr/>
        </p:nvSpPr>
        <p:spPr>
          <a:xfrm>
            <a:off x="4960002" y="4583991"/>
            <a:ext cx="5649656" cy="540000"/>
          </a:xfrm>
          <a:prstGeom prst="round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685800" fontAlgn="auto">
              <a:lnSpc>
                <a:spcPct val="150000"/>
              </a:lnSpc>
              <a:spcBef>
                <a:spcPts val="0"/>
              </a:spcBef>
              <a:spcAft>
                <a:spcPts val="0"/>
              </a:spcAft>
              <a:buFont typeface="Arial" panose="020B0604020202020204" pitchFamily="34" charset="0"/>
              <a:buChar char="•"/>
              <a:defRPr/>
            </a:pPr>
            <a:r>
              <a:rPr lang="zh-CN" altLang="en-US" sz="2000" dirty="0">
                <a:solidFill>
                  <a:schemeClr val="bg1"/>
                </a:solidFill>
                <a:latin typeface="Microsoft YaHei Light" panose="020B0503020204020204" pitchFamily="34" charset="-122"/>
                <a:ea typeface="Microsoft YaHei Light" panose="020B0503020204020204" pitchFamily="34" charset="-122"/>
                <a:cs typeface="+mn-ea"/>
                <a:sym typeface="+mn-lt"/>
              </a:rPr>
              <a:t>下周计划</a:t>
            </a:r>
            <a:endParaRPr lang="zh-CN" altLang="en-US" sz="2000" dirty="0">
              <a:solidFill>
                <a:schemeClr val="bg1"/>
              </a:solidFill>
              <a:latin typeface="Microsoft YaHei Light" panose="020B0503020204020204" pitchFamily="34" charset="-122"/>
              <a:ea typeface="Microsoft YaHei Light" panose="020B0503020204020204" pitchFamily="34" charset="-122"/>
              <a:cs typeface="宋体" pitchFamily="2" charset="-122"/>
            </a:endParaRPr>
          </a:p>
        </p:txBody>
      </p:sp>
      <p:sp>
        <p:nvSpPr>
          <p:cNvPr id="31" name="圆角矩形 139">
            <a:extLst>
              <a:ext uri="{FF2B5EF4-FFF2-40B4-BE49-F238E27FC236}">
                <a16:creationId xmlns:a16="http://schemas.microsoft.com/office/drawing/2014/main" id="{237FF315-2692-BC43-8A28-37286A8AB6BC}"/>
              </a:ext>
            </a:extLst>
          </p:cNvPr>
          <p:cNvSpPr/>
          <p:nvPr/>
        </p:nvSpPr>
        <p:spPr>
          <a:xfrm>
            <a:off x="4960002" y="2066216"/>
            <a:ext cx="5649656" cy="54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课题基本介绍</a:t>
            </a:r>
          </a:p>
        </p:txBody>
      </p:sp>
      <p:pic>
        <p:nvPicPr>
          <p:cNvPr id="36" name="图片 35" descr="图标&#10;&#10;描述已自动生成">
            <a:extLst>
              <a:ext uri="{FF2B5EF4-FFF2-40B4-BE49-F238E27FC236}">
                <a16:creationId xmlns:a16="http://schemas.microsoft.com/office/drawing/2014/main" id="{DD50B507-408F-6D41-A9BC-F9CDA8645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887" y="1824608"/>
            <a:ext cx="3029383" cy="3029383"/>
          </a:xfrm>
          <a:prstGeom prst="rect">
            <a:avLst/>
          </a:prstGeom>
        </p:spPr>
      </p:pic>
    </p:spTree>
    <p:extLst>
      <p:ext uri="{BB962C8B-B14F-4D97-AF65-F5344CB8AC3E}">
        <p14:creationId xmlns:p14="http://schemas.microsoft.com/office/powerpoint/2010/main" val="146037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DEAF1F-183F-7D40-94FF-603D1E1B6428}"/>
              </a:ext>
            </a:extLst>
          </p:cNvPr>
          <p:cNvSpPr>
            <a:spLocks noGrp="1"/>
          </p:cNvSpPr>
          <p:nvPr>
            <p:ph idx="1"/>
          </p:nvPr>
        </p:nvSpPr>
        <p:spPr/>
        <p:txBody>
          <a:bodyPr/>
          <a:lstStyle/>
          <a:p>
            <a:r>
              <a:rPr kumimoji="1" lang="zh-CN" altLang="en-US" dirty="0"/>
              <a:t>计划</a:t>
            </a:r>
            <a:endParaRPr kumimoji="1" lang="en-US" altLang="zh-CN" dirty="0"/>
          </a:p>
          <a:p>
            <a:pPr lvl="1"/>
            <a:r>
              <a:rPr kumimoji="1" lang="zh-CN" altLang="en-US" dirty="0"/>
              <a:t>产出论文大纲</a:t>
            </a:r>
            <a:endParaRPr kumimoji="1" lang="en-US" altLang="zh-CN" dirty="0"/>
          </a:p>
          <a:p>
            <a:pPr lvl="1"/>
            <a:r>
              <a:rPr kumimoji="1" lang="zh-CN" altLang="en-US" dirty="0"/>
              <a:t>相关方向论文研读与梳理</a:t>
            </a:r>
            <a:endParaRPr kumimoji="1" lang="en-US" altLang="zh-CN" dirty="0"/>
          </a:p>
          <a:p>
            <a:pPr lvl="1"/>
            <a:r>
              <a:rPr kumimoji="1" lang="zh-CN" altLang="en-US" dirty="0"/>
              <a:t>存储引擎环境搭建</a:t>
            </a:r>
            <a:endParaRPr kumimoji="1" lang="en-US" altLang="zh-CN" dirty="0"/>
          </a:p>
          <a:p>
            <a:endParaRPr kumimoji="1" lang="en-US" altLang="zh-CN" dirty="0"/>
          </a:p>
          <a:p>
            <a:r>
              <a:rPr kumimoji="1" lang="zh-CN" altLang="en-US" dirty="0"/>
              <a:t>问题</a:t>
            </a:r>
            <a:endParaRPr kumimoji="1" lang="en-US" altLang="zh-CN" dirty="0"/>
          </a:p>
          <a:p>
            <a:pPr lvl="1"/>
            <a:r>
              <a:rPr kumimoji="1" lang="zh-CN" altLang="en-US" dirty="0"/>
              <a:t>研究型思维的转变需要老师再给些思路</a:t>
            </a:r>
            <a:endParaRPr kumimoji="1" lang="en-US" altLang="zh-CN" dirty="0"/>
          </a:p>
          <a:p>
            <a:pPr lvl="1"/>
            <a:r>
              <a:rPr kumimoji="1" lang="zh-CN" altLang="en-US" dirty="0"/>
              <a:t>基础研究数据能否给出或提供格式，便于进一步课题研究的确认</a:t>
            </a:r>
            <a:endParaRPr kumimoji="1" lang="en-US" altLang="zh-CN" dirty="0"/>
          </a:p>
          <a:p>
            <a:pPr lvl="1"/>
            <a:r>
              <a:rPr kumimoji="1" lang="zh-CN" altLang="en-US" dirty="0"/>
              <a:t>需要进一步了解技术</a:t>
            </a:r>
            <a:r>
              <a:rPr kumimoji="1" lang="en-US" altLang="zh-CN" dirty="0"/>
              <a:t>demo</a:t>
            </a:r>
            <a:r>
              <a:rPr kumimoji="1" lang="zh-CN" altLang="en-US" dirty="0"/>
              <a:t>产出</a:t>
            </a:r>
            <a:endParaRPr kumimoji="1" lang="en-US" altLang="zh-CN" dirty="0"/>
          </a:p>
          <a:p>
            <a:pPr lvl="2"/>
            <a:r>
              <a:rPr kumimoji="1" lang="en-US" altLang="zh-CN" dirty="0"/>
              <a:t>1.</a:t>
            </a:r>
            <a:r>
              <a:rPr kumimoji="1" lang="zh-CN" altLang="en-US" dirty="0"/>
              <a:t>预警内容</a:t>
            </a:r>
            <a:endParaRPr kumimoji="1" lang="en-US" altLang="zh-CN" dirty="0"/>
          </a:p>
          <a:p>
            <a:pPr lvl="1"/>
            <a:endParaRPr kumimoji="1" lang="en-US" altLang="zh-CN" dirty="0"/>
          </a:p>
        </p:txBody>
      </p:sp>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下周计划</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31</a:t>
            </a:fld>
            <a:endParaRPr lang="zh-CN" altLang="en-US"/>
          </a:p>
        </p:txBody>
      </p:sp>
    </p:spTree>
    <p:extLst>
      <p:ext uri="{BB962C8B-B14F-4D97-AF65-F5344CB8AC3E}">
        <p14:creationId xmlns:p14="http://schemas.microsoft.com/office/powerpoint/2010/main" val="24000368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993481" y="1807491"/>
            <a:ext cx="5426076" cy="1621509"/>
          </a:xfrm>
        </p:spPr>
        <p:txBody>
          <a:bodyPr/>
          <a:lstStyle/>
          <a:p>
            <a:r>
              <a:rPr lang="en-US" altLang="zh-CN" dirty="0"/>
              <a:t>Thanks.</a:t>
            </a:r>
            <a:br>
              <a:rPr lang="en-US" altLang="zh-CN" dirty="0"/>
            </a:br>
            <a:endParaRPr lang="zh-CN" altLang="en-US" b="0" dirty="0"/>
          </a:p>
        </p:txBody>
      </p:sp>
      <p:cxnSp>
        <p:nvCxnSpPr>
          <p:cNvPr id="8" name="直接连接符 7">
            <a:extLst>
              <a:ext uri="{FF2B5EF4-FFF2-40B4-BE49-F238E27FC236}">
                <a16:creationId xmlns:a16="http://schemas.microsoft.com/office/drawing/2014/main" id="{1F8C68E1-CCB8-41DA-BABF-9F577AE91E64}"/>
              </a:ext>
            </a:extLst>
          </p:cNvPr>
          <p:cNvCxnSpPr/>
          <p:nvPr/>
        </p:nvCxnSpPr>
        <p:spPr>
          <a:xfrm>
            <a:off x="670720" y="1634865"/>
            <a:ext cx="55662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516F1267-EBFE-4FF8-9514-52FF67F63FDD}"/>
              </a:ext>
            </a:extLst>
          </p:cNvPr>
          <p:cNvCxnSpPr/>
          <p:nvPr/>
        </p:nvCxnSpPr>
        <p:spPr>
          <a:xfrm>
            <a:off x="670720" y="3815336"/>
            <a:ext cx="55662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043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4226251-1151-074B-B2E0-F1F1021F4D59}"/>
              </a:ext>
            </a:extLst>
          </p:cNvPr>
          <p:cNvSpPr>
            <a:spLocks noGrp="1"/>
          </p:cNvSpPr>
          <p:nvPr>
            <p:ph idx="1"/>
          </p:nvPr>
        </p:nvSpPr>
        <p:spPr>
          <a:xfrm>
            <a:off x="669924" y="1191269"/>
            <a:ext cx="10729596" cy="5019675"/>
          </a:xfrm>
        </p:spPr>
        <p:txBody>
          <a:bodyPr/>
          <a:lstStyle/>
          <a:p>
            <a:r>
              <a:rPr kumimoji="1" lang="zh-CN" altLang="en-US" dirty="0"/>
              <a:t>题目</a:t>
            </a:r>
            <a:endParaRPr kumimoji="1" lang="en-US" altLang="zh-CN" dirty="0"/>
          </a:p>
          <a:p>
            <a:pPr lvl="1"/>
            <a:r>
              <a:rPr lang="zh-CN" altLang="en-US" dirty="0"/>
              <a:t>基于大数据的城市运行海量实时监测数据存储及快速查询检索技术研究</a:t>
            </a:r>
            <a:endParaRPr lang="en-US" altLang="zh-CN" dirty="0"/>
          </a:p>
          <a:p>
            <a:pPr lvl="1"/>
            <a:endParaRPr kumimoji="1" lang="en-US" altLang="zh-CN" dirty="0"/>
          </a:p>
          <a:p>
            <a:pPr lvl="1"/>
            <a:endParaRPr kumimoji="1" lang="en-US" altLang="zh-CN" dirty="0"/>
          </a:p>
          <a:p>
            <a:r>
              <a:rPr kumimoji="1" lang="zh-CN" altLang="en-US" dirty="0"/>
              <a:t>简介</a:t>
            </a:r>
            <a:endParaRPr kumimoji="1" lang="en-US" altLang="zh-CN" dirty="0"/>
          </a:p>
          <a:p>
            <a:pPr lvl="1"/>
            <a:r>
              <a:rPr kumimoji="1" lang="zh-CN" altLang="en-US" dirty="0"/>
              <a:t>实现数据增强基于大数据技术，研究城市运行产生的建筑能耗、气象、路网、交通、管网、城市安防、水利、生态环境等场景的海量物联监测数据存储及快速检索，实现城市运营物联感知数据的预警提醒及可视化展示。</a:t>
            </a:r>
          </a:p>
          <a:p>
            <a:endParaRPr kumimoji="1" lang="zh-CN" altLang="en-US" dirty="0"/>
          </a:p>
          <a:p>
            <a:endParaRPr kumimoji="1" lang="zh-CN" altLang="en-US" dirty="0"/>
          </a:p>
        </p:txBody>
      </p:sp>
      <p:sp>
        <p:nvSpPr>
          <p:cNvPr id="3" name="标题 2">
            <a:extLst>
              <a:ext uri="{FF2B5EF4-FFF2-40B4-BE49-F238E27FC236}">
                <a16:creationId xmlns:a16="http://schemas.microsoft.com/office/drawing/2014/main" id="{565FE895-0EC4-3D4B-98ED-C94AB57E84E2}"/>
              </a:ext>
            </a:extLst>
          </p:cNvPr>
          <p:cNvSpPr>
            <a:spLocks noGrp="1"/>
          </p:cNvSpPr>
          <p:nvPr>
            <p:ph type="title"/>
          </p:nvPr>
        </p:nvSpPr>
        <p:spPr/>
        <p:txBody>
          <a:bodyPr/>
          <a:lstStyle/>
          <a:p>
            <a:r>
              <a:rPr kumimoji="1" lang="zh-CN" altLang="en-US" dirty="0"/>
              <a:t>课题介绍</a:t>
            </a:r>
          </a:p>
        </p:txBody>
      </p:sp>
      <p:sp>
        <p:nvSpPr>
          <p:cNvPr id="4" name="页脚占位符 3">
            <a:extLst>
              <a:ext uri="{FF2B5EF4-FFF2-40B4-BE49-F238E27FC236}">
                <a16:creationId xmlns:a16="http://schemas.microsoft.com/office/drawing/2014/main" id="{27776057-839D-CB40-8F6B-A9796D398752}"/>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E9C1D2B8-4B3E-8045-84DB-72BC298ABA6F}"/>
              </a:ext>
            </a:extLst>
          </p:cNvPr>
          <p:cNvSpPr>
            <a:spLocks noGrp="1"/>
          </p:cNvSpPr>
          <p:nvPr>
            <p:ph type="sldNum" sz="quarter" idx="12"/>
          </p:nvPr>
        </p:nvSpPr>
        <p:spPr/>
        <p:txBody>
          <a:bodyPr/>
          <a:lstStyle/>
          <a:p>
            <a:fld id="{5DD3DB80-B894-403A-B48E-6FDC1A72010E}" type="slidenum">
              <a:rPr lang="zh-CN" altLang="en-US" smtClean="0"/>
              <a:pPr/>
              <a:t>4</a:t>
            </a:fld>
            <a:endParaRPr lang="zh-CN" altLang="en-US"/>
          </a:p>
        </p:txBody>
      </p:sp>
    </p:spTree>
    <p:extLst>
      <p:ext uri="{BB962C8B-B14F-4D97-AF65-F5344CB8AC3E}">
        <p14:creationId xmlns:p14="http://schemas.microsoft.com/office/powerpoint/2010/main" val="286708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D00DFD0-6D17-AE4D-B214-4EF4460FB433}"/>
              </a:ext>
            </a:extLst>
          </p:cNvPr>
          <p:cNvSpPr>
            <a:spLocks noGrp="1"/>
          </p:cNvSpPr>
          <p:nvPr>
            <p:ph type="title"/>
          </p:nvPr>
        </p:nvSpPr>
        <p:spPr/>
        <p:txBody>
          <a:bodyPr/>
          <a:lstStyle/>
          <a:p>
            <a:r>
              <a:rPr kumimoji="1" lang="zh-CN" altLang="en-US" dirty="0"/>
              <a:t>目录</a:t>
            </a:r>
          </a:p>
        </p:txBody>
      </p:sp>
      <p:sp>
        <p:nvSpPr>
          <p:cNvPr id="4" name="页脚占位符 3">
            <a:extLst>
              <a:ext uri="{FF2B5EF4-FFF2-40B4-BE49-F238E27FC236}">
                <a16:creationId xmlns:a16="http://schemas.microsoft.com/office/drawing/2014/main" id="{779771D7-095A-4343-8FC5-A32BD16E875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521D79A9-1FF9-9049-B5F0-9BA66BB6FB27}"/>
              </a:ext>
            </a:extLst>
          </p:cNvPr>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28" name="圆角矩形 139">
            <a:extLst>
              <a:ext uri="{FF2B5EF4-FFF2-40B4-BE49-F238E27FC236}">
                <a16:creationId xmlns:a16="http://schemas.microsoft.com/office/drawing/2014/main" id="{56670DBD-3639-F04F-A385-B4140488EE60}"/>
              </a:ext>
            </a:extLst>
          </p:cNvPr>
          <p:cNvSpPr/>
          <p:nvPr/>
        </p:nvSpPr>
        <p:spPr>
          <a:xfrm>
            <a:off x="4960002" y="2905474"/>
            <a:ext cx="5649656" cy="540000"/>
          </a:xfrm>
          <a:prstGeom prst="round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bg1"/>
                </a:solidFill>
                <a:latin typeface="Microsoft YaHei Light" panose="020B0503020204020204" pitchFamily="34" charset="-122"/>
                <a:ea typeface="Microsoft YaHei Light" panose="020B0503020204020204" pitchFamily="34" charset="-122"/>
                <a:cs typeface="+mn-ea"/>
                <a:sym typeface="+mn-lt"/>
              </a:rPr>
              <a:t>本周工作回顾</a:t>
            </a:r>
          </a:p>
        </p:txBody>
      </p:sp>
      <p:sp>
        <p:nvSpPr>
          <p:cNvPr id="29" name="圆角矩形 140">
            <a:extLst>
              <a:ext uri="{FF2B5EF4-FFF2-40B4-BE49-F238E27FC236}">
                <a16:creationId xmlns:a16="http://schemas.microsoft.com/office/drawing/2014/main" id="{A21195C0-4329-EB4E-A3C3-CE9707DD879F}"/>
              </a:ext>
            </a:extLst>
          </p:cNvPr>
          <p:cNvSpPr/>
          <p:nvPr/>
        </p:nvSpPr>
        <p:spPr>
          <a:xfrm>
            <a:off x="4960002" y="3744732"/>
            <a:ext cx="5649656" cy="540000"/>
          </a:xfrm>
          <a:prstGeom prst="round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685800">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整体架构介绍</a:t>
            </a:r>
            <a:endPar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宋体" pitchFamily="2" charset="-122"/>
            </a:endParaRPr>
          </a:p>
        </p:txBody>
      </p:sp>
      <p:sp>
        <p:nvSpPr>
          <p:cNvPr id="30" name="圆角矩形 141">
            <a:extLst>
              <a:ext uri="{FF2B5EF4-FFF2-40B4-BE49-F238E27FC236}">
                <a16:creationId xmlns:a16="http://schemas.microsoft.com/office/drawing/2014/main" id="{AA628C33-D87E-264B-9008-0DFD3D8AB9BC}"/>
              </a:ext>
            </a:extLst>
          </p:cNvPr>
          <p:cNvSpPr/>
          <p:nvPr/>
        </p:nvSpPr>
        <p:spPr>
          <a:xfrm>
            <a:off x="4960002" y="4583991"/>
            <a:ext cx="5649656" cy="540000"/>
          </a:xfrm>
          <a:prstGeom prst="round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685800" fontAlgn="auto">
              <a:lnSpc>
                <a:spcPct val="150000"/>
              </a:lnSpc>
              <a:spcBef>
                <a:spcPts val="0"/>
              </a:spcBef>
              <a:spcAft>
                <a:spcPts val="0"/>
              </a:spcAft>
              <a:buFont typeface="Arial" panose="020B0604020202020204" pitchFamily="34" charset="0"/>
              <a:buChar char="•"/>
              <a:defRP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下周计划</a:t>
            </a:r>
            <a:endPar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宋体" pitchFamily="2" charset="-122"/>
            </a:endParaRPr>
          </a:p>
        </p:txBody>
      </p:sp>
      <p:sp>
        <p:nvSpPr>
          <p:cNvPr id="31" name="圆角矩形 139">
            <a:extLst>
              <a:ext uri="{FF2B5EF4-FFF2-40B4-BE49-F238E27FC236}">
                <a16:creationId xmlns:a16="http://schemas.microsoft.com/office/drawing/2014/main" id="{237FF315-2692-BC43-8A28-37286A8AB6BC}"/>
              </a:ext>
            </a:extLst>
          </p:cNvPr>
          <p:cNvSpPr/>
          <p:nvPr/>
        </p:nvSpPr>
        <p:spPr>
          <a:xfrm>
            <a:off x="4960002" y="2066216"/>
            <a:ext cx="5649656" cy="54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课题基本介绍</a:t>
            </a:r>
          </a:p>
        </p:txBody>
      </p:sp>
      <p:pic>
        <p:nvPicPr>
          <p:cNvPr id="36" name="图片 35" descr="图标&#10;&#10;描述已自动生成">
            <a:extLst>
              <a:ext uri="{FF2B5EF4-FFF2-40B4-BE49-F238E27FC236}">
                <a16:creationId xmlns:a16="http://schemas.microsoft.com/office/drawing/2014/main" id="{DD50B507-408F-6D41-A9BC-F9CDA8645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887" y="1824608"/>
            <a:ext cx="3029383" cy="3029383"/>
          </a:xfrm>
          <a:prstGeom prst="rect">
            <a:avLst/>
          </a:prstGeom>
        </p:spPr>
      </p:pic>
    </p:spTree>
    <p:extLst>
      <p:ext uri="{BB962C8B-B14F-4D97-AF65-F5344CB8AC3E}">
        <p14:creationId xmlns:p14="http://schemas.microsoft.com/office/powerpoint/2010/main" val="2468899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8BE0B80-C58F-C044-916B-6C4A88E257D7}"/>
              </a:ext>
            </a:extLst>
          </p:cNvPr>
          <p:cNvSpPr>
            <a:spLocks noGrp="1"/>
          </p:cNvSpPr>
          <p:nvPr>
            <p:ph idx="1"/>
          </p:nvPr>
        </p:nvSpPr>
        <p:spPr/>
        <p:txBody>
          <a:bodyPr/>
          <a:lstStyle/>
          <a:p>
            <a:endParaRPr kumimoji="1" lang="en-US" altLang="zh-CN" dirty="0"/>
          </a:p>
          <a:p>
            <a:r>
              <a:rPr kumimoji="1" lang="zh-CN" altLang="en-US" dirty="0"/>
              <a:t>梳理相关领域技术方案进行横向对比研究</a:t>
            </a:r>
            <a:endParaRPr kumimoji="1" lang="en-US" altLang="zh-CN" dirty="0"/>
          </a:p>
          <a:p>
            <a:r>
              <a:rPr kumimoji="1" lang="zh-CN" altLang="en-US" dirty="0"/>
              <a:t>确定技术选型，输出调研方案</a:t>
            </a:r>
          </a:p>
        </p:txBody>
      </p:sp>
      <p:sp>
        <p:nvSpPr>
          <p:cNvPr id="3" name="标题 2">
            <a:extLst>
              <a:ext uri="{FF2B5EF4-FFF2-40B4-BE49-F238E27FC236}">
                <a16:creationId xmlns:a16="http://schemas.microsoft.com/office/drawing/2014/main" id="{E3E5EE52-02A2-C64E-ADE1-68E087C0DFB4}"/>
              </a:ext>
            </a:extLst>
          </p:cNvPr>
          <p:cNvSpPr>
            <a:spLocks noGrp="1"/>
          </p:cNvSpPr>
          <p:nvPr>
            <p:ph type="title"/>
          </p:nvPr>
        </p:nvSpPr>
        <p:spPr/>
        <p:txBody>
          <a:bodyPr/>
          <a:lstStyle/>
          <a:p>
            <a:r>
              <a:rPr kumimoji="1" lang="zh-CN" altLang="en-US" dirty="0"/>
              <a:t>本周计划回顾</a:t>
            </a:r>
          </a:p>
        </p:txBody>
      </p:sp>
      <p:sp>
        <p:nvSpPr>
          <p:cNvPr id="4" name="页脚占位符 3">
            <a:extLst>
              <a:ext uri="{FF2B5EF4-FFF2-40B4-BE49-F238E27FC236}">
                <a16:creationId xmlns:a16="http://schemas.microsoft.com/office/drawing/2014/main" id="{ADD506A7-A427-A04A-B4EA-1EDEF88485BA}"/>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0A23B39F-9F12-D348-A08C-527A89A5C67F}"/>
              </a:ext>
            </a:extLst>
          </p:cNvPr>
          <p:cNvSpPr>
            <a:spLocks noGrp="1"/>
          </p:cNvSpPr>
          <p:nvPr>
            <p:ph type="sldNum" sz="quarter" idx="12"/>
          </p:nvPr>
        </p:nvSpPr>
        <p:spPr/>
        <p:txBody>
          <a:bodyPr/>
          <a:lstStyle/>
          <a:p>
            <a:fld id="{5DD3DB80-B894-403A-B48E-6FDC1A72010E}" type="slidenum">
              <a:rPr lang="zh-CN" altLang="en-US" smtClean="0"/>
              <a:pPr/>
              <a:t>6</a:t>
            </a:fld>
            <a:endParaRPr lang="zh-CN" altLang="en-US"/>
          </a:p>
        </p:txBody>
      </p:sp>
    </p:spTree>
    <p:extLst>
      <p:ext uri="{BB962C8B-B14F-4D97-AF65-F5344CB8AC3E}">
        <p14:creationId xmlns:p14="http://schemas.microsoft.com/office/powerpoint/2010/main" val="2249621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DEAF1F-183F-7D40-94FF-603D1E1B6428}"/>
              </a:ext>
            </a:extLst>
          </p:cNvPr>
          <p:cNvSpPr>
            <a:spLocks noGrp="1"/>
          </p:cNvSpPr>
          <p:nvPr>
            <p:ph idx="1"/>
          </p:nvPr>
        </p:nvSpPr>
        <p:spPr/>
        <p:txBody>
          <a:bodyPr/>
          <a:lstStyle/>
          <a:p>
            <a:r>
              <a:rPr kumimoji="1" lang="zh-CN" altLang="en-US" dirty="0"/>
              <a:t>基于第一次汇报结果确定如下课题研究点</a:t>
            </a:r>
            <a:endParaRPr kumimoji="1" lang="en-US" altLang="zh-CN" dirty="0"/>
          </a:p>
          <a:p>
            <a:endParaRPr kumimoji="1" lang="en-US" altLang="zh-CN" dirty="0"/>
          </a:p>
          <a:p>
            <a:pPr lvl="1"/>
            <a:r>
              <a:rPr kumimoji="1" lang="zh-CN" altLang="en-US" dirty="0"/>
              <a:t>课题整体研究任务的拆解</a:t>
            </a:r>
            <a:endParaRPr kumimoji="1" lang="en-US" altLang="zh-CN" dirty="0"/>
          </a:p>
          <a:p>
            <a:pPr lvl="1"/>
            <a:endParaRPr kumimoji="1" lang="en-US" altLang="zh-CN" dirty="0"/>
          </a:p>
          <a:p>
            <a:pPr lvl="1"/>
            <a:r>
              <a:rPr kumimoji="1" lang="zh-CN" altLang="en-US" dirty="0"/>
              <a:t>实时计算任务的虚拟化技术方案研究</a:t>
            </a:r>
            <a:endParaRPr kumimoji="1" lang="en-US" altLang="zh-CN" dirty="0"/>
          </a:p>
          <a:p>
            <a:pPr lvl="1"/>
            <a:endParaRPr kumimoji="1" lang="en-US" altLang="zh-CN" dirty="0"/>
          </a:p>
          <a:p>
            <a:pPr lvl="1"/>
            <a:r>
              <a:rPr kumimoji="1" lang="zh-CN" altLang="en-US" dirty="0"/>
              <a:t>海量数据存储快速检索的索引方案研究</a:t>
            </a:r>
            <a:endParaRPr kumimoji="1" lang="en-US" altLang="zh-CN" dirty="0"/>
          </a:p>
          <a:p>
            <a:pPr lvl="1"/>
            <a:endParaRPr kumimoji="1" lang="en-US" altLang="zh-CN" dirty="0"/>
          </a:p>
          <a:p>
            <a:pPr lvl="1"/>
            <a:r>
              <a:rPr kumimoji="1" lang="zh-CN" altLang="en-US" dirty="0"/>
              <a:t>基于深度学习的数据预警模型研究</a:t>
            </a:r>
            <a:endParaRPr kumimoji="1" lang="en-US" altLang="zh-CN" dirty="0"/>
          </a:p>
          <a:p>
            <a:endParaRPr kumimoji="1" lang="en-US" altLang="zh-CN" dirty="0"/>
          </a:p>
          <a:p>
            <a:r>
              <a:rPr kumimoji="1" lang="zh-CN" altLang="en-US" dirty="0"/>
              <a:t>确定整体技术架构及数据流程</a:t>
            </a:r>
            <a:endParaRPr kumimoji="1" lang="en-US" altLang="zh-CN" dirty="0"/>
          </a:p>
          <a:p>
            <a:endParaRPr kumimoji="1" lang="en-US" altLang="zh-CN" dirty="0"/>
          </a:p>
          <a:p>
            <a:r>
              <a:rPr kumimoji="1" lang="zh-CN" altLang="en-US" dirty="0"/>
              <a:t>阅读相关论文，进行具体问题研究</a:t>
            </a:r>
            <a:endParaRPr kumimoji="1" lang="en-US" altLang="zh-CN" dirty="0"/>
          </a:p>
          <a:p>
            <a:pPr marL="457177" lvl="1" indent="0">
              <a:buNone/>
            </a:pPr>
            <a:endParaRPr kumimoji="1" lang="en-US" altLang="zh-CN" dirty="0"/>
          </a:p>
          <a:p>
            <a:pPr lvl="1"/>
            <a:endParaRPr kumimoji="1" lang="en-US" altLang="zh-CN" dirty="0"/>
          </a:p>
          <a:p>
            <a:pPr lvl="1"/>
            <a:endParaRPr kumimoji="1" lang="en-US" altLang="zh-CN" dirty="0"/>
          </a:p>
          <a:p>
            <a:endParaRPr kumimoji="1" lang="zh-CN" altLang="en-US" dirty="0"/>
          </a:p>
        </p:txBody>
      </p:sp>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本周实际工作</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7</a:t>
            </a:fld>
            <a:endParaRPr lang="zh-CN" altLang="en-US"/>
          </a:p>
        </p:txBody>
      </p:sp>
    </p:spTree>
    <p:extLst>
      <p:ext uri="{BB962C8B-B14F-4D97-AF65-F5344CB8AC3E}">
        <p14:creationId xmlns:p14="http://schemas.microsoft.com/office/powerpoint/2010/main" val="1247098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F5DDD89-4410-C047-90DE-51E79F432F2E}"/>
              </a:ext>
            </a:extLst>
          </p:cNvPr>
          <p:cNvSpPr>
            <a:spLocks noGrp="1"/>
          </p:cNvSpPr>
          <p:nvPr>
            <p:ph type="title"/>
          </p:nvPr>
        </p:nvSpPr>
        <p:spPr/>
        <p:txBody>
          <a:bodyPr/>
          <a:lstStyle/>
          <a:p>
            <a:r>
              <a:rPr kumimoji="1" lang="zh-CN" altLang="en-US" dirty="0"/>
              <a:t>课题研究分析</a:t>
            </a:r>
          </a:p>
        </p:txBody>
      </p:sp>
      <p:sp>
        <p:nvSpPr>
          <p:cNvPr id="4" name="页脚占位符 3">
            <a:extLst>
              <a:ext uri="{FF2B5EF4-FFF2-40B4-BE49-F238E27FC236}">
                <a16:creationId xmlns:a16="http://schemas.microsoft.com/office/drawing/2014/main" id="{4B419279-43B3-CC45-9005-695E22DA06A9}"/>
              </a:ext>
            </a:extLst>
          </p:cNvPr>
          <p:cNvSpPr>
            <a:spLocks noGrp="1"/>
          </p:cNvSpPr>
          <p:nvPr>
            <p:ph type="ftr" sz="quarter" idx="11"/>
          </p:nvPr>
        </p:nvSpPr>
        <p:spPr/>
        <p:txBody>
          <a:bodyPr/>
          <a:lstStyle/>
          <a:p>
            <a:r>
              <a:rPr lang="zh-CN" altLang="en-US" dirty="0"/>
              <a:t>第十一组</a:t>
            </a:r>
          </a:p>
        </p:txBody>
      </p:sp>
      <p:sp>
        <p:nvSpPr>
          <p:cNvPr id="5" name="灯片编号占位符 4">
            <a:extLst>
              <a:ext uri="{FF2B5EF4-FFF2-40B4-BE49-F238E27FC236}">
                <a16:creationId xmlns:a16="http://schemas.microsoft.com/office/drawing/2014/main" id="{B8C55DEE-AF83-D24E-8B41-D260FF61DB20}"/>
              </a:ext>
            </a:extLst>
          </p:cNvPr>
          <p:cNvSpPr>
            <a:spLocks noGrp="1"/>
          </p:cNvSpPr>
          <p:nvPr>
            <p:ph type="sldNum" sz="quarter" idx="12"/>
          </p:nvPr>
        </p:nvSpPr>
        <p:spPr/>
        <p:txBody>
          <a:bodyPr/>
          <a:lstStyle/>
          <a:p>
            <a:fld id="{5DD3DB80-B894-403A-B48E-6FDC1A72010E}" type="slidenum">
              <a:rPr lang="zh-CN" altLang="en-US" smtClean="0"/>
              <a:pPr/>
              <a:t>8</a:t>
            </a:fld>
            <a:endParaRPr lang="zh-CN" altLang="en-US"/>
          </a:p>
        </p:txBody>
      </p:sp>
      <p:sp>
        <p:nvSpPr>
          <p:cNvPr id="10" name="椭圆 9">
            <a:extLst>
              <a:ext uri="{FF2B5EF4-FFF2-40B4-BE49-F238E27FC236}">
                <a16:creationId xmlns:a16="http://schemas.microsoft.com/office/drawing/2014/main" id="{2D53C345-191F-424B-86F5-13116CB6FEF7}"/>
              </a:ext>
            </a:extLst>
          </p:cNvPr>
          <p:cNvSpPr/>
          <p:nvPr/>
        </p:nvSpPr>
        <p:spPr>
          <a:xfrm>
            <a:off x="6391172" y="2764342"/>
            <a:ext cx="1439667" cy="1439667"/>
          </a:xfrm>
          <a:prstGeom prst="ellipse">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大数据</a:t>
            </a:r>
            <a:endParaRPr lang="en-US" altLang="zh-CN" sz="16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algn="ctr"/>
            <a:r>
              <a:rPr lang="zh-CN" altLang="en-US" sz="16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存储</a:t>
            </a:r>
          </a:p>
        </p:txBody>
      </p:sp>
      <p:cxnSp>
        <p:nvCxnSpPr>
          <p:cNvPr id="11" name="肘形连接符 10">
            <a:extLst>
              <a:ext uri="{FF2B5EF4-FFF2-40B4-BE49-F238E27FC236}">
                <a16:creationId xmlns:a16="http://schemas.microsoft.com/office/drawing/2014/main" id="{06A8456D-E84D-A340-B26C-E310FD03BCA1}"/>
              </a:ext>
            </a:extLst>
          </p:cNvPr>
          <p:cNvCxnSpPr>
            <a:stCxn id="61" idx="2"/>
            <a:endCxn id="10" idx="0"/>
          </p:cNvCxnSpPr>
          <p:nvPr/>
        </p:nvCxnSpPr>
        <p:spPr>
          <a:xfrm rot="16200000" flipH="1">
            <a:off x="5408771" y="1062109"/>
            <a:ext cx="967618" cy="2436849"/>
          </a:xfrm>
          <a:prstGeom prst="bentConnector3">
            <a:avLst>
              <a:gd name="adj1" fmla="val 50000"/>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肘形连接符 11">
            <a:extLst>
              <a:ext uri="{FF2B5EF4-FFF2-40B4-BE49-F238E27FC236}">
                <a16:creationId xmlns:a16="http://schemas.microsoft.com/office/drawing/2014/main" id="{F0DF8059-F492-E444-BF81-C84491A9F7B1}"/>
              </a:ext>
            </a:extLst>
          </p:cNvPr>
          <p:cNvCxnSpPr>
            <a:stCxn id="55" idx="2"/>
            <a:endCxn id="10" idx="0"/>
          </p:cNvCxnSpPr>
          <p:nvPr/>
        </p:nvCxnSpPr>
        <p:spPr>
          <a:xfrm rot="5400000">
            <a:off x="7235571" y="1672158"/>
            <a:ext cx="967618" cy="1216750"/>
          </a:xfrm>
          <a:prstGeom prst="bentConnector3">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肘形连接符 12">
            <a:extLst>
              <a:ext uri="{FF2B5EF4-FFF2-40B4-BE49-F238E27FC236}">
                <a16:creationId xmlns:a16="http://schemas.microsoft.com/office/drawing/2014/main" id="{C39ADD07-F7BD-9F47-B6FC-66C78972DA40}"/>
              </a:ext>
            </a:extLst>
          </p:cNvPr>
          <p:cNvCxnSpPr>
            <a:stCxn id="58" idx="2"/>
            <a:endCxn id="10" idx="0"/>
          </p:cNvCxnSpPr>
          <p:nvPr/>
        </p:nvCxnSpPr>
        <p:spPr>
          <a:xfrm rot="5400000">
            <a:off x="7844505" y="1063226"/>
            <a:ext cx="967618" cy="2434617"/>
          </a:xfrm>
          <a:prstGeom prst="bentConnector3">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圆角矩形 13">
            <a:extLst>
              <a:ext uri="{FF2B5EF4-FFF2-40B4-BE49-F238E27FC236}">
                <a16:creationId xmlns:a16="http://schemas.microsoft.com/office/drawing/2014/main" id="{AB6BF858-13A9-A440-9948-22631950D6F6}"/>
              </a:ext>
            </a:extLst>
          </p:cNvPr>
          <p:cNvSpPr/>
          <p:nvPr/>
        </p:nvSpPr>
        <p:spPr>
          <a:xfrm>
            <a:off x="4355718" y="4447981"/>
            <a:ext cx="1740282"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RNN</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15" name="圆角矩形 14">
            <a:extLst>
              <a:ext uri="{FF2B5EF4-FFF2-40B4-BE49-F238E27FC236}">
                <a16:creationId xmlns:a16="http://schemas.microsoft.com/office/drawing/2014/main" id="{18E11BBB-FAB1-3241-A9B4-007A0BF17FF5}"/>
              </a:ext>
            </a:extLst>
          </p:cNvPr>
          <p:cNvSpPr/>
          <p:nvPr/>
        </p:nvSpPr>
        <p:spPr>
          <a:xfrm>
            <a:off x="8104029" y="4447981"/>
            <a:ext cx="1700544"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训练集</a:t>
            </a:r>
          </a:p>
        </p:txBody>
      </p:sp>
      <p:sp>
        <p:nvSpPr>
          <p:cNvPr id="16" name="圆角矩形 15">
            <a:extLst>
              <a:ext uri="{FF2B5EF4-FFF2-40B4-BE49-F238E27FC236}">
                <a16:creationId xmlns:a16="http://schemas.microsoft.com/office/drawing/2014/main" id="{52BD2AD3-7B10-9742-8F5C-3EFBCE969981}"/>
              </a:ext>
            </a:extLst>
          </p:cNvPr>
          <p:cNvSpPr/>
          <p:nvPr/>
        </p:nvSpPr>
        <p:spPr>
          <a:xfrm>
            <a:off x="8104029" y="4995701"/>
            <a:ext cx="1700545"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测试集</a:t>
            </a:r>
          </a:p>
        </p:txBody>
      </p:sp>
      <p:sp>
        <p:nvSpPr>
          <p:cNvPr id="17" name="圆角矩形 16">
            <a:extLst>
              <a:ext uri="{FF2B5EF4-FFF2-40B4-BE49-F238E27FC236}">
                <a16:creationId xmlns:a16="http://schemas.microsoft.com/office/drawing/2014/main" id="{A6E9173A-E689-DA4C-9C23-FA20036E53A4}"/>
              </a:ext>
            </a:extLst>
          </p:cNvPr>
          <p:cNvSpPr/>
          <p:nvPr/>
        </p:nvSpPr>
        <p:spPr>
          <a:xfrm>
            <a:off x="4355718" y="4995701"/>
            <a:ext cx="1740281"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LSTM</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cxnSp>
        <p:nvCxnSpPr>
          <p:cNvPr id="18" name="肘形连接符 17">
            <a:extLst>
              <a:ext uri="{FF2B5EF4-FFF2-40B4-BE49-F238E27FC236}">
                <a16:creationId xmlns:a16="http://schemas.microsoft.com/office/drawing/2014/main" id="{B2C3094B-AD32-1B45-BB7B-E122C69F25C9}"/>
              </a:ext>
            </a:extLst>
          </p:cNvPr>
          <p:cNvCxnSpPr>
            <a:stCxn id="10" idx="4"/>
            <a:endCxn id="14" idx="3"/>
          </p:cNvCxnSpPr>
          <p:nvPr/>
        </p:nvCxnSpPr>
        <p:spPr>
          <a:xfrm rot="5400000">
            <a:off x="6384263" y="3915747"/>
            <a:ext cx="438480" cy="1015006"/>
          </a:xfrm>
          <a:prstGeom prst="bentConnector2">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肘形连接符 18">
            <a:extLst>
              <a:ext uri="{FF2B5EF4-FFF2-40B4-BE49-F238E27FC236}">
                <a16:creationId xmlns:a16="http://schemas.microsoft.com/office/drawing/2014/main" id="{9D203196-0410-914D-AAC2-F8F1D533DAB9}"/>
              </a:ext>
            </a:extLst>
          </p:cNvPr>
          <p:cNvCxnSpPr>
            <a:stCxn id="10" idx="4"/>
            <a:endCxn id="15" idx="1"/>
          </p:cNvCxnSpPr>
          <p:nvPr/>
        </p:nvCxnSpPr>
        <p:spPr>
          <a:xfrm rot="16200000" flipH="1">
            <a:off x="7388277" y="3926737"/>
            <a:ext cx="438480" cy="993024"/>
          </a:xfrm>
          <a:prstGeom prst="bentConnector2">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肘形连接符 19">
            <a:extLst>
              <a:ext uri="{FF2B5EF4-FFF2-40B4-BE49-F238E27FC236}">
                <a16:creationId xmlns:a16="http://schemas.microsoft.com/office/drawing/2014/main" id="{9BF31EBF-CE34-EB44-9A03-932696455AB4}"/>
              </a:ext>
            </a:extLst>
          </p:cNvPr>
          <p:cNvCxnSpPr/>
          <p:nvPr/>
        </p:nvCxnSpPr>
        <p:spPr>
          <a:xfrm rot="5400000">
            <a:off x="6119674" y="4189607"/>
            <a:ext cx="986200" cy="1015006"/>
          </a:xfrm>
          <a:prstGeom prst="bentConnector2">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肘形连接符 20">
            <a:extLst>
              <a:ext uri="{FF2B5EF4-FFF2-40B4-BE49-F238E27FC236}">
                <a16:creationId xmlns:a16="http://schemas.microsoft.com/office/drawing/2014/main" id="{F0CDC614-A0D1-8143-A403-48AEE43C4C73}"/>
              </a:ext>
            </a:extLst>
          </p:cNvPr>
          <p:cNvCxnSpPr/>
          <p:nvPr/>
        </p:nvCxnSpPr>
        <p:spPr>
          <a:xfrm rot="16200000" flipH="1">
            <a:off x="7124810" y="4200598"/>
            <a:ext cx="986200" cy="993023"/>
          </a:xfrm>
          <a:prstGeom prst="bentConnector2">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5BAA1CBB-C519-D24A-8852-AB92E3A32326}"/>
              </a:ext>
            </a:extLst>
          </p:cNvPr>
          <p:cNvSpPr txBox="1"/>
          <p:nvPr/>
        </p:nvSpPr>
        <p:spPr>
          <a:xfrm>
            <a:off x="6474178" y="4469504"/>
            <a:ext cx="1230562" cy="338476"/>
          </a:xfrm>
          <a:prstGeom prst="rect">
            <a:avLst/>
          </a:prstGeom>
          <a:solidFill>
            <a:srgbClr val="0070C0">
              <a:alpha val="40000"/>
            </a:srgbClr>
          </a:solid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预测模型</a:t>
            </a:r>
          </a:p>
        </p:txBody>
      </p:sp>
      <p:grpSp>
        <p:nvGrpSpPr>
          <p:cNvPr id="23" name="组合 22">
            <a:extLst>
              <a:ext uri="{FF2B5EF4-FFF2-40B4-BE49-F238E27FC236}">
                <a16:creationId xmlns:a16="http://schemas.microsoft.com/office/drawing/2014/main" id="{800E5445-4C64-1242-A8A6-5D4CA36A6405}"/>
              </a:ext>
            </a:extLst>
          </p:cNvPr>
          <p:cNvGrpSpPr/>
          <p:nvPr/>
        </p:nvGrpSpPr>
        <p:grpSpPr>
          <a:xfrm>
            <a:off x="1303905" y="1404965"/>
            <a:ext cx="3175666" cy="2333778"/>
            <a:chOff x="379599" y="1991360"/>
            <a:chExt cx="3176401" cy="2334318"/>
          </a:xfrm>
        </p:grpSpPr>
        <p:sp>
          <p:nvSpPr>
            <p:cNvPr id="24" name="矩形 23">
              <a:extLst>
                <a:ext uri="{FF2B5EF4-FFF2-40B4-BE49-F238E27FC236}">
                  <a16:creationId xmlns:a16="http://schemas.microsoft.com/office/drawing/2014/main" id="{6E8F6E21-B5ED-AB40-8444-B353106D2699}"/>
                </a:ext>
              </a:extLst>
            </p:cNvPr>
            <p:cNvSpPr/>
            <p:nvPr/>
          </p:nvSpPr>
          <p:spPr>
            <a:xfrm>
              <a:off x="632298" y="2204720"/>
              <a:ext cx="2923702" cy="2120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5" name="五边形 24">
              <a:extLst>
                <a:ext uri="{FF2B5EF4-FFF2-40B4-BE49-F238E27FC236}">
                  <a16:creationId xmlns:a16="http://schemas.microsoft.com/office/drawing/2014/main" id="{4EAB3467-D427-9041-9980-93DE10B5C0A7}"/>
                </a:ext>
              </a:extLst>
            </p:cNvPr>
            <p:cNvSpPr/>
            <p:nvPr/>
          </p:nvSpPr>
          <p:spPr>
            <a:xfrm>
              <a:off x="379599" y="1991360"/>
              <a:ext cx="1863397" cy="426720"/>
            </a:xfrm>
            <a:prstGeom prst="homePlate">
              <a:avLst/>
            </a:prstGeom>
            <a:solidFill>
              <a:schemeClr val="accent1">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rPr>
                <a:t>实时计算技术</a:t>
              </a:r>
            </a:p>
          </p:txBody>
        </p:sp>
        <p:sp>
          <p:nvSpPr>
            <p:cNvPr id="26" name="文本框 25">
              <a:extLst>
                <a:ext uri="{FF2B5EF4-FFF2-40B4-BE49-F238E27FC236}">
                  <a16:creationId xmlns:a16="http://schemas.microsoft.com/office/drawing/2014/main" id="{FDC964EF-4C9B-5C4F-9356-38080D54F26B}"/>
                </a:ext>
              </a:extLst>
            </p:cNvPr>
            <p:cNvSpPr txBox="1"/>
            <p:nvPr/>
          </p:nvSpPr>
          <p:spPr>
            <a:xfrm>
              <a:off x="664905" y="2446719"/>
              <a:ext cx="2641600" cy="600303"/>
            </a:xfrm>
            <a:prstGeom prst="rect">
              <a:avLst/>
            </a:prstGeom>
            <a:noFill/>
          </p:spPr>
          <p:txBody>
            <a:bodyPr wrap="square" rtlCol="0">
              <a:spAutoFit/>
            </a:bodyPr>
            <a:lstStyle/>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虚拟化并行计算</a:t>
              </a:r>
              <a:endParaRPr lang="en-US" altLang="zh-CN" sz="1400" dirty="0">
                <a:latin typeface="微软雅黑" panose="020B0503020204020204" pitchFamily="34" charset="-122"/>
                <a:ea typeface="微软雅黑" panose="020B0503020204020204" pitchFamily="34" charset="-122"/>
              </a:endParaRPr>
            </a:p>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实时计算</a:t>
              </a:r>
            </a:p>
          </p:txBody>
        </p:sp>
      </p:grpSp>
      <p:grpSp>
        <p:nvGrpSpPr>
          <p:cNvPr id="27" name="组合 26">
            <a:extLst>
              <a:ext uri="{FF2B5EF4-FFF2-40B4-BE49-F238E27FC236}">
                <a16:creationId xmlns:a16="http://schemas.microsoft.com/office/drawing/2014/main" id="{AF0BBE7E-94E8-0747-BB5A-E5359245BE28}"/>
              </a:ext>
            </a:extLst>
          </p:cNvPr>
          <p:cNvGrpSpPr/>
          <p:nvPr/>
        </p:nvGrpSpPr>
        <p:grpSpPr>
          <a:xfrm>
            <a:off x="1294402" y="2796403"/>
            <a:ext cx="3175666" cy="2333778"/>
            <a:chOff x="379599" y="1991360"/>
            <a:chExt cx="3176401" cy="2334318"/>
          </a:xfrm>
        </p:grpSpPr>
        <p:sp>
          <p:nvSpPr>
            <p:cNvPr id="28" name="矩形 27">
              <a:extLst>
                <a:ext uri="{FF2B5EF4-FFF2-40B4-BE49-F238E27FC236}">
                  <a16:creationId xmlns:a16="http://schemas.microsoft.com/office/drawing/2014/main" id="{35B166A1-D907-C341-AFFB-E217ED502205}"/>
                </a:ext>
              </a:extLst>
            </p:cNvPr>
            <p:cNvSpPr/>
            <p:nvPr/>
          </p:nvSpPr>
          <p:spPr>
            <a:xfrm>
              <a:off x="632298" y="2204720"/>
              <a:ext cx="2923702" cy="2120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五边形 28">
              <a:extLst>
                <a:ext uri="{FF2B5EF4-FFF2-40B4-BE49-F238E27FC236}">
                  <a16:creationId xmlns:a16="http://schemas.microsoft.com/office/drawing/2014/main" id="{5627F95C-B0CE-7F4C-92F0-6CAE78CA1F72}"/>
                </a:ext>
              </a:extLst>
            </p:cNvPr>
            <p:cNvSpPr/>
            <p:nvPr/>
          </p:nvSpPr>
          <p:spPr>
            <a:xfrm>
              <a:off x="379599" y="1991360"/>
              <a:ext cx="1863397" cy="426720"/>
            </a:xfrm>
            <a:prstGeom prst="homePlate">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rPr>
                <a:t>大数据存储技术</a:t>
              </a:r>
            </a:p>
          </p:txBody>
        </p:sp>
        <p:sp>
          <p:nvSpPr>
            <p:cNvPr id="30" name="文本框 29">
              <a:extLst>
                <a:ext uri="{FF2B5EF4-FFF2-40B4-BE49-F238E27FC236}">
                  <a16:creationId xmlns:a16="http://schemas.microsoft.com/office/drawing/2014/main" id="{64D7D088-8318-2E4F-BA68-7357BB2701E7}"/>
                </a:ext>
              </a:extLst>
            </p:cNvPr>
            <p:cNvSpPr txBox="1"/>
            <p:nvPr/>
          </p:nvSpPr>
          <p:spPr>
            <a:xfrm>
              <a:off x="664905" y="2446719"/>
              <a:ext cx="2641600" cy="600303"/>
            </a:xfrm>
            <a:prstGeom prst="rect">
              <a:avLst/>
            </a:prstGeom>
            <a:noFill/>
          </p:spPr>
          <p:txBody>
            <a:bodyPr wrap="square" rtlCol="0">
              <a:spAutoFit/>
            </a:bodyPr>
            <a:lstStyle/>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海量存储</a:t>
              </a:r>
              <a:endParaRPr lang="en-US" altLang="zh-CN" sz="1400" dirty="0">
                <a:latin typeface="微软雅黑" panose="020B0503020204020204" pitchFamily="34" charset="-122"/>
                <a:ea typeface="微软雅黑" panose="020B0503020204020204" pitchFamily="34" charset="-122"/>
              </a:endParaRPr>
            </a:p>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快速检索</a:t>
              </a:r>
              <a:endParaRPr lang="en-US" altLang="zh-CN" sz="1400" dirty="0">
                <a:latin typeface="微软雅黑" panose="020B0503020204020204" pitchFamily="34" charset="-122"/>
                <a:ea typeface="微软雅黑" panose="020B0503020204020204" pitchFamily="34" charset="-122"/>
              </a:endParaRPr>
            </a:p>
          </p:txBody>
        </p:sp>
      </p:grpSp>
      <p:sp>
        <p:nvSpPr>
          <p:cNvPr id="31" name="虚尾箭头 30">
            <a:extLst>
              <a:ext uri="{FF2B5EF4-FFF2-40B4-BE49-F238E27FC236}">
                <a16:creationId xmlns:a16="http://schemas.microsoft.com/office/drawing/2014/main" id="{0F7293A5-B711-E347-A337-266184C4AFEB}"/>
              </a:ext>
            </a:extLst>
          </p:cNvPr>
          <p:cNvSpPr/>
          <p:nvPr/>
        </p:nvSpPr>
        <p:spPr>
          <a:xfrm>
            <a:off x="7907597" y="3162358"/>
            <a:ext cx="2051525" cy="520522"/>
          </a:xfrm>
          <a:prstGeom prst="stripedRightArrow">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2" name="虚尾箭头 31">
            <a:extLst>
              <a:ext uri="{FF2B5EF4-FFF2-40B4-BE49-F238E27FC236}">
                <a16:creationId xmlns:a16="http://schemas.microsoft.com/office/drawing/2014/main" id="{40E9B4A0-5F02-4448-A734-4BEF7FD5558D}"/>
              </a:ext>
            </a:extLst>
          </p:cNvPr>
          <p:cNvSpPr/>
          <p:nvPr/>
        </p:nvSpPr>
        <p:spPr>
          <a:xfrm flipH="1">
            <a:off x="4262732" y="3135374"/>
            <a:ext cx="2051682" cy="520522"/>
          </a:xfrm>
          <a:prstGeom prst="stripedRightArrow">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84F7125B-839F-3B4D-8A07-2351E18C04AA}"/>
              </a:ext>
            </a:extLst>
          </p:cNvPr>
          <p:cNvSpPr txBox="1"/>
          <p:nvPr/>
        </p:nvSpPr>
        <p:spPr>
          <a:xfrm>
            <a:off x="4813077" y="2887921"/>
            <a:ext cx="1137873" cy="338476"/>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海量存储</a:t>
            </a:r>
          </a:p>
        </p:txBody>
      </p:sp>
      <p:sp>
        <p:nvSpPr>
          <p:cNvPr id="34" name="文本框 33">
            <a:extLst>
              <a:ext uri="{FF2B5EF4-FFF2-40B4-BE49-F238E27FC236}">
                <a16:creationId xmlns:a16="http://schemas.microsoft.com/office/drawing/2014/main" id="{BEB1CEF6-3F7E-A74E-9740-D019AEC90612}"/>
              </a:ext>
            </a:extLst>
          </p:cNvPr>
          <p:cNvSpPr txBox="1"/>
          <p:nvPr/>
        </p:nvSpPr>
        <p:spPr>
          <a:xfrm>
            <a:off x="8521857" y="2887921"/>
            <a:ext cx="1137873" cy="338554"/>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快速检索</a:t>
            </a:r>
          </a:p>
        </p:txBody>
      </p:sp>
      <p:sp>
        <p:nvSpPr>
          <p:cNvPr id="35" name="左弧形箭头 33">
            <a:extLst>
              <a:ext uri="{FF2B5EF4-FFF2-40B4-BE49-F238E27FC236}">
                <a16:creationId xmlns:a16="http://schemas.microsoft.com/office/drawing/2014/main" id="{37D0D439-609D-8A40-83B8-3FC035F1A3B1}"/>
              </a:ext>
            </a:extLst>
          </p:cNvPr>
          <p:cNvSpPr/>
          <p:nvPr/>
        </p:nvSpPr>
        <p:spPr>
          <a:xfrm rot="10800000" flipV="1">
            <a:off x="7493273" y="1643804"/>
            <a:ext cx="801457" cy="2979468"/>
          </a:xfrm>
          <a:prstGeom prst="curvedRightArrow">
            <a:avLst>
              <a:gd name="adj1" fmla="val 11258"/>
              <a:gd name="adj2" fmla="val 30172"/>
              <a:gd name="adj3" fmla="val 25000"/>
            </a:avLst>
          </a:prstGeom>
          <a:solidFill>
            <a:schemeClr val="tx2">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36" name="左弧形箭头 34">
            <a:extLst>
              <a:ext uri="{FF2B5EF4-FFF2-40B4-BE49-F238E27FC236}">
                <a16:creationId xmlns:a16="http://schemas.microsoft.com/office/drawing/2014/main" id="{F9179636-4EED-C54B-9488-D0C6F5A86768}"/>
              </a:ext>
            </a:extLst>
          </p:cNvPr>
          <p:cNvSpPr/>
          <p:nvPr/>
        </p:nvSpPr>
        <p:spPr>
          <a:xfrm rot="10800000" flipH="1" flipV="1">
            <a:off x="5799811" y="1634679"/>
            <a:ext cx="801457" cy="2979468"/>
          </a:xfrm>
          <a:prstGeom prst="curvedRightArrow">
            <a:avLst>
              <a:gd name="adj1" fmla="val 11258"/>
              <a:gd name="adj2" fmla="val 30172"/>
              <a:gd name="adj3" fmla="val 25000"/>
            </a:avLst>
          </a:prstGeom>
          <a:solidFill>
            <a:schemeClr val="tx2">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grpSp>
        <p:nvGrpSpPr>
          <p:cNvPr id="37" name="组合 36">
            <a:extLst>
              <a:ext uri="{FF2B5EF4-FFF2-40B4-BE49-F238E27FC236}">
                <a16:creationId xmlns:a16="http://schemas.microsoft.com/office/drawing/2014/main" id="{FE980C9D-9F6C-E14C-81AB-21B781CA6D41}"/>
              </a:ext>
            </a:extLst>
          </p:cNvPr>
          <p:cNvGrpSpPr/>
          <p:nvPr/>
        </p:nvGrpSpPr>
        <p:grpSpPr>
          <a:xfrm>
            <a:off x="5459447" y="1428567"/>
            <a:ext cx="865152" cy="368157"/>
            <a:chOff x="3392224" y="1595121"/>
            <a:chExt cx="1468877" cy="368242"/>
          </a:xfrm>
        </p:grpSpPr>
        <p:sp>
          <p:nvSpPr>
            <p:cNvPr id="38" name="圆角矩形 37">
              <a:extLst>
                <a:ext uri="{FF2B5EF4-FFF2-40B4-BE49-F238E27FC236}">
                  <a16:creationId xmlns:a16="http://schemas.microsoft.com/office/drawing/2014/main" id="{5BB949BF-7F69-2541-BBEB-2E2576FB14E4}"/>
                </a:ext>
              </a:extLst>
            </p:cNvPr>
            <p:cNvSpPr/>
            <p:nvPr/>
          </p:nvSpPr>
          <p:spPr>
            <a:xfrm>
              <a:off x="3392224" y="1595121"/>
              <a:ext cx="1468877" cy="368242"/>
            </a:xfrm>
            <a:prstGeom prst="round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39" name="矩形 38">
              <a:extLst>
                <a:ext uri="{FF2B5EF4-FFF2-40B4-BE49-F238E27FC236}">
                  <a16:creationId xmlns:a16="http://schemas.microsoft.com/office/drawing/2014/main" id="{734722BA-E08C-FB4E-A63B-11DA25C2AB06}"/>
                </a:ext>
              </a:extLst>
            </p:cNvPr>
            <p:cNvSpPr/>
            <p:nvPr/>
          </p:nvSpPr>
          <p:spPr>
            <a:xfrm>
              <a:off x="3582186" y="1666625"/>
              <a:ext cx="1074655" cy="251001"/>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城市安防</a:t>
              </a:r>
            </a:p>
          </p:txBody>
        </p:sp>
      </p:grpSp>
      <p:sp>
        <p:nvSpPr>
          <p:cNvPr id="43" name="圆角矩形 42">
            <a:extLst>
              <a:ext uri="{FF2B5EF4-FFF2-40B4-BE49-F238E27FC236}">
                <a16:creationId xmlns:a16="http://schemas.microsoft.com/office/drawing/2014/main" id="{4D447E4F-29B9-0640-91F4-39E3FFCCDBD4}"/>
              </a:ext>
            </a:extLst>
          </p:cNvPr>
          <p:cNvSpPr/>
          <p:nvPr/>
        </p:nvSpPr>
        <p:spPr>
          <a:xfrm>
            <a:off x="8104029" y="5543421"/>
            <a:ext cx="1700545"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参数调优</a:t>
            </a:r>
          </a:p>
        </p:txBody>
      </p:sp>
      <p:sp>
        <p:nvSpPr>
          <p:cNvPr id="44" name="圆角矩形 43">
            <a:extLst>
              <a:ext uri="{FF2B5EF4-FFF2-40B4-BE49-F238E27FC236}">
                <a16:creationId xmlns:a16="http://schemas.microsoft.com/office/drawing/2014/main" id="{0C8504C2-49C6-F04A-B3F4-413FE00CF898}"/>
              </a:ext>
            </a:extLst>
          </p:cNvPr>
          <p:cNvSpPr/>
          <p:nvPr/>
        </p:nvSpPr>
        <p:spPr>
          <a:xfrm>
            <a:off x="4355718" y="5543421"/>
            <a:ext cx="1740281"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GRU</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cxnSp>
        <p:nvCxnSpPr>
          <p:cNvPr id="45" name="肘形连接符 44">
            <a:extLst>
              <a:ext uri="{FF2B5EF4-FFF2-40B4-BE49-F238E27FC236}">
                <a16:creationId xmlns:a16="http://schemas.microsoft.com/office/drawing/2014/main" id="{82C9A428-6E57-AF4A-A549-A18006595DCD}"/>
              </a:ext>
            </a:extLst>
          </p:cNvPr>
          <p:cNvCxnSpPr/>
          <p:nvPr/>
        </p:nvCxnSpPr>
        <p:spPr>
          <a:xfrm rot="10800000" flipV="1">
            <a:off x="6104152" y="5190989"/>
            <a:ext cx="1012108" cy="557057"/>
          </a:xfrm>
          <a:prstGeom prst="bentConnector3">
            <a:avLst>
              <a:gd name="adj1" fmla="val -337"/>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肘形连接符 45">
            <a:extLst>
              <a:ext uri="{FF2B5EF4-FFF2-40B4-BE49-F238E27FC236}">
                <a16:creationId xmlns:a16="http://schemas.microsoft.com/office/drawing/2014/main" id="{7534D2A7-CC9D-7241-976E-6002F7BF975A}"/>
              </a:ext>
            </a:extLst>
          </p:cNvPr>
          <p:cNvCxnSpPr/>
          <p:nvPr/>
        </p:nvCxnSpPr>
        <p:spPr>
          <a:xfrm>
            <a:off x="7117382" y="5190210"/>
            <a:ext cx="986087" cy="562074"/>
          </a:xfrm>
          <a:prstGeom prst="bentConnector3">
            <a:avLst>
              <a:gd name="adj1" fmla="val 24"/>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7" name="组合 46">
            <a:extLst>
              <a:ext uri="{FF2B5EF4-FFF2-40B4-BE49-F238E27FC236}">
                <a16:creationId xmlns:a16="http://schemas.microsoft.com/office/drawing/2014/main" id="{22F9E92B-050A-6B4B-A5D6-6E7EB28B6541}"/>
              </a:ext>
            </a:extLst>
          </p:cNvPr>
          <p:cNvGrpSpPr/>
          <p:nvPr/>
        </p:nvGrpSpPr>
        <p:grpSpPr>
          <a:xfrm>
            <a:off x="1238333" y="4359335"/>
            <a:ext cx="3175666" cy="2333778"/>
            <a:chOff x="379599" y="1991360"/>
            <a:chExt cx="3176401" cy="2334318"/>
          </a:xfrm>
        </p:grpSpPr>
        <p:sp>
          <p:nvSpPr>
            <p:cNvPr id="48" name="矩形 47">
              <a:extLst>
                <a:ext uri="{FF2B5EF4-FFF2-40B4-BE49-F238E27FC236}">
                  <a16:creationId xmlns:a16="http://schemas.microsoft.com/office/drawing/2014/main" id="{D5A456D6-72E9-FE40-AF82-102C18525BB0}"/>
                </a:ext>
              </a:extLst>
            </p:cNvPr>
            <p:cNvSpPr/>
            <p:nvPr/>
          </p:nvSpPr>
          <p:spPr>
            <a:xfrm>
              <a:off x="632298" y="2204720"/>
              <a:ext cx="2923702" cy="2120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五边形 48">
              <a:extLst>
                <a:ext uri="{FF2B5EF4-FFF2-40B4-BE49-F238E27FC236}">
                  <a16:creationId xmlns:a16="http://schemas.microsoft.com/office/drawing/2014/main" id="{D9EDD0B8-ABD9-AD4D-8BBA-159C6FAA6771}"/>
                </a:ext>
              </a:extLst>
            </p:cNvPr>
            <p:cNvSpPr/>
            <p:nvPr/>
          </p:nvSpPr>
          <p:spPr>
            <a:xfrm>
              <a:off x="379599" y="1991360"/>
              <a:ext cx="1863397" cy="426720"/>
            </a:xfrm>
            <a:prstGeom prst="homePlate">
              <a:avLst/>
            </a:prstGeom>
            <a:solidFill>
              <a:schemeClr val="accent4">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rPr>
                <a:t>深度学习技术</a:t>
              </a:r>
            </a:p>
          </p:txBody>
        </p:sp>
        <p:sp>
          <p:nvSpPr>
            <p:cNvPr id="50" name="文本框 49">
              <a:extLst>
                <a:ext uri="{FF2B5EF4-FFF2-40B4-BE49-F238E27FC236}">
                  <a16:creationId xmlns:a16="http://schemas.microsoft.com/office/drawing/2014/main" id="{E40566D1-2423-2D48-AF53-D87FF2B62EC6}"/>
                </a:ext>
              </a:extLst>
            </p:cNvPr>
            <p:cNvSpPr txBox="1"/>
            <p:nvPr/>
          </p:nvSpPr>
          <p:spPr>
            <a:xfrm>
              <a:off x="664905" y="2446719"/>
              <a:ext cx="2641600" cy="892759"/>
            </a:xfrm>
            <a:prstGeom prst="rect">
              <a:avLst/>
            </a:prstGeom>
            <a:noFill/>
          </p:spPr>
          <p:txBody>
            <a:bodyPr wrap="square" rtlCol="0">
              <a:spAutoFit/>
            </a:bodyPr>
            <a:lstStyle/>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行为预测</a:t>
              </a:r>
              <a:endParaRPr lang="en-US" altLang="zh-CN" sz="1400" dirty="0">
                <a:latin typeface="微软雅黑" panose="020B0503020204020204" pitchFamily="34" charset="-122"/>
                <a:ea typeface="微软雅黑" panose="020B0503020204020204" pitchFamily="34" charset="-122"/>
              </a:endParaRPr>
            </a:p>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数据分析</a:t>
              </a:r>
              <a:endParaRPr lang="en-US" altLang="zh-CN" sz="1400" dirty="0">
                <a:latin typeface="微软雅黑" panose="020B0503020204020204" pitchFamily="34" charset="-122"/>
                <a:ea typeface="微软雅黑" panose="020B0503020204020204" pitchFamily="34" charset="-122"/>
              </a:endParaRPr>
            </a:p>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模型调优</a:t>
              </a:r>
              <a:endParaRPr lang="en-US" altLang="zh-CN" sz="1400" dirty="0">
                <a:latin typeface="微软雅黑" panose="020B0503020204020204" pitchFamily="34" charset="-122"/>
                <a:ea typeface="微软雅黑" panose="020B0503020204020204" pitchFamily="34" charset="-122"/>
              </a:endParaRPr>
            </a:p>
          </p:txBody>
        </p:sp>
      </p:grpSp>
      <p:grpSp>
        <p:nvGrpSpPr>
          <p:cNvPr id="51" name="组合 50">
            <a:extLst>
              <a:ext uri="{FF2B5EF4-FFF2-40B4-BE49-F238E27FC236}">
                <a16:creationId xmlns:a16="http://schemas.microsoft.com/office/drawing/2014/main" id="{25206217-C48B-1241-AB69-05346128720C}"/>
              </a:ext>
            </a:extLst>
          </p:cNvPr>
          <p:cNvGrpSpPr/>
          <p:nvPr/>
        </p:nvGrpSpPr>
        <p:grpSpPr>
          <a:xfrm>
            <a:off x="6677313" y="1428567"/>
            <a:ext cx="865152" cy="368157"/>
            <a:chOff x="3392224" y="1595121"/>
            <a:chExt cx="1468877" cy="368242"/>
          </a:xfrm>
        </p:grpSpPr>
        <p:sp>
          <p:nvSpPr>
            <p:cNvPr id="52" name="圆角矩形 51">
              <a:extLst>
                <a:ext uri="{FF2B5EF4-FFF2-40B4-BE49-F238E27FC236}">
                  <a16:creationId xmlns:a16="http://schemas.microsoft.com/office/drawing/2014/main" id="{C4A9B3C9-832D-8645-9D12-1E51040D7276}"/>
                </a:ext>
              </a:extLst>
            </p:cNvPr>
            <p:cNvSpPr/>
            <p:nvPr/>
          </p:nvSpPr>
          <p:spPr>
            <a:xfrm>
              <a:off x="3392224" y="1595121"/>
              <a:ext cx="1468877" cy="368242"/>
            </a:xfrm>
            <a:prstGeom prst="round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53" name="矩形 52">
              <a:extLst>
                <a:ext uri="{FF2B5EF4-FFF2-40B4-BE49-F238E27FC236}">
                  <a16:creationId xmlns:a16="http://schemas.microsoft.com/office/drawing/2014/main" id="{081C9EB1-933C-EC41-B21A-9C718D896A84}"/>
                </a:ext>
              </a:extLst>
            </p:cNvPr>
            <p:cNvSpPr/>
            <p:nvPr/>
          </p:nvSpPr>
          <p:spPr>
            <a:xfrm>
              <a:off x="3582186" y="1666625"/>
              <a:ext cx="1074655" cy="251001"/>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气象数据</a:t>
              </a:r>
            </a:p>
          </p:txBody>
        </p:sp>
      </p:grpSp>
      <p:grpSp>
        <p:nvGrpSpPr>
          <p:cNvPr id="54" name="组合 53">
            <a:extLst>
              <a:ext uri="{FF2B5EF4-FFF2-40B4-BE49-F238E27FC236}">
                <a16:creationId xmlns:a16="http://schemas.microsoft.com/office/drawing/2014/main" id="{499333B0-D5C1-5245-A39A-B309B006B9B8}"/>
              </a:ext>
            </a:extLst>
          </p:cNvPr>
          <p:cNvGrpSpPr/>
          <p:nvPr/>
        </p:nvGrpSpPr>
        <p:grpSpPr>
          <a:xfrm>
            <a:off x="7895179" y="1428567"/>
            <a:ext cx="865152" cy="368157"/>
            <a:chOff x="3392224" y="1595121"/>
            <a:chExt cx="1468877" cy="368242"/>
          </a:xfrm>
        </p:grpSpPr>
        <p:sp>
          <p:nvSpPr>
            <p:cNvPr id="55" name="圆角矩形 54">
              <a:extLst>
                <a:ext uri="{FF2B5EF4-FFF2-40B4-BE49-F238E27FC236}">
                  <a16:creationId xmlns:a16="http://schemas.microsoft.com/office/drawing/2014/main" id="{58D54CDB-30AD-3C4B-AE3E-F1507C93D6AB}"/>
                </a:ext>
              </a:extLst>
            </p:cNvPr>
            <p:cNvSpPr/>
            <p:nvPr/>
          </p:nvSpPr>
          <p:spPr>
            <a:xfrm>
              <a:off x="3392224" y="1595121"/>
              <a:ext cx="1468877" cy="368242"/>
            </a:xfrm>
            <a:prstGeom prst="round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56" name="矩形 55">
              <a:extLst>
                <a:ext uri="{FF2B5EF4-FFF2-40B4-BE49-F238E27FC236}">
                  <a16:creationId xmlns:a16="http://schemas.microsoft.com/office/drawing/2014/main" id="{3748B628-7DA2-BC4E-9F56-6728D56EC169}"/>
                </a:ext>
              </a:extLst>
            </p:cNvPr>
            <p:cNvSpPr/>
            <p:nvPr/>
          </p:nvSpPr>
          <p:spPr>
            <a:xfrm>
              <a:off x="3582186" y="1666625"/>
              <a:ext cx="1074655" cy="251001"/>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交通数据</a:t>
              </a:r>
            </a:p>
          </p:txBody>
        </p:sp>
      </p:grpSp>
      <p:grpSp>
        <p:nvGrpSpPr>
          <p:cNvPr id="57" name="组合 56">
            <a:extLst>
              <a:ext uri="{FF2B5EF4-FFF2-40B4-BE49-F238E27FC236}">
                <a16:creationId xmlns:a16="http://schemas.microsoft.com/office/drawing/2014/main" id="{8EEDE48E-2B5A-414B-8670-30E391F2667C}"/>
              </a:ext>
            </a:extLst>
          </p:cNvPr>
          <p:cNvGrpSpPr/>
          <p:nvPr/>
        </p:nvGrpSpPr>
        <p:grpSpPr>
          <a:xfrm>
            <a:off x="9113047" y="1428567"/>
            <a:ext cx="865152" cy="368157"/>
            <a:chOff x="3392224" y="1595121"/>
            <a:chExt cx="1468877" cy="368242"/>
          </a:xfrm>
        </p:grpSpPr>
        <p:sp>
          <p:nvSpPr>
            <p:cNvPr id="58" name="圆角矩形 57">
              <a:extLst>
                <a:ext uri="{FF2B5EF4-FFF2-40B4-BE49-F238E27FC236}">
                  <a16:creationId xmlns:a16="http://schemas.microsoft.com/office/drawing/2014/main" id="{5CB9283C-1CF3-D64E-96ED-58B3B3E4269F}"/>
                </a:ext>
              </a:extLst>
            </p:cNvPr>
            <p:cNvSpPr/>
            <p:nvPr/>
          </p:nvSpPr>
          <p:spPr>
            <a:xfrm>
              <a:off x="3392224" y="1595121"/>
              <a:ext cx="1468877" cy="368242"/>
            </a:xfrm>
            <a:prstGeom prst="round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59" name="矩形 58">
              <a:extLst>
                <a:ext uri="{FF2B5EF4-FFF2-40B4-BE49-F238E27FC236}">
                  <a16:creationId xmlns:a16="http://schemas.microsoft.com/office/drawing/2014/main" id="{C751A418-6D0B-5045-B7A6-CAC8FC65F66C}"/>
                </a:ext>
              </a:extLst>
            </p:cNvPr>
            <p:cNvSpPr/>
            <p:nvPr/>
          </p:nvSpPr>
          <p:spPr>
            <a:xfrm>
              <a:off x="3582186" y="1666625"/>
              <a:ext cx="1074655" cy="251001"/>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微软雅黑" panose="020B0503020204020204" pitchFamily="34" charset="-122"/>
                  <a:ea typeface="微软雅黑" panose="020B0503020204020204" pitchFamily="34" charset="-122"/>
                </a:rPr>
                <a:t>…</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grpSp>
      <p:grpSp>
        <p:nvGrpSpPr>
          <p:cNvPr id="60" name="组合 59">
            <a:extLst>
              <a:ext uri="{FF2B5EF4-FFF2-40B4-BE49-F238E27FC236}">
                <a16:creationId xmlns:a16="http://schemas.microsoft.com/office/drawing/2014/main" id="{0F9ACAD0-9EDA-3940-87C2-19036CC1D156}"/>
              </a:ext>
            </a:extLst>
          </p:cNvPr>
          <p:cNvGrpSpPr/>
          <p:nvPr/>
        </p:nvGrpSpPr>
        <p:grpSpPr>
          <a:xfrm>
            <a:off x="4241580" y="1428567"/>
            <a:ext cx="865152" cy="368157"/>
            <a:chOff x="3392224" y="1595121"/>
            <a:chExt cx="1468877" cy="368242"/>
          </a:xfrm>
        </p:grpSpPr>
        <p:sp>
          <p:nvSpPr>
            <p:cNvPr id="61" name="圆角矩形 60">
              <a:extLst>
                <a:ext uri="{FF2B5EF4-FFF2-40B4-BE49-F238E27FC236}">
                  <a16:creationId xmlns:a16="http://schemas.microsoft.com/office/drawing/2014/main" id="{79438CEB-10A0-5943-A7FC-26CE59F33A68}"/>
                </a:ext>
              </a:extLst>
            </p:cNvPr>
            <p:cNvSpPr/>
            <p:nvPr/>
          </p:nvSpPr>
          <p:spPr>
            <a:xfrm>
              <a:off x="3392224" y="1595121"/>
              <a:ext cx="1468877" cy="368242"/>
            </a:xfrm>
            <a:prstGeom prst="round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62" name="矩形 61">
              <a:extLst>
                <a:ext uri="{FF2B5EF4-FFF2-40B4-BE49-F238E27FC236}">
                  <a16:creationId xmlns:a16="http://schemas.microsoft.com/office/drawing/2014/main" id="{CF924783-681D-3041-882F-5860A0742E8B}"/>
                </a:ext>
              </a:extLst>
            </p:cNvPr>
            <p:cNvSpPr/>
            <p:nvPr/>
          </p:nvSpPr>
          <p:spPr>
            <a:xfrm>
              <a:off x="3582186" y="1666625"/>
              <a:ext cx="1074655" cy="251001"/>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建筑能耗</a:t>
              </a:r>
            </a:p>
          </p:txBody>
        </p:sp>
      </p:grpSp>
      <p:cxnSp>
        <p:nvCxnSpPr>
          <p:cNvPr id="63" name="肘形连接符 62">
            <a:extLst>
              <a:ext uri="{FF2B5EF4-FFF2-40B4-BE49-F238E27FC236}">
                <a16:creationId xmlns:a16="http://schemas.microsoft.com/office/drawing/2014/main" id="{943931F0-3B18-034C-BA68-E4605EEE2392}"/>
              </a:ext>
            </a:extLst>
          </p:cNvPr>
          <p:cNvCxnSpPr>
            <a:stCxn id="52" idx="2"/>
            <a:endCxn id="10" idx="0"/>
          </p:cNvCxnSpPr>
          <p:nvPr/>
        </p:nvCxnSpPr>
        <p:spPr>
          <a:xfrm rot="16200000" flipH="1">
            <a:off x="6626638" y="2279975"/>
            <a:ext cx="967618" cy="1116"/>
          </a:xfrm>
          <a:prstGeom prst="bentConnector3">
            <a:avLst>
              <a:gd name="adj1" fmla="val 50000"/>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肘形连接符 63">
            <a:extLst>
              <a:ext uri="{FF2B5EF4-FFF2-40B4-BE49-F238E27FC236}">
                <a16:creationId xmlns:a16="http://schemas.microsoft.com/office/drawing/2014/main" id="{D4E3EF5C-BB22-9341-8917-5A3FD5331527}"/>
              </a:ext>
            </a:extLst>
          </p:cNvPr>
          <p:cNvCxnSpPr>
            <a:stCxn id="38" idx="2"/>
            <a:endCxn id="10" idx="0"/>
          </p:cNvCxnSpPr>
          <p:nvPr/>
        </p:nvCxnSpPr>
        <p:spPr>
          <a:xfrm rot="16200000" flipH="1">
            <a:off x="6017705" y="1671042"/>
            <a:ext cx="967618" cy="1218982"/>
          </a:xfrm>
          <a:prstGeom prst="bentConnector3">
            <a:avLst>
              <a:gd name="adj1" fmla="val 50000"/>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文本框 64">
            <a:extLst>
              <a:ext uri="{FF2B5EF4-FFF2-40B4-BE49-F238E27FC236}">
                <a16:creationId xmlns:a16="http://schemas.microsoft.com/office/drawing/2014/main" id="{6904F3FB-4E97-C14F-9032-3CE81C1A51FB}"/>
              </a:ext>
            </a:extLst>
          </p:cNvPr>
          <p:cNvSpPr txBox="1"/>
          <p:nvPr/>
        </p:nvSpPr>
        <p:spPr>
          <a:xfrm>
            <a:off x="6612775" y="2118307"/>
            <a:ext cx="1137873" cy="338554"/>
          </a:xfrm>
          <a:prstGeom prst="rect">
            <a:avLst/>
          </a:prstGeom>
          <a:solidFill>
            <a:srgbClr val="0070C0">
              <a:alpha val="40000"/>
            </a:srgbClr>
          </a:solid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实时计算</a:t>
            </a:r>
          </a:p>
        </p:txBody>
      </p:sp>
      <p:cxnSp>
        <p:nvCxnSpPr>
          <p:cNvPr id="67" name="直接连接符 14">
            <a:extLst>
              <a:ext uri="{FF2B5EF4-FFF2-40B4-BE49-F238E27FC236}">
                <a16:creationId xmlns:a16="http://schemas.microsoft.com/office/drawing/2014/main" id="{970BFA70-AD90-5946-9575-591E5849D11F}"/>
              </a:ext>
            </a:extLst>
          </p:cNvPr>
          <p:cNvCxnSpPr>
            <a:cxnSpLocks noChangeShapeType="1"/>
          </p:cNvCxnSpPr>
          <p:nvPr/>
        </p:nvCxnSpPr>
        <p:spPr bwMode="auto">
          <a:xfrm>
            <a:off x="634012" y="982309"/>
            <a:ext cx="11385551" cy="0"/>
          </a:xfrm>
          <a:prstGeom prst="line">
            <a:avLst/>
          </a:prstGeom>
          <a:noFill/>
          <a:ln w="6350" cmpd="sng">
            <a:solidFill>
              <a:schemeClr val="tx1">
                <a:alpha val="50000"/>
              </a:schemeClr>
            </a:solidFill>
            <a:rou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168655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研究点介绍</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9</a:t>
            </a:fld>
            <a:endParaRPr lang="zh-CN" altLang="en-US"/>
          </a:p>
        </p:txBody>
      </p:sp>
      <p:sp>
        <p:nvSpPr>
          <p:cNvPr id="12" name="išḷîdè">
            <a:extLst>
              <a:ext uri="{FF2B5EF4-FFF2-40B4-BE49-F238E27FC236}">
                <a16:creationId xmlns:a16="http://schemas.microsoft.com/office/drawing/2014/main" id="{7BA2564B-AEF4-3549-B3B2-E9415666CD16}"/>
              </a:ext>
            </a:extLst>
          </p:cNvPr>
          <p:cNvSpPr txBox="1">
            <a:spLocks/>
          </p:cNvSpPr>
          <p:nvPr/>
        </p:nvSpPr>
        <p:spPr>
          <a:xfrm>
            <a:off x="3843809" y="2533676"/>
            <a:ext cx="6310844" cy="895324"/>
          </a:xfrm>
          <a:prstGeom prst="rect">
            <a:avLst/>
          </a:prstGeom>
        </p:spPr>
        <p:txBody>
          <a:bodyPr anchor="ctr"/>
          <a:lstStyle>
            <a:lvl1pPr algn="l" rtl="0" eaLnBrk="0" fontAlgn="base" hangingPunct="0">
              <a:spcBef>
                <a:spcPct val="0"/>
              </a:spcBef>
              <a:spcAft>
                <a:spcPct val="0"/>
              </a:spcAft>
              <a:defRPr sz="2800" b="1" kern="1200">
                <a:solidFill>
                  <a:schemeClr val="tx1">
                    <a:lumMod val="75000"/>
                    <a:lumOff val="25000"/>
                  </a:schemeClr>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5pPr>
            <a:lvl6pPr marL="33839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6pPr>
            <a:lvl7pPr marL="676781"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7pPr>
            <a:lvl8pPr marL="1015169"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8pPr>
            <a:lvl9pPr marL="135356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9pPr>
          </a:lstStyle>
          <a:p>
            <a:r>
              <a:rPr lang="zh-CN" altLang="en-US" sz="2799" dirty="0"/>
              <a:t>实时计算框架选型与研究方向确认</a:t>
            </a:r>
          </a:p>
        </p:txBody>
      </p:sp>
      <p:sp>
        <p:nvSpPr>
          <p:cNvPr id="13" name="ïṡḻïďe">
            <a:extLst>
              <a:ext uri="{FF2B5EF4-FFF2-40B4-BE49-F238E27FC236}">
                <a16:creationId xmlns:a16="http://schemas.microsoft.com/office/drawing/2014/main" id="{17C12CBE-8053-1342-A01B-5E38417E8799}"/>
              </a:ext>
            </a:extLst>
          </p:cNvPr>
          <p:cNvSpPr txBox="1">
            <a:spLocks/>
          </p:cNvSpPr>
          <p:nvPr/>
        </p:nvSpPr>
        <p:spPr>
          <a:xfrm>
            <a:off x="3844925" y="3429000"/>
            <a:ext cx="4765674" cy="1015594"/>
          </a:xfrm>
        </p:spPr>
        <p:txBody>
          <a:bodyPr/>
          <a:lstStyle>
            <a:lvl1pPr marL="252459" indent="-252459" algn="l"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defRPr>
            </a:lvl1pPr>
            <a:lvl2pPr marL="549375" indent="-211177"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844705" indent="-168306" algn="l"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3pPr>
            <a:lvl4pPr marL="1182904"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4pPr>
            <a:lvl5pPr marL="1522692"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5pPr>
            <a:lvl6pPr marL="186114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6pPr>
            <a:lvl7pPr marL="219953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7pPr>
            <a:lvl8pPr marL="253792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8pPr>
            <a:lvl9pPr marL="287631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9pPr>
          </a:lstStyle>
          <a:p>
            <a:r>
              <a:rPr lang="zh-CN" altLang="en-US" sz="2299" dirty="0"/>
              <a:t>实时计算框架对比</a:t>
            </a:r>
            <a:endParaRPr lang="en-US" altLang="zh-CN" sz="2299" dirty="0"/>
          </a:p>
          <a:p>
            <a:r>
              <a:rPr lang="zh-CN" altLang="en-US" sz="2299" dirty="0"/>
              <a:t>实时计算框架选型确定</a:t>
            </a:r>
          </a:p>
        </p:txBody>
      </p:sp>
      <p:sp>
        <p:nvSpPr>
          <p:cNvPr id="14" name="iṡľiďe">
            <a:extLst>
              <a:ext uri="{FF2B5EF4-FFF2-40B4-BE49-F238E27FC236}">
                <a16:creationId xmlns:a16="http://schemas.microsoft.com/office/drawing/2014/main" id="{48D57BFC-4033-6146-BFEB-6C8D395EE3B7}"/>
              </a:ext>
            </a:extLst>
          </p:cNvPr>
          <p:cNvSpPr txBox="1"/>
          <p:nvPr/>
        </p:nvSpPr>
        <p:spPr>
          <a:xfrm>
            <a:off x="2685098" y="3046914"/>
            <a:ext cx="1023486" cy="889883"/>
          </a:xfrm>
          <a:prstGeom prst="rect">
            <a:avLst/>
          </a:prstGeom>
          <a:noFill/>
          <a:ln w="117475">
            <a:noFill/>
          </a:ln>
        </p:spPr>
        <p:txBody>
          <a:bodyPr wrap="none" rtlCol="0">
            <a:prstTxWarp prst="textPlain">
              <a:avLst/>
            </a:prstTxWarp>
            <a:spAutoFit/>
          </a:bodyPr>
          <a:lstStyle/>
          <a:p>
            <a:r>
              <a:rPr lang="en-US" altLang="zh-CN" sz="1799" spc="100" dirty="0">
                <a:solidFill>
                  <a:srgbClr val="0070C0"/>
                </a:solidFill>
                <a:latin typeface="Impact" panose="020B0806030902050204" pitchFamily="34" charset="0"/>
                <a:cs typeface="Arial" panose="020B0604020202020204" pitchFamily="34" charset="0"/>
              </a:rPr>
              <a:t>/</a:t>
            </a:r>
            <a:r>
              <a:rPr lang="en-US" altLang="zh-CN" sz="100" spc="100" dirty="0">
                <a:solidFill>
                  <a:srgbClr val="0070C0"/>
                </a:solidFill>
                <a:latin typeface="Impact" panose="020B0806030902050204" pitchFamily="34" charset="0"/>
                <a:cs typeface="Arial" panose="020B0604020202020204" pitchFamily="34" charset="0"/>
              </a:rPr>
              <a:t> </a:t>
            </a:r>
            <a:r>
              <a:rPr lang="en-US" altLang="zh-CN" sz="1799" spc="100" dirty="0">
                <a:solidFill>
                  <a:srgbClr val="0070C0"/>
                </a:solidFill>
                <a:latin typeface="Impact" panose="020B0806030902050204" pitchFamily="34" charset="0"/>
                <a:cs typeface="Arial" panose="020B0604020202020204" pitchFamily="34" charset="0"/>
              </a:rPr>
              <a:t>01</a:t>
            </a:r>
            <a:endParaRPr lang="zh-CN" altLang="en-US" sz="1799" spc="100" dirty="0">
              <a:solidFill>
                <a:srgbClr val="0070C0"/>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9468346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HEME" val="339c8f73-77e4-4df3-adb9-e3bb809284fd"/>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69B9EB"/>
      </a:accent1>
      <a:accent2>
        <a:srgbClr val="69EA69"/>
      </a:accent2>
      <a:accent3>
        <a:srgbClr val="69BFEA"/>
      </a:accent3>
      <a:accent4>
        <a:srgbClr val="0F5489"/>
      </a:accent4>
      <a:accent5>
        <a:srgbClr val="2B8E3C"/>
      </a:accent5>
      <a:accent6>
        <a:srgbClr val="2BB3C6"/>
      </a:accent6>
      <a:hlink>
        <a:srgbClr val="046CB9"/>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339c8f73-77e4-4df3-adb9-e3bb809284fd-16x9" id="{C2A2A1B6-42D0-2F40-B716-8F34D08349E8}" vid="{7E2C869E-03CF-8F4D-93E1-8EC90D21C57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69B9EB"/>
    </a:accent1>
    <a:accent2>
      <a:srgbClr val="69EA69"/>
    </a:accent2>
    <a:accent3>
      <a:srgbClr val="69BFEA"/>
    </a:accent3>
    <a:accent4>
      <a:srgbClr val="0F5489"/>
    </a:accent4>
    <a:accent5>
      <a:srgbClr val="2B8E3C"/>
    </a:accent5>
    <a:accent6>
      <a:srgbClr val="2BB3C6"/>
    </a:accent6>
    <a:hlink>
      <a:srgbClr val="046CB9"/>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69B9EB"/>
    </a:accent1>
    <a:accent2>
      <a:srgbClr val="69EA69"/>
    </a:accent2>
    <a:accent3>
      <a:srgbClr val="69BFEA"/>
    </a:accent3>
    <a:accent4>
      <a:srgbClr val="0F5489"/>
    </a:accent4>
    <a:accent5>
      <a:srgbClr val="2B8E3C"/>
    </a:accent5>
    <a:accent6>
      <a:srgbClr val="2BB3C6"/>
    </a:accent6>
    <a:hlink>
      <a:srgbClr val="046CB9"/>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主题5</Template>
  <TotalTime>756</TotalTime>
  <Words>1717</Words>
  <Application>Microsoft Macintosh PowerPoint</Application>
  <PresentationFormat>宽屏</PresentationFormat>
  <Paragraphs>400</Paragraphs>
  <Slides>32</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宋体</vt:lpstr>
      <vt:lpstr>Microsoft YaHei</vt:lpstr>
      <vt:lpstr>Microsoft YaHei</vt:lpstr>
      <vt:lpstr>Microsoft YaHei Light</vt:lpstr>
      <vt:lpstr>Arial</vt:lpstr>
      <vt:lpstr>Calibri</vt:lpstr>
      <vt:lpstr>Impact</vt:lpstr>
      <vt:lpstr>主题5</vt:lpstr>
      <vt:lpstr>基于大数据的城市运行海量实时监测数据存储及快速查询检索技术研究</vt:lpstr>
      <vt:lpstr>目录</vt:lpstr>
      <vt:lpstr>团队介绍</vt:lpstr>
      <vt:lpstr>课题介绍</vt:lpstr>
      <vt:lpstr>目录</vt:lpstr>
      <vt:lpstr>本周计划回顾</vt:lpstr>
      <vt:lpstr>本周实际工作</vt:lpstr>
      <vt:lpstr>课题研究分析</vt:lpstr>
      <vt:lpstr>研究点介绍</vt:lpstr>
      <vt:lpstr>实时计算框架对比</vt:lpstr>
      <vt:lpstr>实时计算框架-Storm</vt:lpstr>
      <vt:lpstr>实时计算框架-SparkStreaming</vt:lpstr>
      <vt:lpstr>实时计算框架-Flink</vt:lpstr>
      <vt:lpstr>三种流式框架对比</vt:lpstr>
      <vt:lpstr>研究方向一的确定</vt:lpstr>
      <vt:lpstr>研究点介绍</vt:lpstr>
      <vt:lpstr>课题存储查询业务解读</vt:lpstr>
      <vt:lpstr>Olap引擎评估</vt:lpstr>
      <vt:lpstr>ClickHouse相关测试分析</vt:lpstr>
      <vt:lpstr>研究方向二的确定</vt:lpstr>
      <vt:lpstr>研究点介绍</vt:lpstr>
      <vt:lpstr>深度学习算法初步选型</vt:lpstr>
      <vt:lpstr>循环神经网络RNN</vt:lpstr>
      <vt:lpstr>长短期记忆LSTM</vt:lpstr>
      <vt:lpstr>GRU-特殊的LSTM</vt:lpstr>
      <vt:lpstr>研究方向三的确定</vt:lpstr>
      <vt:lpstr>目录</vt:lpstr>
      <vt:lpstr>技术架构</vt:lpstr>
      <vt:lpstr>整体数据流程</vt:lpstr>
      <vt:lpstr>目录</vt:lpstr>
      <vt:lpstr>下周计划</vt:lpstr>
      <vt:lpstr>Thanks. </vt:lpstr>
    </vt:vector>
  </TitlesOfParts>
  <Manager>iSlide</Manager>
  <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基于大数据的城市运行海量实时监测数据存储及快速查询检索技术研究</dc:title>
  <dc:creator>Zhou Henn</dc:creator>
  <cp:lastModifiedBy>Da364</cp:lastModifiedBy>
  <cp:revision>265</cp:revision>
  <cp:lastPrinted>2019-09-08T16:00:00Z</cp:lastPrinted>
  <dcterms:created xsi:type="dcterms:W3CDTF">2021-09-17T13:24:13Z</dcterms:created>
  <dcterms:modified xsi:type="dcterms:W3CDTF">2021-10-08T08:15:22Z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