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10698475" cx="7589525"/>
  <p:notesSz cx="6858000" cy="9144000"/>
  <p:embeddedFontLst>
    <p:embeddedFont>
      <p:font typeface="Lexend Deca Light"/>
      <p:regular r:id="rId15"/>
      <p:bold r:id="rId16"/>
    </p:embeddedFont>
    <p:embeddedFont>
      <p:font typeface="Lexend Dec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70">
          <p15:clr>
            <a:srgbClr val="747775"/>
          </p15:clr>
        </p15:guide>
        <p15:guide id="2" pos="239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B31250-BDB3-49FA-B89D-084530EFDD21}">
  <a:tblStyle styleId="{5DB31250-BDB3-49FA-B89D-084530EFDD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70" orient="horz"/>
        <p:guide pos="239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LexendDecaLight-regular.fntdata"/><Relationship Id="rId14" Type="http://schemas.openxmlformats.org/officeDocument/2006/relationships/slide" Target="slides/slide8.xml"/><Relationship Id="rId17" Type="http://schemas.openxmlformats.org/officeDocument/2006/relationships/font" Target="fonts/LexendDeca-regular.fntdata"/><Relationship Id="rId16" Type="http://schemas.openxmlformats.org/officeDocument/2006/relationships/font" Target="fonts/LexendDecaLigh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LexendDec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3047" y="685800"/>
            <a:ext cx="2432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d206fd920_0_0:notes"/>
          <p:cNvSpPr/>
          <p:nvPr>
            <p:ph idx="2" type="sldImg"/>
          </p:nvPr>
        </p:nvSpPr>
        <p:spPr>
          <a:xfrm>
            <a:off x="2213047" y="685800"/>
            <a:ext cx="2432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d206fd9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a443a9490_0_20:notes"/>
          <p:cNvSpPr/>
          <p:nvPr>
            <p:ph idx="2" type="sldImg"/>
          </p:nvPr>
        </p:nvSpPr>
        <p:spPr>
          <a:xfrm>
            <a:off x="2213047" y="685800"/>
            <a:ext cx="24324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a443a949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f757d4b4b_0_0:notes"/>
          <p:cNvSpPr/>
          <p:nvPr>
            <p:ph idx="2" type="sldImg"/>
          </p:nvPr>
        </p:nvSpPr>
        <p:spPr>
          <a:xfrm>
            <a:off x="2213047" y="685800"/>
            <a:ext cx="24324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f757d4b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fda8b7902_1_16:notes"/>
          <p:cNvSpPr/>
          <p:nvPr>
            <p:ph idx="2" type="sldImg"/>
          </p:nvPr>
        </p:nvSpPr>
        <p:spPr>
          <a:xfrm>
            <a:off x="2213047" y="685800"/>
            <a:ext cx="24324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2fda8b790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fda8b7902_1_90:notes"/>
          <p:cNvSpPr/>
          <p:nvPr>
            <p:ph idx="2" type="sldImg"/>
          </p:nvPr>
        </p:nvSpPr>
        <p:spPr>
          <a:xfrm>
            <a:off x="2213047" y="685800"/>
            <a:ext cx="24324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2fda8b7902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3a443a9490_0_40:notes"/>
          <p:cNvSpPr/>
          <p:nvPr>
            <p:ph idx="2" type="sldImg"/>
          </p:nvPr>
        </p:nvSpPr>
        <p:spPr>
          <a:xfrm>
            <a:off x="2213047" y="685800"/>
            <a:ext cx="24324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a443a949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f757d4b4b_0_61:notes"/>
          <p:cNvSpPr/>
          <p:nvPr>
            <p:ph idx="2" type="sldImg"/>
          </p:nvPr>
        </p:nvSpPr>
        <p:spPr>
          <a:xfrm>
            <a:off x="2213047" y="685800"/>
            <a:ext cx="24324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3f757d4b4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2fda8b7902_1_79:notes"/>
          <p:cNvSpPr/>
          <p:nvPr>
            <p:ph idx="2" type="sldImg"/>
          </p:nvPr>
        </p:nvSpPr>
        <p:spPr>
          <a:xfrm>
            <a:off x="2213047" y="685800"/>
            <a:ext cx="24324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2fda8b7902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58718" y="1548715"/>
            <a:ext cx="7072200" cy="4269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58711" y="5894977"/>
            <a:ext cx="7072200" cy="1648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032145" y="9699486"/>
            <a:ext cx="4554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58711" y="2300739"/>
            <a:ext cx="7072200" cy="40839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58711" y="6556625"/>
            <a:ext cx="7072200" cy="2705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7032145" y="9699486"/>
            <a:ext cx="4554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032145" y="9699486"/>
            <a:ext cx="4554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58711" y="4473766"/>
            <a:ext cx="7072200" cy="175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032145" y="9699486"/>
            <a:ext cx="4554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58711" y="925652"/>
            <a:ext cx="7072200" cy="1191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58711" y="2397147"/>
            <a:ext cx="7072200" cy="7106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032145" y="9699486"/>
            <a:ext cx="4554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58711" y="925652"/>
            <a:ext cx="7072200" cy="1191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58711" y="2397147"/>
            <a:ext cx="3319800" cy="7106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010895" y="2397147"/>
            <a:ext cx="3319800" cy="7106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7032145" y="9699486"/>
            <a:ext cx="4554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58711" y="925652"/>
            <a:ext cx="7072200" cy="1191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032145" y="9699486"/>
            <a:ext cx="4554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58711" y="1155647"/>
            <a:ext cx="2330700" cy="1571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58711" y="2890367"/>
            <a:ext cx="2330700" cy="661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7032145" y="9699486"/>
            <a:ext cx="4554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06908" y="936312"/>
            <a:ext cx="5285100" cy="85089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032145" y="9699486"/>
            <a:ext cx="4554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794763" y="-260"/>
            <a:ext cx="3794700" cy="1069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0365" y="2565003"/>
            <a:ext cx="3357300" cy="3083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0365" y="5830393"/>
            <a:ext cx="3357300" cy="2568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099788" y="1506075"/>
            <a:ext cx="3184800" cy="76860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7032145" y="9699486"/>
            <a:ext cx="4554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58711" y="8799592"/>
            <a:ext cx="4979100" cy="1258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032145" y="9699486"/>
            <a:ext cx="4554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8711" y="925652"/>
            <a:ext cx="7072200" cy="1191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58711" y="2397147"/>
            <a:ext cx="7072200" cy="71061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032145" y="9699486"/>
            <a:ext cx="455400" cy="818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 Id="rId10" Type="http://schemas.openxmlformats.org/officeDocument/2006/relationships/hyperlink" Target="http://mdb.link/library-system" TargetMode="External"/><Relationship Id="rId9"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5.png"/><Relationship Id="rId7" Type="http://schemas.openxmlformats.org/officeDocument/2006/relationships/image" Target="../media/image12.png"/><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5.png"/><Relationship Id="rId7" Type="http://schemas.openxmlformats.org/officeDocument/2006/relationships/image" Target="../media/image12.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2648" l="0" r="65411" t="0"/>
          <a:stretch/>
        </p:blipFill>
        <p:spPr>
          <a:xfrm flipH="1" rot="-5400000">
            <a:off x="5183189" y="8277244"/>
            <a:ext cx="1450375" cy="3362270"/>
          </a:xfrm>
          <a:prstGeom prst="rect">
            <a:avLst/>
          </a:prstGeom>
          <a:noFill/>
          <a:ln>
            <a:noFill/>
          </a:ln>
        </p:spPr>
      </p:pic>
      <p:pic>
        <p:nvPicPr>
          <p:cNvPr id="55" name="Google Shape;55;p13"/>
          <p:cNvPicPr preferRelativeResize="0"/>
          <p:nvPr/>
        </p:nvPicPr>
        <p:blipFill rotWithShape="1">
          <a:blip r:embed="rId4">
            <a:alphaModFix/>
          </a:blip>
          <a:srcRect b="24" l="0" r="28438" t="37793"/>
          <a:stretch/>
        </p:blipFill>
        <p:spPr>
          <a:xfrm rot="5400000">
            <a:off x="4883785" y="7992753"/>
            <a:ext cx="3010045" cy="2401410"/>
          </a:xfrm>
          <a:prstGeom prst="rect">
            <a:avLst/>
          </a:prstGeom>
          <a:noFill/>
          <a:ln>
            <a:noFill/>
          </a:ln>
        </p:spPr>
      </p:pic>
      <p:sp>
        <p:nvSpPr>
          <p:cNvPr id="56" name="Google Shape;56;p13"/>
          <p:cNvSpPr txBox="1"/>
          <p:nvPr>
            <p:ph type="ctrTitle"/>
          </p:nvPr>
        </p:nvSpPr>
        <p:spPr>
          <a:xfrm>
            <a:off x="502354" y="934843"/>
            <a:ext cx="6498900" cy="105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Lexend Deca"/>
                <a:ea typeface="Lexend Deca"/>
                <a:cs typeface="Lexend Deca"/>
                <a:sym typeface="Lexend Deca"/>
              </a:rPr>
              <a:t>Data Modeling Methodology</a:t>
            </a:r>
            <a:br>
              <a:rPr lang="en" sz="3500">
                <a:latin typeface="Lexend Deca"/>
                <a:ea typeface="Lexend Deca"/>
                <a:cs typeface="Lexend Deca"/>
                <a:sym typeface="Lexend Deca"/>
              </a:rPr>
            </a:br>
            <a:r>
              <a:rPr lang="en" sz="3500">
                <a:latin typeface="Lexend Deca"/>
                <a:ea typeface="Lexend Deca"/>
                <a:cs typeface="Lexend Deca"/>
                <a:sym typeface="Lexend Deca"/>
              </a:rPr>
              <a:t>for MongoDB</a:t>
            </a:r>
            <a:endParaRPr sz="3500">
              <a:latin typeface="Lexend Deca"/>
              <a:ea typeface="Lexend Deca"/>
              <a:cs typeface="Lexend Deca"/>
              <a:sym typeface="Lexend Deca"/>
            </a:endParaRPr>
          </a:p>
        </p:txBody>
      </p:sp>
      <p:grpSp>
        <p:nvGrpSpPr>
          <p:cNvPr id="57" name="Google Shape;57;p13"/>
          <p:cNvGrpSpPr/>
          <p:nvPr/>
        </p:nvGrpSpPr>
        <p:grpSpPr>
          <a:xfrm>
            <a:off x="671553" y="2540957"/>
            <a:ext cx="2177204" cy="1036036"/>
            <a:chOff x="453613" y="2850790"/>
            <a:chExt cx="2229600" cy="974085"/>
          </a:xfrm>
        </p:grpSpPr>
        <p:sp>
          <p:nvSpPr>
            <p:cNvPr id="58" name="Google Shape;58;p13"/>
            <p:cNvSpPr/>
            <p:nvPr/>
          </p:nvSpPr>
          <p:spPr>
            <a:xfrm>
              <a:off x="453613" y="2974975"/>
              <a:ext cx="2229600" cy="849900"/>
            </a:xfrm>
            <a:prstGeom prst="rect">
              <a:avLst/>
            </a:prstGeom>
            <a:solidFill>
              <a:srgbClr val="F9EBFF"/>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lnSpc>
                  <a:spcPct val="115000"/>
                </a:lnSpc>
                <a:spcBef>
                  <a:spcPts val="0"/>
                </a:spcBef>
                <a:spcAft>
                  <a:spcPts val="0"/>
                </a:spcAft>
                <a:buNone/>
              </a:pPr>
              <a:r>
                <a:t/>
              </a:r>
              <a:endParaRPr sz="700">
                <a:latin typeface="Lexend Deca Light"/>
                <a:ea typeface="Lexend Deca Light"/>
                <a:cs typeface="Lexend Deca Light"/>
                <a:sym typeface="Lexend Deca Light"/>
              </a:endParaRPr>
            </a:p>
            <a:p>
              <a:pPr indent="0" lvl="0" marL="0" rtl="0" algn="ctr">
                <a:lnSpc>
                  <a:spcPct val="115000"/>
                </a:lnSpc>
                <a:spcBef>
                  <a:spcPts val="0"/>
                </a:spcBef>
                <a:spcAft>
                  <a:spcPts val="0"/>
                </a:spcAft>
                <a:buNone/>
              </a:pPr>
              <a:r>
                <a:rPr lang="en" sz="1000">
                  <a:latin typeface="Lexend Deca Light"/>
                  <a:ea typeface="Lexend Deca Light"/>
                  <a:cs typeface="Lexend Deca Light"/>
                  <a:sym typeface="Lexend Deca Light"/>
                </a:rPr>
                <a:t>Identify the entities</a:t>
              </a:r>
              <a:endParaRPr sz="1000">
                <a:latin typeface="Lexend Deca Light"/>
                <a:ea typeface="Lexend Deca Light"/>
                <a:cs typeface="Lexend Deca Light"/>
                <a:sym typeface="Lexend Deca Light"/>
              </a:endParaRPr>
            </a:p>
            <a:p>
              <a:pPr indent="0" lvl="0" marL="0" rtl="0" algn="ctr">
                <a:lnSpc>
                  <a:spcPct val="115000"/>
                </a:lnSpc>
                <a:spcBef>
                  <a:spcPts val="0"/>
                </a:spcBef>
                <a:spcAft>
                  <a:spcPts val="0"/>
                </a:spcAft>
                <a:buNone/>
              </a:pPr>
              <a:r>
                <a:rPr lang="en" sz="1000">
                  <a:latin typeface="Lexend Deca Light"/>
                  <a:ea typeface="Lexend Deca Light"/>
                  <a:cs typeface="Lexend Deca Light"/>
                  <a:sym typeface="Lexend Deca Light"/>
                </a:rPr>
                <a:t>Describe their properties</a:t>
              </a:r>
              <a:endParaRPr sz="1000">
                <a:latin typeface="Lexend Deca Light"/>
                <a:ea typeface="Lexend Deca Light"/>
                <a:cs typeface="Lexend Deca Light"/>
                <a:sym typeface="Lexend Deca Light"/>
              </a:endParaRPr>
            </a:p>
          </p:txBody>
        </p:sp>
        <p:grpSp>
          <p:nvGrpSpPr>
            <p:cNvPr id="59" name="Google Shape;59;p13"/>
            <p:cNvGrpSpPr/>
            <p:nvPr/>
          </p:nvGrpSpPr>
          <p:grpSpPr>
            <a:xfrm>
              <a:off x="875936" y="2850790"/>
              <a:ext cx="1385007" cy="302758"/>
              <a:chOff x="5208975" y="2050125"/>
              <a:chExt cx="1962600" cy="407700"/>
            </a:xfrm>
          </p:grpSpPr>
          <p:sp>
            <p:nvSpPr>
              <p:cNvPr id="60" name="Google Shape;60;p13"/>
              <p:cNvSpPr/>
              <p:nvPr/>
            </p:nvSpPr>
            <p:spPr>
              <a:xfrm>
                <a:off x="5208975" y="2085825"/>
                <a:ext cx="1962600" cy="372000"/>
              </a:xfrm>
              <a:prstGeom prst="roundRect">
                <a:avLst>
                  <a:gd fmla="val 50000" name="adj"/>
                </a:avLst>
              </a:prstGeom>
              <a:solidFill>
                <a:srgbClr val="001E2B"/>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Lexend Deca Light"/>
                  <a:ea typeface="Lexend Deca Light"/>
                  <a:cs typeface="Lexend Deca Light"/>
                  <a:sym typeface="Lexend Deca Light"/>
                </a:endParaRPr>
              </a:p>
            </p:txBody>
          </p:sp>
          <p:sp>
            <p:nvSpPr>
              <p:cNvPr id="61" name="Google Shape;61;p13"/>
              <p:cNvSpPr/>
              <p:nvPr/>
            </p:nvSpPr>
            <p:spPr>
              <a:xfrm>
                <a:off x="5208975" y="2050125"/>
                <a:ext cx="1962600" cy="372000"/>
              </a:xfrm>
              <a:prstGeom prst="roundRect">
                <a:avLst>
                  <a:gd fmla="val 50000" name="adj"/>
                </a:avLst>
              </a:prstGeom>
              <a:solidFill>
                <a:srgbClr val="FAFBFC"/>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exend Deca Light"/>
                    <a:ea typeface="Lexend Deca Light"/>
                    <a:cs typeface="Lexend Deca Light"/>
                    <a:sym typeface="Lexend Deca Light"/>
                  </a:rPr>
                  <a:t>Entities</a:t>
                </a:r>
                <a:endParaRPr sz="1000">
                  <a:latin typeface="Lexend Deca Light"/>
                  <a:ea typeface="Lexend Deca Light"/>
                  <a:cs typeface="Lexend Deca Light"/>
                  <a:sym typeface="Lexend Deca Light"/>
                </a:endParaRPr>
              </a:p>
            </p:txBody>
          </p:sp>
        </p:grpSp>
      </p:grpSp>
      <p:grpSp>
        <p:nvGrpSpPr>
          <p:cNvPr id="62" name="Google Shape;62;p13"/>
          <p:cNvGrpSpPr/>
          <p:nvPr/>
        </p:nvGrpSpPr>
        <p:grpSpPr>
          <a:xfrm>
            <a:off x="1830539" y="4086370"/>
            <a:ext cx="2177204" cy="1050927"/>
            <a:chOff x="1598800" y="4098640"/>
            <a:chExt cx="2229600" cy="988085"/>
          </a:xfrm>
        </p:grpSpPr>
        <p:sp>
          <p:nvSpPr>
            <p:cNvPr id="63" name="Google Shape;63;p13"/>
            <p:cNvSpPr/>
            <p:nvPr/>
          </p:nvSpPr>
          <p:spPr>
            <a:xfrm>
              <a:off x="1598800" y="4236825"/>
              <a:ext cx="2229600" cy="849900"/>
            </a:xfrm>
            <a:prstGeom prst="rect">
              <a:avLst/>
            </a:prstGeom>
            <a:solidFill>
              <a:srgbClr val="E3FCF7"/>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700">
                <a:latin typeface="Lexend Deca Light"/>
                <a:ea typeface="Lexend Deca Light"/>
                <a:cs typeface="Lexend Deca Light"/>
                <a:sym typeface="Lexend Deca Light"/>
              </a:endParaRPr>
            </a:p>
            <a:p>
              <a:pPr indent="0" lvl="0" marL="0" rtl="0" algn="ctr">
                <a:lnSpc>
                  <a:spcPct val="115000"/>
                </a:lnSpc>
                <a:spcBef>
                  <a:spcPts val="0"/>
                </a:spcBef>
                <a:spcAft>
                  <a:spcPts val="0"/>
                </a:spcAft>
                <a:buNone/>
              </a:pPr>
              <a:r>
                <a:rPr lang="en" sz="1000">
                  <a:latin typeface="Lexend Deca Light"/>
                  <a:ea typeface="Lexend Deca Light"/>
                  <a:cs typeface="Lexend Deca Light"/>
                  <a:sym typeface="Lexend Deca Light"/>
                </a:rPr>
                <a:t>Qualify</a:t>
              </a:r>
              <a:r>
                <a:rPr lang="en" sz="1000">
                  <a:latin typeface="Lexend Deca Light"/>
                  <a:ea typeface="Lexend Deca Light"/>
                  <a:cs typeface="Lexend Deca Light"/>
                  <a:sym typeface="Lexend Deca Light"/>
                </a:rPr>
                <a:t> the operations</a:t>
              </a:r>
              <a:endParaRPr sz="1000">
                <a:latin typeface="Lexend Deca Light"/>
                <a:ea typeface="Lexend Deca Light"/>
                <a:cs typeface="Lexend Deca Light"/>
                <a:sym typeface="Lexend Deca Light"/>
              </a:endParaRPr>
            </a:p>
            <a:p>
              <a:pPr indent="0" lvl="0" marL="0" rtl="0" algn="ctr">
                <a:lnSpc>
                  <a:spcPct val="115000"/>
                </a:lnSpc>
                <a:spcBef>
                  <a:spcPts val="0"/>
                </a:spcBef>
                <a:spcAft>
                  <a:spcPts val="0"/>
                </a:spcAft>
                <a:buNone/>
              </a:pPr>
              <a:r>
                <a:rPr lang="en" sz="1000">
                  <a:latin typeface="Lexend Deca Light"/>
                  <a:ea typeface="Lexend Deca Light"/>
                  <a:cs typeface="Lexend Deca Light"/>
                  <a:sym typeface="Lexend Deca Light"/>
                </a:rPr>
                <a:t>Quantify the operations</a:t>
              </a:r>
              <a:endParaRPr sz="1000">
                <a:latin typeface="Lexend Deca Light"/>
                <a:ea typeface="Lexend Deca Light"/>
                <a:cs typeface="Lexend Deca Light"/>
                <a:sym typeface="Lexend Deca Light"/>
              </a:endParaRPr>
            </a:p>
          </p:txBody>
        </p:sp>
        <p:grpSp>
          <p:nvGrpSpPr>
            <p:cNvPr id="64" name="Google Shape;64;p13"/>
            <p:cNvGrpSpPr/>
            <p:nvPr/>
          </p:nvGrpSpPr>
          <p:grpSpPr>
            <a:xfrm>
              <a:off x="2021111" y="4098640"/>
              <a:ext cx="1385007" cy="302758"/>
              <a:chOff x="5208975" y="2050125"/>
              <a:chExt cx="1962600" cy="407700"/>
            </a:xfrm>
          </p:grpSpPr>
          <p:sp>
            <p:nvSpPr>
              <p:cNvPr id="65" name="Google Shape;65;p13"/>
              <p:cNvSpPr/>
              <p:nvPr/>
            </p:nvSpPr>
            <p:spPr>
              <a:xfrm>
                <a:off x="5208975" y="2085825"/>
                <a:ext cx="1962600" cy="372000"/>
              </a:xfrm>
              <a:prstGeom prst="roundRect">
                <a:avLst>
                  <a:gd fmla="val 50000" name="adj"/>
                </a:avLst>
              </a:prstGeom>
              <a:solidFill>
                <a:srgbClr val="001E2B"/>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Lexend Deca Light"/>
                  <a:ea typeface="Lexend Deca Light"/>
                  <a:cs typeface="Lexend Deca Light"/>
                  <a:sym typeface="Lexend Deca Light"/>
                </a:endParaRPr>
              </a:p>
            </p:txBody>
          </p:sp>
          <p:sp>
            <p:nvSpPr>
              <p:cNvPr id="66" name="Google Shape;66;p13"/>
              <p:cNvSpPr/>
              <p:nvPr/>
            </p:nvSpPr>
            <p:spPr>
              <a:xfrm>
                <a:off x="5208975" y="2050125"/>
                <a:ext cx="1962600" cy="372000"/>
              </a:xfrm>
              <a:prstGeom prst="roundRect">
                <a:avLst>
                  <a:gd fmla="val 50000" name="adj"/>
                </a:avLst>
              </a:prstGeom>
              <a:solidFill>
                <a:srgbClr val="FAFBFC"/>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exend Deca Light"/>
                    <a:ea typeface="Lexend Deca Light"/>
                    <a:cs typeface="Lexend Deca Light"/>
                    <a:sym typeface="Lexend Deca Light"/>
                  </a:rPr>
                  <a:t>Workloads</a:t>
                </a:r>
                <a:endParaRPr sz="1000">
                  <a:latin typeface="Lexend Deca Light"/>
                  <a:ea typeface="Lexend Deca Light"/>
                  <a:cs typeface="Lexend Deca Light"/>
                  <a:sym typeface="Lexend Deca Light"/>
                </a:endParaRPr>
              </a:p>
            </p:txBody>
          </p:sp>
        </p:grpSp>
      </p:grpSp>
      <p:grpSp>
        <p:nvGrpSpPr>
          <p:cNvPr id="67" name="Google Shape;67;p13"/>
          <p:cNvGrpSpPr/>
          <p:nvPr/>
        </p:nvGrpSpPr>
        <p:grpSpPr>
          <a:xfrm>
            <a:off x="3326048" y="5646669"/>
            <a:ext cx="2177204" cy="1036036"/>
            <a:chOff x="2683213" y="5498665"/>
            <a:chExt cx="2229600" cy="974085"/>
          </a:xfrm>
        </p:grpSpPr>
        <p:sp>
          <p:nvSpPr>
            <p:cNvPr id="68" name="Google Shape;68;p13"/>
            <p:cNvSpPr/>
            <p:nvPr/>
          </p:nvSpPr>
          <p:spPr>
            <a:xfrm>
              <a:off x="2683213" y="5622850"/>
              <a:ext cx="2229600" cy="849900"/>
            </a:xfrm>
            <a:prstGeom prst="rect">
              <a:avLst/>
            </a:prstGeom>
            <a:solidFill>
              <a:srgbClr val="F9EBFF"/>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t/>
              </a:r>
              <a:endParaRPr sz="900">
                <a:latin typeface="Lexend Deca Light"/>
                <a:ea typeface="Lexend Deca Light"/>
                <a:cs typeface="Lexend Deca Light"/>
                <a:sym typeface="Lexend Deca Light"/>
              </a:endParaRPr>
            </a:p>
            <a:p>
              <a:pPr indent="0" lvl="0" marL="0" rtl="0" algn="ctr">
                <a:lnSpc>
                  <a:spcPct val="115000"/>
                </a:lnSpc>
                <a:spcBef>
                  <a:spcPts val="0"/>
                </a:spcBef>
                <a:spcAft>
                  <a:spcPts val="0"/>
                </a:spcAft>
                <a:buNone/>
              </a:pPr>
              <a:r>
                <a:rPr lang="en" sz="1000">
                  <a:latin typeface="Lexend Deca Light"/>
                  <a:ea typeface="Lexend Deca Light"/>
                  <a:cs typeface="Lexend Deca Light"/>
                  <a:sym typeface="Lexend Deca Light"/>
                </a:rPr>
                <a:t>Identify and quantify</a:t>
              </a:r>
              <a:endParaRPr sz="1000">
                <a:latin typeface="Lexend Deca Light"/>
                <a:ea typeface="Lexend Deca Light"/>
                <a:cs typeface="Lexend Deca Light"/>
                <a:sym typeface="Lexend Deca Light"/>
              </a:endParaRPr>
            </a:p>
            <a:p>
              <a:pPr indent="0" lvl="0" marL="0" rtl="0" algn="ctr">
                <a:lnSpc>
                  <a:spcPct val="115000"/>
                </a:lnSpc>
                <a:spcBef>
                  <a:spcPts val="0"/>
                </a:spcBef>
                <a:spcAft>
                  <a:spcPts val="0"/>
                </a:spcAft>
                <a:buNone/>
              </a:pPr>
              <a:r>
                <a:rPr lang="en" sz="1000">
                  <a:latin typeface="Lexend Deca Light"/>
                  <a:ea typeface="Lexend Deca Light"/>
                  <a:cs typeface="Lexend Deca Light"/>
                  <a:sym typeface="Lexend Deca Light"/>
                </a:rPr>
                <a:t>Embed or reference</a:t>
              </a:r>
              <a:endParaRPr sz="1000">
                <a:latin typeface="Lexend Deca Light"/>
                <a:ea typeface="Lexend Deca Light"/>
                <a:cs typeface="Lexend Deca Light"/>
                <a:sym typeface="Lexend Deca Light"/>
              </a:endParaRPr>
            </a:p>
          </p:txBody>
        </p:sp>
        <p:grpSp>
          <p:nvGrpSpPr>
            <p:cNvPr id="69" name="Google Shape;69;p13"/>
            <p:cNvGrpSpPr/>
            <p:nvPr/>
          </p:nvGrpSpPr>
          <p:grpSpPr>
            <a:xfrm>
              <a:off x="3105536" y="5498665"/>
              <a:ext cx="1385007" cy="302758"/>
              <a:chOff x="5208975" y="2050125"/>
              <a:chExt cx="1962600" cy="407700"/>
            </a:xfrm>
          </p:grpSpPr>
          <p:sp>
            <p:nvSpPr>
              <p:cNvPr id="70" name="Google Shape;70;p13"/>
              <p:cNvSpPr/>
              <p:nvPr/>
            </p:nvSpPr>
            <p:spPr>
              <a:xfrm>
                <a:off x="5208975" y="2085825"/>
                <a:ext cx="1962600" cy="372000"/>
              </a:xfrm>
              <a:prstGeom prst="roundRect">
                <a:avLst>
                  <a:gd fmla="val 50000" name="adj"/>
                </a:avLst>
              </a:prstGeom>
              <a:solidFill>
                <a:srgbClr val="001E2B"/>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Lexend Deca Light"/>
                  <a:ea typeface="Lexend Deca Light"/>
                  <a:cs typeface="Lexend Deca Light"/>
                  <a:sym typeface="Lexend Deca Light"/>
                </a:endParaRPr>
              </a:p>
            </p:txBody>
          </p:sp>
          <p:sp>
            <p:nvSpPr>
              <p:cNvPr id="71" name="Google Shape;71;p13"/>
              <p:cNvSpPr/>
              <p:nvPr/>
            </p:nvSpPr>
            <p:spPr>
              <a:xfrm>
                <a:off x="5208975" y="2050125"/>
                <a:ext cx="1962600" cy="372000"/>
              </a:xfrm>
              <a:prstGeom prst="roundRect">
                <a:avLst>
                  <a:gd fmla="val 50000" name="adj"/>
                </a:avLst>
              </a:prstGeom>
              <a:solidFill>
                <a:srgbClr val="FAFBFC"/>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exend Deca Light"/>
                    <a:ea typeface="Lexend Deca Light"/>
                    <a:cs typeface="Lexend Deca Light"/>
                    <a:sym typeface="Lexend Deca Light"/>
                  </a:rPr>
                  <a:t>Relationships</a:t>
                </a:r>
                <a:endParaRPr sz="1000">
                  <a:latin typeface="Lexend Deca Light"/>
                  <a:ea typeface="Lexend Deca Light"/>
                  <a:cs typeface="Lexend Deca Light"/>
                  <a:sym typeface="Lexend Deca Light"/>
                </a:endParaRPr>
              </a:p>
            </p:txBody>
          </p:sp>
        </p:grpSp>
      </p:grpSp>
      <p:grpSp>
        <p:nvGrpSpPr>
          <p:cNvPr id="72" name="Google Shape;72;p13"/>
          <p:cNvGrpSpPr/>
          <p:nvPr/>
        </p:nvGrpSpPr>
        <p:grpSpPr>
          <a:xfrm>
            <a:off x="4591311" y="7192072"/>
            <a:ext cx="2177204" cy="1050927"/>
            <a:chOff x="3828400" y="7008878"/>
            <a:chExt cx="2229600" cy="988085"/>
          </a:xfrm>
        </p:grpSpPr>
        <p:sp>
          <p:nvSpPr>
            <p:cNvPr id="73" name="Google Shape;73;p13"/>
            <p:cNvSpPr/>
            <p:nvPr/>
          </p:nvSpPr>
          <p:spPr>
            <a:xfrm>
              <a:off x="3828400" y="7147063"/>
              <a:ext cx="2229600" cy="849900"/>
            </a:xfrm>
            <a:prstGeom prst="rect">
              <a:avLst/>
            </a:prstGeom>
            <a:solidFill>
              <a:srgbClr val="E3FCF7"/>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lnSpc>
                  <a:spcPct val="115000"/>
                </a:lnSpc>
                <a:spcBef>
                  <a:spcPts val="0"/>
                </a:spcBef>
                <a:spcAft>
                  <a:spcPts val="0"/>
                </a:spcAft>
                <a:buNone/>
              </a:pPr>
              <a:r>
                <a:t/>
              </a:r>
              <a:endParaRPr sz="500">
                <a:latin typeface="Lexend Deca Light"/>
                <a:ea typeface="Lexend Deca Light"/>
                <a:cs typeface="Lexend Deca Light"/>
                <a:sym typeface="Lexend Deca Light"/>
              </a:endParaRPr>
            </a:p>
            <a:p>
              <a:pPr indent="0" lvl="0" marL="0" rtl="0" algn="ctr">
                <a:lnSpc>
                  <a:spcPct val="115000"/>
                </a:lnSpc>
                <a:spcBef>
                  <a:spcPts val="0"/>
                </a:spcBef>
                <a:spcAft>
                  <a:spcPts val="0"/>
                </a:spcAft>
                <a:buNone/>
              </a:pPr>
              <a:r>
                <a:rPr lang="en" sz="1000">
                  <a:latin typeface="Lexend Deca Light"/>
                  <a:ea typeface="Lexend Deca Light"/>
                  <a:cs typeface="Lexend Deca Light"/>
                  <a:sym typeface="Lexend Deca Light"/>
                </a:rPr>
                <a:t>Optimize the schema</a:t>
              </a:r>
              <a:endParaRPr sz="1000">
                <a:latin typeface="Lexend Deca Light"/>
                <a:ea typeface="Lexend Deca Light"/>
                <a:cs typeface="Lexend Deca Light"/>
                <a:sym typeface="Lexend Deca Light"/>
              </a:endParaRPr>
            </a:p>
            <a:p>
              <a:pPr indent="0" lvl="0" marL="0" rtl="0" algn="ctr">
                <a:lnSpc>
                  <a:spcPct val="115000"/>
                </a:lnSpc>
                <a:spcBef>
                  <a:spcPts val="0"/>
                </a:spcBef>
                <a:spcAft>
                  <a:spcPts val="0"/>
                </a:spcAft>
                <a:buNone/>
              </a:pPr>
              <a:r>
                <a:rPr lang="en" sz="1000">
                  <a:latin typeface="Lexend Deca Light"/>
                  <a:ea typeface="Lexend Deca Light"/>
                  <a:cs typeface="Lexend Deca Light"/>
                  <a:sym typeface="Lexend Deca Light"/>
                </a:rPr>
                <a:t>Avoid antipatterns</a:t>
              </a:r>
              <a:endParaRPr sz="1000">
                <a:latin typeface="Lexend Deca Light"/>
                <a:ea typeface="Lexend Deca Light"/>
                <a:cs typeface="Lexend Deca Light"/>
                <a:sym typeface="Lexend Deca Light"/>
              </a:endParaRPr>
            </a:p>
          </p:txBody>
        </p:sp>
        <p:grpSp>
          <p:nvGrpSpPr>
            <p:cNvPr id="74" name="Google Shape;74;p13"/>
            <p:cNvGrpSpPr/>
            <p:nvPr/>
          </p:nvGrpSpPr>
          <p:grpSpPr>
            <a:xfrm>
              <a:off x="4250711" y="7008878"/>
              <a:ext cx="1385007" cy="302758"/>
              <a:chOff x="5208975" y="2050125"/>
              <a:chExt cx="1962600" cy="407700"/>
            </a:xfrm>
          </p:grpSpPr>
          <p:sp>
            <p:nvSpPr>
              <p:cNvPr id="75" name="Google Shape;75;p13"/>
              <p:cNvSpPr/>
              <p:nvPr/>
            </p:nvSpPr>
            <p:spPr>
              <a:xfrm>
                <a:off x="5208975" y="2085825"/>
                <a:ext cx="1962600" cy="372000"/>
              </a:xfrm>
              <a:prstGeom prst="roundRect">
                <a:avLst>
                  <a:gd fmla="val 50000" name="adj"/>
                </a:avLst>
              </a:prstGeom>
              <a:solidFill>
                <a:schemeClr val="dk1"/>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Lexend Deca Light"/>
                  <a:ea typeface="Lexend Deca Light"/>
                  <a:cs typeface="Lexend Deca Light"/>
                  <a:sym typeface="Lexend Deca Light"/>
                </a:endParaRPr>
              </a:p>
            </p:txBody>
          </p:sp>
          <p:sp>
            <p:nvSpPr>
              <p:cNvPr id="76" name="Google Shape;76;p13"/>
              <p:cNvSpPr/>
              <p:nvPr/>
            </p:nvSpPr>
            <p:spPr>
              <a:xfrm>
                <a:off x="5208975" y="2050125"/>
                <a:ext cx="1962600" cy="372000"/>
              </a:xfrm>
              <a:prstGeom prst="roundRect">
                <a:avLst>
                  <a:gd fmla="val 50000" name="adj"/>
                </a:avLst>
              </a:prstGeom>
              <a:solidFill>
                <a:schemeClr val="lt1"/>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exend Deca Light"/>
                    <a:ea typeface="Lexend Deca Light"/>
                    <a:cs typeface="Lexend Deca Light"/>
                    <a:sym typeface="Lexend Deca Light"/>
                  </a:rPr>
                  <a:t>Patterns</a:t>
                </a:r>
                <a:endParaRPr sz="1000">
                  <a:latin typeface="Lexend Deca Light"/>
                  <a:ea typeface="Lexend Deca Light"/>
                  <a:cs typeface="Lexend Deca Light"/>
                  <a:sym typeface="Lexend Deca Light"/>
                </a:endParaRPr>
              </a:p>
            </p:txBody>
          </p:sp>
        </p:grpSp>
      </p:grpSp>
      <p:cxnSp>
        <p:nvCxnSpPr>
          <p:cNvPr id="77" name="Google Shape;77;p13"/>
          <p:cNvCxnSpPr>
            <a:stCxn id="58" idx="2"/>
            <a:endCxn id="66" idx="0"/>
          </p:cNvCxnSpPr>
          <p:nvPr/>
        </p:nvCxnSpPr>
        <p:spPr>
          <a:xfrm flipH="1" rot="-5400000">
            <a:off x="2084905" y="3252244"/>
            <a:ext cx="509400" cy="1158900"/>
          </a:xfrm>
          <a:prstGeom prst="bentConnector3">
            <a:avLst>
              <a:gd fmla="val 49998" name="adj1"/>
            </a:avLst>
          </a:prstGeom>
          <a:noFill/>
          <a:ln cap="flat" cmpd="sng" w="9525">
            <a:solidFill>
              <a:schemeClr val="dk2"/>
            </a:solidFill>
            <a:prstDash val="solid"/>
            <a:round/>
            <a:headEnd len="med" w="med" type="none"/>
            <a:tailEnd len="med" w="med" type="oval"/>
          </a:ln>
        </p:spPr>
      </p:cxnSp>
      <p:cxnSp>
        <p:nvCxnSpPr>
          <p:cNvPr id="78" name="Google Shape;78;p13"/>
          <p:cNvCxnSpPr>
            <a:stCxn id="63" idx="2"/>
            <a:endCxn id="71" idx="0"/>
          </p:cNvCxnSpPr>
          <p:nvPr/>
        </p:nvCxnSpPr>
        <p:spPr>
          <a:xfrm flipH="1" rot="-5400000">
            <a:off x="3412191" y="4644247"/>
            <a:ext cx="509400" cy="1495500"/>
          </a:xfrm>
          <a:prstGeom prst="bentConnector3">
            <a:avLst>
              <a:gd fmla="val 49997" name="adj1"/>
            </a:avLst>
          </a:prstGeom>
          <a:noFill/>
          <a:ln cap="flat" cmpd="sng" w="9525">
            <a:solidFill>
              <a:schemeClr val="dk2"/>
            </a:solidFill>
            <a:prstDash val="solid"/>
            <a:round/>
            <a:headEnd len="med" w="med" type="none"/>
            <a:tailEnd len="med" w="med" type="oval"/>
          </a:ln>
        </p:spPr>
      </p:cxnSp>
      <p:cxnSp>
        <p:nvCxnSpPr>
          <p:cNvPr id="79" name="Google Shape;79;p13"/>
          <p:cNvCxnSpPr>
            <a:stCxn id="68" idx="2"/>
            <a:endCxn id="76" idx="0"/>
          </p:cNvCxnSpPr>
          <p:nvPr/>
        </p:nvCxnSpPr>
        <p:spPr>
          <a:xfrm flipH="1" rot="-5400000">
            <a:off x="4792650" y="6304705"/>
            <a:ext cx="509400" cy="1265400"/>
          </a:xfrm>
          <a:prstGeom prst="bentConnector3">
            <a:avLst>
              <a:gd fmla="val 49997" name="adj1"/>
            </a:avLst>
          </a:prstGeom>
          <a:noFill/>
          <a:ln cap="flat" cmpd="sng" w="9525">
            <a:solidFill>
              <a:schemeClr val="dk2"/>
            </a:solidFill>
            <a:prstDash val="solid"/>
            <a:round/>
            <a:headEnd len="med" w="med" type="none"/>
            <a:tailEnd len="med" w="med" type="oval"/>
          </a:ln>
        </p:spPr>
      </p:cxnSp>
      <p:sp>
        <p:nvSpPr>
          <p:cNvPr id="80" name="Google Shape;80;p13"/>
          <p:cNvSpPr txBox="1"/>
          <p:nvPr/>
        </p:nvSpPr>
        <p:spPr>
          <a:xfrm>
            <a:off x="1980075" y="10261868"/>
            <a:ext cx="36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00"/>
                </a:solidFill>
                <a:latin typeface="Lexend Deca Light"/>
                <a:ea typeface="Lexend Deca Light"/>
                <a:cs typeface="Lexend Deca Light"/>
                <a:sym typeface="Lexend Deca Light"/>
              </a:rPr>
              <a:t>- </a:t>
            </a:r>
            <a:r>
              <a:rPr lang="en">
                <a:latin typeface="Lexend Deca Light"/>
                <a:ea typeface="Lexend Deca Light"/>
                <a:cs typeface="Lexend Deca Light"/>
                <a:sym typeface="Lexend Deca Light"/>
              </a:rPr>
              <a:t>1</a:t>
            </a:r>
            <a:r>
              <a:rPr lang="en">
                <a:solidFill>
                  <a:srgbClr val="000000"/>
                </a:solidFill>
                <a:latin typeface="Lexend Deca Light"/>
                <a:ea typeface="Lexend Deca Light"/>
                <a:cs typeface="Lexend Deca Light"/>
                <a:sym typeface="Lexend Deca Light"/>
              </a:rPr>
              <a:t> -</a:t>
            </a:r>
            <a:endParaRPr>
              <a:solidFill>
                <a:srgbClr val="000000"/>
              </a:solidFill>
              <a:latin typeface="Lexend Deca Light"/>
              <a:ea typeface="Lexend Deca Light"/>
              <a:cs typeface="Lexend Deca Light"/>
              <a:sym typeface="Lexend Deca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4"/>
          <p:cNvPicPr preferRelativeResize="0"/>
          <p:nvPr/>
        </p:nvPicPr>
        <p:blipFill>
          <a:blip r:embed="rId3">
            <a:alphaModFix/>
          </a:blip>
          <a:stretch>
            <a:fillRect/>
          </a:stretch>
        </p:blipFill>
        <p:spPr>
          <a:xfrm>
            <a:off x="872699" y="7836708"/>
            <a:ext cx="1280776" cy="851931"/>
          </a:xfrm>
          <a:prstGeom prst="rect">
            <a:avLst/>
          </a:prstGeom>
          <a:noFill/>
          <a:ln>
            <a:noFill/>
          </a:ln>
        </p:spPr>
      </p:pic>
      <p:pic>
        <p:nvPicPr>
          <p:cNvPr id="86" name="Google Shape;86;p14"/>
          <p:cNvPicPr preferRelativeResize="0"/>
          <p:nvPr/>
        </p:nvPicPr>
        <p:blipFill>
          <a:blip r:embed="rId4">
            <a:alphaModFix/>
          </a:blip>
          <a:stretch>
            <a:fillRect/>
          </a:stretch>
        </p:blipFill>
        <p:spPr>
          <a:xfrm>
            <a:off x="1096285" y="5283439"/>
            <a:ext cx="897678" cy="897682"/>
          </a:xfrm>
          <a:prstGeom prst="rect">
            <a:avLst/>
          </a:prstGeom>
          <a:noFill/>
          <a:ln>
            <a:noFill/>
          </a:ln>
        </p:spPr>
      </p:pic>
      <p:sp>
        <p:nvSpPr>
          <p:cNvPr id="87" name="Google Shape;87;p14"/>
          <p:cNvSpPr txBox="1"/>
          <p:nvPr/>
        </p:nvSpPr>
        <p:spPr>
          <a:xfrm>
            <a:off x="654750" y="249050"/>
            <a:ext cx="5753100" cy="105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Lexend Deca"/>
                <a:ea typeface="Lexend Deca"/>
                <a:cs typeface="Lexend Deca"/>
                <a:sym typeface="Lexend Deca"/>
              </a:rPr>
              <a:t>Exercise 1.</a:t>
            </a:r>
            <a:br>
              <a:rPr lang="en" sz="2500">
                <a:solidFill>
                  <a:schemeClr val="dk1"/>
                </a:solidFill>
                <a:latin typeface="Lexend Deca"/>
                <a:ea typeface="Lexend Deca"/>
                <a:cs typeface="Lexend Deca"/>
                <a:sym typeface="Lexend Deca"/>
              </a:rPr>
            </a:br>
            <a:r>
              <a:rPr lang="en" sz="2500">
                <a:solidFill>
                  <a:schemeClr val="dk1"/>
                </a:solidFill>
                <a:latin typeface="Lexend Deca"/>
                <a:ea typeface="Lexend Deca"/>
                <a:cs typeface="Lexend Deca"/>
                <a:sym typeface="Lexend Deca"/>
              </a:rPr>
              <a:t>Identify the library app entities</a:t>
            </a:r>
            <a:endParaRPr b="1" sz="2500">
              <a:solidFill>
                <a:schemeClr val="dk1"/>
              </a:solidFill>
              <a:latin typeface="Lexend Deca"/>
              <a:ea typeface="Lexend Deca"/>
              <a:cs typeface="Lexend Deca"/>
              <a:sym typeface="Lexend Deca"/>
            </a:endParaRPr>
          </a:p>
        </p:txBody>
      </p:sp>
      <p:graphicFrame>
        <p:nvGraphicFramePr>
          <p:cNvPr id="88" name="Google Shape;88;p14"/>
          <p:cNvGraphicFramePr/>
          <p:nvPr/>
        </p:nvGraphicFramePr>
        <p:xfrm>
          <a:off x="5236500" y="3454786"/>
          <a:ext cx="3000000" cy="3000000"/>
        </p:xfrm>
        <a:graphic>
          <a:graphicData uri="http://schemas.openxmlformats.org/drawingml/2006/table">
            <a:tbl>
              <a:tblPr>
                <a:noFill/>
                <a:tableStyleId>{5DB31250-BDB3-49FA-B89D-084530EFDD21}</a:tableStyleId>
              </a:tblPr>
              <a:tblGrid>
                <a:gridCol w="1469575"/>
              </a:tblGrid>
              <a:tr h="208325">
                <a:tc>
                  <a:txBody>
                    <a:bodyPr/>
                    <a:lstStyle/>
                    <a:p>
                      <a:pPr indent="0" lvl="0" marL="0" rtl="0" algn="ctr">
                        <a:spcBef>
                          <a:spcPts val="0"/>
                        </a:spcBef>
                        <a:spcAft>
                          <a:spcPts val="0"/>
                        </a:spcAft>
                        <a:buNone/>
                      </a:pPr>
                      <a:r>
                        <a:rPr lang="en" sz="800">
                          <a:latin typeface="Lexend Deca"/>
                          <a:ea typeface="Lexend Deca"/>
                          <a:cs typeface="Lexend Deca"/>
                          <a:sym typeface="Lexend Deca"/>
                        </a:rPr>
                        <a:t>Book Loan</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6757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_______ date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757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due date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91650">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Lexend Deca Light"/>
                          <a:ea typeface="Lexend Deca Light"/>
                          <a:cs typeface="Lexend Deca Light"/>
                          <a:sym typeface="Lexend Deca Light"/>
                        </a:rPr>
                        <a:t>Related Entities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9165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User </a:t>
                      </a:r>
                      <a:r>
                        <a:rPr i="1" lang="en" sz="700">
                          <a:latin typeface="Lexend Deca Light"/>
                          <a:ea typeface="Lexend Deca Light"/>
                          <a:cs typeface="Lexend Deca Light"/>
                          <a:sym typeface="Lexend Deca Light"/>
                        </a:rPr>
                        <a:t>loaned by</a:t>
                      </a:r>
                      <a:endParaRPr i="1" sz="7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FBFC"/>
                    </a:solidFill>
                  </a:tcPr>
                </a:tc>
              </a:tr>
              <a:tr h="29165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User </a:t>
                      </a:r>
                      <a:r>
                        <a:rPr i="1" lang="en" sz="700">
                          <a:latin typeface="Lexend Deca Light"/>
                          <a:ea typeface="Lexend Deca Light"/>
                          <a:cs typeface="Lexend Deca Light"/>
                          <a:sym typeface="Lexend Deca Light"/>
                        </a:rPr>
                        <a:t>borrowed by</a:t>
                      </a:r>
                      <a:endParaRPr i="1" sz="7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FBFC"/>
                    </a:solidFill>
                  </a:tcPr>
                </a:tc>
              </a:tr>
              <a:tr h="291975">
                <a:tc>
                  <a:txBody>
                    <a:bodyPr/>
                    <a:lstStyle/>
                    <a:p>
                      <a:pPr indent="0" lvl="0" marL="0" rtl="0" algn="l">
                        <a:spcBef>
                          <a:spcPts val="0"/>
                        </a:spcBef>
                        <a:spcAft>
                          <a:spcPts val="0"/>
                        </a:spcAft>
                        <a:buNone/>
                      </a:pPr>
                      <a:r>
                        <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FBFC"/>
                    </a:solidFill>
                  </a:tcPr>
                </a:tc>
              </a:tr>
            </a:tbl>
          </a:graphicData>
        </a:graphic>
      </p:graphicFrame>
      <p:graphicFrame>
        <p:nvGraphicFramePr>
          <p:cNvPr id="89" name="Google Shape;89;p14"/>
          <p:cNvGraphicFramePr/>
          <p:nvPr/>
        </p:nvGraphicFramePr>
        <p:xfrm>
          <a:off x="3104525" y="3444892"/>
          <a:ext cx="3000000" cy="3000000"/>
        </p:xfrm>
        <a:graphic>
          <a:graphicData uri="http://schemas.openxmlformats.org/drawingml/2006/table">
            <a:tbl>
              <a:tblPr>
                <a:noFill/>
                <a:tableStyleId>{5DB31250-BDB3-49FA-B89D-084530EFDD21}</a:tableStyleId>
              </a:tblPr>
              <a:tblGrid>
                <a:gridCol w="1410950"/>
              </a:tblGrid>
              <a:tr h="279625">
                <a:tc>
                  <a:txBody>
                    <a:bodyPr/>
                    <a:lstStyle/>
                    <a:p>
                      <a:pPr indent="0" lvl="0" marL="0" rtl="0" algn="ctr">
                        <a:spcBef>
                          <a:spcPts val="0"/>
                        </a:spcBef>
                        <a:spcAft>
                          <a:spcPts val="0"/>
                        </a:spcAft>
                        <a:buNone/>
                      </a:pPr>
                      <a:r>
                        <a:rPr lang="en" sz="800">
                          <a:latin typeface="Lexend Deca"/>
                          <a:ea typeface="Lexend Deca"/>
                          <a:cs typeface="Lexend Deca"/>
                          <a:sym typeface="Lexend Deca"/>
                        </a:rPr>
                        <a:t>Book</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9215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ISBN</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9215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title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7962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copies* </a:t>
                      </a:r>
                      <a:r>
                        <a:rPr i="1" lang="en" sz="700">
                          <a:latin typeface="Lexend Deca Light"/>
                          <a:ea typeface="Lexend Deca Light"/>
                          <a:cs typeface="Lexend Deca Light"/>
                          <a:sym typeface="Lexend Deca Light"/>
                        </a:rPr>
                        <a:t>number</a:t>
                      </a:r>
                      <a:endParaRPr i="1" sz="7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7962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cover image </a:t>
                      </a:r>
                      <a:r>
                        <a:rPr i="1" lang="en" sz="700">
                          <a:latin typeface="Lexend Deca Light"/>
                          <a:ea typeface="Lexend Deca Light"/>
                          <a:cs typeface="Lexend Deca Light"/>
                          <a:sym typeface="Lexend Deca Light"/>
                        </a:rPr>
                        <a:t>URL</a:t>
                      </a:r>
                      <a:endParaRPr i="1" sz="7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7962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description</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79625">
                <a:tc>
                  <a:txBody>
                    <a:bodyPr/>
                    <a:lstStyle/>
                    <a:p>
                      <a:pPr indent="0" lvl="0" marL="0" rtl="0" algn="l">
                        <a:spcBef>
                          <a:spcPts val="0"/>
                        </a:spcBef>
                        <a:spcAft>
                          <a:spcPts val="0"/>
                        </a:spcAft>
                        <a:buClr>
                          <a:schemeClr val="dk1"/>
                        </a:buClr>
                        <a:buSzPts val="1100"/>
                        <a:buFont typeface="Arial"/>
                        <a:buNone/>
                      </a:pPr>
                      <a:r>
                        <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79625">
                <a:tc>
                  <a:txBody>
                    <a:bodyPr/>
                    <a:lstStyle/>
                    <a:p>
                      <a:pPr indent="0" lvl="0" marL="0" rtl="0" algn="l">
                        <a:spcBef>
                          <a:spcPts val="0"/>
                        </a:spcBef>
                        <a:spcAft>
                          <a:spcPts val="0"/>
                        </a:spcAft>
                        <a:buClr>
                          <a:schemeClr val="dk1"/>
                        </a:buClr>
                        <a:buSzPts val="1100"/>
                        <a:buFont typeface="Arial"/>
                        <a:buNone/>
                      </a:pPr>
                      <a:r>
                        <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2250">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Lexend Deca"/>
                          <a:ea typeface="Lexend Deca"/>
                          <a:cs typeface="Lexend Deca"/>
                          <a:sym typeface="Lexend Deca"/>
                        </a:rPr>
                        <a:t>Related Entities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62250">
                <a:tc>
                  <a:txBody>
                    <a:bodyPr/>
                    <a:lstStyle/>
                    <a:p>
                      <a:pPr indent="0" lvl="0" marL="0" rtl="0" algn="l">
                        <a:spcBef>
                          <a:spcPts val="0"/>
                        </a:spcBef>
                        <a:spcAft>
                          <a:spcPts val="0"/>
                        </a:spcAft>
                        <a:buNone/>
                      </a:pPr>
                      <a:r>
                        <a:t/>
                      </a:r>
                      <a:endParaRPr sz="800">
                        <a:solidFill>
                          <a:schemeClr val="dk1"/>
                        </a:solidFill>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2250">
                <a:tc>
                  <a:txBody>
                    <a:bodyPr/>
                    <a:lstStyle/>
                    <a:p>
                      <a:pPr indent="0" lvl="0" marL="0" rtl="0" algn="l">
                        <a:spcBef>
                          <a:spcPts val="0"/>
                        </a:spcBef>
                        <a:spcAft>
                          <a:spcPts val="0"/>
                        </a:spcAft>
                        <a:buClr>
                          <a:schemeClr val="dk1"/>
                        </a:buClr>
                        <a:buSzPts val="1100"/>
                        <a:buFont typeface="Arial"/>
                        <a:buNone/>
                      </a:pPr>
                      <a:r>
                        <a:rPr lang="en" sz="800">
                          <a:solidFill>
                            <a:schemeClr val="dk1"/>
                          </a:solidFill>
                          <a:latin typeface="Lexend Deca Light"/>
                          <a:ea typeface="Lexend Deca Light"/>
                          <a:cs typeface="Lexend Deca Light"/>
                          <a:sym typeface="Lexend Deca Light"/>
                        </a:rPr>
                        <a:t>Authors (many)</a:t>
                      </a:r>
                      <a:endParaRPr sz="800">
                        <a:solidFill>
                          <a:schemeClr val="dk1"/>
                        </a:solidFill>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graphicFrame>
        <p:nvGraphicFramePr>
          <p:cNvPr id="90" name="Google Shape;90;p14"/>
          <p:cNvGraphicFramePr/>
          <p:nvPr/>
        </p:nvGraphicFramePr>
        <p:xfrm>
          <a:off x="5265811" y="6733738"/>
          <a:ext cx="3000000" cy="3000000"/>
        </p:xfrm>
        <a:graphic>
          <a:graphicData uri="http://schemas.openxmlformats.org/drawingml/2006/table">
            <a:tbl>
              <a:tblPr>
                <a:noFill/>
                <a:tableStyleId>{5DB31250-BDB3-49FA-B89D-084530EFDD21}</a:tableStyleId>
              </a:tblPr>
              <a:tblGrid>
                <a:gridCol w="685700"/>
                <a:gridCol w="725250"/>
              </a:tblGrid>
              <a:tr h="267750">
                <a:tc gridSpan="2">
                  <a:txBody>
                    <a:bodyPr/>
                    <a:lstStyle/>
                    <a:p>
                      <a:pPr indent="0" lvl="0" marL="0" rtl="0" algn="ctr">
                        <a:spcBef>
                          <a:spcPts val="0"/>
                        </a:spcBef>
                        <a:spcAft>
                          <a:spcPts val="0"/>
                        </a:spcAft>
                        <a:buNone/>
                      </a:pPr>
                      <a:r>
                        <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r>
              <a:tr h="100000">
                <a:tc gridSpan="2">
                  <a:txBody>
                    <a:bodyPr/>
                    <a:lstStyle/>
                    <a:p>
                      <a:pPr indent="0" lvl="0" marL="0" rtl="0" algn="l">
                        <a:spcBef>
                          <a:spcPts val="0"/>
                        </a:spcBef>
                        <a:spcAft>
                          <a:spcPts val="0"/>
                        </a:spcAft>
                        <a:buNone/>
                      </a:pPr>
                      <a:r>
                        <a:t/>
                      </a:r>
                      <a:endParaRPr sz="800">
                        <a:solidFill>
                          <a:schemeClr val="dk1"/>
                        </a:solidFill>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r h="100000">
                <a:tc gridSpan="2">
                  <a:txBody>
                    <a:bodyPr/>
                    <a:lstStyle/>
                    <a:p>
                      <a:pPr indent="0" lvl="0" marL="0" rtl="0" algn="l">
                        <a:spcBef>
                          <a:spcPts val="0"/>
                        </a:spcBef>
                        <a:spcAft>
                          <a:spcPts val="0"/>
                        </a:spcAft>
                        <a:buNone/>
                      </a:pPr>
                      <a:r>
                        <a:rPr lang="en" sz="800">
                          <a:solidFill>
                            <a:schemeClr val="dk1"/>
                          </a:solidFill>
                          <a:latin typeface="Lexend Deca Light"/>
                          <a:ea typeface="Lexend Deca Light"/>
                          <a:cs typeface="Lexend Deca Light"/>
                          <a:sym typeface="Lexend Deca Light"/>
                        </a:rPr>
                        <a:t>biography</a:t>
                      </a:r>
                      <a:endParaRPr sz="800">
                        <a:solidFill>
                          <a:schemeClr val="dk1"/>
                        </a:solidFill>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r h="100000">
                <a:tc gridSpan="2">
                  <a:txBody>
                    <a:bodyPr/>
                    <a:lstStyle/>
                    <a:p>
                      <a:pPr indent="0" lvl="0" marL="0" rtl="0" algn="l">
                        <a:spcBef>
                          <a:spcPts val="0"/>
                        </a:spcBef>
                        <a:spcAft>
                          <a:spcPts val="0"/>
                        </a:spcAft>
                        <a:buNone/>
                      </a:pPr>
                      <a:r>
                        <a:rPr lang="en" sz="800">
                          <a:solidFill>
                            <a:schemeClr val="dk1"/>
                          </a:solidFill>
                          <a:latin typeface="Lexend Deca Light"/>
                          <a:ea typeface="Lexend Deca Light"/>
                          <a:cs typeface="Lexend Deca Light"/>
                          <a:sym typeface="Lexend Deca Light"/>
                        </a:rPr>
                        <a:t>aliases</a:t>
                      </a:r>
                      <a:endParaRPr sz="800">
                        <a:solidFill>
                          <a:schemeClr val="dk1"/>
                        </a:solidFill>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r h="100000">
                <a:tc gridSpan="2">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Lexend Deca"/>
                          <a:ea typeface="Lexend Deca"/>
                          <a:cs typeface="Lexend Deca"/>
                          <a:sym typeface="Lexend Deca"/>
                        </a:rPr>
                        <a:t>Related Entities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r>
              <a:tr h="100000">
                <a:tc gridSpan="2">
                  <a:txBody>
                    <a:bodyPr/>
                    <a:lstStyle/>
                    <a:p>
                      <a:pPr indent="0" lvl="0" marL="0" rtl="0" algn="l">
                        <a:spcBef>
                          <a:spcPts val="0"/>
                        </a:spcBef>
                        <a:spcAft>
                          <a:spcPts val="0"/>
                        </a:spcAft>
                        <a:buNone/>
                      </a:pPr>
                      <a:r>
                        <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bl>
          </a:graphicData>
        </a:graphic>
      </p:graphicFrame>
      <p:graphicFrame>
        <p:nvGraphicFramePr>
          <p:cNvPr id="91" name="Google Shape;91;p14"/>
          <p:cNvGraphicFramePr/>
          <p:nvPr/>
        </p:nvGraphicFramePr>
        <p:xfrm>
          <a:off x="3044763" y="7819911"/>
          <a:ext cx="3000000" cy="3000000"/>
        </p:xfrm>
        <a:graphic>
          <a:graphicData uri="http://schemas.openxmlformats.org/drawingml/2006/table">
            <a:tbl>
              <a:tblPr>
                <a:noFill/>
                <a:tableStyleId>{5DB31250-BDB3-49FA-B89D-084530EFDD21}</a:tableStyleId>
              </a:tblPr>
              <a:tblGrid>
                <a:gridCol w="1469575"/>
              </a:tblGrid>
              <a:tr h="263425">
                <a:tc>
                  <a:txBody>
                    <a:bodyPr/>
                    <a:lstStyle/>
                    <a:p>
                      <a:pPr indent="0" lvl="0" marL="0" rtl="0" algn="ctr">
                        <a:spcBef>
                          <a:spcPts val="0"/>
                        </a:spcBef>
                        <a:spcAft>
                          <a:spcPts val="0"/>
                        </a:spcAft>
                        <a:buNone/>
                      </a:pPr>
                      <a:r>
                        <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6342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text</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342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rating</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342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date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3425">
                <a:tc>
                  <a:txBody>
                    <a:bodyPr/>
                    <a:lstStyle/>
                    <a:p>
                      <a:pPr indent="0" lvl="0" marL="0" rtl="0" algn="ctr">
                        <a:spcBef>
                          <a:spcPts val="0"/>
                        </a:spcBef>
                        <a:spcAft>
                          <a:spcPts val="0"/>
                        </a:spcAft>
                        <a:buNone/>
                      </a:pPr>
                      <a:r>
                        <a:rPr lang="en" sz="800">
                          <a:solidFill>
                            <a:schemeClr val="dk1"/>
                          </a:solidFill>
                          <a:latin typeface="Lexend Deca"/>
                          <a:ea typeface="Lexend Deca"/>
                          <a:cs typeface="Lexend Deca"/>
                          <a:sym typeface="Lexend Deca"/>
                        </a:rPr>
                        <a:t>Related Entities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63425">
                <a:tc>
                  <a:txBody>
                    <a:bodyPr/>
                    <a:lstStyle/>
                    <a:p>
                      <a:pPr indent="0" lvl="0" marL="0" rtl="0" algn="l">
                        <a:spcBef>
                          <a:spcPts val="0"/>
                        </a:spcBef>
                        <a:spcAft>
                          <a:spcPts val="0"/>
                        </a:spcAft>
                        <a:buClr>
                          <a:schemeClr val="dk1"/>
                        </a:buClr>
                        <a:buSzPts val="1100"/>
                        <a:buFont typeface="Arial"/>
                        <a:buNone/>
                      </a:pPr>
                      <a:r>
                        <a:rPr lang="en" sz="800">
                          <a:solidFill>
                            <a:schemeClr val="dk1"/>
                          </a:solidFill>
                          <a:latin typeface="Lexend Deca Light"/>
                          <a:ea typeface="Lexend Deca Light"/>
                          <a:cs typeface="Lexend Deca Light"/>
                          <a:sym typeface="Lexend Deca Light"/>
                        </a:rPr>
                        <a:t>Book</a:t>
                      </a:r>
                      <a:endParaRPr i="1" sz="7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3425">
                <a:tc>
                  <a:txBody>
                    <a:bodyPr/>
                    <a:lstStyle/>
                    <a:p>
                      <a:pPr indent="0" lvl="0" marL="0" rtl="0" algn="l">
                        <a:spcBef>
                          <a:spcPts val="0"/>
                        </a:spcBef>
                        <a:spcAft>
                          <a:spcPts val="0"/>
                        </a:spcAft>
                        <a:buNone/>
                      </a:pPr>
                      <a:r>
                        <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graphicFrame>
        <p:nvGraphicFramePr>
          <p:cNvPr id="92" name="Google Shape;92;p14"/>
          <p:cNvGraphicFramePr/>
          <p:nvPr/>
        </p:nvGraphicFramePr>
        <p:xfrm>
          <a:off x="810236" y="6203409"/>
          <a:ext cx="3000000" cy="3000000"/>
        </p:xfrm>
        <a:graphic>
          <a:graphicData uri="http://schemas.openxmlformats.org/drawingml/2006/table">
            <a:tbl>
              <a:tblPr>
                <a:noFill/>
                <a:tableStyleId>{5DB31250-BDB3-49FA-B89D-084530EFDD21}</a:tableStyleId>
              </a:tblPr>
              <a:tblGrid>
                <a:gridCol w="1410950"/>
              </a:tblGrid>
              <a:tr h="269000">
                <a:tc>
                  <a:txBody>
                    <a:bodyPr/>
                    <a:lstStyle/>
                    <a:p>
                      <a:pPr indent="0" lvl="0" marL="0" rtl="0" algn="ctr">
                        <a:spcBef>
                          <a:spcPts val="0"/>
                        </a:spcBef>
                        <a:spcAft>
                          <a:spcPts val="0"/>
                        </a:spcAft>
                        <a:buNone/>
                      </a:pPr>
                      <a:r>
                        <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69000">
                <a:tc>
                  <a:txBody>
                    <a:bodyPr/>
                    <a:lstStyle/>
                    <a:p>
                      <a:pPr indent="0" lvl="0" marL="0" rtl="0" algn="l">
                        <a:spcBef>
                          <a:spcPts val="0"/>
                        </a:spcBef>
                        <a:spcAft>
                          <a:spcPts val="0"/>
                        </a:spcAft>
                        <a:buNone/>
                      </a:pPr>
                      <a:r>
                        <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900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address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900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email</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11925">
                <a:tc>
                  <a:txBody>
                    <a:bodyPr/>
                    <a:lstStyle/>
                    <a:p>
                      <a:pPr indent="0" lvl="0" marL="0" rtl="0" algn="l">
                        <a:spcBef>
                          <a:spcPts val="0"/>
                        </a:spcBef>
                        <a:spcAft>
                          <a:spcPts val="0"/>
                        </a:spcAft>
                        <a:buNone/>
                      </a:pPr>
                      <a:r>
                        <a:t/>
                      </a:r>
                      <a:endParaRPr i="1" sz="7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pic>
        <p:nvPicPr>
          <p:cNvPr id="93" name="Google Shape;93;p14"/>
          <p:cNvPicPr preferRelativeResize="0"/>
          <p:nvPr/>
        </p:nvPicPr>
        <p:blipFill>
          <a:blip r:embed="rId5">
            <a:alphaModFix/>
          </a:blip>
          <a:stretch>
            <a:fillRect/>
          </a:stretch>
        </p:blipFill>
        <p:spPr>
          <a:xfrm>
            <a:off x="3135247" y="6902836"/>
            <a:ext cx="1349535" cy="897682"/>
          </a:xfrm>
          <a:prstGeom prst="rect">
            <a:avLst/>
          </a:prstGeom>
          <a:noFill/>
          <a:ln>
            <a:noFill/>
          </a:ln>
        </p:spPr>
      </p:pic>
      <p:pic>
        <p:nvPicPr>
          <p:cNvPr id="94" name="Google Shape;94;p14"/>
          <p:cNvPicPr preferRelativeResize="0"/>
          <p:nvPr/>
        </p:nvPicPr>
        <p:blipFill>
          <a:blip r:embed="rId6">
            <a:alphaModFix/>
          </a:blip>
          <a:stretch>
            <a:fillRect/>
          </a:stretch>
        </p:blipFill>
        <p:spPr>
          <a:xfrm>
            <a:off x="1119150" y="2539578"/>
            <a:ext cx="851944" cy="851951"/>
          </a:xfrm>
          <a:prstGeom prst="rect">
            <a:avLst/>
          </a:prstGeom>
          <a:noFill/>
          <a:ln>
            <a:noFill/>
          </a:ln>
        </p:spPr>
      </p:pic>
      <p:pic>
        <p:nvPicPr>
          <p:cNvPr id="95" name="Google Shape;95;p14"/>
          <p:cNvPicPr preferRelativeResize="0"/>
          <p:nvPr/>
        </p:nvPicPr>
        <p:blipFill>
          <a:blip r:embed="rId7">
            <a:alphaModFix/>
          </a:blip>
          <a:stretch>
            <a:fillRect/>
          </a:stretch>
        </p:blipFill>
        <p:spPr>
          <a:xfrm>
            <a:off x="5330900" y="2565425"/>
            <a:ext cx="1280775" cy="851948"/>
          </a:xfrm>
          <a:prstGeom prst="rect">
            <a:avLst/>
          </a:prstGeom>
          <a:noFill/>
          <a:ln>
            <a:noFill/>
          </a:ln>
        </p:spPr>
      </p:pic>
      <p:pic>
        <p:nvPicPr>
          <p:cNvPr id="96" name="Google Shape;96;p14"/>
          <p:cNvPicPr preferRelativeResize="0"/>
          <p:nvPr/>
        </p:nvPicPr>
        <p:blipFill>
          <a:blip r:embed="rId8">
            <a:alphaModFix/>
          </a:blip>
          <a:stretch>
            <a:fillRect/>
          </a:stretch>
        </p:blipFill>
        <p:spPr>
          <a:xfrm>
            <a:off x="5210891" y="5665276"/>
            <a:ext cx="1520793" cy="1011610"/>
          </a:xfrm>
          <a:prstGeom prst="rect">
            <a:avLst/>
          </a:prstGeom>
          <a:noFill/>
          <a:ln>
            <a:noFill/>
          </a:ln>
        </p:spPr>
      </p:pic>
      <p:pic>
        <p:nvPicPr>
          <p:cNvPr id="97" name="Google Shape;97;p14"/>
          <p:cNvPicPr preferRelativeResize="0"/>
          <p:nvPr/>
        </p:nvPicPr>
        <p:blipFill>
          <a:blip r:embed="rId9">
            <a:alphaModFix/>
          </a:blip>
          <a:stretch>
            <a:fillRect/>
          </a:stretch>
        </p:blipFill>
        <p:spPr>
          <a:xfrm>
            <a:off x="3075226" y="2387195"/>
            <a:ext cx="1469566" cy="988163"/>
          </a:xfrm>
          <a:prstGeom prst="rect">
            <a:avLst/>
          </a:prstGeom>
          <a:noFill/>
          <a:ln>
            <a:noFill/>
          </a:ln>
        </p:spPr>
      </p:pic>
      <p:sp>
        <p:nvSpPr>
          <p:cNvPr id="98" name="Google Shape;98;p14"/>
          <p:cNvSpPr/>
          <p:nvPr/>
        </p:nvSpPr>
        <p:spPr>
          <a:xfrm>
            <a:off x="734025" y="1389125"/>
            <a:ext cx="6121500" cy="930300"/>
          </a:xfrm>
          <a:prstGeom prst="rect">
            <a:avLst/>
          </a:prstGeom>
          <a:solidFill>
            <a:srgbClr val="F9EBFF"/>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000">
                <a:solidFill>
                  <a:schemeClr val="dk1"/>
                </a:solidFill>
                <a:latin typeface="Lexend Deca"/>
                <a:ea typeface="Lexend Deca"/>
                <a:cs typeface="Lexend Deca"/>
                <a:sym typeface="Lexend Deca"/>
              </a:rPr>
              <a:t>Instructions: </a:t>
            </a:r>
            <a:r>
              <a:rPr lang="en" sz="1000">
                <a:solidFill>
                  <a:schemeClr val="dk1"/>
                </a:solidFill>
                <a:latin typeface="Lexend Deca Light"/>
                <a:ea typeface="Lexend Deca Light"/>
                <a:cs typeface="Lexend Deca Light"/>
                <a:sym typeface="Lexend Deca Light"/>
              </a:rPr>
              <a:t>Which entities would be part of this application?</a:t>
            </a:r>
            <a:br>
              <a:rPr lang="en" sz="1000">
                <a:solidFill>
                  <a:schemeClr val="dk1"/>
                </a:solidFill>
                <a:latin typeface="Lexend Deca Light"/>
                <a:ea typeface="Lexend Deca Light"/>
                <a:cs typeface="Lexend Deca Light"/>
                <a:sym typeface="Lexend Deca Light"/>
              </a:rPr>
            </a:br>
            <a:r>
              <a:rPr lang="en" sz="1000">
                <a:solidFill>
                  <a:schemeClr val="dk1"/>
                </a:solidFill>
                <a:latin typeface="Lexend Deca Light"/>
                <a:ea typeface="Lexend Deca Light"/>
                <a:cs typeface="Lexend Deca Light"/>
                <a:sym typeface="Lexend Deca Light"/>
              </a:rPr>
              <a:t>What are their properties and are they related to other entities?</a:t>
            </a:r>
            <a:br>
              <a:rPr lang="en" sz="1000">
                <a:solidFill>
                  <a:schemeClr val="dk1"/>
                </a:solidFill>
                <a:latin typeface="Lexend Deca Light"/>
                <a:ea typeface="Lexend Deca Light"/>
                <a:cs typeface="Lexend Deca Light"/>
                <a:sym typeface="Lexend Deca Light"/>
              </a:rPr>
            </a:br>
            <a:r>
              <a:rPr lang="en" sz="1000">
                <a:solidFill>
                  <a:schemeClr val="dk1"/>
                </a:solidFill>
                <a:latin typeface="Lexend Deca Light"/>
                <a:ea typeface="Lexend Deca Light"/>
                <a:cs typeface="Lexend Deca Light"/>
                <a:sym typeface="Lexend Deca Light"/>
              </a:rPr>
              <a:t>Refer to the application prototype for guidance: </a:t>
            </a:r>
            <a:r>
              <a:rPr lang="en" sz="1000" u="sng">
                <a:solidFill>
                  <a:srgbClr val="00684A"/>
                </a:solidFill>
                <a:latin typeface="Lexend Deca Light"/>
                <a:ea typeface="Lexend Deca Light"/>
                <a:cs typeface="Lexend Deca Light"/>
                <a:sym typeface="Lexend Deca Light"/>
                <a:hlinkClick r:id="rId10">
                  <a:extLst>
                    <a:ext uri="{A12FA001-AC4F-418D-AE19-62706E023703}">
                      <ahyp:hlinkClr val="tx"/>
                    </a:ext>
                  </a:extLst>
                </a:hlinkClick>
              </a:rPr>
              <a:t>mdb.link/library</a:t>
            </a:r>
            <a:r>
              <a:rPr lang="en" sz="1000">
                <a:solidFill>
                  <a:schemeClr val="dk1"/>
                </a:solidFill>
                <a:latin typeface="Lexend Deca Light"/>
                <a:ea typeface="Lexend Deca Light"/>
                <a:cs typeface="Lexend Deca Light"/>
                <a:sym typeface="Lexend Deca Light"/>
              </a:rPr>
              <a:t>.</a:t>
            </a:r>
            <a:br>
              <a:rPr lang="en" sz="1000">
                <a:solidFill>
                  <a:schemeClr val="dk1"/>
                </a:solidFill>
                <a:latin typeface="Lexend Deca Light"/>
                <a:ea typeface="Lexend Deca Light"/>
                <a:cs typeface="Lexend Deca Light"/>
                <a:sym typeface="Lexend Deca Light"/>
              </a:rPr>
            </a:br>
            <a:r>
              <a:rPr lang="en" sz="1000">
                <a:solidFill>
                  <a:schemeClr val="dk1"/>
                </a:solidFill>
                <a:latin typeface="Lexend Deca Light"/>
                <a:ea typeface="Lexend Deca Light"/>
                <a:cs typeface="Lexend Deca Light"/>
                <a:sym typeface="Lexend Deca Light"/>
              </a:rPr>
              <a:t>Complete the table below with entity names, their properties, and potential related entities.</a:t>
            </a:r>
            <a:endParaRPr b="1" sz="1000">
              <a:latin typeface="Lexend Deca"/>
              <a:ea typeface="Lexend Deca"/>
              <a:cs typeface="Lexend Deca"/>
              <a:sym typeface="Lexend Deca"/>
            </a:endParaRPr>
          </a:p>
        </p:txBody>
      </p:sp>
      <p:sp>
        <p:nvSpPr>
          <p:cNvPr id="99" name="Google Shape;99;p14"/>
          <p:cNvSpPr txBox="1"/>
          <p:nvPr/>
        </p:nvSpPr>
        <p:spPr>
          <a:xfrm>
            <a:off x="2956663" y="10314600"/>
            <a:ext cx="164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00"/>
                </a:solidFill>
                <a:latin typeface="Lexend Deca Light"/>
                <a:ea typeface="Lexend Deca Light"/>
                <a:cs typeface="Lexend Deca Light"/>
                <a:sym typeface="Lexend Deca Light"/>
              </a:rPr>
              <a:t>- </a:t>
            </a:r>
            <a:r>
              <a:rPr lang="en">
                <a:latin typeface="Lexend Deca Light"/>
                <a:ea typeface="Lexend Deca Light"/>
                <a:cs typeface="Lexend Deca Light"/>
                <a:sym typeface="Lexend Deca Light"/>
              </a:rPr>
              <a:t>2</a:t>
            </a:r>
            <a:r>
              <a:rPr lang="en">
                <a:solidFill>
                  <a:srgbClr val="000000"/>
                </a:solidFill>
                <a:latin typeface="Lexend Deca Light"/>
                <a:ea typeface="Lexend Deca Light"/>
                <a:cs typeface="Lexend Deca Light"/>
                <a:sym typeface="Lexend Deca Light"/>
              </a:rPr>
              <a:t> -</a:t>
            </a:r>
            <a:endParaRPr>
              <a:solidFill>
                <a:srgbClr val="000000"/>
              </a:solidFill>
              <a:latin typeface="Lexend Deca Light"/>
              <a:ea typeface="Lexend Deca Light"/>
              <a:cs typeface="Lexend Deca Light"/>
              <a:sym typeface="Lexend Deca Light"/>
            </a:endParaRPr>
          </a:p>
        </p:txBody>
      </p:sp>
      <p:graphicFrame>
        <p:nvGraphicFramePr>
          <p:cNvPr id="100" name="Google Shape;100;p14"/>
          <p:cNvGraphicFramePr/>
          <p:nvPr/>
        </p:nvGraphicFramePr>
        <p:xfrm>
          <a:off x="775986" y="8714643"/>
          <a:ext cx="3000000" cy="3000000"/>
        </p:xfrm>
        <a:graphic>
          <a:graphicData uri="http://schemas.openxmlformats.org/drawingml/2006/table">
            <a:tbl>
              <a:tblPr>
                <a:noFill/>
                <a:tableStyleId>{5DB31250-BDB3-49FA-B89D-084530EFDD21}</a:tableStyleId>
              </a:tblPr>
              <a:tblGrid>
                <a:gridCol w="1448425"/>
              </a:tblGrid>
              <a:tr h="275500">
                <a:tc>
                  <a:txBody>
                    <a:bodyPr/>
                    <a:lstStyle/>
                    <a:p>
                      <a:pPr indent="0" lvl="0" marL="0" rtl="0" algn="ctr">
                        <a:spcBef>
                          <a:spcPts val="0"/>
                        </a:spcBef>
                        <a:spcAft>
                          <a:spcPts val="0"/>
                        </a:spcAft>
                        <a:buNone/>
                      </a:pPr>
                      <a:r>
                        <a:rPr lang="en" sz="800">
                          <a:latin typeface="Lexend Deca"/>
                          <a:ea typeface="Lexend Deca"/>
                          <a:cs typeface="Lexend Deca"/>
                          <a:sym typeface="Lexend Deca"/>
                        </a:rPr>
                        <a:t>Publisher</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7550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name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6082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country</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60825">
                <a:tc>
                  <a:txBody>
                    <a:bodyPr/>
                    <a:lstStyle/>
                    <a:p>
                      <a:pPr indent="0" lvl="0" marL="0" rtl="0" algn="ctr">
                        <a:spcBef>
                          <a:spcPts val="0"/>
                        </a:spcBef>
                        <a:spcAft>
                          <a:spcPts val="0"/>
                        </a:spcAft>
                        <a:buNone/>
                      </a:pPr>
                      <a:r>
                        <a:rPr lang="en" sz="800">
                          <a:solidFill>
                            <a:schemeClr val="dk1"/>
                          </a:solidFill>
                          <a:latin typeface="Lexend Deca"/>
                          <a:ea typeface="Lexend Deca"/>
                          <a:cs typeface="Lexend Deca"/>
                          <a:sym typeface="Lexend Deca"/>
                        </a:rPr>
                        <a:t>Related Entities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160825">
                <a:tc>
                  <a:txBody>
                    <a:bodyPr/>
                    <a:lstStyle/>
                    <a:p>
                      <a:pPr indent="0" lvl="0" marL="0" rtl="0" algn="l">
                        <a:spcBef>
                          <a:spcPts val="0"/>
                        </a:spcBef>
                        <a:spcAft>
                          <a:spcPts val="0"/>
                        </a:spcAft>
                        <a:buNone/>
                      </a:pPr>
                      <a:r>
                        <a:t/>
                      </a:r>
                      <a:endParaRPr sz="800">
                        <a:solidFill>
                          <a:schemeClr val="dk1"/>
                        </a:solidFill>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graphicFrame>
        <p:nvGraphicFramePr>
          <p:cNvPr id="101" name="Google Shape;101;p14"/>
          <p:cNvGraphicFramePr/>
          <p:nvPr/>
        </p:nvGraphicFramePr>
        <p:xfrm>
          <a:off x="813438" y="3448375"/>
          <a:ext cx="3000000" cy="3000000"/>
        </p:xfrm>
        <a:graphic>
          <a:graphicData uri="http://schemas.openxmlformats.org/drawingml/2006/table">
            <a:tbl>
              <a:tblPr>
                <a:noFill/>
                <a:tableStyleId>{5DB31250-BDB3-49FA-B89D-084530EFDD21}</a:tableStyleId>
              </a:tblPr>
              <a:tblGrid>
                <a:gridCol w="1410950"/>
              </a:tblGrid>
              <a:tr h="233350">
                <a:tc>
                  <a:txBody>
                    <a:bodyPr/>
                    <a:lstStyle/>
                    <a:p>
                      <a:pPr indent="0" lvl="0" marL="0" rtl="0" algn="ctr">
                        <a:spcBef>
                          <a:spcPts val="0"/>
                        </a:spcBef>
                        <a:spcAft>
                          <a:spcPts val="0"/>
                        </a:spcAft>
                        <a:buNone/>
                      </a:pPr>
                      <a:r>
                        <a:rPr lang="en" sz="800">
                          <a:latin typeface="Lexend Deca"/>
                          <a:ea typeface="Lexend Deca"/>
                          <a:cs typeface="Lexend Deca"/>
                          <a:sym typeface="Lexend Deca"/>
                        </a:rPr>
                        <a:t>Reservation</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3335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reservation date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00000">
                <a:tc>
                  <a:txBody>
                    <a:bodyPr/>
                    <a:lstStyle/>
                    <a:p>
                      <a:pPr indent="0" lvl="0" marL="0" rtl="0" algn="l">
                        <a:spcBef>
                          <a:spcPts val="0"/>
                        </a:spcBef>
                        <a:spcAft>
                          <a:spcPts val="0"/>
                        </a:spcAft>
                        <a:buNone/>
                      </a:pPr>
                      <a:r>
                        <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00000">
                <a:tc>
                  <a:txBody>
                    <a:bodyPr/>
                    <a:lstStyle/>
                    <a:p>
                      <a:pPr indent="0" lvl="0" marL="0" rtl="0" algn="ctr">
                        <a:spcBef>
                          <a:spcPts val="0"/>
                        </a:spcBef>
                        <a:spcAft>
                          <a:spcPts val="0"/>
                        </a:spcAft>
                        <a:buNone/>
                      </a:pPr>
                      <a:r>
                        <a:rPr lang="en" sz="800">
                          <a:solidFill>
                            <a:schemeClr val="dk1"/>
                          </a:solidFill>
                          <a:latin typeface="Lexend Deca"/>
                          <a:ea typeface="Lexend Deca"/>
                          <a:cs typeface="Lexend Deca"/>
                          <a:sym typeface="Lexend Deca"/>
                        </a:rPr>
                        <a:t>Related Entities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100000">
                <a:tc>
                  <a:txBody>
                    <a:bodyPr/>
                    <a:lstStyle/>
                    <a:p>
                      <a:pPr indent="0" lvl="0" marL="0" rtl="0" algn="l">
                        <a:spcBef>
                          <a:spcPts val="0"/>
                        </a:spcBef>
                        <a:spcAft>
                          <a:spcPts val="0"/>
                        </a:spcAft>
                        <a:buNone/>
                      </a:pPr>
                      <a:r>
                        <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3335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Book</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02" name="Google Shape;102;p14"/>
          <p:cNvSpPr txBox="1"/>
          <p:nvPr/>
        </p:nvSpPr>
        <p:spPr>
          <a:xfrm>
            <a:off x="4939750" y="9063600"/>
            <a:ext cx="1737000" cy="1174800"/>
          </a:xfrm>
          <a:prstGeom prst="rect">
            <a:avLst/>
          </a:prstGeom>
          <a:solidFill>
            <a:srgbClr val="F9EBFF"/>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1000"/>
              </a:spcBef>
              <a:spcAft>
                <a:spcPts val="0"/>
              </a:spcAft>
              <a:buNone/>
            </a:pPr>
            <a:r>
              <a:rPr b="1" lang="en" sz="800">
                <a:solidFill>
                  <a:schemeClr val="dk1"/>
                </a:solidFill>
                <a:latin typeface="Lexend Deca"/>
                <a:ea typeface="Lexend Deca"/>
                <a:cs typeface="Lexend Deca"/>
                <a:sym typeface="Lexend Deca"/>
              </a:rPr>
              <a:t>* Advanced exercise to discuss in your group:</a:t>
            </a:r>
            <a:endParaRPr b="1" sz="800">
              <a:solidFill>
                <a:schemeClr val="dk1"/>
              </a:solidFill>
              <a:latin typeface="Lexend Deca"/>
              <a:ea typeface="Lexend Deca"/>
              <a:cs typeface="Lexend Deca"/>
              <a:sym typeface="Lexend Deca"/>
            </a:endParaRPr>
          </a:p>
          <a:p>
            <a:pPr indent="0" lvl="0" marL="0" rtl="0" algn="ctr">
              <a:spcBef>
                <a:spcPts val="1000"/>
              </a:spcBef>
              <a:spcAft>
                <a:spcPts val="0"/>
              </a:spcAft>
              <a:buNone/>
            </a:pPr>
            <a:r>
              <a:rPr lang="en" sz="800">
                <a:solidFill>
                  <a:schemeClr val="dk1"/>
                </a:solidFill>
                <a:latin typeface="Lexend Deca"/>
                <a:ea typeface="Lexend Deca"/>
                <a:cs typeface="Lexend Deca"/>
                <a:sym typeface="Lexend Deca"/>
              </a:rPr>
              <a:t>What is an alternative to a number of copies in the book, and what are the advantages and disadvantages of such solution?</a:t>
            </a:r>
            <a:endParaRPr sz="800">
              <a:solidFill>
                <a:schemeClr val="dk1"/>
              </a:solidFill>
              <a:latin typeface="Lexend Deca"/>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nvSpPr>
        <p:spPr>
          <a:xfrm>
            <a:off x="462963" y="87000"/>
            <a:ext cx="6663600" cy="105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Lexend Deca"/>
                <a:ea typeface="Lexend Deca"/>
                <a:cs typeface="Lexend Deca"/>
                <a:sym typeface="Lexend Deca"/>
              </a:rPr>
              <a:t>Exercise 2.</a:t>
            </a:r>
            <a:r>
              <a:rPr lang="en" sz="2500">
                <a:solidFill>
                  <a:schemeClr val="dk1"/>
                </a:solidFill>
                <a:latin typeface="Lexend Deca"/>
                <a:ea typeface="Lexend Deca"/>
                <a:cs typeface="Lexend Deca"/>
                <a:sym typeface="Lexend Deca"/>
              </a:rPr>
              <a:t> Determine the app workload</a:t>
            </a:r>
            <a:endParaRPr sz="2200">
              <a:latin typeface="Lexend Deca"/>
              <a:ea typeface="Lexend Deca"/>
              <a:cs typeface="Lexend Deca"/>
              <a:sym typeface="Lexend Deca"/>
            </a:endParaRPr>
          </a:p>
        </p:txBody>
      </p:sp>
      <p:pic>
        <p:nvPicPr>
          <p:cNvPr id="108" name="Google Shape;108;p15"/>
          <p:cNvPicPr preferRelativeResize="0"/>
          <p:nvPr/>
        </p:nvPicPr>
        <p:blipFill>
          <a:blip r:embed="rId3">
            <a:alphaModFix/>
          </a:blip>
          <a:stretch>
            <a:fillRect/>
          </a:stretch>
        </p:blipFill>
        <p:spPr>
          <a:xfrm>
            <a:off x="399078" y="962850"/>
            <a:ext cx="549560" cy="549571"/>
          </a:xfrm>
          <a:prstGeom prst="rect">
            <a:avLst/>
          </a:prstGeom>
          <a:noFill/>
          <a:ln>
            <a:noFill/>
          </a:ln>
        </p:spPr>
      </p:pic>
      <p:sp>
        <p:nvSpPr>
          <p:cNvPr id="109" name="Google Shape;109;p15"/>
          <p:cNvSpPr txBox="1"/>
          <p:nvPr/>
        </p:nvSpPr>
        <p:spPr>
          <a:xfrm>
            <a:off x="1150863" y="1076089"/>
            <a:ext cx="5440200" cy="323100"/>
          </a:xfrm>
          <a:prstGeom prst="rect">
            <a:avLst/>
          </a:prstGeom>
          <a:solidFill>
            <a:srgbClr val="E3FCF7"/>
          </a:solidFill>
          <a:ln cap="flat" cmpd="sng" w="9525">
            <a:solidFill>
              <a:srgbClr val="59595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00"/>
                </a:solidFill>
                <a:latin typeface="Lexend Deca"/>
                <a:ea typeface="Lexend Deca"/>
                <a:cs typeface="Lexend Deca"/>
                <a:sym typeface="Lexend Deca"/>
              </a:rPr>
              <a:t>The library has </a:t>
            </a:r>
            <a:r>
              <a:rPr lang="en" sz="900">
                <a:solidFill>
                  <a:srgbClr val="000000"/>
                </a:solidFill>
                <a:latin typeface="Lexend Deca"/>
                <a:ea typeface="Lexend Deca"/>
                <a:cs typeface="Lexend Deca"/>
                <a:sym typeface="Lexend Deca"/>
              </a:rPr>
              <a:t>100,000</a:t>
            </a:r>
            <a:r>
              <a:rPr lang="en" sz="900">
                <a:solidFill>
                  <a:srgbClr val="000000"/>
                </a:solidFill>
                <a:latin typeface="Lexend Deca"/>
                <a:ea typeface="Lexend Deca"/>
                <a:cs typeface="Lexend Deca"/>
                <a:sym typeface="Lexend Deca"/>
              </a:rPr>
              <a:t> active users</a:t>
            </a:r>
            <a:endParaRPr sz="900">
              <a:solidFill>
                <a:srgbClr val="000000"/>
              </a:solidFill>
              <a:latin typeface="Lexend Deca"/>
              <a:ea typeface="Lexend Deca"/>
              <a:cs typeface="Lexend Deca"/>
              <a:sym typeface="Lexend Deca"/>
            </a:endParaRPr>
          </a:p>
        </p:txBody>
      </p:sp>
      <p:pic>
        <p:nvPicPr>
          <p:cNvPr id="110" name="Google Shape;110;p15"/>
          <p:cNvPicPr preferRelativeResize="0"/>
          <p:nvPr/>
        </p:nvPicPr>
        <p:blipFill>
          <a:blip r:embed="rId4">
            <a:alphaModFix/>
          </a:blip>
          <a:stretch>
            <a:fillRect/>
          </a:stretch>
        </p:blipFill>
        <p:spPr>
          <a:xfrm>
            <a:off x="413076" y="1614166"/>
            <a:ext cx="521563" cy="521572"/>
          </a:xfrm>
          <a:prstGeom prst="rect">
            <a:avLst/>
          </a:prstGeom>
          <a:noFill/>
          <a:ln>
            <a:noFill/>
          </a:ln>
        </p:spPr>
      </p:pic>
      <p:sp>
        <p:nvSpPr>
          <p:cNvPr id="111" name="Google Shape;111;p15"/>
          <p:cNvSpPr txBox="1"/>
          <p:nvPr/>
        </p:nvSpPr>
        <p:spPr>
          <a:xfrm>
            <a:off x="1150863" y="1502357"/>
            <a:ext cx="5440200" cy="2394300"/>
          </a:xfrm>
          <a:prstGeom prst="rect">
            <a:avLst/>
          </a:prstGeom>
          <a:solidFill>
            <a:srgbClr val="E3FCF7"/>
          </a:solidFill>
          <a:ln cap="flat" cmpd="sng" w="9525">
            <a:solidFill>
              <a:srgbClr val="59595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000000"/>
                </a:solidFill>
                <a:latin typeface="Lexend Deca"/>
                <a:ea typeface="Lexend Deca"/>
                <a:cs typeface="Lexend Deca"/>
                <a:sym typeface="Lexend Deca"/>
              </a:rPr>
              <a:t>Each user reserves an average of </a:t>
            </a:r>
            <a:r>
              <a:rPr lang="en" sz="900">
                <a:latin typeface="Lexend Deca"/>
                <a:ea typeface="Lexend Deca"/>
                <a:cs typeface="Lexend Deca"/>
                <a:sym typeface="Lexend Deca"/>
              </a:rPr>
              <a:t>3</a:t>
            </a:r>
            <a:r>
              <a:rPr lang="en" sz="900">
                <a:solidFill>
                  <a:srgbClr val="000000"/>
                </a:solidFill>
                <a:latin typeface="Lexend Deca"/>
                <a:ea typeface="Lexend Deca"/>
                <a:cs typeface="Lexend Deca"/>
                <a:sym typeface="Lexend Deca"/>
              </a:rPr>
              <a:t> books per </a:t>
            </a:r>
            <a:r>
              <a:rPr lang="en" sz="900">
                <a:latin typeface="Lexend Deca"/>
                <a:ea typeface="Lexend Deca"/>
                <a:cs typeface="Lexend Deca"/>
                <a:sym typeface="Lexend Deca"/>
              </a:rPr>
              <a:t>month</a:t>
            </a:r>
            <a:r>
              <a:rPr lang="en" sz="900">
                <a:solidFill>
                  <a:srgbClr val="000000"/>
                </a:solidFill>
                <a:latin typeface="Lexend Deca"/>
                <a:ea typeface="Lexend Deca"/>
                <a:cs typeface="Lexend Deca"/>
                <a:sym typeface="Lexend Deca"/>
              </a:rPr>
              <a:t>.</a:t>
            </a:r>
            <a:r>
              <a:rPr lang="en" sz="900">
                <a:solidFill>
                  <a:srgbClr val="000000"/>
                </a:solidFill>
                <a:latin typeface="Lexend Deca"/>
                <a:ea typeface="Lexend Deca"/>
                <a:cs typeface="Lexend Deca"/>
                <a:sym typeface="Lexend Deca"/>
              </a:rPr>
              <a:t> Users can only reserve a book if copies are available in the library.</a:t>
            </a:r>
            <a:endParaRPr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b="1" lang="en" sz="900">
                <a:solidFill>
                  <a:srgbClr val="000000"/>
                </a:solidFill>
                <a:latin typeface="Lexend Deca"/>
                <a:ea typeface="Lexend Deca"/>
                <a:cs typeface="Lexend Deca"/>
                <a:sym typeface="Lexend Deca"/>
              </a:rPr>
              <a:t>How often is the “create a reservation” operation performed?</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i="1" lang="en" sz="900">
                <a:solidFill>
                  <a:srgbClr val="000000"/>
                </a:solidFill>
                <a:latin typeface="Lexend Deca"/>
                <a:ea typeface="Lexend Deca"/>
                <a:cs typeface="Lexend Deca"/>
                <a:sym typeface="Lexend Deca"/>
              </a:rPr>
              <a:t>____ users x </a:t>
            </a:r>
            <a:r>
              <a:rPr i="1" lang="en" sz="900">
                <a:latin typeface="Lexend Deca"/>
                <a:ea typeface="Lexend Deca"/>
                <a:cs typeface="Lexend Deca"/>
                <a:sym typeface="Lexend Deca"/>
              </a:rPr>
              <a:t>_</a:t>
            </a:r>
            <a:r>
              <a:rPr i="1" lang="en" sz="900">
                <a:solidFill>
                  <a:srgbClr val="000000"/>
                </a:solidFill>
                <a:latin typeface="Lexend Deca"/>
                <a:ea typeface="Lexend Deca"/>
                <a:cs typeface="Lexend Deca"/>
                <a:sym typeface="Lexend Deca"/>
              </a:rPr>
              <a:t>_ reservations per user / 30 = ____ reservations per </a:t>
            </a:r>
            <a:r>
              <a:rPr i="1" lang="en" sz="900">
                <a:latin typeface="Lexend Deca"/>
                <a:ea typeface="Lexend Deca"/>
                <a:cs typeface="Lexend Deca"/>
                <a:sym typeface="Lexend Deca"/>
              </a:rPr>
              <a:t>day</a:t>
            </a:r>
            <a:endParaRPr i="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t/>
            </a:r>
            <a:endParaRPr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lang="en" sz="900">
                <a:latin typeface="Lexend Deca"/>
                <a:ea typeface="Lexend Deca"/>
                <a:cs typeface="Lexend Deca"/>
                <a:sym typeface="Lexend Deca"/>
              </a:rPr>
              <a:t>Reservations last for 12 ho</a:t>
            </a:r>
            <a:r>
              <a:rPr lang="en" sz="900">
                <a:latin typeface="Lexend Deca"/>
                <a:ea typeface="Lexend Deca"/>
                <a:cs typeface="Lexend Deca"/>
                <a:sym typeface="Lexend Deca"/>
              </a:rPr>
              <a:t>u</a:t>
            </a:r>
            <a:r>
              <a:rPr lang="en" sz="900">
                <a:latin typeface="Lexend Deca"/>
                <a:ea typeface="Lexend Deca"/>
                <a:cs typeface="Lexend Deca"/>
                <a:sym typeface="Lexend Deca"/>
              </a:rPr>
              <a:t>rs. </a:t>
            </a:r>
            <a:r>
              <a:rPr lang="en" sz="900">
                <a:solidFill>
                  <a:srgbClr val="000000"/>
                </a:solidFill>
                <a:latin typeface="Lexend Deca"/>
                <a:ea typeface="Lexend Deca"/>
                <a:cs typeface="Lexend Deca"/>
                <a:sym typeface="Lexend Deca"/>
              </a:rPr>
              <a:t>Only half of the reservations actually result in loans.</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b="1" lang="en" sz="900">
                <a:solidFill>
                  <a:srgbClr val="000000"/>
                </a:solidFill>
                <a:latin typeface="Lexend Deca"/>
                <a:ea typeface="Lexend Deca"/>
                <a:cs typeface="Lexend Deca"/>
                <a:sym typeface="Lexend Deca"/>
              </a:rPr>
              <a:t>How many loan documents are created every day?</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i="1" lang="en" sz="900">
                <a:solidFill>
                  <a:schemeClr val="dk1"/>
                </a:solidFill>
                <a:latin typeface="Lexend Deca"/>
                <a:ea typeface="Lexend Deca"/>
                <a:cs typeface="Lexend Deca"/>
                <a:sym typeface="Lexend Deca"/>
              </a:rPr>
              <a:t>_______</a:t>
            </a:r>
            <a:r>
              <a:rPr i="1" lang="en" sz="900">
                <a:solidFill>
                  <a:srgbClr val="000000"/>
                </a:solidFill>
                <a:latin typeface="Lexend Deca"/>
                <a:ea typeface="Lexend Deca"/>
                <a:cs typeface="Lexend Deca"/>
                <a:sym typeface="Lexend Deca"/>
              </a:rPr>
              <a:t> x </a:t>
            </a:r>
            <a:r>
              <a:rPr i="1" lang="en" sz="900">
                <a:solidFill>
                  <a:schemeClr val="dk1"/>
                </a:solidFill>
                <a:latin typeface="Lexend Deca"/>
                <a:ea typeface="Lexend Deca"/>
                <a:cs typeface="Lexend Deca"/>
                <a:sym typeface="Lexend Deca"/>
              </a:rPr>
              <a:t>_______</a:t>
            </a:r>
            <a:r>
              <a:rPr i="1" lang="en" sz="900">
                <a:solidFill>
                  <a:srgbClr val="000000"/>
                </a:solidFill>
                <a:latin typeface="Lexend Deca"/>
                <a:ea typeface="Lexend Deca"/>
                <a:cs typeface="Lexend Deca"/>
                <a:sym typeface="Lexend Deca"/>
              </a:rPr>
              <a:t> = </a:t>
            </a:r>
            <a:r>
              <a:rPr i="1" lang="en" sz="900">
                <a:solidFill>
                  <a:schemeClr val="dk1"/>
                </a:solidFill>
                <a:latin typeface="Lexend Deca"/>
                <a:ea typeface="Lexend Deca"/>
                <a:cs typeface="Lexend Deca"/>
                <a:sym typeface="Lexend Deca"/>
              </a:rPr>
              <a:t>_______</a:t>
            </a:r>
            <a:r>
              <a:rPr i="1" lang="en" sz="900">
                <a:solidFill>
                  <a:srgbClr val="000000"/>
                </a:solidFill>
                <a:latin typeface="Lexend Deca"/>
                <a:ea typeface="Lexend Deca"/>
                <a:cs typeface="Lexend Deca"/>
                <a:sym typeface="Lexend Deca"/>
              </a:rPr>
              <a:t> loans per day</a:t>
            </a:r>
            <a:endParaRPr i="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b="1" lang="en" sz="900">
                <a:solidFill>
                  <a:srgbClr val="000000"/>
                </a:solidFill>
                <a:latin typeface="Lexend Deca"/>
                <a:ea typeface="Lexend Deca"/>
                <a:cs typeface="Lexend Deca"/>
                <a:sym typeface="Lexend Deca"/>
              </a:rPr>
              <a:t>How many reservations expire every day?</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i="1" lang="en" sz="900">
                <a:solidFill>
                  <a:schemeClr val="dk1"/>
                </a:solidFill>
                <a:latin typeface="Lexend Deca"/>
                <a:ea typeface="Lexend Deca"/>
                <a:cs typeface="Lexend Deca"/>
                <a:sym typeface="Lexend Deca"/>
              </a:rPr>
              <a:t>_______</a:t>
            </a:r>
            <a:r>
              <a:rPr i="1" lang="en" sz="900">
                <a:solidFill>
                  <a:srgbClr val="000000"/>
                </a:solidFill>
                <a:latin typeface="Lexend Deca"/>
                <a:ea typeface="Lexend Deca"/>
                <a:cs typeface="Lexend Deca"/>
                <a:sym typeface="Lexend Deca"/>
              </a:rPr>
              <a:t> x </a:t>
            </a:r>
            <a:r>
              <a:rPr i="1" lang="en" sz="900">
                <a:solidFill>
                  <a:schemeClr val="dk1"/>
                </a:solidFill>
                <a:latin typeface="Lexend Deca"/>
                <a:ea typeface="Lexend Deca"/>
                <a:cs typeface="Lexend Deca"/>
                <a:sym typeface="Lexend Deca"/>
              </a:rPr>
              <a:t>_______</a:t>
            </a:r>
            <a:r>
              <a:rPr i="1" lang="en" sz="900">
                <a:solidFill>
                  <a:srgbClr val="000000"/>
                </a:solidFill>
                <a:latin typeface="Lexend Deca"/>
                <a:ea typeface="Lexend Deca"/>
                <a:cs typeface="Lexend Deca"/>
                <a:sym typeface="Lexend Deca"/>
              </a:rPr>
              <a:t> = </a:t>
            </a:r>
            <a:r>
              <a:rPr i="1" lang="en" sz="900">
                <a:solidFill>
                  <a:schemeClr val="dk1"/>
                </a:solidFill>
                <a:latin typeface="Lexend Deca"/>
                <a:ea typeface="Lexend Deca"/>
                <a:cs typeface="Lexend Deca"/>
                <a:sym typeface="Lexend Deca"/>
              </a:rPr>
              <a:t>_______</a:t>
            </a:r>
            <a:r>
              <a:rPr i="1" lang="en" sz="900">
                <a:solidFill>
                  <a:srgbClr val="000000"/>
                </a:solidFill>
                <a:latin typeface="Lexend Deca"/>
                <a:ea typeface="Lexend Deca"/>
                <a:cs typeface="Lexend Deca"/>
                <a:sym typeface="Lexend Deca"/>
              </a:rPr>
              <a:t> expired reservations per day</a:t>
            </a:r>
            <a:endParaRPr i="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lang="en" sz="900">
                <a:solidFill>
                  <a:srgbClr val="000000"/>
                </a:solidFill>
                <a:latin typeface="Lexend Deca"/>
                <a:ea typeface="Lexend Deca"/>
                <a:cs typeface="Lexend Deca"/>
                <a:sym typeface="Lexend Deca"/>
              </a:rPr>
              <a:t>Expired reservations are deleted, but book loans are persisted as historical records.</a:t>
            </a:r>
            <a:endParaRPr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b="1" lang="en" sz="900" u="sng">
                <a:solidFill>
                  <a:srgbClr val="000000"/>
                </a:solidFill>
                <a:latin typeface="Lexend Deca"/>
                <a:ea typeface="Lexend Deca"/>
                <a:cs typeface="Lexend Deca"/>
                <a:sym typeface="Lexend Deca"/>
              </a:rPr>
              <a:t>Advanced question:</a:t>
            </a:r>
            <a:r>
              <a:rPr b="1" lang="en" sz="900">
                <a:solidFill>
                  <a:srgbClr val="000000"/>
                </a:solidFill>
                <a:latin typeface="Lexend Deca"/>
                <a:ea typeface="Lexend Deca"/>
                <a:cs typeface="Lexend Deca"/>
                <a:sym typeface="Lexend Deca"/>
              </a:rPr>
              <a:t> Which type of MongoDB index enables the automatic deletion of expired reservations? </a:t>
            </a:r>
            <a:r>
              <a:rPr i="1" lang="en" sz="900">
                <a:solidFill>
                  <a:srgbClr val="000000"/>
                </a:solidFill>
                <a:latin typeface="Lexend Deca"/>
                <a:ea typeface="Lexend Deca"/>
                <a:cs typeface="Lexend Deca"/>
                <a:sym typeface="Lexend Deca"/>
              </a:rPr>
              <a:t>__________</a:t>
            </a:r>
            <a:endParaRPr i="1" sz="900">
              <a:latin typeface="Lexend Deca"/>
              <a:ea typeface="Lexend Deca"/>
              <a:cs typeface="Lexend Deca"/>
              <a:sym typeface="Lexend Deca"/>
            </a:endParaRPr>
          </a:p>
        </p:txBody>
      </p:sp>
      <p:pic>
        <p:nvPicPr>
          <p:cNvPr id="112" name="Google Shape;112;p15"/>
          <p:cNvPicPr preferRelativeResize="0"/>
          <p:nvPr/>
        </p:nvPicPr>
        <p:blipFill>
          <a:blip r:embed="rId5">
            <a:alphaModFix/>
          </a:blip>
          <a:stretch>
            <a:fillRect/>
          </a:stretch>
        </p:blipFill>
        <p:spPr>
          <a:xfrm>
            <a:off x="229349" y="6736149"/>
            <a:ext cx="746274" cy="496392"/>
          </a:xfrm>
          <a:prstGeom prst="rect">
            <a:avLst/>
          </a:prstGeom>
          <a:noFill/>
          <a:ln>
            <a:noFill/>
          </a:ln>
        </p:spPr>
      </p:pic>
      <p:pic>
        <p:nvPicPr>
          <p:cNvPr id="113" name="Google Shape;113;p15"/>
          <p:cNvPicPr preferRelativeResize="0"/>
          <p:nvPr/>
        </p:nvPicPr>
        <p:blipFill>
          <a:blip r:embed="rId6">
            <a:alphaModFix/>
          </a:blip>
          <a:stretch>
            <a:fillRect/>
          </a:stretch>
        </p:blipFill>
        <p:spPr>
          <a:xfrm>
            <a:off x="132951" y="5483485"/>
            <a:ext cx="929400" cy="618210"/>
          </a:xfrm>
          <a:prstGeom prst="rect">
            <a:avLst/>
          </a:prstGeom>
          <a:noFill/>
          <a:ln>
            <a:noFill/>
          </a:ln>
        </p:spPr>
      </p:pic>
      <p:sp>
        <p:nvSpPr>
          <p:cNvPr id="114" name="Google Shape;114;p15"/>
          <p:cNvSpPr txBox="1"/>
          <p:nvPr/>
        </p:nvSpPr>
        <p:spPr>
          <a:xfrm>
            <a:off x="1157463" y="3999825"/>
            <a:ext cx="5427000" cy="1438500"/>
          </a:xfrm>
          <a:prstGeom prst="rect">
            <a:avLst/>
          </a:prstGeom>
          <a:solidFill>
            <a:srgbClr val="E3FCF7"/>
          </a:solidFill>
          <a:ln cap="flat" cmpd="sng" w="9525">
            <a:solidFill>
              <a:srgbClr val="59595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000000"/>
                </a:solidFill>
                <a:latin typeface="Lexend Deca"/>
                <a:ea typeface="Lexend Deca"/>
                <a:cs typeface="Lexend Deca"/>
                <a:sym typeface="Lexend Deca"/>
              </a:rPr>
              <a:t>Users browse more books than they reserve. Assume that for every reservation, users browse an average of 50 books.</a:t>
            </a:r>
            <a:endParaRPr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b="1" lang="en" sz="900">
                <a:solidFill>
                  <a:srgbClr val="000000"/>
                </a:solidFill>
                <a:latin typeface="Lexend Deca"/>
                <a:ea typeface="Lexend Deca"/>
                <a:cs typeface="Lexend Deca"/>
                <a:sym typeface="Lexend Deca"/>
              </a:rPr>
              <a:t>How often is the “fetch book details” operation performed?</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i="1" lang="en" sz="900">
                <a:solidFill>
                  <a:srgbClr val="000000"/>
                </a:solidFill>
                <a:latin typeface="Lexend Deca"/>
                <a:ea typeface="Lexend Deca"/>
                <a:cs typeface="Lexend Deca"/>
                <a:sym typeface="Lexend Deca"/>
              </a:rPr>
              <a:t>_______ x _______ reservations per day</a:t>
            </a:r>
            <a:r>
              <a:rPr i="1" lang="en" sz="900">
                <a:latin typeface="Lexend Deca"/>
                <a:ea typeface="Lexend Deca"/>
                <a:cs typeface="Lexend Deca"/>
                <a:sym typeface="Lexend Deca"/>
              </a:rPr>
              <a:t> </a:t>
            </a:r>
            <a:r>
              <a:rPr i="1" lang="en" sz="900">
                <a:solidFill>
                  <a:srgbClr val="000000"/>
                </a:solidFill>
                <a:latin typeface="Lexend Deca"/>
                <a:ea typeface="Lexend Deca"/>
                <a:cs typeface="Lexend Deca"/>
                <a:sym typeface="Lexend Deca"/>
              </a:rPr>
              <a:t>=  _______ </a:t>
            </a:r>
            <a:r>
              <a:rPr i="1" lang="en" sz="900">
                <a:latin typeface="Lexend Deca"/>
                <a:ea typeface="Lexend Deca"/>
                <a:cs typeface="Lexend Deca"/>
                <a:sym typeface="Lexend Deca"/>
              </a:rPr>
              <a:t>“</a:t>
            </a:r>
            <a:r>
              <a:rPr i="1" lang="en" sz="900">
                <a:solidFill>
                  <a:srgbClr val="000000"/>
                </a:solidFill>
                <a:latin typeface="Lexend Deca"/>
                <a:ea typeface="Lexend Deca"/>
                <a:cs typeface="Lexend Deca"/>
                <a:sym typeface="Lexend Deca"/>
              </a:rPr>
              <a:t>fetch book details</a:t>
            </a:r>
            <a:r>
              <a:rPr i="1" lang="en" sz="900">
                <a:latin typeface="Lexend Deca"/>
                <a:ea typeface="Lexend Deca"/>
                <a:cs typeface="Lexend Deca"/>
                <a:sym typeface="Lexend Deca"/>
              </a:rPr>
              <a:t>” ops per day</a:t>
            </a:r>
            <a:endParaRPr i="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t/>
            </a:r>
            <a:endParaRPr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lang="en" sz="900">
                <a:latin typeface="Lexend Deca"/>
                <a:ea typeface="Lexend Deca"/>
                <a:cs typeface="Lexend Deca"/>
                <a:sym typeface="Lexend Deca"/>
              </a:rPr>
              <a:t>On average, 100 new books are added to the catalogue each month. </a:t>
            </a:r>
            <a:endParaRPr sz="900">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b="1" lang="en" sz="900">
                <a:latin typeface="Lexend Deca"/>
                <a:ea typeface="Lexend Deca"/>
                <a:cs typeface="Lexend Deca"/>
                <a:sym typeface="Lexend Deca"/>
              </a:rPr>
              <a:t>What is the 5-year growth in the number of books?</a:t>
            </a:r>
            <a:endParaRPr b="1" sz="900">
              <a:latin typeface="Lexend Deca"/>
              <a:ea typeface="Lexend Deca"/>
              <a:cs typeface="Lexend Deca"/>
              <a:sym typeface="Lexend Deca"/>
            </a:endParaRPr>
          </a:p>
          <a:p>
            <a:pPr indent="0" lvl="0" marL="0" rtl="0" algn="l">
              <a:lnSpc>
                <a:spcPct val="115000"/>
              </a:lnSpc>
              <a:spcBef>
                <a:spcPts val="0"/>
              </a:spcBef>
              <a:spcAft>
                <a:spcPts val="0"/>
              </a:spcAft>
              <a:buClr>
                <a:schemeClr val="dk1"/>
              </a:buClr>
              <a:buSzPts val="1100"/>
              <a:buFont typeface="Arial"/>
              <a:buNone/>
            </a:pPr>
            <a:r>
              <a:rPr i="1" lang="en" sz="900">
                <a:solidFill>
                  <a:schemeClr val="dk1"/>
                </a:solidFill>
                <a:latin typeface="Lexend Deca"/>
                <a:ea typeface="Lexend Deca"/>
                <a:cs typeface="Lexend Deca"/>
                <a:sym typeface="Lexend Deca"/>
              </a:rPr>
              <a:t>_______ x _______  x _______ =  _______ new books in 5 years</a:t>
            </a:r>
            <a:endParaRPr sz="900">
              <a:latin typeface="Lexend Deca"/>
              <a:ea typeface="Lexend Deca"/>
              <a:cs typeface="Lexend Deca"/>
              <a:sym typeface="Lexend Deca"/>
            </a:endParaRPr>
          </a:p>
        </p:txBody>
      </p:sp>
      <p:pic>
        <p:nvPicPr>
          <p:cNvPr id="115" name="Google Shape;115;p15"/>
          <p:cNvPicPr preferRelativeResize="0"/>
          <p:nvPr/>
        </p:nvPicPr>
        <p:blipFill>
          <a:blip r:embed="rId7">
            <a:alphaModFix/>
          </a:blip>
          <a:stretch>
            <a:fillRect/>
          </a:stretch>
        </p:blipFill>
        <p:spPr>
          <a:xfrm>
            <a:off x="229340" y="3963385"/>
            <a:ext cx="746286" cy="501799"/>
          </a:xfrm>
          <a:prstGeom prst="rect">
            <a:avLst/>
          </a:prstGeom>
          <a:noFill/>
          <a:ln>
            <a:noFill/>
          </a:ln>
        </p:spPr>
      </p:pic>
      <p:sp>
        <p:nvSpPr>
          <p:cNvPr id="116" name="Google Shape;116;p15"/>
          <p:cNvSpPr txBox="1"/>
          <p:nvPr/>
        </p:nvSpPr>
        <p:spPr>
          <a:xfrm>
            <a:off x="1157463" y="5541493"/>
            <a:ext cx="5427000" cy="1119900"/>
          </a:xfrm>
          <a:prstGeom prst="rect">
            <a:avLst/>
          </a:prstGeom>
          <a:solidFill>
            <a:srgbClr val="E3FCF7"/>
          </a:solidFill>
          <a:ln cap="flat" cmpd="sng" w="9525">
            <a:solidFill>
              <a:srgbClr val="59595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000000"/>
                </a:solidFill>
                <a:latin typeface="Lexend Deca"/>
                <a:ea typeface="Lexend Deca"/>
                <a:cs typeface="Lexend Deca"/>
                <a:sym typeface="Lexend Deca"/>
              </a:rPr>
              <a:t>The application has functionality showing an authors page with all the books the author has written. Assume that the author details pages are visited 10 times less often than book details pages.</a:t>
            </a:r>
            <a:br>
              <a:rPr lang="en" sz="900">
                <a:solidFill>
                  <a:srgbClr val="000000"/>
                </a:solidFill>
                <a:latin typeface="Lexend Deca"/>
                <a:ea typeface="Lexend Deca"/>
                <a:cs typeface="Lexend Deca"/>
                <a:sym typeface="Lexend Deca"/>
              </a:rPr>
            </a:br>
            <a:endParaRPr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b="1" lang="en" sz="900">
                <a:solidFill>
                  <a:srgbClr val="000000"/>
                </a:solidFill>
                <a:latin typeface="Lexend Deca"/>
                <a:ea typeface="Lexend Deca"/>
                <a:cs typeface="Lexend Deca"/>
                <a:sym typeface="Lexend Deca"/>
              </a:rPr>
              <a:t>How often is the “fetch author details” operation performed?</a:t>
            </a:r>
            <a:endParaRPr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i="1" lang="en" sz="900">
                <a:solidFill>
                  <a:srgbClr val="000000"/>
                </a:solidFill>
                <a:latin typeface="Lexend Deca"/>
                <a:ea typeface="Lexend Deca"/>
                <a:cs typeface="Lexend Deca"/>
                <a:sym typeface="Lexend Deca"/>
              </a:rPr>
              <a:t>_______ ÷ _______ = _______ </a:t>
            </a:r>
            <a:r>
              <a:rPr i="1" lang="en" sz="900">
                <a:latin typeface="Lexend Deca"/>
                <a:ea typeface="Lexend Deca"/>
                <a:cs typeface="Lexend Deca"/>
                <a:sym typeface="Lexend Deca"/>
              </a:rPr>
              <a:t>“fetch author details” operations per day</a:t>
            </a:r>
            <a:endParaRPr sz="900">
              <a:solidFill>
                <a:srgbClr val="000000"/>
              </a:solidFill>
              <a:latin typeface="Lexend Deca"/>
              <a:ea typeface="Lexend Deca"/>
              <a:cs typeface="Lexend Deca"/>
              <a:sym typeface="Lexend Deca"/>
            </a:endParaRPr>
          </a:p>
        </p:txBody>
      </p:sp>
      <p:sp>
        <p:nvSpPr>
          <p:cNvPr id="117" name="Google Shape;117;p15"/>
          <p:cNvSpPr txBox="1"/>
          <p:nvPr/>
        </p:nvSpPr>
        <p:spPr>
          <a:xfrm>
            <a:off x="1157463" y="6764561"/>
            <a:ext cx="5427000" cy="1279200"/>
          </a:xfrm>
          <a:prstGeom prst="rect">
            <a:avLst/>
          </a:prstGeom>
          <a:solidFill>
            <a:srgbClr val="E3FCF7"/>
          </a:solidFill>
          <a:ln cap="flat" cmpd="sng" w="9525">
            <a:solidFill>
              <a:srgbClr val="59595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latin typeface="Lexend Deca"/>
                <a:ea typeface="Lexend Deca"/>
                <a:cs typeface="Lexend Deca"/>
                <a:sym typeface="Lexend Deca"/>
              </a:rPr>
              <a:t>20% of users leave a review after returning a book. Some popular books, which the library has multiple copies of, are read at least 1,000 times per month, though the actual number could be higher.</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b="1" lang="en" sz="900">
                <a:solidFill>
                  <a:srgbClr val="000000"/>
                </a:solidFill>
                <a:latin typeface="Lexend Deca"/>
                <a:ea typeface="Lexend Deca"/>
                <a:cs typeface="Lexend Deca"/>
                <a:sym typeface="Lexend Deca"/>
              </a:rPr>
              <a:t>How many reviews does a popular book get per month?</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i="1" lang="en" sz="900">
                <a:solidFill>
                  <a:srgbClr val="000000"/>
                </a:solidFill>
                <a:latin typeface="Lexend Deca"/>
                <a:ea typeface="Lexend Deca"/>
                <a:cs typeface="Lexend Deca"/>
                <a:sym typeface="Lexend Deca"/>
              </a:rPr>
              <a:t>_______ x _______ = _______ </a:t>
            </a:r>
            <a:r>
              <a:rPr i="1" lang="en" sz="900">
                <a:latin typeface="Lexend Deca"/>
                <a:ea typeface="Lexend Deca"/>
                <a:cs typeface="Lexend Deca"/>
                <a:sym typeface="Lexend Deca"/>
              </a:rPr>
              <a:t>reviews per month</a:t>
            </a:r>
            <a:endParaRPr i="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b="1" lang="en" sz="900">
                <a:latin typeface="Lexend Deca"/>
                <a:ea typeface="Lexend Deca"/>
                <a:cs typeface="Lexend Deca"/>
                <a:sym typeface="Lexend Deca"/>
              </a:rPr>
              <a:t>What is the annual growth in the number of reviews for a popular book?</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i="1" lang="en" sz="900">
                <a:solidFill>
                  <a:srgbClr val="000000"/>
                </a:solidFill>
                <a:latin typeface="Lexend Deca"/>
                <a:ea typeface="Lexend Deca"/>
                <a:cs typeface="Lexend Deca"/>
                <a:sym typeface="Lexend Deca"/>
              </a:rPr>
              <a:t>_______ x _______ = _______</a:t>
            </a:r>
            <a:r>
              <a:rPr i="1" lang="en" sz="900">
                <a:latin typeface="Lexend Deca"/>
                <a:ea typeface="Lexend Deca"/>
                <a:cs typeface="Lexend Deca"/>
                <a:sym typeface="Lexend Deca"/>
              </a:rPr>
              <a:t> reviews per year</a:t>
            </a:r>
            <a:endParaRPr b="1" sz="900">
              <a:solidFill>
                <a:srgbClr val="000000"/>
              </a:solidFill>
              <a:latin typeface="Lexend Deca"/>
              <a:ea typeface="Lexend Deca"/>
              <a:cs typeface="Lexend Deca"/>
              <a:sym typeface="Lexend Deca"/>
            </a:endParaRPr>
          </a:p>
        </p:txBody>
      </p:sp>
      <p:graphicFrame>
        <p:nvGraphicFramePr>
          <p:cNvPr id="118" name="Google Shape;118;p15"/>
          <p:cNvGraphicFramePr/>
          <p:nvPr/>
        </p:nvGraphicFramePr>
        <p:xfrm>
          <a:off x="756563" y="8146929"/>
          <a:ext cx="3000000" cy="3000000"/>
        </p:xfrm>
        <a:graphic>
          <a:graphicData uri="http://schemas.openxmlformats.org/drawingml/2006/table">
            <a:tbl>
              <a:tblPr>
                <a:noFill/>
                <a:tableStyleId>{5DB31250-BDB3-49FA-B89D-084530EFDD21}</a:tableStyleId>
              </a:tblPr>
              <a:tblGrid>
                <a:gridCol w="4074425"/>
                <a:gridCol w="2154375"/>
              </a:tblGrid>
              <a:tr h="381000">
                <a:tc gridSpan="2">
                  <a:txBody>
                    <a:bodyPr/>
                    <a:lstStyle/>
                    <a:p>
                      <a:pPr indent="0" lvl="0" marL="0" rtl="0" algn="ctr">
                        <a:lnSpc>
                          <a:spcPct val="115000"/>
                        </a:lnSpc>
                        <a:spcBef>
                          <a:spcPts val="0"/>
                        </a:spcBef>
                        <a:spcAft>
                          <a:spcPts val="0"/>
                        </a:spcAft>
                        <a:buNone/>
                      </a:pPr>
                      <a:r>
                        <a:rPr lang="en" sz="1300">
                          <a:latin typeface="Lexend Deca"/>
                          <a:ea typeface="Lexend Deca"/>
                          <a:cs typeface="Lexend Deca"/>
                          <a:sym typeface="Lexend Deca"/>
                        </a:rPr>
                        <a:t>Application workload insights</a:t>
                      </a:r>
                      <a:endParaRPr sz="1300">
                        <a:solidFill>
                          <a:srgbClr val="000000"/>
                        </a:solidFill>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9EBFF"/>
                    </a:solidFill>
                  </a:tcPr>
                </a:tc>
                <a:tc hMerge="1"/>
              </a:tr>
              <a:tr h="381000">
                <a:tc>
                  <a:txBody>
                    <a:bodyPr/>
                    <a:lstStyle/>
                    <a:p>
                      <a:pPr indent="0" lvl="0" marL="0" rtl="0" algn="l">
                        <a:lnSpc>
                          <a:spcPct val="115000"/>
                        </a:lnSpc>
                        <a:spcBef>
                          <a:spcPts val="0"/>
                        </a:spcBef>
                        <a:spcAft>
                          <a:spcPts val="0"/>
                        </a:spcAft>
                        <a:buNone/>
                      </a:pPr>
                      <a:r>
                        <a:rPr lang="en" sz="900">
                          <a:solidFill>
                            <a:srgbClr val="000000"/>
                          </a:solidFill>
                          <a:latin typeface="Lexend Deca"/>
                          <a:ea typeface="Lexend Deca"/>
                          <a:cs typeface="Lexend Deca"/>
                          <a:sym typeface="Lexend Deca"/>
                        </a:rPr>
                        <a:t>Is the workload read-heavy or write-heavy?</a:t>
                      </a:r>
                      <a:endParaRPr sz="90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Lexend Deca"/>
                          <a:ea typeface="Lexend Deca"/>
                          <a:cs typeface="Lexend Deca"/>
                          <a:sym typeface="Lexend Deca"/>
                        </a:rPr>
                        <a:t>☐</a:t>
                      </a:r>
                      <a:r>
                        <a:rPr lang="en" sz="900">
                          <a:latin typeface="Lexend Deca"/>
                          <a:ea typeface="Lexend Deca"/>
                          <a:cs typeface="Lexend Deca"/>
                          <a:sym typeface="Lexend Deca"/>
                        </a:rPr>
                        <a:t> read-heavy   </a:t>
                      </a:r>
                      <a:r>
                        <a:rPr lang="en" sz="1200">
                          <a:solidFill>
                            <a:schemeClr val="dk1"/>
                          </a:solidFill>
                          <a:latin typeface="Lexend Deca"/>
                          <a:ea typeface="Lexend Deca"/>
                          <a:cs typeface="Lexend Deca"/>
                          <a:sym typeface="Lexend Deca"/>
                        </a:rPr>
                        <a:t>☐</a:t>
                      </a:r>
                      <a:r>
                        <a:rPr lang="en" sz="900">
                          <a:solidFill>
                            <a:schemeClr val="dk1"/>
                          </a:solidFill>
                          <a:latin typeface="Lexend Deca"/>
                          <a:ea typeface="Lexend Deca"/>
                          <a:cs typeface="Lexend Deca"/>
                          <a:sym typeface="Lexend Deca"/>
                        </a:rPr>
                        <a:t> write-heavy </a:t>
                      </a:r>
                      <a:endParaRPr sz="90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chemeClr val="lt1"/>
                    </a:solidFill>
                  </a:tcPr>
                </a:tc>
              </a:tr>
              <a:tr h="381000">
                <a:tc>
                  <a:txBody>
                    <a:bodyPr/>
                    <a:lstStyle/>
                    <a:p>
                      <a:pPr indent="0" lvl="0" marL="0" rtl="0" algn="l">
                        <a:lnSpc>
                          <a:spcPct val="115000"/>
                        </a:lnSpc>
                        <a:spcBef>
                          <a:spcPts val="0"/>
                        </a:spcBef>
                        <a:spcAft>
                          <a:spcPts val="0"/>
                        </a:spcAft>
                        <a:buNone/>
                      </a:pPr>
                      <a:r>
                        <a:rPr lang="en" sz="900">
                          <a:solidFill>
                            <a:srgbClr val="000000"/>
                          </a:solidFill>
                          <a:latin typeface="Lexend Deca"/>
                          <a:ea typeface="Lexend Deca"/>
                          <a:cs typeface="Lexend Deca"/>
                          <a:sym typeface="Lexend Deca"/>
                        </a:rPr>
                        <a:t>What is the most frequent operation in the application?</a:t>
                      </a:r>
                      <a:endParaRPr sz="90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Lexend Deca"/>
                          <a:ea typeface="Lexend Deca"/>
                          <a:cs typeface="Lexend Deca"/>
                          <a:sym typeface="Lexend Deca"/>
                        </a:rPr>
                        <a:t>☐</a:t>
                      </a:r>
                      <a:r>
                        <a:rPr lang="en" sz="900">
                          <a:solidFill>
                            <a:schemeClr val="dk1"/>
                          </a:solidFill>
                          <a:latin typeface="Lexend Deca"/>
                          <a:ea typeface="Lexend Deca"/>
                          <a:cs typeface="Lexend Deca"/>
                          <a:sym typeface="Lexend Deca"/>
                        </a:rPr>
                        <a:t> fetch book    </a:t>
                      </a:r>
                      <a:r>
                        <a:rPr lang="en" sz="1200">
                          <a:solidFill>
                            <a:schemeClr val="dk1"/>
                          </a:solidFill>
                          <a:latin typeface="Lexend Deca"/>
                          <a:ea typeface="Lexend Deca"/>
                          <a:cs typeface="Lexend Deca"/>
                          <a:sym typeface="Lexend Deca"/>
                        </a:rPr>
                        <a:t>☐</a:t>
                      </a:r>
                      <a:r>
                        <a:rPr lang="en" sz="900">
                          <a:solidFill>
                            <a:schemeClr val="dk1"/>
                          </a:solidFill>
                          <a:latin typeface="Lexend Deca"/>
                          <a:ea typeface="Lexend Deca"/>
                          <a:cs typeface="Lexend Deca"/>
                          <a:sym typeface="Lexend Deca"/>
                        </a:rPr>
                        <a:t> fetch author</a:t>
                      </a:r>
                      <a:endParaRPr sz="90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chemeClr val="lt1"/>
                    </a:solidFill>
                  </a:tcPr>
                </a:tc>
              </a:tr>
              <a:tr h="433850">
                <a:tc>
                  <a:txBody>
                    <a:bodyPr/>
                    <a:lstStyle/>
                    <a:p>
                      <a:pPr indent="0" lvl="0" marL="0" rtl="0" algn="l">
                        <a:lnSpc>
                          <a:spcPct val="115000"/>
                        </a:lnSpc>
                        <a:spcBef>
                          <a:spcPts val="0"/>
                        </a:spcBef>
                        <a:spcAft>
                          <a:spcPts val="0"/>
                        </a:spcAft>
                        <a:buNone/>
                      </a:pPr>
                      <a:r>
                        <a:rPr lang="en" sz="900">
                          <a:solidFill>
                            <a:srgbClr val="000000"/>
                          </a:solidFill>
                          <a:latin typeface="Lexend Deca"/>
                          <a:ea typeface="Lexend Deca"/>
                          <a:cs typeface="Lexend Deca"/>
                          <a:sym typeface="Lexend Deca"/>
                        </a:rPr>
                        <a:t>Based on the frequency of operations in the application, should the data model be optimized for books queries or authors queries?</a:t>
                      </a:r>
                      <a:endParaRPr sz="90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solidFill>
                            <a:schemeClr val="dk1"/>
                          </a:solidFill>
                          <a:latin typeface="Lexend Deca"/>
                          <a:ea typeface="Lexend Deca"/>
                          <a:cs typeface="Lexend Deca"/>
                          <a:sym typeface="Lexend Deca"/>
                        </a:rPr>
                        <a:t>☐</a:t>
                      </a:r>
                      <a:r>
                        <a:rPr lang="en" sz="900">
                          <a:solidFill>
                            <a:schemeClr val="dk1"/>
                          </a:solidFill>
                          <a:latin typeface="Lexend Deca"/>
                          <a:ea typeface="Lexend Deca"/>
                          <a:cs typeface="Lexend Deca"/>
                          <a:sym typeface="Lexend Deca"/>
                        </a:rPr>
                        <a:t> optimized for book queries</a:t>
                      </a:r>
                      <a:endParaRPr sz="900">
                        <a:solidFill>
                          <a:schemeClr val="dk1"/>
                        </a:solidFill>
                        <a:latin typeface="Lexend Deca"/>
                        <a:ea typeface="Lexend Deca"/>
                        <a:cs typeface="Lexend Deca"/>
                        <a:sym typeface="Lexend Deca"/>
                      </a:endParaRPr>
                    </a:p>
                    <a:p>
                      <a:pPr indent="0" lvl="0" marL="0" rtl="0" algn="l">
                        <a:spcBef>
                          <a:spcPts val="0"/>
                        </a:spcBef>
                        <a:spcAft>
                          <a:spcPts val="0"/>
                        </a:spcAft>
                        <a:buClr>
                          <a:schemeClr val="dk1"/>
                        </a:buClr>
                        <a:buSzPts val="1100"/>
                        <a:buFont typeface="Arial"/>
                        <a:buNone/>
                      </a:pPr>
                      <a:r>
                        <a:rPr lang="en" sz="1200">
                          <a:solidFill>
                            <a:schemeClr val="dk1"/>
                          </a:solidFill>
                          <a:latin typeface="Lexend Deca"/>
                          <a:ea typeface="Lexend Deca"/>
                          <a:cs typeface="Lexend Deca"/>
                          <a:sym typeface="Lexend Deca"/>
                        </a:rPr>
                        <a:t>☐</a:t>
                      </a:r>
                      <a:r>
                        <a:rPr lang="en" sz="900">
                          <a:solidFill>
                            <a:schemeClr val="dk1"/>
                          </a:solidFill>
                          <a:latin typeface="Lexend Deca"/>
                          <a:ea typeface="Lexend Deca"/>
                          <a:cs typeface="Lexend Deca"/>
                          <a:sym typeface="Lexend Deca"/>
                        </a:rPr>
                        <a:t> optimized for author queries</a:t>
                      </a:r>
                      <a:endParaRPr sz="900">
                        <a:solidFill>
                          <a:schemeClr val="dk1"/>
                        </a:solidFill>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sz="900">
                          <a:latin typeface="Lexend Deca"/>
                          <a:ea typeface="Lexend Deca"/>
                          <a:cs typeface="Lexend Deca"/>
                          <a:sym typeface="Lexend Deca"/>
                        </a:rPr>
                        <a:t>Does the number of reviews on popular books grow without bound (continue to increase indefinitely)?</a:t>
                      </a:r>
                      <a:endParaRPr sz="90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Lexend Deca"/>
                          <a:ea typeface="Lexend Deca"/>
                          <a:cs typeface="Lexend Deca"/>
                          <a:sym typeface="Lexend Deca"/>
                        </a:rPr>
                        <a:t>☐</a:t>
                      </a:r>
                      <a:r>
                        <a:rPr lang="en" sz="900">
                          <a:solidFill>
                            <a:schemeClr val="dk1"/>
                          </a:solidFill>
                          <a:latin typeface="Lexend Deca"/>
                          <a:ea typeface="Lexend Deca"/>
                          <a:cs typeface="Lexend Deca"/>
                          <a:sym typeface="Lexend Deca"/>
                        </a:rPr>
                        <a:t> yes   </a:t>
                      </a:r>
                      <a:r>
                        <a:rPr lang="en" sz="1200">
                          <a:solidFill>
                            <a:schemeClr val="dk1"/>
                          </a:solidFill>
                          <a:latin typeface="Lexend Deca"/>
                          <a:ea typeface="Lexend Deca"/>
                          <a:cs typeface="Lexend Deca"/>
                          <a:sym typeface="Lexend Deca"/>
                        </a:rPr>
                        <a:t>☐</a:t>
                      </a:r>
                      <a:r>
                        <a:rPr lang="en" sz="900">
                          <a:solidFill>
                            <a:schemeClr val="dk1"/>
                          </a:solidFill>
                          <a:latin typeface="Lexend Deca"/>
                          <a:ea typeface="Lexend Deca"/>
                          <a:cs typeface="Lexend Deca"/>
                          <a:sym typeface="Lexend Deca"/>
                        </a:rPr>
                        <a:t> no </a:t>
                      </a:r>
                      <a:endParaRPr sz="90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chemeClr val="lt1"/>
                    </a:solidFill>
                  </a:tcPr>
                </a:tc>
              </a:tr>
            </a:tbl>
          </a:graphicData>
        </a:graphic>
      </p:graphicFrame>
      <p:sp>
        <p:nvSpPr>
          <p:cNvPr id="119" name="Google Shape;119;p15"/>
          <p:cNvSpPr txBox="1"/>
          <p:nvPr/>
        </p:nvSpPr>
        <p:spPr>
          <a:xfrm>
            <a:off x="1980063" y="10301047"/>
            <a:ext cx="36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00"/>
                </a:solidFill>
                <a:latin typeface="Lexend Deca Light"/>
                <a:ea typeface="Lexend Deca Light"/>
                <a:cs typeface="Lexend Deca Light"/>
                <a:sym typeface="Lexend Deca Light"/>
              </a:rPr>
              <a:t>- </a:t>
            </a:r>
            <a:r>
              <a:rPr lang="en">
                <a:latin typeface="Lexend Deca Light"/>
                <a:ea typeface="Lexend Deca Light"/>
                <a:cs typeface="Lexend Deca Light"/>
                <a:sym typeface="Lexend Deca Light"/>
              </a:rPr>
              <a:t>3</a:t>
            </a:r>
            <a:r>
              <a:rPr lang="en">
                <a:solidFill>
                  <a:srgbClr val="000000"/>
                </a:solidFill>
                <a:latin typeface="Lexend Deca Light"/>
                <a:ea typeface="Lexend Deca Light"/>
                <a:cs typeface="Lexend Deca Light"/>
                <a:sym typeface="Lexend Deca Light"/>
              </a:rPr>
              <a:t> -</a:t>
            </a:r>
            <a:endParaRPr>
              <a:solidFill>
                <a:srgbClr val="000000"/>
              </a:solidFill>
              <a:latin typeface="Lexend Deca Light"/>
              <a:ea typeface="Lexend Deca Light"/>
              <a:cs typeface="Lexend Deca Light"/>
              <a:sym typeface="Lexend Deca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nvSpPr>
        <p:spPr>
          <a:xfrm>
            <a:off x="462963" y="10800"/>
            <a:ext cx="6663600" cy="105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Lexend Deca"/>
                <a:ea typeface="Lexend Deca"/>
                <a:cs typeface="Lexend Deca"/>
                <a:sym typeface="Lexend Deca"/>
              </a:rPr>
              <a:t>Exercise 3.</a:t>
            </a:r>
            <a:r>
              <a:rPr lang="en" sz="2100">
                <a:solidFill>
                  <a:schemeClr val="dk1"/>
                </a:solidFill>
                <a:latin typeface="Lexend Deca"/>
                <a:ea typeface="Lexend Deca"/>
                <a:cs typeface="Lexend Deca"/>
                <a:sym typeface="Lexend Deca"/>
              </a:rPr>
              <a:t> Model the relationships</a:t>
            </a:r>
            <a:endParaRPr sz="2100">
              <a:latin typeface="Lexend Deca"/>
              <a:ea typeface="Lexend Deca"/>
              <a:cs typeface="Lexend Deca"/>
              <a:sym typeface="Lexend Deca"/>
            </a:endParaRPr>
          </a:p>
        </p:txBody>
      </p:sp>
      <p:sp>
        <p:nvSpPr>
          <p:cNvPr id="125" name="Google Shape;125;p16"/>
          <p:cNvSpPr txBox="1"/>
          <p:nvPr/>
        </p:nvSpPr>
        <p:spPr>
          <a:xfrm>
            <a:off x="1980075" y="10261868"/>
            <a:ext cx="36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00"/>
                </a:solidFill>
                <a:latin typeface="Lexend Deca Light"/>
                <a:ea typeface="Lexend Deca Light"/>
                <a:cs typeface="Lexend Deca Light"/>
                <a:sym typeface="Lexend Deca Light"/>
              </a:rPr>
              <a:t>- </a:t>
            </a:r>
            <a:r>
              <a:rPr lang="en">
                <a:latin typeface="Lexend Deca Light"/>
                <a:ea typeface="Lexend Deca Light"/>
                <a:cs typeface="Lexend Deca Light"/>
                <a:sym typeface="Lexend Deca Light"/>
              </a:rPr>
              <a:t>4</a:t>
            </a:r>
            <a:r>
              <a:rPr lang="en">
                <a:solidFill>
                  <a:srgbClr val="000000"/>
                </a:solidFill>
                <a:latin typeface="Lexend Deca Light"/>
                <a:ea typeface="Lexend Deca Light"/>
                <a:cs typeface="Lexend Deca Light"/>
                <a:sym typeface="Lexend Deca Light"/>
              </a:rPr>
              <a:t> -</a:t>
            </a:r>
            <a:endParaRPr>
              <a:solidFill>
                <a:srgbClr val="000000"/>
              </a:solidFill>
              <a:latin typeface="Lexend Deca Light"/>
              <a:ea typeface="Lexend Deca Light"/>
              <a:cs typeface="Lexend Deca Light"/>
              <a:sym typeface="Lexend Deca Light"/>
            </a:endParaRPr>
          </a:p>
        </p:txBody>
      </p:sp>
      <p:sp>
        <p:nvSpPr>
          <p:cNvPr id="126" name="Google Shape;126;p16"/>
          <p:cNvSpPr/>
          <p:nvPr/>
        </p:nvSpPr>
        <p:spPr>
          <a:xfrm>
            <a:off x="734025" y="908350"/>
            <a:ext cx="6121500" cy="1145700"/>
          </a:xfrm>
          <a:prstGeom prst="rect">
            <a:avLst/>
          </a:prstGeom>
          <a:solidFill>
            <a:srgbClr val="F9EBFF"/>
          </a:solidFill>
          <a:ln cap="flat" cmpd="sng" w="9525">
            <a:solidFill>
              <a:srgbClr val="001E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Lexend Deca"/>
                <a:ea typeface="Lexend Deca"/>
                <a:cs typeface="Lexend Deca"/>
                <a:sym typeface="Lexend Deca"/>
              </a:rPr>
              <a:t>Instructions: </a:t>
            </a:r>
            <a:r>
              <a:rPr lang="en" sz="1000">
                <a:solidFill>
                  <a:schemeClr val="dk1"/>
                </a:solidFill>
                <a:latin typeface="Lexend Deca Light"/>
                <a:ea typeface="Lexend Deca Light"/>
                <a:cs typeface="Lexend Deca Light"/>
                <a:sym typeface="Lexend Deca Light"/>
              </a:rPr>
              <a:t>For each relationship, consider the guideline questions above the table and then:</a:t>
            </a:r>
            <a:br>
              <a:rPr lang="en" sz="1000">
                <a:solidFill>
                  <a:schemeClr val="dk1"/>
                </a:solidFill>
                <a:latin typeface="Lexend Deca Light"/>
                <a:ea typeface="Lexend Deca Light"/>
                <a:cs typeface="Lexend Deca Light"/>
                <a:sym typeface="Lexend Deca Light"/>
              </a:rPr>
            </a:br>
            <a:endParaRPr sz="500">
              <a:solidFill>
                <a:schemeClr val="dk1"/>
              </a:solidFill>
              <a:latin typeface="Lexend Deca Light"/>
              <a:ea typeface="Lexend Deca Light"/>
              <a:cs typeface="Lexend Deca Light"/>
              <a:sym typeface="Lexend Deca Light"/>
            </a:endParaRPr>
          </a:p>
          <a:p>
            <a:pPr indent="0" lvl="0" marL="0" rtl="0" algn="l">
              <a:lnSpc>
                <a:spcPct val="115000"/>
              </a:lnSpc>
              <a:spcBef>
                <a:spcPts val="0"/>
              </a:spcBef>
              <a:spcAft>
                <a:spcPts val="0"/>
              </a:spcAft>
              <a:buNone/>
            </a:pPr>
            <a:r>
              <a:rPr lang="en" sz="1000">
                <a:solidFill>
                  <a:schemeClr val="dk1"/>
                </a:solidFill>
                <a:latin typeface="Lexend Deca Light"/>
                <a:ea typeface="Lexend Deca Light"/>
                <a:cs typeface="Lexend Deca Light"/>
                <a:sym typeface="Lexend Deca Light"/>
              </a:rPr>
              <a:t>1. Determine the type of the relationship: one-to-one, one-to-few (low cardinality), </a:t>
            </a:r>
            <a:r>
              <a:rPr lang="en" sz="1000">
                <a:solidFill>
                  <a:schemeClr val="dk1"/>
                </a:solidFill>
                <a:latin typeface="Lexend Deca Light"/>
                <a:ea typeface="Lexend Deca Light"/>
                <a:cs typeface="Lexend Deca Light"/>
                <a:sym typeface="Lexend Deca Light"/>
              </a:rPr>
              <a:t>one-to-many, </a:t>
            </a:r>
            <a:r>
              <a:rPr lang="en" sz="1000">
                <a:solidFill>
                  <a:schemeClr val="dk1"/>
                </a:solidFill>
                <a:latin typeface="Lexend Deca Light"/>
                <a:ea typeface="Lexend Deca Light"/>
                <a:cs typeface="Lexend Deca Light"/>
                <a:sym typeface="Lexend Deca Light"/>
              </a:rPr>
              <a:t>one-to-zillions (high cardinality), many-to-many, etc.</a:t>
            </a:r>
            <a:endParaRPr sz="1000">
              <a:solidFill>
                <a:schemeClr val="dk1"/>
              </a:solidFill>
              <a:latin typeface="Lexend Deca Light"/>
              <a:ea typeface="Lexend Deca Light"/>
              <a:cs typeface="Lexend Deca Light"/>
              <a:sym typeface="Lexend Deca Light"/>
            </a:endParaRPr>
          </a:p>
          <a:p>
            <a:pPr indent="0" lvl="0" marL="0" rtl="0" algn="l">
              <a:lnSpc>
                <a:spcPct val="115000"/>
              </a:lnSpc>
              <a:spcBef>
                <a:spcPts val="0"/>
              </a:spcBef>
              <a:spcAft>
                <a:spcPts val="0"/>
              </a:spcAft>
              <a:buNone/>
            </a:pPr>
            <a:r>
              <a:rPr lang="en" sz="1000">
                <a:solidFill>
                  <a:schemeClr val="dk1"/>
                </a:solidFill>
                <a:latin typeface="Lexend Deca Light"/>
                <a:ea typeface="Lexend Deca Light"/>
                <a:cs typeface="Lexend Deca Light"/>
                <a:sym typeface="Lexend Deca Light"/>
              </a:rPr>
              <a:t>2. Decide whether to use embedding or referencing.</a:t>
            </a:r>
            <a:endParaRPr sz="1000">
              <a:solidFill>
                <a:schemeClr val="dk1"/>
              </a:solidFill>
              <a:latin typeface="Lexend Deca Light"/>
              <a:ea typeface="Lexend Deca Light"/>
              <a:cs typeface="Lexend Deca Light"/>
              <a:sym typeface="Lexend Deca Light"/>
            </a:endParaRPr>
          </a:p>
          <a:p>
            <a:pPr indent="0" lvl="0" marL="0" rtl="0" algn="l">
              <a:lnSpc>
                <a:spcPct val="115000"/>
              </a:lnSpc>
              <a:spcBef>
                <a:spcPts val="0"/>
              </a:spcBef>
              <a:spcAft>
                <a:spcPts val="0"/>
              </a:spcAft>
              <a:buNone/>
            </a:pPr>
            <a:r>
              <a:rPr lang="en" sz="1000">
                <a:solidFill>
                  <a:schemeClr val="dk1"/>
                </a:solidFill>
                <a:latin typeface="Lexend Deca Light"/>
                <a:ea typeface="Lexend Deca Light"/>
                <a:cs typeface="Lexend Deca Light"/>
                <a:sym typeface="Lexend Deca Light"/>
              </a:rPr>
              <a:t>3. Specify which side of the relationship should store the embedded data or references.</a:t>
            </a:r>
            <a:endParaRPr sz="1000">
              <a:latin typeface="Lexend Deca Light"/>
              <a:ea typeface="Lexend Deca Light"/>
              <a:cs typeface="Lexend Deca Light"/>
              <a:sym typeface="Lexend Deca Light"/>
            </a:endParaRPr>
          </a:p>
        </p:txBody>
      </p:sp>
      <p:graphicFrame>
        <p:nvGraphicFramePr>
          <p:cNvPr id="127" name="Google Shape;127;p16"/>
          <p:cNvGraphicFramePr/>
          <p:nvPr/>
        </p:nvGraphicFramePr>
        <p:xfrm>
          <a:off x="464959" y="2233460"/>
          <a:ext cx="3000000" cy="3000000"/>
        </p:xfrm>
        <a:graphic>
          <a:graphicData uri="http://schemas.openxmlformats.org/drawingml/2006/table">
            <a:tbl>
              <a:tblPr>
                <a:noFill/>
                <a:tableStyleId>{5DB31250-BDB3-49FA-B89D-084530EFDD21}</a:tableStyleId>
              </a:tblPr>
              <a:tblGrid>
                <a:gridCol w="1980900"/>
                <a:gridCol w="814300"/>
                <a:gridCol w="960850"/>
                <a:gridCol w="960850"/>
                <a:gridCol w="960850"/>
                <a:gridCol w="960850"/>
              </a:tblGrid>
              <a:tr h="399600">
                <a:tc gridSpan="6">
                  <a:txBody>
                    <a:bodyPr/>
                    <a:lstStyle/>
                    <a:p>
                      <a:pPr indent="0" lvl="0" marL="0" rtl="0" algn="l">
                        <a:lnSpc>
                          <a:spcPct val="115000"/>
                        </a:lnSpc>
                        <a:spcBef>
                          <a:spcPts val="0"/>
                        </a:spcBef>
                        <a:spcAft>
                          <a:spcPts val="0"/>
                        </a:spcAft>
                        <a:buClr>
                          <a:schemeClr val="dk1"/>
                        </a:buClr>
                        <a:buSzPts val="1100"/>
                        <a:buFont typeface="Arial"/>
                        <a:buNone/>
                      </a:pPr>
                      <a:r>
                        <a:rPr b="1" lang="en" sz="900">
                          <a:solidFill>
                            <a:schemeClr val="dk1"/>
                          </a:solidFill>
                          <a:latin typeface="Lexend Deca"/>
                          <a:ea typeface="Lexend Deca"/>
                          <a:cs typeface="Lexend Deca"/>
                          <a:sym typeface="Lexend Deca"/>
                        </a:rPr>
                        <a:t>Go together:</a:t>
                      </a:r>
                      <a:r>
                        <a:rPr lang="en" sz="900">
                          <a:solidFill>
                            <a:schemeClr val="dk1"/>
                          </a:solidFill>
                          <a:latin typeface="Lexend Deca Light"/>
                          <a:ea typeface="Lexend Deca Light"/>
                          <a:cs typeface="Lexend Deca Light"/>
                          <a:sym typeface="Lexend Deca Light"/>
                        </a:rPr>
                        <a:t> Do the pieces of information express a "has-a," "contains," or similar relationship?</a:t>
                      </a:r>
                      <a:endParaRPr sz="900">
                        <a:solidFill>
                          <a:schemeClr val="dk1"/>
                        </a:solidFill>
                        <a:latin typeface="Lexend Deca Light"/>
                        <a:ea typeface="Lexend Deca Light"/>
                        <a:cs typeface="Lexend Deca Light"/>
                        <a:sym typeface="Lexend Deca Light"/>
                      </a:endParaRPr>
                    </a:p>
                    <a:p>
                      <a:pPr indent="0" lvl="0" marL="0" rtl="0" algn="l">
                        <a:lnSpc>
                          <a:spcPct val="115000"/>
                        </a:lnSpc>
                        <a:spcBef>
                          <a:spcPts val="0"/>
                        </a:spcBef>
                        <a:spcAft>
                          <a:spcPts val="0"/>
                        </a:spcAft>
                        <a:buNone/>
                      </a:pPr>
                      <a:r>
                        <a:rPr b="1" lang="en" sz="900">
                          <a:solidFill>
                            <a:schemeClr val="dk1"/>
                          </a:solidFill>
                          <a:latin typeface="Lexend Deca"/>
                          <a:ea typeface="Lexend Deca"/>
                          <a:cs typeface="Lexend Deca"/>
                          <a:sym typeface="Lexend Deca"/>
                        </a:rPr>
                        <a:t>Document growth:</a:t>
                      </a:r>
                      <a:r>
                        <a:rPr lang="en" sz="900">
                          <a:solidFill>
                            <a:schemeClr val="dk1"/>
                          </a:solidFill>
                          <a:latin typeface="Lexend Deca Light"/>
                          <a:ea typeface="Lexend Deca Light"/>
                          <a:cs typeface="Lexend Deca Light"/>
                          <a:sym typeface="Lexend Deca Light"/>
                        </a:rPr>
                        <a:t> If embedding, would the embedded piece grow without bound?</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c hMerge="1"/>
                <a:tc hMerge="1"/>
                <a:tc hMerge="1"/>
                <a:tc hMerge="1"/>
              </a:tr>
              <a:tr h="399600">
                <a:tc>
                  <a:txBody>
                    <a:bodyPr/>
                    <a:lstStyle/>
                    <a:p>
                      <a:pPr indent="0" lvl="0" marL="0" rtl="0" algn="l">
                        <a:spcBef>
                          <a:spcPts val="0"/>
                        </a:spcBef>
                        <a:spcAft>
                          <a:spcPts val="0"/>
                        </a:spcAft>
                        <a:buNone/>
                      </a:pPr>
                      <a:r>
                        <a:rPr b="1" lang="en" sz="900">
                          <a:latin typeface="Lexend Deca"/>
                          <a:ea typeface="Lexend Deca"/>
                          <a:cs typeface="Lexend Deca"/>
                          <a:sym typeface="Lexend Deca"/>
                        </a:rPr>
                        <a:t>Relationship</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Type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Go together?</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Document growth?</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Embed or reference?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Which side?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82700">
                <a:tc>
                  <a:txBody>
                    <a:bodyPr/>
                    <a:lstStyle/>
                    <a:p>
                      <a:pPr indent="0" lvl="0" marL="0" rtl="0" algn="l">
                        <a:spcBef>
                          <a:spcPts val="0"/>
                        </a:spcBef>
                        <a:spcAft>
                          <a:spcPts val="0"/>
                        </a:spcAft>
                        <a:buNone/>
                      </a:pPr>
                      <a:r>
                        <a:rPr lang="en" sz="900">
                          <a:latin typeface="Lexend Deca"/>
                          <a:ea typeface="Lexend Deca"/>
                          <a:cs typeface="Lexend Deca"/>
                          <a:sym typeface="Lexend Deca"/>
                        </a:rPr>
                        <a:t>User - Contact information (object with email and address)</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 / No</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 / No</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2700">
                <a:tc>
                  <a:txBody>
                    <a:bodyPr/>
                    <a:lstStyle/>
                    <a:p>
                      <a:pPr indent="0" lvl="0" marL="0" rtl="0" algn="l">
                        <a:spcBef>
                          <a:spcPts val="0"/>
                        </a:spcBef>
                        <a:spcAft>
                          <a:spcPts val="0"/>
                        </a:spcAft>
                        <a:buNone/>
                      </a:pPr>
                      <a:r>
                        <a:rPr lang="en" sz="900">
                          <a:latin typeface="Lexend Deca"/>
                          <a:ea typeface="Lexend Deca"/>
                          <a:cs typeface="Lexend Deca"/>
                          <a:sym typeface="Lexend Deca"/>
                        </a:rPr>
                        <a:t>Author - Author alias</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 / No</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Yes/No</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28" name="Google Shape;128;p16"/>
          <p:cNvGraphicFramePr/>
          <p:nvPr/>
        </p:nvGraphicFramePr>
        <p:xfrm>
          <a:off x="462976" y="4171496"/>
          <a:ext cx="3000000" cy="3000000"/>
        </p:xfrm>
        <a:graphic>
          <a:graphicData uri="http://schemas.openxmlformats.org/drawingml/2006/table">
            <a:tbl>
              <a:tblPr>
                <a:noFill/>
                <a:tableStyleId>{5DB31250-BDB3-49FA-B89D-084530EFDD21}</a:tableStyleId>
              </a:tblPr>
              <a:tblGrid>
                <a:gridCol w="1982875"/>
                <a:gridCol w="1285350"/>
                <a:gridCol w="1123450"/>
                <a:gridCol w="1123450"/>
                <a:gridCol w="1123450"/>
              </a:tblGrid>
              <a:tr h="399600">
                <a:tc gridSpan="5">
                  <a:txBody>
                    <a:bodyPr/>
                    <a:lstStyle/>
                    <a:p>
                      <a:pPr indent="0" lvl="0" marL="0" rtl="0" algn="l">
                        <a:lnSpc>
                          <a:spcPct val="115000"/>
                        </a:lnSpc>
                        <a:spcBef>
                          <a:spcPts val="0"/>
                        </a:spcBef>
                        <a:spcAft>
                          <a:spcPts val="0"/>
                        </a:spcAft>
                        <a:buClr>
                          <a:srgbClr val="000000"/>
                        </a:buClr>
                        <a:buSzPts val="1100"/>
                        <a:buFont typeface="Arial"/>
                        <a:buNone/>
                      </a:pPr>
                      <a:r>
                        <a:rPr b="1" lang="en" sz="900">
                          <a:solidFill>
                            <a:schemeClr val="dk1"/>
                          </a:solidFill>
                          <a:latin typeface="Lexend Deca"/>
                          <a:ea typeface="Lexend Deca"/>
                          <a:cs typeface="Lexend Deca"/>
                          <a:sym typeface="Lexend Deca"/>
                        </a:rPr>
                        <a:t>High cardinality: </a:t>
                      </a:r>
                      <a:r>
                        <a:rPr lang="en" sz="900">
                          <a:solidFill>
                            <a:schemeClr val="dk1"/>
                          </a:solidFill>
                          <a:latin typeface="Lexend Deca Light"/>
                          <a:ea typeface="Lexend Deca Light"/>
                          <a:cs typeface="Lexend Deca Light"/>
                          <a:sym typeface="Lexend Deca Light"/>
                        </a:rPr>
                        <a:t>Does the “many” side of the relationship contain a large or rapidly growing number of unique values?</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c hMerge="1"/>
                <a:tc hMerge="1"/>
                <a:tc hMerge="1"/>
              </a:tr>
              <a:tr h="399600">
                <a:tc>
                  <a:txBody>
                    <a:bodyPr/>
                    <a:lstStyle/>
                    <a:p>
                      <a:pPr indent="0" lvl="0" marL="0" rtl="0" algn="l">
                        <a:spcBef>
                          <a:spcPts val="0"/>
                        </a:spcBef>
                        <a:spcAft>
                          <a:spcPts val="0"/>
                        </a:spcAft>
                        <a:buNone/>
                      </a:pPr>
                      <a:r>
                        <a:rPr b="1" lang="en" sz="900">
                          <a:latin typeface="Lexend Deca"/>
                          <a:ea typeface="Lexend Deca"/>
                          <a:cs typeface="Lexend Deca"/>
                          <a:sym typeface="Lexend Deca"/>
                        </a:rPr>
                        <a:t>Relationship</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Type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High cardinality?</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Embed or reference?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Which side?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82700">
                <a:tc>
                  <a:txBody>
                    <a:bodyPr/>
                    <a:lstStyle/>
                    <a:p>
                      <a:pPr indent="0" lvl="0" marL="0" rtl="0" algn="l">
                        <a:spcBef>
                          <a:spcPts val="0"/>
                        </a:spcBef>
                        <a:spcAft>
                          <a:spcPts val="0"/>
                        </a:spcAft>
                        <a:buNone/>
                      </a:pPr>
                      <a:r>
                        <a:rPr lang="en" sz="900">
                          <a:latin typeface="Lexend Deca"/>
                          <a:ea typeface="Lexend Deca"/>
                          <a:cs typeface="Lexend Deca"/>
                          <a:sym typeface="Lexend Deca"/>
                        </a:rPr>
                        <a:t>Book - Review</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 / No</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2700">
                <a:tc>
                  <a:txBody>
                    <a:bodyPr/>
                    <a:lstStyle/>
                    <a:p>
                      <a:pPr indent="0" lvl="0" marL="0" rtl="0" algn="l">
                        <a:spcBef>
                          <a:spcPts val="0"/>
                        </a:spcBef>
                        <a:spcAft>
                          <a:spcPts val="0"/>
                        </a:spcAft>
                        <a:buNone/>
                      </a:pPr>
                      <a:r>
                        <a:rPr lang="en" sz="900">
                          <a:latin typeface="Lexend Deca"/>
                          <a:ea typeface="Lexend Deca"/>
                          <a:cs typeface="Lexend Deca"/>
                          <a:sym typeface="Lexend Deca"/>
                        </a:rPr>
                        <a:t>User - Loan</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 / No</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29" name="Google Shape;129;p16"/>
          <p:cNvGraphicFramePr/>
          <p:nvPr/>
        </p:nvGraphicFramePr>
        <p:xfrm>
          <a:off x="462976" y="5882606"/>
          <a:ext cx="3000000" cy="3000000"/>
        </p:xfrm>
        <a:graphic>
          <a:graphicData uri="http://schemas.openxmlformats.org/drawingml/2006/table">
            <a:tbl>
              <a:tblPr>
                <a:noFill/>
                <a:tableStyleId>{5DB31250-BDB3-49FA-B89D-084530EFDD21}</a:tableStyleId>
              </a:tblPr>
              <a:tblGrid>
                <a:gridCol w="1982875"/>
                <a:gridCol w="1285350"/>
                <a:gridCol w="1123450"/>
                <a:gridCol w="1123450"/>
                <a:gridCol w="1123450"/>
              </a:tblGrid>
              <a:tr h="399600">
                <a:tc gridSpan="5">
                  <a:txBody>
                    <a:bodyPr/>
                    <a:lstStyle/>
                    <a:p>
                      <a:pPr indent="0" lvl="0" marL="0" rtl="0" algn="l">
                        <a:lnSpc>
                          <a:spcPct val="115000"/>
                        </a:lnSpc>
                        <a:spcBef>
                          <a:spcPts val="0"/>
                        </a:spcBef>
                        <a:spcAft>
                          <a:spcPts val="0"/>
                        </a:spcAft>
                        <a:buNone/>
                      </a:pPr>
                      <a:r>
                        <a:rPr b="1" lang="en" sz="900">
                          <a:solidFill>
                            <a:schemeClr val="dk1"/>
                          </a:solidFill>
                          <a:latin typeface="Lexend Deca"/>
                          <a:ea typeface="Lexend Deca"/>
                          <a:cs typeface="Lexend Deca"/>
                          <a:sym typeface="Lexend Deca"/>
                        </a:rPr>
                        <a:t>Accessed separately:</a:t>
                      </a:r>
                      <a:r>
                        <a:rPr lang="en" sz="900">
                          <a:solidFill>
                            <a:schemeClr val="dk1"/>
                          </a:solidFill>
                          <a:latin typeface="Lexend Deca Light"/>
                          <a:ea typeface="Lexend Deca Light"/>
                          <a:cs typeface="Lexend Deca Light"/>
                          <a:sym typeface="Lexend Deca Light"/>
                        </a:rPr>
                        <a:t> Are the related entities frequently accessed separately?</a:t>
                      </a:r>
                      <a:endParaRPr sz="900">
                        <a:solidFill>
                          <a:schemeClr val="dk1"/>
                        </a:solidFill>
                        <a:latin typeface="Lexend Deca Light"/>
                        <a:ea typeface="Lexend Deca Light"/>
                        <a:cs typeface="Lexend Deca Light"/>
                        <a:sym typeface="Lexend Deca Light"/>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c hMerge="1"/>
                <a:tc hMerge="1"/>
                <a:tc hMerge="1"/>
              </a:tr>
              <a:tr h="399600">
                <a:tc>
                  <a:txBody>
                    <a:bodyPr/>
                    <a:lstStyle/>
                    <a:p>
                      <a:pPr indent="0" lvl="0" marL="0" rtl="0" algn="l">
                        <a:spcBef>
                          <a:spcPts val="0"/>
                        </a:spcBef>
                        <a:spcAft>
                          <a:spcPts val="0"/>
                        </a:spcAft>
                        <a:buNone/>
                      </a:pPr>
                      <a:r>
                        <a:rPr b="1" lang="en" sz="900">
                          <a:latin typeface="Lexend Deca"/>
                          <a:ea typeface="Lexend Deca"/>
                          <a:cs typeface="Lexend Deca"/>
                          <a:sym typeface="Lexend Deca"/>
                        </a:rPr>
                        <a:t>Relationship</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Type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Accessed separately</a:t>
                      </a:r>
                      <a:r>
                        <a:rPr b="1" lang="en" sz="900">
                          <a:solidFill>
                            <a:schemeClr val="dk1"/>
                          </a:solidFill>
                          <a:latin typeface="Lexend Deca"/>
                          <a:ea typeface="Lexend Deca"/>
                          <a:cs typeface="Lexend Deca"/>
                          <a:sym typeface="Lexend Deca"/>
                        </a:rPr>
                        <a:t>?</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Embed or reference?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Which side?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82700">
                <a:tc>
                  <a:txBody>
                    <a:bodyPr/>
                    <a:lstStyle/>
                    <a:p>
                      <a:pPr indent="0" lvl="0" marL="0" rtl="0" algn="l">
                        <a:spcBef>
                          <a:spcPts val="0"/>
                        </a:spcBef>
                        <a:spcAft>
                          <a:spcPts val="0"/>
                        </a:spcAft>
                        <a:buNone/>
                      </a:pPr>
                      <a:r>
                        <a:rPr lang="en" sz="900">
                          <a:latin typeface="Lexend Deca"/>
                          <a:ea typeface="Lexend Deca"/>
                          <a:cs typeface="Lexend Deca"/>
                          <a:sym typeface="Lexend Deca"/>
                        </a:rPr>
                        <a:t>User - Reservation</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latin typeface="Lexend Deca"/>
                          <a:ea typeface="Lexend Deca"/>
                          <a:cs typeface="Lexend Deca"/>
                          <a:sym typeface="Lexend Deca"/>
                        </a:rPr>
                        <a:t>one-to-many</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 / No</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2700">
                <a:tc>
                  <a:txBody>
                    <a:bodyPr/>
                    <a:lstStyle/>
                    <a:p>
                      <a:pPr indent="0" lvl="0" marL="0" rtl="0" algn="l">
                        <a:spcBef>
                          <a:spcPts val="0"/>
                        </a:spcBef>
                        <a:spcAft>
                          <a:spcPts val="0"/>
                        </a:spcAft>
                        <a:buNone/>
                      </a:pPr>
                      <a:r>
                        <a:rPr lang="en" sz="900">
                          <a:latin typeface="Lexend Deca"/>
                          <a:ea typeface="Lexend Deca"/>
                          <a:cs typeface="Lexend Deca"/>
                          <a:sym typeface="Lexend Deca"/>
                        </a:rPr>
                        <a:t>Book - Reservation</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one-to-many</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 / No</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30" name="Google Shape;130;p16"/>
          <p:cNvGraphicFramePr/>
          <p:nvPr/>
        </p:nvGraphicFramePr>
        <p:xfrm>
          <a:off x="462976" y="7593717"/>
          <a:ext cx="3000000" cy="3000000"/>
        </p:xfrm>
        <a:graphic>
          <a:graphicData uri="http://schemas.openxmlformats.org/drawingml/2006/table">
            <a:tbl>
              <a:tblPr>
                <a:noFill/>
                <a:tableStyleId>{5DB31250-BDB3-49FA-B89D-084530EFDD21}</a:tableStyleId>
              </a:tblPr>
              <a:tblGrid>
                <a:gridCol w="1982875"/>
                <a:gridCol w="1461175"/>
                <a:gridCol w="1597250"/>
                <a:gridCol w="1597250"/>
              </a:tblGrid>
              <a:tr h="542075">
                <a:tc gridSpan="4">
                  <a:txBody>
                    <a:bodyPr/>
                    <a:lstStyle/>
                    <a:p>
                      <a:pPr indent="0" lvl="0" marL="0" rtl="0" algn="l">
                        <a:lnSpc>
                          <a:spcPct val="115000"/>
                        </a:lnSpc>
                        <a:spcBef>
                          <a:spcPts val="0"/>
                        </a:spcBef>
                        <a:spcAft>
                          <a:spcPts val="0"/>
                        </a:spcAft>
                        <a:buNone/>
                      </a:pPr>
                      <a:r>
                        <a:rPr lang="en" sz="900">
                          <a:solidFill>
                            <a:schemeClr val="dk1"/>
                          </a:solidFill>
                          <a:latin typeface="Lexend Deca Light"/>
                          <a:ea typeface="Lexend Deca Light"/>
                          <a:cs typeface="Lexend Deca Light"/>
                          <a:sym typeface="Lexend Deca Light"/>
                        </a:rPr>
                        <a:t>The app has book and author details pages. You established in the previous exercise that the book page is queried more often than the author page. Based on this, how would you model this relationship?</a:t>
                      </a:r>
                      <a:endParaRPr sz="900">
                        <a:solidFill>
                          <a:schemeClr val="dk1"/>
                        </a:solidFill>
                        <a:latin typeface="Lexend Deca Light"/>
                        <a:ea typeface="Lexend Deca Light"/>
                        <a:cs typeface="Lexend Deca Light"/>
                        <a:sym typeface="Lexend Deca Light"/>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c hMerge="1"/>
                <a:tc hMerge="1"/>
              </a:tr>
              <a:tr h="339625">
                <a:tc>
                  <a:txBody>
                    <a:bodyPr/>
                    <a:lstStyle/>
                    <a:p>
                      <a:pPr indent="0" lvl="0" marL="0" rtl="0" algn="l">
                        <a:spcBef>
                          <a:spcPts val="0"/>
                        </a:spcBef>
                        <a:spcAft>
                          <a:spcPts val="0"/>
                        </a:spcAft>
                        <a:buNone/>
                      </a:pPr>
                      <a:r>
                        <a:rPr b="1" lang="en" sz="900">
                          <a:latin typeface="Lexend Deca"/>
                          <a:ea typeface="Lexend Deca"/>
                          <a:cs typeface="Lexend Deca"/>
                          <a:sym typeface="Lexend Deca"/>
                        </a:rPr>
                        <a:t>Relationship</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Type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Embed or reference?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Which side?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81875">
                <a:tc>
                  <a:txBody>
                    <a:bodyPr/>
                    <a:lstStyle/>
                    <a:p>
                      <a:pPr indent="0" lvl="0" marL="0" rtl="0" algn="l">
                        <a:spcBef>
                          <a:spcPts val="0"/>
                        </a:spcBef>
                        <a:spcAft>
                          <a:spcPts val="0"/>
                        </a:spcAft>
                        <a:buNone/>
                      </a:pPr>
                      <a:r>
                        <a:rPr lang="en" sz="900">
                          <a:latin typeface="Lexend Deca"/>
                          <a:ea typeface="Lexend Deca"/>
                          <a:cs typeface="Lexend Deca"/>
                          <a:sym typeface="Lexend Deca"/>
                        </a:rPr>
                        <a:t>Book - Author</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31" name="Google Shape;131;p16"/>
          <p:cNvGraphicFramePr/>
          <p:nvPr/>
        </p:nvGraphicFramePr>
        <p:xfrm>
          <a:off x="462951" y="8986477"/>
          <a:ext cx="3000000" cy="3000000"/>
        </p:xfrm>
        <a:graphic>
          <a:graphicData uri="http://schemas.openxmlformats.org/drawingml/2006/table">
            <a:tbl>
              <a:tblPr>
                <a:noFill/>
                <a:tableStyleId>{5DB31250-BDB3-49FA-B89D-084530EFDD21}</a:tableStyleId>
              </a:tblPr>
              <a:tblGrid>
                <a:gridCol w="1982900"/>
                <a:gridCol w="1461150"/>
                <a:gridCol w="1597250"/>
                <a:gridCol w="1597250"/>
              </a:tblGrid>
              <a:tr h="399600">
                <a:tc gridSpan="4">
                  <a:txBody>
                    <a:bodyPr/>
                    <a:lstStyle/>
                    <a:p>
                      <a:pPr indent="0" lvl="0" marL="0" rtl="0" algn="l">
                        <a:lnSpc>
                          <a:spcPct val="115000"/>
                        </a:lnSpc>
                        <a:spcBef>
                          <a:spcPts val="0"/>
                        </a:spcBef>
                        <a:spcAft>
                          <a:spcPts val="0"/>
                        </a:spcAft>
                        <a:buNone/>
                      </a:pPr>
                      <a:r>
                        <a:rPr lang="en" sz="900">
                          <a:solidFill>
                            <a:schemeClr val="dk1"/>
                          </a:solidFill>
                          <a:latin typeface="Lexend Deca Light"/>
                          <a:ea typeface="Lexend Deca Light"/>
                          <a:cs typeface="Lexend Deca Light"/>
                          <a:sym typeface="Lexend Deca Light"/>
                        </a:rPr>
                        <a:t>The app needs to support filtering books by publisher. Only the publisher's name and country must be stored and no other functionality involves publishers. Based on this, how would you model this relationship?</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c hMerge="1"/>
                <a:tc hMerge="1"/>
              </a:tr>
              <a:tr h="399600">
                <a:tc>
                  <a:txBody>
                    <a:bodyPr/>
                    <a:lstStyle/>
                    <a:p>
                      <a:pPr indent="0" lvl="0" marL="0" rtl="0" algn="l">
                        <a:spcBef>
                          <a:spcPts val="0"/>
                        </a:spcBef>
                        <a:spcAft>
                          <a:spcPts val="0"/>
                        </a:spcAft>
                        <a:buNone/>
                      </a:pPr>
                      <a:r>
                        <a:rPr b="1" lang="en" sz="900">
                          <a:latin typeface="Lexend Deca"/>
                          <a:ea typeface="Lexend Deca"/>
                          <a:cs typeface="Lexend Deca"/>
                          <a:sym typeface="Lexend Deca"/>
                        </a:rPr>
                        <a:t>Relationship</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Type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Embed or reference?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Which side?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82700">
                <a:tc>
                  <a:txBody>
                    <a:bodyPr/>
                    <a:lstStyle/>
                    <a:p>
                      <a:pPr indent="0" lvl="0" marL="0" rtl="0" algn="l">
                        <a:spcBef>
                          <a:spcPts val="0"/>
                        </a:spcBef>
                        <a:spcAft>
                          <a:spcPts val="0"/>
                        </a:spcAft>
                        <a:buNone/>
                      </a:pPr>
                      <a:r>
                        <a:rPr lang="en" sz="900">
                          <a:latin typeface="Lexend Deca"/>
                          <a:ea typeface="Lexend Deca"/>
                          <a:cs typeface="Lexend Deca"/>
                          <a:sym typeface="Lexend Deca"/>
                        </a:rPr>
                        <a:t>Book - Publisher</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7"/>
          <p:cNvPicPr preferRelativeResize="0"/>
          <p:nvPr/>
        </p:nvPicPr>
        <p:blipFill rotWithShape="1">
          <a:blip r:embed="rId3">
            <a:alphaModFix/>
          </a:blip>
          <a:srcRect b="-4577" l="0" r="26991" t="31456"/>
          <a:stretch/>
        </p:blipFill>
        <p:spPr>
          <a:xfrm flipH="1" rot="10800000">
            <a:off x="4485078" y="7589122"/>
            <a:ext cx="3104445" cy="3109355"/>
          </a:xfrm>
          <a:prstGeom prst="rect">
            <a:avLst/>
          </a:prstGeom>
          <a:noFill/>
          <a:ln>
            <a:noFill/>
          </a:ln>
        </p:spPr>
      </p:pic>
      <p:pic>
        <p:nvPicPr>
          <p:cNvPr id="137" name="Google Shape;137;p17"/>
          <p:cNvPicPr preferRelativeResize="0"/>
          <p:nvPr/>
        </p:nvPicPr>
        <p:blipFill rotWithShape="1">
          <a:blip r:embed="rId4">
            <a:alphaModFix/>
          </a:blip>
          <a:srcRect b="19" l="0" r="14170" t="19"/>
          <a:stretch/>
        </p:blipFill>
        <p:spPr>
          <a:xfrm rot="5400000">
            <a:off x="4816834" y="7925788"/>
            <a:ext cx="2679990" cy="2865405"/>
          </a:xfrm>
          <a:prstGeom prst="rect">
            <a:avLst/>
          </a:prstGeom>
          <a:noFill/>
          <a:ln>
            <a:noFill/>
          </a:ln>
        </p:spPr>
      </p:pic>
      <p:sp>
        <p:nvSpPr>
          <p:cNvPr id="138" name="Google Shape;138;p17"/>
          <p:cNvSpPr txBox="1"/>
          <p:nvPr/>
        </p:nvSpPr>
        <p:spPr>
          <a:xfrm>
            <a:off x="524200" y="107325"/>
            <a:ext cx="7291500" cy="1059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Lexend Deca"/>
                <a:ea typeface="Lexend Deca"/>
                <a:cs typeface="Lexend Deca"/>
                <a:sym typeface="Lexend Deca"/>
              </a:rPr>
              <a:t>Embedding vs Referencing Guidelines</a:t>
            </a:r>
            <a:endParaRPr sz="2500">
              <a:solidFill>
                <a:srgbClr val="000000"/>
              </a:solidFill>
              <a:latin typeface="Lexend Deca"/>
              <a:ea typeface="Lexend Deca"/>
              <a:cs typeface="Lexend Deca"/>
              <a:sym typeface="Lexend Deca"/>
            </a:endParaRPr>
          </a:p>
        </p:txBody>
      </p:sp>
      <p:sp>
        <p:nvSpPr>
          <p:cNvPr id="139" name="Google Shape;139;p17"/>
          <p:cNvSpPr txBox="1"/>
          <p:nvPr/>
        </p:nvSpPr>
        <p:spPr>
          <a:xfrm>
            <a:off x="600400" y="6949750"/>
            <a:ext cx="7291500" cy="689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Lexend Deca"/>
                <a:ea typeface="Lexend Deca"/>
                <a:cs typeface="Lexend Deca"/>
                <a:sym typeface="Lexend Deca"/>
              </a:rPr>
              <a:t>Schema Design Anti-Patterns</a:t>
            </a:r>
            <a:endParaRPr sz="2500">
              <a:solidFill>
                <a:srgbClr val="000000"/>
              </a:solidFill>
              <a:latin typeface="Lexend Deca"/>
              <a:ea typeface="Lexend Deca"/>
              <a:cs typeface="Lexend Deca"/>
              <a:sym typeface="Lexend Deca"/>
            </a:endParaRPr>
          </a:p>
        </p:txBody>
      </p:sp>
      <p:sp>
        <p:nvSpPr>
          <p:cNvPr id="140" name="Google Shape;140;p17"/>
          <p:cNvSpPr txBox="1"/>
          <p:nvPr/>
        </p:nvSpPr>
        <p:spPr>
          <a:xfrm>
            <a:off x="615650" y="7721738"/>
            <a:ext cx="7019400" cy="1824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Lexend Deca"/>
              <a:buAutoNum type="arabicPeriod"/>
            </a:pPr>
            <a:r>
              <a:rPr lang="en" sz="1100">
                <a:solidFill>
                  <a:schemeClr val="dk1"/>
                </a:solidFill>
                <a:latin typeface="Lexend Deca"/>
                <a:ea typeface="Lexend Deca"/>
                <a:cs typeface="Lexend Deca"/>
                <a:sym typeface="Lexend Deca"/>
              </a:rPr>
              <a:t>Unbounded arrays</a:t>
            </a:r>
            <a:endParaRPr sz="1100">
              <a:solidFill>
                <a:schemeClr val="dk1"/>
              </a:solidFill>
              <a:latin typeface="Lexend Deca"/>
              <a:ea typeface="Lexend Deca"/>
              <a:cs typeface="Lexend Deca"/>
              <a:sym typeface="Lexend Deca"/>
            </a:endParaRPr>
          </a:p>
          <a:p>
            <a:pPr indent="-298450" lvl="0" marL="457200" rtl="0" algn="l">
              <a:lnSpc>
                <a:spcPct val="115000"/>
              </a:lnSpc>
              <a:spcBef>
                <a:spcPts val="0"/>
              </a:spcBef>
              <a:spcAft>
                <a:spcPts val="0"/>
              </a:spcAft>
              <a:buClr>
                <a:schemeClr val="dk1"/>
              </a:buClr>
              <a:buSzPts val="1100"/>
              <a:buFont typeface="Lexend Deca"/>
              <a:buAutoNum type="arabicPeriod"/>
            </a:pPr>
            <a:r>
              <a:rPr lang="en" sz="1100">
                <a:solidFill>
                  <a:schemeClr val="dk1"/>
                </a:solidFill>
                <a:latin typeface="Lexend Deca"/>
                <a:ea typeface="Lexend Deca"/>
                <a:cs typeface="Lexend Deca"/>
                <a:sym typeface="Lexend Deca"/>
              </a:rPr>
              <a:t>Bloated documents</a:t>
            </a:r>
            <a:endParaRPr sz="1100">
              <a:solidFill>
                <a:schemeClr val="dk1"/>
              </a:solidFill>
              <a:latin typeface="Lexend Deca"/>
              <a:ea typeface="Lexend Deca"/>
              <a:cs typeface="Lexend Deca"/>
              <a:sym typeface="Lexend Deca"/>
            </a:endParaRPr>
          </a:p>
          <a:p>
            <a:pPr indent="-298450" lvl="0" marL="457200" rtl="0" algn="l">
              <a:lnSpc>
                <a:spcPct val="115000"/>
              </a:lnSpc>
              <a:spcBef>
                <a:spcPts val="0"/>
              </a:spcBef>
              <a:spcAft>
                <a:spcPts val="0"/>
              </a:spcAft>
              <a:buClr>
                <a:schemeClr val="dk1"/>
              </a:buClr>
              <a:buSzPts val="1100"/>
              <a:buFont typeface="Lexend Deca"/>
              <a:buAutoNum type="arabicPeriod"/>
            </a:pPr>
            <a:r>
              <a:rPr lang="en" sz="1100">
                <a:solidFill>
                  <a:schemeClr val="dk1"/>
                </a:solidFill>
                <a:latin typeface="Lexend Deca"/>
                <a:ea typeface="Lexend Deca"/>
                <a:cs typeface="Lexend Deca"/>
                <a:sym typeface="Lexend Deca"/>
              </a:rPr>
              <a:t>Massive number of collections</a:t>
            </a:r>
            <a:endParaRPr sz="1100">
              <a:solidFill>
                <a:schemeClr val="dk1"/>
              </a:solidFill>
              <a:latin typeface="Lexend Deca"/>
              <a:ea typeface="Lexend Deca"/>
              <a:cs typeface="Lexend Deca"/>
              <a:sym typeface="Lexend Deca"/>
            </a:endParaRPr>
          </a:p>
          <a:p>
            <a:pPr indent="-298450" lvl="0" marL="457200" rtl="0" algn="l">
              <a:lnSpc>
                <a:spcPct val="115000"/>
              </a:lnSpc>
              <a:spcBef>
                <a:spcPts val="0"/>
              </a:spcBef>
              <a:spcAft>
                <a:spcPts val="0"/>
              </a:spcAft>
              <a:buClr>
                <a:schemeClr val="dk1"/>
              </a:buClr>
              <a:buSzPts val="1100"/>
              <a:buFont typeface="Lexend Deca"/>
              <a:buAutoNum type="arabicPeriod"/>
            </a:pPr>
            <a:r>
              <a:rPr lang="en" sz="1100">
                <a:solidFill>
                  <a:schemeClr val="dk1"/>
                </a:solidFill>
                <a:latin typeface="Lexend Deca"/>
                <a:ea typeface="Lexend Deca"/>
                <a:cs typeface="Lexend Deca"/>
                <a:sym typeface="Lexend Deca"/>
              </a:rPr>
              <a:t>Unnecessary indexes</a:t>
            </a:r>
            <a:endParaRPr sz="1100">
              <a:solidFill>
                <a:schemeClr val="dk1"/>
              </a:solidFill>
              <a:latin typeface="Lexend Deca"/>
              <a:ea typeface="Lexend Deca"/>
              <a:cs typeface="Lexend Deca"/>
              <a:sym typeface="Lexend Deca"/>
            </a:endParaRPr>
          </a:p>
          <a:p>
            <a:pPr indent="-298450" lvl="0" marL="457200" rtl="0" algn="l">
              <a:lnSpc>
                <a:spcPct val="115000"/>
              </a:lnSpc>
              <a:spcBef>
                <a:spcPts val="0"/>
              </a:spcBef>
              <a:spcAft>
                <a:spcPts val="0"/>
              </a:spcAft>
              <a:buClr>
                <a:schemeClr val="dk1"/>
              </a:buClr>
              <a:buSzPts val="1100"/>
              <a:buFont typeface="Lexend Deca"/>
              <a:buAutoNum type="arabicPeriod"/>
            </a:pPr>
            <a:r>
              <a:rPr lang="en" sz="1100">
                <a:solidFill>
                  <a:schemeClr val="dk1"/>
                </a:solidFill>
                <a:latin typeface="Lexend Deca"/>
                <a:ea typeface="Lexend Deca"/>
                <a:cs typeface="Lexend Deca"/>
                <a:sym typeface="Lexend Deca"/>
              </a:rPr>
              <a:t>Separating data that is accessed together</a:t>
            </a:r>
            <a:endParaRPr sz="1100">
              <a:solidFill>
                <a:schemeClr val="dk1"/>
              </a:solidFill>
              <a:latin typeface="Lexend Deca"/>
              <a:ea typeface="Lexend Deca"/>
              <a:cs typeface="Lexend Deca"/>
              <a:sym typeface="Lexend Deca"/>
            </a:endParaRPr>
          </a:p>
          <a:p>
            <a:pPr indent="-298450" lvl="0" marL="457200" rtl="0" algn="l">
              <a:lnSpc>
                <a:spcPct val="115000"/>
              </a:lnSpc>
              <a:spcBef>
                <a:spcPts val="0"/>
              </a:spcBef>
              <a:spcAft>
                <a:spcPts val="0"/>
              </a:spcAft>
              <a:buClr>
                <a:schemeClr val="dk1"/>
              </a:buClr>
              <a:buSzPts val="1100"/>
              <a:buFont typeface="Lexend Deca"/>
              <a:buAutoNum type="arabicPeriod"/>
            </a:pPr>
            <a:r>
              <a:rPr lang="en" sz="1100">
                <a:solidFill>
                  <a:schemeClr val="dk1"/>
                </a:solidFill>
                <a:latin typeface="Lexend Deca"/>
                <a:ea typeface="Lexend Deca"/>
                <a:cs typeface="Lexend Deca"/>
                <a:sym typeface="Lexend Deca"/>
              </a:rPr>
              <a:t>Case-insensitive queries without case-insensitive indexes</a:t>
            </a:r>
            <a:endParaRPr sz="1100">
              <a:solidFill>
                <a:schemeClr val="dk1"/>
              </a:solidFill>
              <a:latin typeface="Lexend Deca"/>
              <a:ea typeface="Lexend Deca"/>
              <a:cs typeface="Lexend Deca"/>
              <a:sym typeface="Lexend Deca"/>
            </a:endParaRPr>
          </a:p>
        </p:txBody>
      </p:sp>
      <p:graphicFrame>
        <p:nvGraphicFramePr>
          <p:cNvPr id="141" name="Google Shape;141;p17"/>
          <p:cNvGraphicFramePr/>
          <p:nvPr/>
        </p:nvGraphicFramePr>
        <p:xfrm>
          <a:off x="600404" y="1368157"/>
          <a:ext cx="3000000" cy="3000000"/>
        </p:xfrm>
        <a:graphic>
          <a:graphicData uri="http://schemas.openxmlformats.org/drawingml/2006/table">
            <a:tbl>
              <a:tblPr>
                <a:noFill/>
                <a:tableStyleId>{5DB31250-BDB3-49FA-B89D-084530EFDD21}</a:tableStyleId>
              </a:tblPr>
              <a:tblGrid>
                <a:gridCol w="1277625"/>
                <a:gridCol w="3499525"/>
                <a:gridCol w="794350"/>
                <a:gridCol w="873625"/>
              </a:tblGrid>
              <a:tr h="358675">
                <a:tc>
                  <a:txBody>
                    <a:bodyPr/>
                    <a:lstStyle/>
                    <a:p>
                      <a:pPr indent="0" lvl="0" marL="0" rtl="0" algn="l">
                        <a:spcBef>
                          <a:spcPts val="0"/>
                        </a:spcBef>
                        <a:spcAft>
                          <a:spcPts val="0"/>
                        </a:spcAft>
                        <a:buNone/>
                      </a:pPr>
                      <a:r>
                        <a:rPr b="1" lang="en" sz="1100">
                          <a:solidFill>
                            <a:srgbClr val="FFFFFF"/>
                          </a:solidFill>
                          <a:latin typeface="Lexend Deca"/>
                          <a:ea typeface="Lexend Deca"/>
                          <a:cs typeface="Lexend Deca"/>
                          <a:sym typeface="Lexend Deca"/>
                        </a:rPr>
                        <a:t>Guideline Name</a:t>
                      </a:r>
                      <a:endParaRPr b="1" sz="1100">
                        <a:solidFill>
                          <a:srgbClr val="FFFFFF"/>
                        </a:solidFill>
                        <a:latin typeface="Lexend Deca"/>
                        <a:ea typeface="Lexend Deca"/>
                        <a:cs typeface="Lexend Deca"/>
                        <a:sym typeface="Lexend Deca"/>
                      </a:endParaRPr>
                    </a:p>
                  </a:txBody>
                  <a:tcPr marT="48625" marB="48625" marR="44650" marL="44650" anchor="ctr">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00684A"/>
                    </a:solidFill>
                  </a:tcPr>
                </a:tc>
                <a:tc>
                  <a:txBody>
                    <a:bodyPr/>
                    <a:lstStyle/>
                    <a:p>
                      <a:pPr indent="0" lvl="0" marL="0" rtl="0" algn="l">
                        <a:spcBef>
                          <a:spcPts val="0"/>
                        </a:spcBef>
                        <a:spcAft>
                          <a:spcPts val="0"/>
                        </a:spcAft>
                        <a:buNone/>
                      </a:pPr>
                      <a:r>
                        <a:rPr b="1" lang="en" sz="1100">
                          <a:solidFill>
                            <a:srgbClr val="FFFFFF"/>
                          </a:solidFill>
                          <a:latin typeface="Lexend Deca"/>
                          <a:ea typeface="Lexend Deca"/>
                          <a:cs typeface="Lexend Deca"/>
                          <a:sym typeface="Lexend Deca"/>
                        </a:rPr>
                        <a:t>Question</a:t>
                      </a:r>
                      <a:endParaRPr b="1" sz="1100">
                        <a:solidFill>
                          <a:srgbClr val="FFFFFF"/>
                        </a:solidFill>
                        <a:latin typeface="Lexend Deca"/>
                        <a:ea typeface="Lexend Deca"/>
                        <a:cs typeface="Lexend Deca"/>
                        <a:sym typeface="Lexend Deca"/>
                      </a:endParaRPr>
                    </a:p>
                  </a:txBody>
                  <a:tcPr marT="48625" marB="48625" marR="44650" marL="44650" anchor="ctr">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00684A"/>
                    </a:solidFill>
                  </a:tcPr>
                </a:tc>
                <a:tc>
                  <a:txBody>
                    <a:bodyPr/>
                    <a:lstStyle/>
                    <a:p>
                      <a:pPr indent="0" lvl="0" marL="0" rtl="0" algn="ctr">
                        <a:spcBef>
                          <a:spcPts val="0"/>
                        </a:spcBef>
                        <a:spcAft>
                          <a:spcPts val="0"/>
                        </a:spcAft>
                        <a:buNone/>
                      </a:pPr>
                      <a:r>
                        <a:rPr b="1" lang="en" sz="1100">
                          <a:solidFill>
                            <a:srgbClr val="FFFFFF"/>
                          </a:solidFill>
                          <a:latin typeface="Lexend Deca"/>
                          <a:ea typeface="Lexend Deca"/>
                          <a:cs typeface="Lexend Deca"/>
                          <a:sym typeface="Lexend Deca"/>
                        </a:rPr>
                        <a:t>Embed</a:t>
                      </a:r>
                      <a:endParaRPr b="1" sz="1100">
                        <a:solidFill>
                          <a:srgbClr val="FFFFFF"/>
                        </a:solidFill>
                        <a:latin typeface="Lexend Deca"/>
                        <a:ea typeface="Lexend Deca"/>
                        <a:cs typeface="Lexend Deca"/>
                        <a:sym typeface="Lexend Deca"/>
                      </a:endParaRPr>
                    </a:p>
                  </a:txBody>
                  <a:tcPr marT="48625" marB="48625" marR="44650" marL="44650" anchor="ctr">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00684A"/>
                    </a:solidFill>
                  </a:tcPr>
                </a:tc>
                <a:tc>
                  <a:txBody>
                    <a:bodyPr/>
                    <a:lstStyle/>
                    <a:p>
                      <a:pPr indent="0" lvl="0" marL="0" rtl="0" algn="ctr">
                        <a:spcBef>
                          <a:spcPts val="0"/>
                        </a:spcBef>
                        <a:spcAft>
                          <a:spcPts val="0"/>
                        </a:spcAft>
                        <a:buNone/>
                      </a:pPr>
                      <a:r>
                        <a:rPr b="1" lang="en" sz="1100">
                          <a:solidFill>
                            <a:srgbClr val="FFFFFF"/>
                          </a:solidFill>
                          <a:latin typeface="Lexend Deca"/>
                          <a:ea typeface="Lexend Deca"/>
                          <a:cs typeface="Lexend Deca"/>
                          <a:sym typeface="Lexend Deca"/>
                        </a:rPr>
                        <a:t>Reference</a:t>
                      </a:r>
                      <a:endParaRPr b="1" sz="1100">
                        <a:solidFill>
                          <a:srgbClr val="FFFFFF"/>
                        </a:solidFill>
                        <a:latin typeface="Lexend Deca"/>
                        <a:ea typeface="Lexend Deca"/>
                        <a:cs typeface="Lexend Deca"/>
                        <a:sym typeface="Lexend Deca"/>
                      </a:endParaRPr>
                    </a:p>
                  </a:txBody>
                  <a:tcPr marT="48625" marB="48625" marR="44650" marL="44650" anchor="ctr">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00684A"/>
                    </a:solidFill>
                  </a:tcPr>
                </a:tc>
              </a:tr>
              <a:tr h="297250">
                <a:tc>
                  <a:txBody>
                    <a:bodyPr/>
                    <a:lstStyle/>
                    <a:p>
                      <a:pPr indent="0" lvl="0" marL="0" rtl="0" algn="l">
                        <a:spcBef>
                          <a:spcPts val="0"/>
                        </a:spcBef>
                        <a:spcAft>
                          <a:spcPts val="0"/>
                        </a:spcAft>
                        <a:buNone/>
                      </a:pPr>
                      <a:r>
                        <a:rPr lang="en" sz="1100">
                          <a:latin typeface="Lexend Deca"/>
                          <a:ea typeface="Lexend Deca"/>
                          <a:cs typeface="Lexend Deca"/>
                          <a:sym typeface="Lexend Deca"/>
                        </a:rPr>
                        <a:t>Simplicity</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Lexend Deca"/>
                          <a:ea typeface="Lexend Deca"/>
                          <a:cs typeface="Lexend Deca"/>
                          <a:sym typeface="Lexend Deca"/>
                        </a:rPr>
                        <a:t>Would keeping the pieces of information together lead to a simpler data model and code?</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Yes</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ctr">
                        <a:spcBef>
                          <a:spcPts val="0"/>
                        </a:spcBef>
                        <a:spcAft>
                          <a:spcPts val="0"/>
                        </a:spcAft>
                        <a:buNone/>
                      </a:pPr>
                      <a:r>
                        <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r>
              <a:tr h="297250">
                <a:tc>
                  <a:txBody>
                    <a:bodyPr/>
                    <a:lstStyle/>
                    <a:p>
                      <a:pPr indent="0" lvl="0" marL="0" rtl="0" algn="l">
                        <a:spcBef>
                          <a:spcPts val="0"/>
                        </a:spcBef>
                        <a:spcAft>
                          <a:spcPts val="0"/>
                        </a:spcAft>
                        <a:buNone/>
                      </a:pPr>
                      <a:r>
                        <a:rPr lang="en" sz="1100">
                          <a:latin typeface="Lexend Deca"/>
                          <a:ea typeface="Lexend Deca"/>
                          <a:cs typeface="Lexend Deca"/>
                          <a:sym typeface="Lexend Deca"/>
                        </a:rPr>
                        <a:t>Go Together</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lang="en" sz="1100">
                          <a:latin typeface="Lexend Deca"/>
                          <a:ea typeface="Lexend Deca"/>
                          <a:cs typeface="Lexend Deca"/>
                          <a:sym typeface="Lexend Deca"/>
                        </a:rPr>
                        <a:t>Do the pieces of information express a "has-a," "contains," or similar relationship?</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Yes</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ctr">
                        <a:spcBef>
                          <a:spcPts val="0"/>
                        </a:spcBef>
                        <a:spcAft>
                          <a:spcPts val="0"/>
                        </a:spcAft>
                        <a:buNone/>
                      </a:pPr>
                      <a:r>
                        <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r>
              <a:tr h="297250">
                <a:tc>
                  <a:txBody>
                    <a:bodyPr/>
                    <a:lstStyle/>
                    <a:p>
                      <a:pPr indent="0" lvl="0" marL="0" rtl="0" algn="l">
                        <a:spcBef>
                          <a:spcPts val="0"/>
                        </a:spcBef>
                        <a:spcAft>
                          <a:spcPts val="0"/>
                        </a:spcAft>
                        <a:buNone/>
                      </a:pPr>
                      <a:r>
                        <a:rPr lang="en" sz="1100">
                          <a:latin typeface="Lexend Deca"/>
                          <a:ea typeface="Lexend Deca"/>
                          <a:cs typeface="Lexend Deca"/>
                          <a:sym typeface="Lexend Deca"/>
                        </a:rPr>
                        <a:t>Query Atomicity</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Lexend Deca"/>
                          <a:ea typeface="Lexend Deca"/>
                          <a:cs typeface="Lexend Deca"/>
                          <a:sym typeface="Lexend Deca"/>
                        </a:rPr>
                        <a:t>Does the application query the pieces of information together?</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Yes</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ctr">
                        <a:spcBef>
                          <a:spcPts val="0"/>
                        </a:spcBef>
                        <a:spcAft>
                          <a:spcPts val="0"/>
                        </a:spcAft>
                        <a:buNone/>
                      </a:pPr>
                      <a:r>
                        <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r>
              <a:tr h="297250">
                <a:tc>
                  <a:txBody>
                    <a:bodyPr/>
                    <a:lstStyle/>
                    <a:p>
                      <a:pPr indent="0" lvl="0" marL="0" rtl="0" algn="l">
                        <a:spcBef>
                          <a:spcPts val="0"/>
                        </a:spcBef>
                        <a:spcAft>
                          <a:spcPts val="0"/>
                        </a:spcAft>
                        <a:buNone/>
                      </a:pPr>
                      <a:r>
                        <a:rPr lang="en" sz="1100">
                          <a:latin typeface="Lexend Deca"/>
                          <a:ea typeface="Lexend Deca"/>
                          <a:cs typeface="Lexend Deca"/>
                          <a:sym typeface="Lexend Deca"/>
                        </a:rPr>
                        <a:t>Update Complexity</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lang="en" sz="1100">
                          <a:latin typeface="Lexend Deca"/>
                          <a:ea typeface="Lexend Deca"/>
                          <a:cs typeface="Lexend Deca"/>
                          <a:sym typeface="Lexend Deca"/>
                        </a:rPr>
                        <a:t>Are the pieces of information updated together?</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Yes</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ctr">
                        <a:spcBef>
                          <a:spcPts val="0"/>
                        </a:spcBef>
                        <a:spcAft>
                          <a:spcPts val="0"/>
                        </a:spcAft>
                        <a:buNone/>
                      </a:pPr>
                      <a:r>
                        <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r>
              <a:tr h="297250">
                <a:tc>
                  <a:txBody>
                    <a:bodyPr/>
                    <a:lstStyle/>
                    <a:p>
                      <a:pPr indent="0" lvl="0" marL="0" rtl="0" algn="l">
                        <a:spcBef>
                          <a:spcPts val="0"/>
                        </a:spcBef>
                        <a:spcAft>
                          <a:spcPts val="0"/>
                        </a:spcAft>
                        <a:buNone/>
                      </a:pPr>
                      <a:r>
                        <a:rPr lang="en" sz="1100">
                          <a:latin typeface="Lexend Deca"/>
                          <a:ea typeface="Lexend Deca"/>
                          <a:cs typeface="Lexend Deca"/>
                          <a:sym typeface="Lexend Deca"/>
                        </a:rPr>
                        <a:t>Archival</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Lexend Deca"/>
                          <a:ea typeface="Lexend Deca"/>
                          <a:cs typeface="Lexend Deca"/>
                          <a:sym typeface="Lexend Deca"/>
                        </a:rPr>
                        <a:t>Should the pieces of information be archived at the same time?</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Yes</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ctr">
                        <a:spcBef>
                          <a:spcPts val="0"/>
                        </a:spcBef>
                        <a:spcAft>
                          <a:spcPts val="0"/>
                        </a:spcAft>
                        <a:buNone/>
                      </a:pPr>
                      <a:r>
                        <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r>
              <a:tr h="297250">
                <a:tc>
                  <a:txBody>
                    <a:bodyPr/>
                    <a:lstStyle/>
                    <a:p>
                      <a:pPr indent="0" lvl="0" marL="0" rtl="0" algn="l">
                        <a:spcBef>
                          <a:spcPts val="0"/>
                        </a:spcBef>
                        <a:spcAft>
                          <a:spcPts val="0"/>
                        </a:spcAft>
                        <a:buNone/>
                      </a:pPr>
                      <a:r>
                        <a:rPr lang="en" sz="1100">
                          <a:latin typeface="Lexend Deca"/>
                          <a:ea typeface="Lexend Deca"/>
                          <a:cs typeface="Lexend Deca"/>
                          <a:sym typeface="Lexend Deca"/>
                        </a:rPr>
                        <a:t>Cardinality</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lang="en" sz="1100">
                          <a:latin typeface="Lexend Deca"/>
                          <a:ea typeface="Lexend Deca"/>
                          <a:cs typeface="Lexend Deca"/>
                          <a:sym typeface="Lexend Deca"/>
                        </a:rPr>
                        <a:t>Is there a high cardinality (current or growing) in a "many" side of the relationship?</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No</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Yes</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r>
              <a:tr h="297250">
                <a:tc>
                  <a:txBody>
                    <a:bodyPr/>
                    <a:lstStyle/>
                    <a:p>
                      <a:pPr indent="0" lvl="0" marL="0" rtl="0" algn="l">
                        <a:spcBef>
                          <a:spcPts val="0"/>
                        </a:spcBef>
                        <a:spcAft>
                          <a:spcPts val="0"/>
                        </a:spcAft>
                        <a:buNone/>
                      </a:pPr>
                      <a:r>
                        <a:rPr lang="en" sz="1100">
                          <a:latin typeface="Lexend Deca"/>
                          <a:ea typeface="Lexend Deca"/>
                          <a:cs typeface="Lexend Deca"/>
                          <a:sym typeface="Lexend Deca"/>
                        </a:rPr>
                        <a:t>Data Duplication</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Lexend Deca"/>
                          <a:ea typeface="Lexend Deca"/>
                          <a:cs typeface="Lexend Deca"/>
                          <a:sym typeface="Lexend Deca"/>
                        </a:rPr>
                        <a:t>Would data duplication be too complicated to manage and undesired?</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No</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Yes</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r>
              <a:tr h="297250">
                <a:tc>
                  <a:txBody>
                    <a:bodyPr/>
                    <a:lstStyle/>
                    <a:p>
                      <a:pPr indent="0" lvl="0" marL="0" rtl="0" algn="l">
                        <a:spcBef>
                          <a:spcPts val="0"/>
                        </a:spcBef>
                        <a:spcAft>
                          <a:spcPts val="0"/>
                        </a:spcAft>
                        <a:buNone/>
                      </a:pPr>
                      <a:r>
                        <a:rPr lang="en" sz="1100">
                          <a:latin typeface="Lexend Deca"/>
                          <a:ea typeface="Lexend Deca"/>
                          <a:cs typeface="Lexend Deca"/>
                          <a:sym typeface="Lexend Deca"/>
                        </a:rPr>
                        <a:t>Document Size</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lang="en" sz="1100">
                          <a:latin typeface="Lexend Deca"/>
                          <a:ea typeface="Lexend Deca"/>
                          <a:cs typeface="Lexend Deca"/>
                          <a:sym typeface="Lexend Deca"/>
                        </a:rPr>
                        <a:t>Would the combined size of the pieces of information take too much memory or transfer bandwidth for the application?</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No</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Yes</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r>
              <a:tr h="297250">
                <a:tc>
                  <a:txBody>
                    <a:bodyPr/>
                    <a:lstStyle/>
                    <a:p>
                      <a:pPr indent="0" lvl="0" marL="0" rtl="0" algn="l">
                        <a:spcBef>
                          <a:spcPts val="0"/>
                        </a:spcBef>
                        <a:spcAft>
                          <a:spcPts val="0"/>
                        </a:spcAft>
                        <a:buNone/>
                      </a:pPr>
                      <a:r>
                        <a:rPr lang="en" sz="1100">
                          <a:latin typeface="Lexend Deca"/>
                          <a:ea typeface="Lexend Deca"/>
                          <a:cs typeface="Lexend Deca"/>
                          <a:sym typeface="Lexend Deca"/>
                        </a:rPr>
                        <a:t>Document Growth</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Lexend Deca"/>
                          <a:ea typeface="Lexend Deca"/>
                          <a:cs typeface="Lexend Deca"/>
                          <a:sym typeface="Lexend Deca"/>
                        </a:rPr>
                        <a:t>Would the embedded piece grow without bound?</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No</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Yes</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tcPr>
                </a:tc>
              </a:tr>
              <a:tr h="297250">
                <a:tc>
                  <a:txBody>
                    <a:bodyPr/>
                    <a:lstStyle/>
                    <a:p>
                      <a:pPr indent="0" lvl="0" marL="0" rtl="0" algn="l">
                        <a:spcBef>
                          <a:spcPts val="0"/>
                        </a:spcBef>
                        <a:spcAft>
                          <a:spcPts val="0"/>
                        </a:spcAft>
                        <a:buNone/>
                      </a:pPr>
                      <a:r>
                        <a:rPr lang="en" sz="1100">
                          <a:latin typeface="Lexend Deca"/>
                          <a:ea typeface="Lexend Deca"/>
                          <a:cs typeface="Lexend Deca"/>
                          <a:sym typeface="Lexend Deca"/>
                        </a:rPr>
                        <a:t>Workload</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lang="en" sz="1100">
                          <a:latin typeface="Lexend Deca"/>
                          <a:ea typeface="Lexend Deca"/>
                          <a:cs typeface="Lexend Deca"/>
                          <a:sym typeface="Lexend Deca"/>
                        </a:rPr>
                        <a:t>Are the pieces of information written at different times in a write-heavy workload?</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ctr">
                        <a:spcBef>
                          <a:spcPts val="0"/>
                        </a:spcBef>
                        <a:spcAft>
                          <a:spcPts val="0"/>
                        </a:spcAft>
                        <a:buNone/>
                      </a:pPr>
                      <a:r>
                        <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Yes</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E3FCF7"/>
                    </a:solidFill>
                  </a:tcPr>
                </a:tc>
              </a:tr>
              <a:tr h="297250">
                <a:tc>
                  <a:txBody>
                    <a:bodyPr/>
                    <a:lstStyle/>
                    <a:p>
                      <a:pPr indent="0" lvl="0" marL="0" rtl="0" algn="l">
                        <a:spcBef>
                          <a:spcPts val="0"/>
                        </a:spcBef>
                        <a:spcAft>
                          <a:spcPts val="0"/>
                        </a:spcAft>
                        <a:buNone/>
                      </a:pPr>
                      <a:r>
                        <a:rPr lang="en" sz="1100">
                          <a:latin typeface="Lexend Deca"/>
                          <a:ea typeface="Lexend Deca"/>
                          <a:cs typeface="Lexend Deca"/>
                          <a:sym typeface="Lexend Deca"/>
                        </a:rPr>
                        <a:t>Individuality</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latin typeface="Lexend Deca"/>
                          <a:ea typeface="Lexend Deca"/>
                          <a:cs typeface="Lexend Deca"/>
                          <a:sym typeface="Lexend Deca"/>
                        </a:rPr>
                        <a:t>For the children side of the relationship, can the pieces exist by themselves without a parent?</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100">
                          <a:latin typeface="Lexend Deca"/>
                          <a:ea typeface="Lexend Deca"/>
                          <a:cs typeface="Lexend Deca"/>
                          <a:sym typeface="Lexend Deca"/>
                        </a:rPr>
                        <a:t>Yes</a:t>
                      </a:r>
                      <a:endParaRPr sz="1100">
                        <a:latin typeface="Lexend Deca"/>
                        <a:ea typeface="Lexend Deca"/>
                        <a:cs typeface="Lexend Deca"/>
                        <a:sym typeface="Lexend Deca"/>
                      </a:endParaRPr>
                    </a:p>
                  </a:txBody>
                  <a:tcPr marT="48625" marB="48625" marR="44650" marL="44650">
                    <a:lnL cap="flat" cmpd="sng" w="9525">
                      <a:solidFill>
                        <a:srgbClr val="001E2B"/>
                      </a:solidFill>
                      <a:prstDash val="solid"/>
                      <a:round/>
                      <a:headEnd len="sm" w="sm" type="none"/>
                      <a:tailEnd len="sm" w="sm" type="none"/>
                    </a:lnL>
                    <a:lnR cap="flat" cmpd="sng" w="9525">
                      <a:solidFill>
                        <a:srgbClr val="001E2B"/>
                      </a:solidFill>
                      <a:prstDash val="solid"/>
                      <a:round/>
                      <a:headEnd len="sm" w="sm" type="none"/>
                      <a:tailEnd len="sm" w="sm" type="none"/>
                    </a:lnR>
                    <a:lnT cap="flat" cmpd="sng" w="9525">
                      <a:solidFill>
                        <a:srgbClr val="001E2B"/>
                      </a:solidFill>
                      <a:prstDash val="solid"/>
                      <a:round/>
                      <a:headEnd len="sm" w="sm" type="none"/>
                      <a:tailEnd len="sm" w="sm" type="none"/>
                    </a:lnT>
                    <a:lnB cap="flat" cmpd="sng" w="9525">
                      <a:solidFill>
                        <a:srgbClr val="001E2B"/>
                      </a:solidFill>
                      <a:prstDash val="solid"/>
                      <a:round/>
                      <a:headEnd len="sm" w="sm" type="none"/>
                      <a:tailEnd len="sm" w="sm" type="none"/>
                    </a:lnB>
                    <a:solidFill>
                      <a:srgbClr val="FFFFFF"/>
                    </a:solidFill>
                  </a:tcPr>
                </a:tc>
              </a:tr>
            </a:tbl>
          </a:graphicData>
        </a:graphic>
      </p:graphicFrame>
      <p:sp>
        <p:nvSpPr>
          <p:cNvPr id="142" name="Google Shape;142;p17"/>
          <p:cNvSpPr txBox="1"/>
          <p:nvPr/>
        </p:nvSpPr>
        <p:spPr>
          <a:xfrm>
            <a:off x="1980075" y="10261868"/>
            <a:ext cx="36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00"/>
                </a:solidFill>
                <a:latin typeface="Lexend Deca Light"/>
                <a:ea typeface="Lexend Deca Light"/>
                <a:cs typeface="Lexend Deca Light"/>
                <a:sym typeface="Lexend Deca Light"/>
              </a:rPr>
              <a:t>- </a:t>
            </a:r>
            <a:r>
              <a:rPr lang="en">
                <a:latin typeface="Lexend Deca Light"/>
                <a:ea typeface="Lexend Deca Light"/>
                <a:cs typeface="Lexend Deca Light"/>
                <a:sym typeface="Lexend Deca Light"/>
              </a:rPr>
              <a:t>5</a:t>
            </a:r>
            <a:r>
              <a:rPr lang="en">
                <a:solidFill>
                  <a:srgbClr val="000000"/>
                </a:solidFill>
                <a:latin typeface="Lexend Deca Light"/>
                <a:ea typeface="Lexend Deca Light"/>
                <a:cs typeface="Lexend Deca Light"/>
                <a:sym typeface="Lexend Deca Light"/>
              </a:rPr>
              <a:t> -</a:t>
            </a:r>
            <a:endParaRPr>
              <a:solidFill>
                <a:srgbClr val="000000"/>
              </a:solidFill>
              <a:latin typeface="Lexend Deca Light"/>
              <a:ea typeface="Lexend Deca Light"/>
              <a:cs typeface="Lexend Deca Light"/>
              <a:sym typeface="Lexend Deca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8"/>
          <p:cNvPicPr preferRelativeResize="0"/>
          <p:nvPr/>
        </p:nvPicPr>
        <p:blipFill>
          <a:blip r:embed="rId3">
            <a:alphaModFix/>
          </a:blip>
          <a:stretch>
            <a:fillRect/>
          </a:stretch>
        </p:blipFill>
        <p:spPr>
          <a:xfrm>
            <a:off x="913624" y="7364183"/>
            <a:ext cx="1280776" cy="851931"/>
          </a:xfrm>
          <a:prstGeom prst="rect">
            <a:avLst/>
          </a:prstGeom>
          <a:noFill/>
          <a:ln>
            <a:noFill/>
          </a:ln>
        </p:spPr>
      </p:pic>
      <p:pic>
        <p:nvPicPr>
          <p:cNvPr id="148" name="Google Shape;148;p18"/>
          <p:cNvPicPr preferRelativeResize="0"/>
          <p:nvPr/>
        </p:nvPicPr>
        <p:blipFill>
          <a:blip r:embed="rId4">
            <a:alphaModFix/>
          </a:blip>
          <a:stretch>
            <a:fillRect/>
          </a:stretch>
        </p:blipFill>
        <p:spPr>
          <a:xfrm>
            <a:off x="1137210" y="4734714"/>
            <a:ext cx="897678" cy="897682"/>
          </a:xfrm>
          <a:prstGeom prst="rect">
            <a:avLst/>
          </a:prstGeom>
          <a:noFill/>
          <a:ln>
            <a:noFill/>
          </a:ln>
        </p:spPr>
      </p:pic>
      <p:sp>
        <p:nvSpPr>
          <p:cNvPr id="149" name="Google Shape;149;p18"/>
          <p:cNvSpPr txBox="1"/>
          <p:nvPr/>
        </p:nvSpPr>
        <p:spPr>
          <a:xfrm>
            <a:off x="654750" y="401450"/>
            <a:ext cx="5753100" cy="105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Lexend Deca"/>
                <a:ea typeface="Lexend Deca"/>
                <a:cs typeface="Lexend Deca"/>
                <a:sym typeface="Lexend Deca"/>
              </a:rPr>
              <a:t>Solutions to exercise 1.</a:t>
            </a:r>
            <a:br>
              <a:rPr lang="en" sz="2500">
                <a:solidFill>
                  <a:schemeClr val="dk1"/>
                </a:solidFill>
                <a:latin typeface="Lexend Deca"/>
                <a:ea typeface="Lexend Deca"/>
                <a:cs typeface="Lexend Deca"/>
                <a:sym typeface="Lexend Deca"/>
              </a:rPr>
            </a:br>
            <a:r>
              <a:rPr lang="en" sz="2500">
                <a:solidFill>
                  <a:schemeClr val="dk1"/>
                </a:solidFill>
                <a:latin typeface="Lexend Deca"/>
                <a:ea typeface="Lexend Deca"/>
                <a:cs typeface="Lexend Deca"/>
                <a:sym typeface="Lexend Deca"/>
              </a:rPr>
              <a:t>Identify the library app entities</a:t>
            </a:r>
            <a:endParaRPr sz="2200">
              <a:latin typeface="Lexend Deca"/>
              <a:ea typeface="Lexend Deca"/>
              <a:cs typeface="Lexend Deca"/>
              <a:sym typeface="Lexend Deca"/>
            </a:endParaRPr>
          </a:p>
        </p:txBody>
      </p:sp>
      <p:graphicFrame>
        <p:nvGraphicFramePr>
          <p:cNvPr id="150" name="Google Shape;150;p18"/>
          <p:cNvGraphicFramePr/>
          <p:nvPr/>
        </p:nvGraphicFramePr>
        <p:xfrm>
          <a:off x="5277425" y="2829861"/>
          <a:ext cx="3000000" cy="3000000"/>
        </p:xfrm>
        <a:graphic>
          <a:graphicData uri="http://schemas.openxmlformats.org/drawingml/2006/table">
            <a:tbl>
              <a:tblPr>
                <a:noFill/>
                <a:tableStyleId>{5DB31250-BDB3-49FA-B89D-084530EFDD21}</a:tableStyleId>
              </a:tblPr>
              <a:tblGrid>
                <a:gridCol w="1469575"/>
              </a:tblGrid>
              <a:tr h="208325">
                <a:tc>
                  <a:txBody>
                    <a:bodyPr/>
                    <a:lstStyle/>
                    <a:p>
                      <a:pPr indent="0" lvl="0" marL="0" rtl="0" algn="ctr">
                        <a:spcBef>
                          <a:spcPts val="0"/>
                        </a:spcBef>
                        <a:spcAft>
                          <a:spcPts val="0"/>
                        </a:spcAft>
                        <a:buNone/>
                      </a:pPr>
                      <a:r>
                        <a:rPr lang="en" sz="800">
                          <a:latin typeface="Lexend Deca"/>
                          <a:ea typeface="Lexend Deca"/>
                          <a:cs typeface="Lexend Deca"/>
                          <a:sym typeface="Lexend Deca"/>
                        </a:rPr>
                        <a:t>Book Loan</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6757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reservation date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757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due date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91650">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Lexend Deca Light"/>
                          <a:ea typeface="Lexend Deca Light"/>
                          <a:cs typeface="Lexend Deca Light"/>
                          <a:sym typeface="Lexend Deca Light"/>
                        </a:rPr>
                        <a:t>Related Entities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9165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User </a:t>
                      </a:r>
                      <a:r>
                        <a:rPr i="1" lang="en" sz="700">
                          <a:latin typeface="Lexend Deca Light"/>
                          <a:ea typeface="Lexend Deca Light"/>
                          <a:cs typeface="Lexend Deca Light"/>
                          <a:sym typeface="Lexend Deca Light"/>
                        </a:rPr>
                        <a:t>loaned by</a:t>
                      </a:r>
                      <a:endParaRPr i="1" sz="7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FBFC"/>
                    </a:solidFill>
                  </a:tcPr>
                </a:tc>
              </a:tr>
              <a:tr h="29165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User </a:t>
                      </a:r>
                      <a:r>
                        <a:rPr i="1" lang="en" sz="700">
                          <a:latin typeface="Lexend Deca Light"/>
                          <a:ea typeface="Lexend Deca Light"/>
                          <a:cs typeface="Lexend Deca Light"/>
                          <a:sym typeface="Lexend Deca Light"/>
                        </a:rPr>
                        <a:t>borrowed by</a:t>
                      </a:r>
                      <a:endParaRPr i="1" sz="7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FBFC"/>
                    </a:solidFill>
                  </a:tcPr>
                </a:tc>
              </a:tr>
              <a:tr h="29197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Book</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AFBFC"/>
                    </a:solidFill>
                  </a:tcPr>
                </a:tc>
              </a:tr>
            </a:tbl>
          </a:graphicData>
        </a:graphic>
      </p:graphicFrame>
      <p:graphicFrame>
        <p:nvGraphicFramePr>
          <p:cNvPr id="151" name="Google Shape;151;p18"/>
          <p:cNvGraphicFramePr/>
          <p:nvPr/>
        </p:nvGraphicFramePr>
        <p:xfrm>
          <a:off x="3145450" y="2819967"/>
          <a:ext cx="3000000" cy="3000000"/>
        </p:xfrm>
        <a:graphic>
          <a:graphicData uri="http://schemas.openxmlformats.org/drawingml/2006/table">
            <a:tbl>
              <a:tblPr>
                <a:noFill/>
                <a:tableStyleId>{5DB31250-BDB3-49FA-B89D-084530EFDD21}</a:tableStyleId>
              </a:tblPr>
              <a:tblGrid>
                <a:gridCol w="1410950"/>
              </a:tblGrid>
              <a:tr h="279625">
                <a:tc>
                  <a:txBody>
                    <a:bodyPr/>
                    <a:lstStyle/>
                    <a:p>
                      <a:pPr indent="0" lvl="0" marL="0" rtl="0" algn="ctr">
                        <a:spcBef>
                          <a:spcPts val="0"/>
                        </a:spcBef>
                        <a:spcAft>
                          <a:spcPts val="0"/>
                        </a:spcAft>
                        <a:buNone/>
                      </a:pPr>
                      <a:r>
                        <a:rPr lang="en" sz="800">
                          <a:latin typeface="Lexend Deca"/>
                          <a:ea typeface="Lexend Deca"/>
                          <a:cs typeface="Lexend Deca"/>
                          <a:sym typeface="Lexend Deca"/>
                        </a:rPr>
                        <a:t>Book</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9215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ISBN</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9215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title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7962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c</a:t>
                      </a:r>
                      <a:r>
                        <a:rPr lang="en" sz="800">
                          <a:latin typeface="Lexend Deca Light"/>
                          <a:ea typeface="Lexend Deca Light"/>
                          <a:cs typeface="Lexend Deca Light"/>
                          <a:sym typeface="Lexend Deca Light"/>
                        </a:rPr>
                        <a:t>opies* </a:t>
                      </a:r>
                      <a:r>
                        <a:rPr i="1" lang="en" sz="700">
                          <a:latin typeface="Lexend Deca Light"/>
                          <a:ea typeface="Lexend Deca Light"/>
                          <a:cs typeface="Lexend Deca Light"/>
                          <a:sym typeface="Lexend Deca Light"/>
                        </a:rPr>
                        <a:t>number</a:t>
                      </a:r>
                      <a:endParaRPr i="1" sz="7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7962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cover image </a:t>
                      </a:r>
                      <a:r>
                        <a:rPr i="1" lang="en" sz="700">
                          <a:latin typeface="Lexend Deca Light"/>
                          <a:ea typeface="Lexend Deca Light"/>
                          <a:cs typeface="Lexend Deca Light"/>
                          <a:sym typeface="Lexend Deca Light"/>
                        </a:rPr>
                        <a:t>URL</a:t>
                      </a:r>
                      <a:endParaRPr i="1" sz="7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7962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description</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79625">
                <a:tc>
                  <a:txBody>
                    <a:bodyPr/>
                    <a:lstStyle/>
                    <a:p>
                      <a:pPr indent="0" lvl="0" marL="0" rtl="0" algn="l">
                        <a:spcBef>
                          <a:spcPts val="0"/>
                        </a:spcBef>
                        <a:spcAft>
                          <a:spcPts val="0"/>
                        </a:spcAft>
                        <a:buClr>
                          <a:schemeClr val="dk1"/>
                        </a:buClr>
                        <a:buSzPts val="1100"/>
                        <a:buFont typeface="Arial"/>
                        <a:buNone/>
                      </a:pPr>
                      <a:r>
                        <a:rPr lang="en" sz="800">
                          <a:latin typeface="Lexend Deca Light"/>
                          <a:ea typeface="Lexend Deca Light"/>
                          <a:cs typeface="Lexend Deca Light"/>
                          <a:sym typeface="Lexend Deca Light"/>
                        </a:rPr>
                        <a:t>year</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79625">
                <a:tc>
                  <a:txBody>
                    <a:bodyPr/>
                    <a:lstStyle/>
                    <a:p>
                      <a:pPr indent="0" lvl="0" marL="0" rtl="0" algn="l">
                        <a:spcBef>
                          <a:spcPts val="0"/>
                        </a:spcBef>
                        <a:spcAft>
                          <a:spcPts val="0"/>
                        </a:spcAft>
                        <a:buClr>
                          <a:schemeClr val="dk1"/>
                        </a:buClr>
                        <a:buSzPts val="1100"/>
                        <a:buFont typeface="Arial"/>
                        <a:buNone/>
                      </a:pPr>
                      <a:r>
                        <a:rPr lang="en" sz="800">
                          <a:latin typeface="Lexend Deca Light"/>
                          <a:ea typeface="Lexend Deca Light"/>
                          <a:cs typeface="Lexend Deca Light"/>
                          <a:sym typeface="Lexend Deca Light"/>
                        </a:rPr>
                        <a:t>language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2250">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Lexend Deca"/>
                          <a:ea typeface="Lexend Deca"/>
                          <a:cs typeface="Lexend Deca"/>
                          <a:sym typeface="Lexend Deca"/>
                        </a:rPr>
                        <a:t>Related Entities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62250">
                <a:tc>
                  <a:txBody>
                    <a:bodyPr/>
                    <a:lstStyle/>
                    <a:p>
                      <a:pPr indent="0" lvl="0" marL="0" rtl="0" algn="l">
                        <a:spcBef>
                          <a:spcPts val="0"/>
                        </a:spcBef>
                        <a:spcAft>
                          <a:spcPts val="0"/>
                        </a:spcAft>
                        <a:buNone/>
                      </a:pPr>
                      <a:r>
                        <a:rPr lang="en" sz="800">
                          <a:solidFill>
                            <a:schemeClr val="dk1"/>
                          </a:solidFill>
                          <a:latin typeface="Lexend Deca Light"/>
                          <a:ea typeface="Lexend Deca Light"/>
                          <a:cs typeface="Lexend Deca Light"/>
                          <a:sym typeface="Lexend Deca Light"/>
                        </a:rPr>
                        <a:t>Publisher</a:t>
                      </a:r>
                      <a:endParaRPr sz="800">
                        <a:solidFill>
                          <a:schemeClr val="dk1"/>
                        </a:solidFill>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2250">
                <a:tc>
                  <a:txBody>
                    <a:bodyPr/>
                    <a:lstStyle/>
                    <a:p>
                      <a:pPr indent="0" lvl="0" marL="0" rtl="0" algn="l">
                        <a:spcBef>
                          <a:spcPts val="0"/>
                        </a:spcBef>
                        <a:spcAft>
                          <a:spcPts val="0"/>
                        </a:spcAft>
                        <a:buClr>
                          <a:schemeClr val="dk1"/>
                        </a:buClr>
                        <a:buSzPts val="1100"/>
                        <a:buFont typeface="Arial"/>
                        <a:buNone/>
                      </a:pPr>
                      <a:r>
                        <a:rPr lang="en" sz="800">
                          <a:solidFill>
                            <a:schemeClr val="dk1"/>
                          </a:solidFill>
                          <a:latin typeface="Lexend Deca Light"/>
                          <a:ea typeface="Lexend Deca Light"/>
                          <a:cs typeface="Lexend Deca Light"/>
                          <a:sym typeface="Lexend Deca Light"/>
                        </a:rPr>
                        <a:t>Authors (many)</a:t>
                      </a:r>
                      <a:endParaRPr sz="800">
                        <a:solidFill>
                          <a:schemeClr val="dk1"/>
                        </a:solidFill>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graphicFrame>
        <p:nvGraphicFramePr>
          <p:cNvPr id="152" name="Google Shape;152;p18"/>
          <p:cNvGraphicFramePr/>
          <p:nvPr/>
        </p:nvGraphicFramePr>
        <p:xfrm>
          <a:off x="5306736" y="6413613"/>
          <a:ext cx="3000000" cy="3000000"/>
        </p:xfrm>
        <a:graphic>
          <a:graphicData uri="http://schemas.openxmlformats.org/drawingml/2006/table">
            <a:tbl>
              <a:tblPr>
                <a:noFill/>
                <a:tableStyleId>{5DB31250-BDB3-49FA-B89D-084530EFDD21}</a:tableStyleId>
              </a:tblPr>
              <a:tblGrid>
                <a:gridCol w="685700"/>
                <a:gridCol w="725250"/>
              </a:tblGrid>
              <a:tr h="267750">
                <a:tc gridSpan="2">
                  <a:txBody>
                    <a:bodyPr/>
                    <a:lstStyle/>
                    <a:p>
                      <a:pPr indent="0" lvl="0" marL="0" rtl="0" algn="ctr">
                        <a:spcBef>
                          <a:spcPts val="0"/>
                        </a:spcBef>
                        <a:spcAft>
                          <a:spcPts val="0"/>
                        </a:spcAft>
                        <a:buNone/>
                      </a:pPr>
                      <a:r>
                        <a:rPr lang="en" sz="800">
                          <a:latin typeface="Lexend Deca"/>
                          <a:ea typeface="Lexend Deca"/>
                          <a:cs typeface="Lexend Deca"/>
                          <a:sym typeface="Lexend Deca"/>
                        </a:rPr>
                        <a:t>Author</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r>
              <a:tr h="100000">
                <a:tc gridSpan="2">
                  <a:txBody>
                    <a:bodyPr/>
                    <a:lstStyle/>
                    <a:p>
                      <a:pPr indent="0" lvl="0" marL="0" rtl="0" algn="l">
                        <a:spcBef>
                          <a:spcPts val="0"/>
                        </a:spcBef>
                        <a:spcAft>
                          <a:spcPts val="0"/>
                        </a:spcAft>
                        <a:buNone/>
                      </a:pPr>
                      <a:r>
                        <a:rPr lang="en" sz="800">
                          <a:solidFill>
                            <a:schemeClr val="dk1"/>
                          </a:solidFill>
                          <a:latin typeface="Lexend Deca Light"/>
                          <a:ea typeface="Lexend Deca Light"/>
                          <a:cs typeface="Lexend Deca Light"/>
                          <a:sym typeface="Lexend Deca Light"/>
                        </a:rPr>
                        <a:t>name</a:t>
                      </a:r>
                      <a:endParaRPr sz="800">
                        <a:solidFill>
                          <a:schemeClr val="dk1"/>
                        </a:solidFill>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r h="100000">
                <a:tc gridSpan="2">
                  <a:txBody>
                    <a:bodyPr/>
                    <a:lstStyle/>
                    <a:p>
                      <a:pPr indent="0" lvl="0" marL="0" rtl="0" algn="l">
                        <a:spcBef>
                          <a:spcPts val="0"/>
                        </a:spcBef>
                        <a:spcAft>
                          <a:spcPts val="0"/>
                        </a:spcAft>
                        <a:buNone/>
                      </a:pPr>
                      <a:r>
                        <a:rPr lang="en" sz="800">
                          <a:solidFill>
                            <a:schemeClr val="dk1"/>
                          </a:solidFill>
                          <a:latin typeface="Lexend Deca Light"/>
                          <a:ea typeface="Lexend Deca Light"/>
                          <a:cs typeface="Lexend Deca Light"/>
                          <a:sym typeface="Lexend Deca Light"/>
                        </a:rPr>
                        <a:t>biography</a:t>
                      </a:r>
                      <a:endParaRPr sz="800">
                        <a:solidFill>
                          <a:schemeClr val="dk1"/>
                        </a:solidFill>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r h="100000">
                <a:tc gridSpan="2">
                  <a:txBody>
                    <a:bodyPr/>
                    <a:lstStyle/>
                    <a:p>
                      <a:pPr indent="0" lvl="0" marL="0" rtl="0" algn="l">
                        <a:spcBef>
                          <a:spcPts val="0"/>
                        </a:spcBef>
                        <a:spcAft>
                          <a:spcPts val="0"/>
                        </a:spcAft>
                        <a:buNone/>
                      </a:pPr>
                      <a:r>
                        <a:rPr lang="en" sz="800">
                          <a:solidFill>
                            <a:schemeClr val="dk1"/>
                          </a:solidFill>
                          <a:latin typeface="Lexend Deca Light"/>
                          <a:ea typeface="Lexend Deca Light"/>
                          <a:cs typeface="Lexend Deca Light"/>
                          <a:sym typeface="Lexend Deca Light"/>
                        </a:rPr>
                        <a:t>aliases</a:t>
                      </a:r>
                      <a:endParaRPr sz="800">
                        <a:solidFill>
                          <a:schemeClr val="dk1"/>
                        </a:solidFill>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r h="100000">
                <a:tc gridSpan="2">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Lexend Deca"/>
                          <a:ea typeface="Lexend Deca"/>
                          <a:cs typeface="Lexend Deca"/>
                          <a:sym typeface="Lexend Deca"/>
                        </a:rPr>
                        <a:t>Related Entities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r>
              <a:tr h="100000">
                <a:tc gridSpan="2">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Books (many)</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bl>
          </a:graphicData>
        </a:graphic>
      </p:graphicFrame>
      <p:graphicFrame>
        <p:nvGraphicFramePr>
          <p:cNvPr id="153" name="Google Shape;153;p18"/>
          <p:cNvGraphicFramePr/>
          <p:nvPr/>
        </p:nvGraphicFramePr>
        <p:xfrm>
          <a:off x="3085688" y="7118786"/>
          <a:ext cx="3000000" cy="3000000"/>
        </p:xfrm>
        <a:graphic>
          <a:graphicData uri="http://schemas.openxmlformats.org/drawingml/2006/table">
            <a:tbl>
              <a:tblPr>
                <a:noFill/>
                <a:tableStyleId>{5DB31250-BDB3-49FA-B89D-084530EFDD21}</a:tableStyleId>
              </a:tblPr>
              <a:tblGrid>
                <a:gridCol w="1469575"/>
              </a:tblGrid>
              <a:tr h="263425">
                <a:tc>
                  <a:txBody>
                    <a:bodyPr/>
                    <a:lstStyle/>
                    <a:p>
                      <a:pPr indent="0" lvl="0" marL="0" rtl="0" algn="ctr">
                        <a:spcBef>
                          <a:spcPts val="0"/>
                        </a:spcBef>
                        <a:spcAft>
                          <a:spcPts val="0"/>
                        </a:spcAft>
                        <a:buNone/>
                      </a:pPr>
                      <a:r>
                        <a:rPr lang="en" sz="800">
                          <a:latin typeface="Lexend Deca"/>
                          <a:ea typeface="Lexend Deca"/>
                          <a:cs typeface="Lexend Deca"/>
                          <a:sym typeface="Lexend Deca"/>
                        </a:rPr>
                        <a:t>Review</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6342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text</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342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rating</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3425">
                <a:tc>
                  <a:txBody>
                    <a:bodyPr/>
                    <a:lstStyle/>
                    <a:p>
                      <a:pPr indent="0" lvl="0" marL="0" rtl="0" algn="ctr">
                        <a:spcBef>
                          <a:spcPts val="0"/>
                        </a:spcBef>
                        <a:spcAft>
                          <a:spcPts val="0"/>
                        </a:spcAft>
                        <a:buNone/>
                      </a:pPr>
                      <a:r>
                        <a:rPr lang="en" sz="800">
                          <a:solidFill>
                            <a:schemeClr val="dk1"/>
                          </a:solidFill>
                          <a:latin typeface="Lexend Deca"/>
                          <a:ea typeface="Lexend Deca"/>
                          <a:cs typeface="Lexend Deca"/>
                          <a:sym typeface="Lexend Deca"/>
                        </a:rPr>
                        <a:t>Related Entities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63425">
                <a:tc>
                  <a:txBody>
                    <a:bodyPr/>
                    <a:lstStyle/>
                    <a:p>
                      <a:pPr indent="0" lvl="0" marL="0" rtl="0" algn="l">
                        <a:spcBef>
                          <a:spcPts val="0"/>
                        </a:spcBef>
                        <a:spcAft>
                          <a:spcPts val="0"/>
                        </a:spcAft>
                        <a:buNone/>
                      </a:pPr>
                      <a:r>
                        <a:rPr lang="en" sz="800">
                          <a:solidFill>
                            <a:schemeClr val="dk1"/>
                          </a:solidFill>
                          <a:latin typeface="Lexend Deca Light"/>
                          <a:ea typeface="Lexend Deca Light"/>
                          <a:cs typeface="Lexend Deca Light"/>
                          <a:sym typeface="Lexend Deca Light"/>
                        </a:rPr>
                        <a:t>Book</a:t>
                      </a:r>
                      <a:endParaRPr i="1" sz="7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3425">
                <a:tc>
                  <a:txBody>
                    <a:bodyPr/>
                    <a:lstStyle/>
                    <a:p>
                      <a:pPr indent="0" lvl="0" marL="0" rtl="0" algn="l">
                        <a:spcBef>
                          <a:spcPts val="0"/>
                        </a:spcBef>
                        <a:spcAft>
                          <a:spcPts val="0"/>
                        </a:spcAft>
                        <a:buClr>
                          <a:schemeClr val="dk1"/>
                        </a:buClr>
                        <a:buSzPts val="1100"/>
                        <a:buFont typeface="Arial"/>
                        <a:buNone/>
                      </a:pPr>
                      <a:r>
                        <a:rPr lang="en" sz="800">
                          <a:solidFill>
                            <a:schemeClr val="dk1"/>
                          </a:solidFill>
                          <a:latin typeface="Lexend Deca Light"/>
                          <a:ea typeface="Lexend Deca Light"/>
                          <a:cs typeface="Lexend Deca Light"/>
                          <a:sym typeface="Lexend Deca Light"/>
                        </a:rPr>
                        <a:t>User </a:t>
                      </a:r>
                      <a:r>
                        <a:rPr i="1" lang="en" sz="700">
                          <a:solidFill>
                            <a:schemeClr val="dk1"/>
                          </a:solidFill>
                          <a:latin typeface="Lexend Deca Light"/>
                          <a:ea typeface="Lexend Deca Light"/>
                          <a:cs typeface="Lexend Deca Light"/>
                          <a:sym typeface="Lexend Deca Light"/>
                        </a:rPr>
                        <a:t>reviewer</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graphicFrame>
        <p:nvGraphicFramePr>
          <p:cNvPr id="154" name="Google Shape;154;p18"/>
          <p:cNvGraphicFramePr/>
          <p:nvPr/>
        </p:nvGraphicFramePr>
        <p:xfrm>
          <a:off x="851161" y="5654684"/>
          <a:ext cx="3000000" cy="3000000"/>
        </p:xfrm>
        <a:graphic>
          <a:graphicData uri="http://schemas.openxmlformats.org/drawingml/2006/table">
            <a:tbl>
              <a:tblPr>
                <a:noFill/>
                <a:tableStyleId>{5DB31250-BDB3-49FA-B89D-084530EFDD21}</a:tableStyleId>
              </a:tblPr>
              <a:tblGrid>
                <a:gridCol w="1410950"/>
              </a:tblGrid>
              <a:tr h="262875">
                <a:tc>
                  <a:txBody>
                    <a:bodyPr/>
                    <a:lstStyle/>
                    <a:p>
                      <a:pPr indent="0" lvl="0" marL="0" rtl="0" algn="ctr">
                        <a:spcBef>
                          <a:spcPts val="0"/>
                        </a:spcBef>
                        <a:spcAft>
                          <a:spcPts val="0"/>
                        </a:spcAft>
                        <a:buNone/>
                      </a:pPr>
                      <a:r>
                        <a:rPr lang="en" sz="800">
                          <a:latin typeface="Lexend Deca"/>
                          <a:ea typeface="Lexend Deca"/>
                          <a:cs typeface="Lexend Deca"/>
                          <a:sym typeface="Lexend Deca"/>
                        </a:rPr>
                        <a:t>User</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6287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name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287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address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6287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email</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805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role</a:t>
                      </a:r>
                      <a:br>
                        <a:rPr lang="en" sz="800">
                          <a:latin typeface="Lexend Deca Light"/>
                          <a:ea typeface="Lexend Deca Light"/>
                          <a:cs typeface="Lexend Deca Light"/>
                          <a:sym typeface="Lexend Deca Light"/>
                        </a:rPr>
                      </a:br>
                      <a:r>
                        <a:rPr i="1" lang="en" sz="700">
                          <a:latin typeface="Lexend Deca Light"/>
                          <a:ea typeface="Lexend Deca Light"/>
                          <a:cs typeface="Lexend Deca Light"/>
                          <a:sym typeface="Lexend Deca Light"/>
                        </a:rPr>
                        <a:t>“reader”, “librarian”</a:t>
                      </a:r>
                      <a:endParaRPr i="1" sz="7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pic>
        <p:nvPicPr>
          <p:cNvPr id="155" name="Google Shape;155;p18"/>
          <p:cNvPicPr preferRelativeResize="0"/>
          <p:nvPr/>
        </p:nvPicPr>
        <p:blipFill>
          <a:blip r:embed="rId5">
            <a:alphaModFix/>
          </a:blip>
          <a:stretch>
            <a:fillRect/>
          </a:stretch>
        </p:blipFill>
        <p:spPr>
          <a:xfrm>
            <a:off x="3176172" y="6201711"/>
            <a:ext cx="1349535" cy="897682"/>
          </a:xfrm>
          <a:prstGeom prst="rect">
            <a:avLst/>
          </a:prstGeom>
          <a:noFill/>
          <a:ln>
            <a:noFill/>
          </a:ln>
        </p:spPr>
      </p:pic>
      <p:pic>
        <p:nvPicPr>
          <p:cNvPr id="156" name="Google Shape;156;p18"/>
          <p:cNvPicPr preferRelativeResize="0"/>
          <p:nvPr/>
        </p:nvPicPr>
        <p:blipFill>
          <a:blip r:embed="rId6">
            <a:alphaModFix/>
          </a:blip>
          <a:stretch>
            <a:fillRect/>
          </a:stretch>
        </p:blipFill>
        <p:spPr>
          <a:xfrm>
            <a:off x="1160075" y="1914653"/>
            <a:ext cx="851944" cy="851951"/>
          </a:xfrm>
          <a:prstGeom prst="rect">
            <a:avLst/>
          </a:prstGeom>
          <a:noFill/>
          <a:ln>
            <a:noFill/>
          </a:ln>
        </p:spPr>
      </p:pic>
      <p:pic>
        <p:nvPicPr>
          <p:cNvPr id="157" name="Google Shape;157;p18"/>
          <p:cNvPicPr preferRelativeResize="0"/>
          <p:nvPr/>
        </p:nvPicPr>
        <p:blipFill>
          <a:blip r:embed="rId7">
            <a:alphaModFix/>
          </a:blip>
          <a:stretch>
            <a:fillRect/>
          </a:stretch>
        </p:blipFill>
        <p:spPr>
          <a:xfrm>
            <a:off x="5371825" y="1940500"/>
            <a:ext cx="1280775" cy="851948"/>
          </a:xfrm>
          <a:prstGeom prst="rect">
            <a:avLst/>
          </a:prstGeom>
          <a:noFill/>
          <a:ln>
            <a:noFill/>
          </a:ln>
        </p:spPr>
      </p:pic>
      <p:pic>
        <p:nvPicPr>
          <p:cNvPr id="158" name="Google Shape;158;p18"/>
          <p:cNvPicPr preferRelativeResize="0"/>
          <p:nvPr/>
        </p:nvPicPr>
        <p:blipFill>
          <a:blip r:embed="rId8">
            <a:alphaModFix/>
          </a:blip>
          <a:stretch>
            <a:fillRect/>
          </a:stretch>
        </p:blipFill>
        <p:spPr>
          <a:xfrm>
            <a:off x="5251816" y="5345151"/>
            <a:ext cx="1520793" cy="1011610"/>
          </a:xfrm>
          <a:prstGeom prst="rect">
            <a:avLst/>
          </a:prstGeom>
          <a:noFill/>
          <a:ln>
            <a:noFill/>
          </a:ln>
        </p:spPr>
      </p:pic>
      <p:pic>
        <p:nvPicPr>
          <p:cNvPr id="159" name="Google Shape;159;p18"/>
          <p:cNvPicPr preferRelativeResize="0"/>
          <p:nvPr/>
        </p:nvPicPr>
        <p:blipFill>
          <a:blip r:embed="rId9">
            <a:alphaModFix/>
          </a:blip>
          <a:stretch>
            <a:fillRect/>
          </a:stretch>
        </p:blipFill>
        <p:spPr>
          <a:xfrm>
            <a:off x="3116151" y="1762270"/>
            <a:ext cx="1469566" cy="988163"/>
          </a:xfrm>
          <a:prstGeom prst="rect">
            <a:avLst/>
          </a:prstGeom>
          <a:noFill/>
          <a:ln>
            <a:noFill/>
          </a:ln>
        </p:spPr>
      </p:pic>
      <p:sp>
        <p:nvSpPr>
          <p:cNvPr id="160" name="Google Shape;160;p18"/>
          <p:cNvSpPr txBox="1"/>
          <p:nvPr/>
        </p:nvSpPr>
        <p:spPr>
          <a:xfrm>
            <a:off x="2971850" y="10202625"/>
            <a:ext cx="164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00"/>
                </a:solidFill>
                <a:latin typeface="Lexend Deca Light"/>
                <a:ea typeface="Lexend Deca Light"/>
                <a:cs typeface="Lexend Deca Light"/>
                <a:sym typeface="Lexend Deca Light"/>
              </a:rPr>
              <a:t>- </a:t>
            </a:r>
            <a:r>
              <a:rPr lang="en">
                <a:latin typeface="Lexend Deca Light"/>
                <a:ea typeface="Lexend Deca Light"/>
                <a:cs typeface="Lexend Deca Light"/>
                <a:sym typeface="Lexend Deca Light"/>
              </a:rPr>
              <a:t>6</a:t>
            </a:r>
            <a:r>
              <a:rPr lang="en">
                <a:solidFill>
                  <a:srgbClr val="000000"/>
                </a:solidFill>
                <a:latin typeface="Lexend Deca Light"/>
                <a:ea typeface="Lexend Deca Light"/>
                <a:cs typeface="Lexend Deca Light"/>
                <a:sym typeface="Lexend Deca Light"/>
              </a:rPr>
              <a:t> -</a:t>
            </a:r>
            <a:endParaRPr>
              <a:solidFill>
                <a:srgbClr val="000000"/>
              </a:solidFill>
              <a:latin typeface="Lexend Deca Light"/>
              <a:ea typeface="Lexend Deca Light"/>
              <a:cs typeface="Lexend Deca Light"/>
              <a:sym typeface="Lexend Deca Light"/>
            </a:endParaRPr>
          </a:p>
        </p:txBody>
      </p:sp>
      <p:graphicFrame>
        <p:nvGraphicFramePr>
          <p:cNvPr id="161" name="Google Shape;161;p18"/>
          <p:cNvGraphicFramePr/>
          <p:nvPr/>
        </p:nvGraphicFramePr>
        <p:xfrm>
          <a:off x="816911" y="8242118"/>
          <a:ext cx="3000000" cy="3000000"/>
        </p:xfrm>
        <a:graphic>
          <a:graphicData uri="http://schemas.openxmlformats.org/drawingml/2006/table">
            <a:tbl>
              <a:tblPr>
                <a:noFill/>
                <a:tableStyleId>{5DB31250-BDB3-49FA-B89D-084530EFDD21}</a:tableStyleId>
              </a:tblPr>
              <a:tblGrid>
                <a:gridCol w="1410950"/>
              </a:tblGrid>
              <a:tr h="275500">
                <a:tc>
                  <a:txBody>
                    <a:bodyPr/>
                    <a:lstStyle/>
                    <a:p>
                      <a:pPr indent="0" lvl="0" marL="0" rtl="0" algn="ctr">
                        <a:spcBef>
                          <a:spcPts val="0"/>
                        </a:spcBef>
                        <a:spcAft>
                          <a:spcPts val="0"/>
                        </a:spcAft>
                        <a:buNone/>
                      </a:pPr>
                      <a:r>
                        <a:rPr lang="en" sz="800">
                          <a:latin typeface="Lexend Deca"/>
                          <a:ea typeface="Lexend Deca"/>
                          <a:cs typeface="Lexend Deca"/>
                          <a:sym typeface="Lexend Deca"/>
                        </a:rPr>
                        <a:t>Publisher</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7550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name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60825">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country</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60825">
                <a:tc>
                  <a:txBody>
                    <a:bodyPr/>
                    <a:lstStyle/>
                    <a:p>
                      <a:pPr indent="0" lvl="0" marL="0" rtl="0" algn="ctr">
                        <a:spcBef>
                          <a:spcPts val="0"/>
                        </a:spcBef>
                        <a:spcAft>
                          <a:spcPts val="0"/>
                        </a:spcAft>
                        <a:buNone/>
                      </a:pPr>
                      <a:r>
                        <a:rPr lang="en" sz="800">
                          <a:solidFill>
                            <a:schemeClr val="dk1"/>
                          </a:solidFill>
                          <a:latin typeface="Lexend Deca"/>
                          <a:ea typeface="Lexend Deca"/>
                          <a:cs typeface="Lexend Deca"/>
                          <a:sym typeface="Lexend Deca"/>
                        </a:rPr>
                        <a:t>Related Entities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160825">
                <a:tc>
                  <a:txBody>
                    <a:bodyPr/>
                    <a:lstStyle/>
                    <a:p>
                      <a:pPr indent="0" lvl="0" marL="0" rtl="0" algn="l">
                        <a:spcBef>
                          <a:spcPts val="0"/>
                        </a:spcBef>
                        <a:spcAft>
                          <a:spcPts val="0"/>
                        </a:spcAft>
                        <a:buNone/>
                      </a:pPr>
                      <a:r>
                        <a:rPr lang="en" sz="800">
                          <a:solidFill>
                            <a:schemeClr val="dk1"/>
                          </a:solidFill>
                          <a:latin typeface="Lexend Deca Light"/>
                          <a:ea typeface="Lexend Deca Light"/>
                          <a:cs typeface="Lexend Deca Light"/>
                          <a:sym typeface="Lexend Deca Light"/>
                        </a:rPr>
                        <a:t>Books (many)</a:t>
                      </a:r>
                      <a:endParaRPr sz="800">
                        <a:solidFill>
                          <a:schemeClr val="dk1"/>
                        </a:solidFill>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graphicFrame>
        <p:nvGraphicFramePr>
          <p:cNvPr id="162" name="Google Shape;162;p18"/>
          <p:cNvGraphicFramePr/>
          <p:nvPr/>
        </p:nvGraphicFramePr>
        <p:xfrm>
          <a:off x="854363" y="2823450"/>
          <a:ext cx="3000000" cy="3000000"/>
        </p:xfrm>
        <a:graphic>
          <a:graphicData uri="http://schemas.openxmlformats.org/drawingml/2006/table">
            <a:tbl>
              <a:tblPr>
                <a:noFill/>
                <a:tableStyleId>{5DB31250-BDB3-49FA-B89D-084530EFDD21}</a:tableStyleId>
              </a:tblPr>
              <a:tblGrid>
                <a:gridCol w="1410950"/>
              </a:tblGrid>
              <a:tr h="233350">
                <a:tc>
                  <a:txBody>
                    <a:bodyPr/>
                    <a:lstStyle/>
                    <a:p>
                      <a:pPr indent="0" lvl="0" marL="0" rtl="0" algn="ctr">
                        <a:spcBef>
                          <a:spcPts val="0"/>
                        </a:spcBef>
                        <a:spcAft>
                          <a:spcPts val="0"/>
                        </a:spcAft>
                        <a:buNone/>
                      </a:pPr>
                      <a:r>
                        <a:rPr lang="en" sz="800">
                          <a:latin typeface="Lexend Deca"/>
                          <a:ea typeface="Lexend Deca"/>
                          <a:cs typeface="Lexend Deca"/>
                          <a:sym typeface="Lexend Deca"/>
                        </a:rPr>
                        <a:t>Reservation</a:t>
                      </a:r>
                      <a:endParaRPr sz="800">
                        <a:latin typeface="Lexend Deca"/>
                        <a:ea typeface="Lexend Deca"/>
                        <a:cs typeface="Lexend Deca"/>
                        <a:sym typeface="Lexend Dec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3335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reservation date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0000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expiration date</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00000">
                <a:tc>
                  <a:txBody>
                    <a:bodyPr/>
                    <a:lstStyle/>
                    <a:p>
                      <a:pPr indent="0" lvl="0" marL="0" rtl="0" algn="ctr">
                        <a:spcBef>
                          <a:spcPts val="0"/>
                        </a:spcBef>
                        <a:spcAft>
                          <a:spcPts val="0"/>
                        </a:spcAft>
                        <a:buNone/>
                      </a:pPr>
                      <a:r>
                        <a:rPr lang="en" sz="800">
                          <a:solidFill>
                            <a:schemeClr val="dk1"/>
                          </a:solidFill>
                          <a:latin typeface="Lexend Deca"/>
                          <a:ea typeface="Lexend Deca"/>
                          <a:cs typeface="Lexend Deca"/>
                          <a:sym typeface="Lexend Deca"/>
                        </a:rPr>
                        <a:t>Related Entities</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10000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User</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33350">
                <a:tc>
                  <a:txBody>
                    <a:bodyPr/>
                    <a:lstStyle/>
                    <a:p>
                      <a:pPr indent="0" lvl="0" marL="0" rtl="0" algn="l">
                        <a:spcBef>
                          <a:spcPts val="0"/>
                        </a:spcBef>
                        <a:spcAft>
                          <a:spcPts val="0"/>
                        </a:spcAft>
                        <a:buNone/>
                      </a:pPr>
                      <a:r>
                        <a:rPr lang="en" sz="800">
                          <a:latin typeface="Lexend Deca Light"/>
                          <a:ea typeface="Lexend Deca Light"/>
                          <a:cs typeface="Lexend Deca Light"/>
                          <a:sym typeface="Lexend Deca Light"/>
                        </a:rPr>
                        <a:t>Book</a:t>
                      </a:r>
                      <a:endParaRPr sz="800">
                        <a:latin typeface="Lexend Deca Light"/>
                        <a:ea typeface="Lexend Deca Light"/>
                        <a:cs typeface="Lexend Deca Light"/>
                        <a:sym typeface="Lexend Deca 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63" name="Google Shape;163;p18"/>
          <p:cNvSpPr txBox="1"/>
          <p:nvPr/>
        </p:nvSpPr>
        <p:spPr>
          <a:xfrm>
            <a:off x="2828125" y="9119450"/>
            <a:ext cx="3889500" cy="1051800"/>
          </a:xfrm>
          <a:prstGeom prst="rect">
            <a:avLst/>
          </a:prstGeom>
          <a:solidFill>
            <a:srgbClr val="F9EBFF"/>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1000"/>
              </a:spcBef>
              <a:spcAft>
                <a:spcPts val="0"/>
              </a:spcAft>
              <a:buClr>
                <a:schemeClr val="dk1"/>
              </a:buClr>
              <a:buSzPts val="1100"/>
              <a:buFont typeface="Arial"/>
              <a:buNone/>
            </a:pPr>
            <a:r>
              <a:rPr lang="en" sz="800">
                <a:solidFill>
                  <a:schemeClr val="dk1"/>
                </a:solidFill>
                <a:latin typeface="Lexend Deca"/>
                <a:ea typeface="Lexend Deca"/>
                <a:cs typeface="Lexend Deca"/>
                <a:sym typeface="Lexend Deca"/>
              </a:rPr>
              <a:t>Alternatively, you can model “Book Copy” as a separate entity instead of tracking the number of copies as a property of a book.</a:t>
            </a:r>
            <a:endParaRPr sz="800">
              <a:solidFill>
                <a:schemeClr val="dk1"/>
              </a:solidFill>
              <a:latin typeface="Lexend Deca"/>
              <a:ea typeface="Lexend Deca"/>
              <a:cs typeface="Lexend Deca"/>
              <a:sym typeface="Lexend Deca"/>
            </a:endParaRPr>
          </a:p>
          <a:p>
            <a:pPr indent="0" lvl="0" marL="0" rtl="0" algn="l">
              <a:spcBef>
                <a:spcPts val="1000"/>
              </a:spcBef>
              <a:spcAft>
                <a:spcPts val="0"/>
              </a:spcAft>
              <a:buNone/>
            </a:pPr>
            <a:r>
              <a:rPr lang="en" sz="800">
                <a:solidFill>
                  <a:schemeClr val="dk1"/>
                </a:solidFill>
                <a:latin typeface="Lexend Deca"/>
                <a:ea typeface="Lexend Deca"/>
                <a:cs typeface="Lexend Deca"/>
                <a:sym typeface="Lexend Deca"/>
              </a:rPr>
              <a:t>This would allow tracking of individual copies, including their condition and lending history. However, this approach may be unnecessary for simpler systems. Whether this is the right </a:t>
            </a:r>
            <a:r>
              <a:rPr lang="en" sz="800">
                <a:solidFill>
                  <a:schemeClr val="dk1"/>
                </a:solidFill>
                <a:latin typeface="Lexend Deca"/>
                <a:ea typeface="Lexend Deca"/>
                <a:cs typeface="Lexend Deca"/>
                <a:sym typeface="Lexend Deca"/>
              </a:rPr>
              <a:t>approach</a:t>
            </a:r>
            <a:r>
              <a:rPr lang="en" sz="800">
                <a:solidFill>
                  <a:schemeClr val="dk1"/>
                </a:solidFill>
                <a:latin typeface="Lexend Deca"/>
                <a:ea typeface="Lexend Deca"/>
                <a:cs typeface="Lexend Deca"/>
                <a:sym typeface="Lexend Deca"/>
              </a:rPr>
              <a:t> depends on your system requirements.</a:t>
            </a:r>
            <a:endParaRPr sz="800">
              <a:solidFill>
                <a:schemeClr val="dk1"/>
              </a:solidFill>
              <a:latin typeface="Lexend Deca"/>
              <a:ea typeface="Lexend Deca"/>
              <a:cs typeface="Lexend Deca"/>
              <a:sym typeface="Lexend De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nvSpPr>
        <p:spPr>
          <a:xfrm>
            <a:off x="462963" y="87000"/>
            <a:ext cx="6663600" cy="105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Lexend Deca"/>
                <a:ea typeface="Lexend Deca"/>
                <a:cs typeface="Lexend Deca"/>
                <a:sym typeface="Lexend Deca"/>
              </a:rPr>
              <a:t>Solutions to exercise 2.</a:t>
            </a:r>
            <a:r>
              <a:rPr lang="en" sz="2500">
                <a:solidFill>
                  <a:schemeClr val="dk1"/>
                </a:solidFill>
                <a:latin typeface="Lexend Deca"/>
                <a:ea typeface="Lexend Deca"/>
                <a:cs typeface="Lexend Deca"/>
                <a:sym typeface="Lexend Deca"/>
              </a:rPr>
              <a:t> App workload</a:t>
            </a:r>
            <a:endParaRPr sz="2200">
              <a:latin typeface="Lexend Deca"/>
              <a:ea typeface="Lexend Deca"/>
              <a:cs typeface="Lexend Deca"/>
              <a:sym typeface="Lexend Deca"/>
            </a:endParaRPr>
          </a:p>
        </p:txBody>
      </p:sp>
      <p:pic>
        <p:nvPicPr>
          <p:cNvPr id="169" name="Google Shape;169;p19"/>
          <p:cNvPicPr preferRelativeResize="0"/>
          <p:nvPr/>
        </p:nvPicPr>
        <p:blipFill>
          <a:blip r:embed="rId3">
            <a:alphaModFix/>
          </a:blip>
          <a:stretch>
            <a:fillRect/>
          </a:stretch>
        </p:blipFill>
        <p:spPr>
          <a:xfrm>
            <a:off x="475278" y="962850"/>
            <a:ext cx="549560" cy="549571"/>
          </a:xfrm>
          <a:prstGeom prst="rect">
            <a:avLst/>
          </a:prstGeom>
          <a:noFill/>
          <a:ln>
            <a:noFill/>
          </a:ln>
        </p:spPr>
      </p:pic>
      <p:sp>
        <p:nvSpPr>
          <p:cNvPr id="170" name="Google Shape;170;p19"/>
          <p:cNvSpPr txBox="1"/>
          <p:nvPr/>
        </p:nvSpPr>
        <p:spPr>
          <a:xfrm>
            <a:off x="1150863" y="1076089"/>
            <a:ext cx="5440200" cy="323100"/>
          </a:xfrm>
          <a:prstGeom prst="rect">
            <a:avLst/>
          </a:prstGeom>
          <a:solidFill>
            <a:srgbClr val="E3FCF7"/>
          </a:solidFill>
          <a:ln cap="flat" cmpd="sng" w="9525">
            <a:solidFill>
              <a:srgbClr val="59595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00"/>
                </a:solidFill>
                <a:latin typeface="Lexend Deca"/>
                <a:ea typeface="Lexend Deca"/>
                <a:cs typeface="Lexend Deca"/>
                <a:sym typeface="Lexend Deca"/>
              </a:rPr>
              <a:t>The library has 100,000 active users</a:t>
            </a:r>
            <a:endParaRPr sz="900">
              <a:solidFill>
                <a:srgbClr val="000000"/>
              </a:solidFill>
              <a:latin typeface="Lexend Deca"/>
              <a:ea typeface="Lexend Deca"/>
              <a:cs typeface="Lexend Deca"/>
              <a:sym typeface="Lexend Deca"/>
            </a:endParaRPr>
          </a:p>
        </p:txBody>
      </p:sp>
      <p:pic>
        <p:nvPicPr>
          <p:cNvPr id="171" name="Google Shape;171;p19"/>
          <p:cNvPicPr preferRelativeResize="0"/>
          <p:nvPr/>
        </p:nvPicPr>
        <p:blipFill>
          <a:blip r:embed="rId4">
            <a:alphaModFix/>
          </a:blip>
          <a:stretch>
            <a:fillRect/>
          </a:stretch>
        </p:blipFill>
        <p:spPr>
          <a:xfrm>
            <a:off x="489276" y="1614166"/>
            <a:ext cx="521563" cy="521572"/>
          </a:xfrm>
          <a:prstGeom prst="rect">
            <a:avLst/>
          </a:prstGeom>
          <a:noFill/>
          <a:ln>
            <a:noFill/>
          </a:ln>
        </p:spPr>
      </p:pic>
      <p:pic>
        <p:nvPicPr>
          <p:cNvPr id="172" name="Google Shape;172;p19"/>
          <p:cNvPicPr preferRelativeResize="0"/>
          <p:nvPr/>
        </p:nvPicPr>
        <p:blipFill>
          <a:blip r:embed="rId5">
            <a:alphaModFix/>
          </a:blip>
          <a:stretch>
            <a:fillRect/>
          </a:stretch>
        </p:blipFill>
        <p:spPr>
          <a:xfrm>
            <a:off x="305549" y="6663275"/>
            <a:ext cx="746274" cy="496392"/>
          </a:xfrm>
          <a:prstGeom prst="rect">
            <a:avLst/>
          </a:prstGeom>
          <a:noFill/>
          <a:ln>
            <a:noFill/>
          </a:ln>
        </p:spPr>
      </p:pic>
      <p:pic>
        <p:nvPicPr>
          <p:cNvPr id="173" name="Google Shape;173;p19"/>
          <p:cNvPicPr preferRelativeResize="0"/>
          <p:nvPr/>
        </p:nvPicPr>
        <p:blipFill>
          <a:blip r:embed="rId6">
            <a:alphaModFix/>
          </a:blip>
          <a:stretch>
            <a:fillRect/>
          </a:stretch>
        </p:blipFill>
        <p:spPr>
          <a:xfrm>
            <a:off x="209151" y="5427033"/>
            <a:ext cx="929400" cy="618210"/>
          </a:xfrm>
          <a:prstGeom prst="rect">
            <a:avLst/>
          </a:prstGeom>
          <a:noFill/>
          <a:ln>
            <a:noFill/>
          </a:ln>
        </p:spPr>
      </p:pic>
      <p:sp>
        <p:nvSpPr>
          <p:cNvPr id="174" name="Google Shape;174;p19"/>
          <p:cNvSpPr txBox="1"/>
          <p:nvPr/>
        </p:nvSpPr>
        <p:spPr>
          <a:xfrm>
            <a:off x="1157463" y="3975914"/>
            <a:ext cx="5427000" cy="1438500"/>
          </a:xfrm>
          <a:prstGeom prst="rect">
            <a:avLst/>
          </a:prstGeom>
          <a:solidFill>
            <a:srgbClr val="E3FCF7"/>
          </a:solidFill>
          <a:ln cap="flat" cmpd="sng" w="9525">
            <a:solidFill>
              <a:srgbClr val="59595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Lexend Deca"/>
                <a:ea typeface="Lexend Deca"/>
                <a:cs typeface="Lexend Deca"/>
                <a:sym typeface="Lexend Deca"/>
              </a:rPr>
              <a:t>Users browse more books than they reserve. Assume that for every reservation, users browse an average of 50 books.</a:t>
            </a:r>
            <a:endParaRPr sz="900">
              <a:solidFill>
                <a:schemeClr val="dk1"/>
              </a:solidFill>
              <a:latin typeface="Lexend Deca"/>
              <a:ea typeface="Lexend Deca"/>
              <a:cs typeface="Lexend Deca"/>
              <a:sym typeface="Lexend Deca"/>
            </a:endParaRPr>
          </a:p>
          <a:p>
            <a:pPr indent="0" lvl="0" marL="0" rtl="0" algn="l">
              <a:lnSpc>
                <a:spcPct val="115000"/>
              </a:lnSpc>
              <a:spcBef>
                <a:spcPts val="0"/>
              </a:spcBef>
              <a:spcAft>
                <a:spcPts val="0"/>
              </a:spcAft>
              <a:buClr>
                <a:schemeClr val="dk1"/>
              </a:buClr>
              <a:buSzPts val="1100"/>
              <a:buFont typeface="Arial"/>
              <a:buNone/>
            </a:pPr>
            <a:r>
              <a:rPr b="1" lang="en" sz="900">
                <a:solidFill>
                  <a:schemeClr val="dk1"/>
                </a:solidFill>
                <a:latin typeface="Lexend Deca"/>
                <a:ea typeface="Lexend Deca"/>
                <a:cs typeface="Lexend Deca"/>
                <a:sym typeface="Lexend Deca"/>
              </a:rPr>
              <a:t>How often is the “fetch book details” operation performed?</a:t>
            </a:r>
            <a:endParaRPr b="1" sz="900">
              <a:solidFill>
                <a:schemeClr val="dk1"/>
              </a:solidFill>
              <a:latin typeface="Lexend Deca"/>
              <a:ea typeface="Lexend Deca"/>
              <a:cs typeface="Lexend Deca"/>
              <a:sym typeface="Lexend Deca"/>
            </a:endParaRPr>
          </a:p>
          <a:p>
            <a:pPr indent="0" lvl="0" marL="0" rtl="0" algn="l">
              <a:lnSpc>
                <a:spcPct val="115000"/>
              </a:lnSpc>
              <a:spcBef>
                <a:spcPts val="0"/>
              </a:spcBef>
              <a:spcAft>
                <a:spcPts val="0"/>
              </a:spcAft>
              <a:buClr>
                <a:schemeClr val="dk1"/>
              </a:buClr>
              <a:buSzPts val="1100"/>
              <a:buFont typeface="Arial"/>
              <a:buNone/>
            </a:pPr>
            <a:r>
              <a:rPr i="1" lang="en" sz="900">
                <a:solidFill>
                  <a:schemeClr val="dk1"/>
                </a:solidFill>
                <a:latin typeface="Lexend Deca"/>
                <a:ea typeface="Lexend Deca"/>
                <a:cs typeface="Lexend Deca"/>
                <a:sym typeface="Lexend Deca"/>
              </a:rPr>
              <a:t>50 browsed books x 10,000 reservations per day =  500,000 “fetch book details” ops per day</a:t>
            </a:r>
            <a:endParaRPr i="1" sz="900">
              <a:solidFill>
                <a:schemeClr val="dk1"/>
              </a:solidFill>
              <a:latin typeface="Lexend Deca"/>
              <a:ea typeface="Lexend Deca"/>
              <a:cs typeface="Lexend Deca"/>
              <a:sym typeface="Lexend Deca"/>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Lexend Deca"/>
              <a:ea typeface="Lexend Deca"/>
              <a:cs typeface="Lexend Deca"/>
              <a:sym typeface="Lexend Deca"/>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Lexend Deca"/>
                <a:ea typeface="Lexend Deca"/>
                <a:cs typeface="Lexend Deca"/>
                <a:sym typeface="Lexend Deca"/>
              </a:rPr>
              <a:t>On average, 100 new books are added to the catalogue each month. </a:t>
            </a:r>
            <a:endParaRPr sz="900">
              <a:solidFill>
                <a:schemeClr val="dk1"/>
              </a:solidFill>
              <a:latin typeface="Lexend Deca"/>
              <a:ea typeface="Lexend Deca"/>
              <a:cs typeface="Lexend Deca"/>
              <a:sym typeface="Lexend Deca"/>
            </a:endParaRPr>
          </a:p>
          <a:p>
            <a:pPr indent="0" lvl="0" marL="0" rtl="0" algn="l">
              <a:lnSpc>
                <a:spcPct val="115000"/>
              </a:lnSpc>
              <a:spcBef>
                <a:spcPts val="0"/>
              </a:spcBef>
              <a:spcAft>
                <a:spcPts val="0"/>
              </a:spcAft>
              <a:buClr>
                <a:schemeClr val="dk1"/>
              </a:buClr>
              <a:buSzPts val="1100"/>
              <a:buFont typeface="Arial"/>
              <a:buNone/>
            </a:pPr>
            <a:r>
              <a:rPr b="1" lang="en" sz="900">
                <a:solidFill>
                  <a:schemeClr val="dk1"/>
                </a:solidFill>
                <a:latin typeface="Lexend Deca"/>
                <a:ea typeface="Lexend Deca"/>
                <a:cs typeface="Lexend Deca"/>
                <a:sym typeface="Lexend Deca"/>
              </a:rPr>
              <a:t>What is the 5-year growth in the number of books?</a:t>
            </a:r>
            <a:endParaRPr b="1" sz="900">
              <a:solidFill>
                <a:schemeClr val="dk1"/>
              </a:solidFill>
              <a:latin typeface="Lexend Deca"/>
              <a:ea typeface="Lexend Deca"/>
              <a:cs typeface="Lexend Deca"/>
              <a:sym typeface="Lexend Deca"/>
            </a:endParaRPr>
          </a:p>
          <a:p>
            <a:pPr indent="0" lvl="0" marL="0" rtl="0" algn="l">
              <a:lnSpc>
                <a:spcPct val="115000"/>
              </a:lnSpc>
              <a:spcBef>
                <a:spcPts val="0"/>
              </a:spcBef>
              <a:spcAft>
                <a:spcPts val="0"/>
              </a:spcAft>
              <a:buClr>
                <a:schemeClr val="dk1"/>
              </a:buClr>
              <a:buSzPts val="1100"/>
              <a:buFont typeface="Arial"/>
              <a:buNone/>
            </a:pPr>
            <a:r>
              <a:rPr i="1" lang="en" sz="900">
                <a:solidFill>
                  <a:schemeClr val="dk1"/>
                </a:solidFill>
                <a:latin typeface="Lexend Deca"/>
                <a:ea typeface="Lexend Deca"/>
                <a:cs typeface="Lexend Deca"/>
                <a:sym typeface="Lexend Deca"/>
              </a:rPr>
              <a:t>100 new books x 12 months x 5 years = 6,000 new books in 5 years</a:t>
            </a:r>
            <a:endParaRPr sz="900">
              <a:latin typeface="Lexend Deca"/>
              <a:ea typeface="Lexend Deca"/>
              <a:cs typeface="Lexend Deca"/>
              <a:sym typeface="Lexend Deca"/>
            </a:endParaRPr>
          </a:p>
        </p:txBody>
      </p:sp>
      <p:pic>
        <p:nvPicPr>
          <p:cNvPr id="175" name="Google Shape;175;p19"/>
          <p:cNvPicPr preferRelativeResize="0"/>
          <p:nvPr/>
        </p:nvPicPr>
        <p:blipFill>
          <a:blip r:embed="rId7">
            <a:alphaModFix/>
          </a:blip>
          <a:stretch>
            <a:fillRect/>
          </a:stretch>
        </p:blipFill>
        <p:spPr>
          <a:xfrm>
            <a:off x="305540" y="3906686"/>
            <a:ext cx="746286" cy="501799"/>
          </a:xfrm>
          <a:prstGeom prst="rect">
            <a:avLst/>
          </a:prstGeom>
          <a:noFill/>
          <a:ln>
            <a:noFill/>
          </a:ln>
        </p:spPr>
      </p:pic>
      <p:sp>
        <p:nvSpPr>
          <p:cNvPr id="176" name="Google Shape;176;p19"/>
          <p:cNvSpPr txBox="1"/>
          <p:nvPr/>
        </p:nvSpPr>
        <p:spPr>
          <a:xfrm>
            <a:off x="1157463" y="5505626"/>
            <a:ext cx="5427000" cy="1119900"/>
          </a:xfrm>
          <a:prstGeom prst="rect">
            <a:avLst/>
          </a:prstGeom>
          <a:solidFill>
            <a:srgbClr val="E3FCF7"/>
          </a:solidFill>
          <a:ln cap="flat" cmpd="sng" w="9525">
            <a:solidFill>
              <a:srgbClr val="59595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000000"/>
                </a:solidFill>
                <a:latin typeface="Lexend Deca"/>
                <a:ea typeface="Lexend Deca"/>
                <a:cs typeface="Lexend Deca"/>
                <a:sym typeface="Lexend Deca"/>
              </a:rPr>
              <a:t>The application has functionality showing an authors page with all the books the author has written. Assume that the author details pages are visited 10 times less often than book details pages.</a:t>
            </a:r>
            <a:br>
              <a:rPr lang="en" sz="900">
                <a:solidFill>
                  <a:srgbClr val="000000"/>
                </a:solidFill>
                <a:latin typeface="Lexend Deca"/>
                <a:ea typeface="Lexend Deca"/>
                <a:cs typeface="Lexend Deca"/>
                <a:sym typeface="Lexend Deca"/>
              </a:rPr>
            </a:br>
            <a:endParaRPr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b="1" lang="en" sz="900">
                <a:solidFill>
                  <a:srgbClr val="000000"/>
                </a:solidFill>
                <a:latin typeface="Lexend Deca"/>
                <a:ea typeface="Lexend Deca"/>
                <a:cs typeface="Lexend Deca"/>
                <a:sym typeface="Lexend Deca"/>
              </a:rPr>
              <a:t>How often is the “fetch author details” operation performed?</a:t>
            </a:r>
            <a:endParaRPr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i="1" lang="en" sz="900">
                <a:latin typeface="Lexend Deca"/>
                <a:ea typeface="Lexend Deca"/>
                <a:cs typeface="Lexend Deca"/>
                <a:sym typeface="Lexend Deca"/>
              </a:rPr>
              <a:t>500,000 “fetch book details”</a:t>
            </a:r>
            <a:r>
              <a:rPr i="1" lang="en" sz="900">
                <a:solidFill>
                  <a:srgbClr val="000000"/>
                </a:solidFill>
                <a:latin typeface="Lexend Deca"/>
                <a:ea typeface="Lexend Deca"/>
                <a:cs typeface="Lexend Deca"/>
                <a:sym typeface="Lexend Deca"/>
              </a:rPr>
              <a:t> ÷ </a:t>
            </a:r>
            <a:r>
              <a:rPr i="1" lang="en" sz="900">
                <a:latin typeface="Lexend Deca"/>
                <a:ea typeface="Lexend Deca"/>
                <a:cs typeface="Lexend Deca"/>
                <a:sym typeface="Lexend Deca"/>
              </a:rPr>
              <a:t>10</a:t>
            </a:r>
            <a:r>
              <a:rPr i="1" lang="en" sz="900">
                <a:solidFill>
                  <a:srgbClr val="000000"/>
                </a:solidFill>
                <a:latin typeface="Lexend Deca"/>
                <a:ea typeface="Lexend Deca"/>
                <a:cs typeface="Lexend Deca"/>
                <a:sym typeface="Lexend Deca"/>
              </a:rPr>
              <a:t> = </a:t>
            </a:r>
            <a:r>
              <a:rPr i="1" lang="en" sz="900">
                <a:latin typeface="Lexend Deca"/>
                <a:ea typeface="Lexend Deca"/>
                <a:cs typeface="Lexend Deca"/>
                <a:sym typeface="Lexend Deca"/>
              </a:rPr>
              <a:t>50,000</a:t>
            </a:r>
            <a:r>
              <a:rPr i="1" lang="en" sz="900">
                <a:solidFill>
                  <a:srgbClr val="000000"/>
                </a:solidFill>
                <a:latin typeface="Lexend Deca"/>
                <a:ea typeface="Lexend Deca"/>
                <a:cs typeface="Lexend Deca"/>
                <a:sym typeface="Lexend Deca"/>
              </a:rPr>
              <a:t> </a:t>
            </a:r>
            <a:r>
              <a:rPr i="1" lang="en" sz="900">
                <a:latin typeface="Lexend Deca"/>
                <a:ea typeface="Lexend Deca"/>
                <a:cs typeface="Lexend Deca"/>
                <a:sym typeface="Lexend Deca"/>
              </a:rPr>
              <a:t>“fetch author details” operations per day</a:t>
            </a:r>
            <a:endParaRPr sz="900">
              <a:solidFill>
                <a:srgbClr val="000000"/>
              </a:solidFill>
              <a:latin typeface="Lexend Deca"/>
              <a:ea typeface="Lexend Deca"/>
              <a:cs typeface="Lexend Deca"/>
              <a:sym typeface="Lexend Deca"/>
            </a:endParaRPr>
          </a:p>
        </p:txBody>
      </p:sp>
      <p:sp>
        <p:nvSpPr>
          <p:cNvPr id="177" name="Google Shape;177;p19"/>
          <p:cNvSpPr txBox="1"/>
          <p:nvPr/>
        </p:nvSpPr>
        <p:spPr>
          <a:xfrm>
            <a:off x="1157463" y="6716739"/>
            <a:ext cx="5427000" cy="1279200"/>
          </a:xfrm>
          <a:prstGeom prst="rect">
            <a:avLst/>
          </a:prstGeom>
          <a:solidFill>
            <a:srgbClr val="E3FCF7"/>
          </a:solidFill>
          <a:ln cap="flat" cmpd="sng" w="9525">
            <a:solidFill>
              <a:srgbClr val="59595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latin typeface="Lexend Deca"/>
                <a:ea typeface="Lexend Deca"/>
                <a:cs typeface="Lexend Deca"/>
                <a:sym typeface="Lexend Deca"/>
              </a:rPr>
              <a:t>20% of users leave a review after returning a book. Some popular books, which the library has multiple copies of, are read at least 1,000 times per month, though the actual number could be higher.</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b="1" lang="en" sz="900">
                <a:solidFill>
                  <a:srgbClr val="000000"/>
                </a:solidFill>
                <a:latin typeface="Lexend Deca"/>
                <a:ea typeface="Lexend Deca"/>
                <a:cs typeface="Lexend Deca"/>
                <a:sym typeface="Lexend Deca"/>
              </a:rPr>
              <a:t>How many reviews does a popular book get per month?</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i="1" lang="en" sz="900">
                <a:latin typeface="Lexend Deca"/>
                <a:ea typeface="Lexend Deca"/>
                <a:cs typeface="Lexend Deca"/>
                <a:sym typeface="Lexend Deca"/>
              </a:rPr>
              <a:t>1,000 reads per month</a:t>
            </a:r>
            <a:r>
              <a:rPr i="1" lang="en" sz="900">
                <a:solidFill>
                  <a:srgbClr val="000000"/>
                </a:solidFill>
                <a:latin typeface="Lexend Deca"/>
                <a:ea typeface="Lexend Deca"/>
                <a:cs typeface="Lexend Deca"/>
                <a:sym typeface="Lexend Deca"/>
              </a:rPr>
              <a:t> x </a:t>
            </a:r>
            <a:r>
              <a:rPr i="1" lang="en" sz="900">
                <a:latin typeface="Lexend Deca"/>
                <a:ea typeface="Lexend Deca"/>
                <a:cs typeface="Lexend Deca"/>
                <a:sym typeface="Lexend Deca"/>
              </a:rPr>
              <a:t>20%</a:t>
            </a:r>
            <a:r>
              <a:rPr i="1" lang="en" sz="900">
                <a:solidFill>
                  <a:srgbClr val="000000"/>
                </a:solidFill>
                <a:latin typeface="Lexend Deca"/>
                <a:ea typeface="Lexend Deca"/>
                <a:cs typeface="Lexend Deca"/>
                <a:sym typeface="Lexend Deca"/>
              </a:rPr>
              <a:t> = </a:t>
            </a:r>
            <a:r>
              <a:rPr i="1" lang="en" sz="900">
                <a:latin typeface="Lexend Deca"/>
                <a:ea typeface="Lexend Deca"/>
                <a:cs typeface="Lexend Deca"/>
                <a:sym typeface="Lexend Deca"/>
              </a:rPr>
              <a:t>200</a:t>
            </a:r>
            <a:r>
              <a:rPr i="1" lang="en" sz="900">
                <a:solidFill>
                  <a:srgbClr val="000000"/>
                </a:solidFill>
                <a:latin typeface="Lexend Deca"/>
                <a:ea typeface="Lexend Deca"/>
                <a:cs typeface="Lexend Deca"/>
                <a:sym typeface="Lexend Deca"/>
              </a:rPr>
              <a:t> </a:t>
            </a:r>
            <a:r>
              <a:rPr i="1" lang="en" sz="900">
                <a:latin typeface="Lexend Deca"/>
                <a:ea typeface="Lexend Deca"/>
                <a:cs typeface="Lexend Deca"/>
                <a:sym typeface="Lexend Deca"/>
              </a:rPr>
              <a:t>reviews per month</a:t>
            </a:r>
            <a:endParaRPr i="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b="1" lang="en" sz="900">
                <a:latin typeface="Lexend Deca"/>
                <a:ea typeface="Lexend Deca"/>
                <a:cs typeface="Lexend Deca"/>
                <a:sym typeface="Lexend Deca"/>
              </a:rPr>
              <a:t>What is the annual growth in the number of reviews for a popular book?</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i="1" lang="en" sz="900">
                <a:latin typeface="Lexend Deca"/>
                <a:ea typeface="Lexend Deca"/>
                <a:cs typeface="Lexend Deca"/>
                <a:sym typeface="Lexend Deca"/>
              </a:rPr>
              <a:t>200 reviews per month</a:t>
            </a:r>
            <a:r>
              <a:rPr i="1" lang="en" sz="900">
                <a:solidFill>
                  <a:srgbClr val="000000"/>
                </a:solidFill>
                <a:latin typeface="Lexend Deca"/>
                <a:ea typeface="Lexend Deca"/>
                <a:cs typeface="Lexend Deca"/>
                <a:sym typeface="Lexend Deca"/>
              </a:rPr>
              <a:t> x </a:t>
            </a:r>
            <a:r>
              <a:rPr i="1" lang="en" sz="900">
                <a:latin typeface="Lexend Deca"/>
                <a:ea typeface="Lexend Deca"/>
                <a:cs typeface="Lexend Deca"/>
                <a:sym typeface="Lexend Deca"/>
              </a:rPr>
              <a:t>12 months</a:t>
            </a:r>
            <a:r>
              <a:rPr i="1" lang="en" sz="900">
                <a:solidFill>
                  <a:srgbClr val="000000"/>
                </a:solidFill>
                <a:latin typeface="Lexend Deca"/>
                <a:ea typeface="Lexend Deca"/>
                <a:cs typeface="Lexend Deca"/>
                <a:sym typeface="Lexend Deca"/>
              </a:rPr>
              <a:t> = </a:t>
            </a:r>
            <a:r>
              <a:rPr i="1" lang="en" sz="900">
                <a:latin typeface="Lexend Deca"/>
                <a:ea typeface="Lexend Deca"/>
                <a:cs typeface="Lexend Deca"/>
                <a:sym typeface="Lexend Deca"/>
              </a:rPr>
              <a:t>2,400 reviews per year</a:t>
            </a:r>
            <a:endParaRPr b="1" sz="900">
              <a:solidFill>
                <a:srgbClr val="000000"/>
              </a:solidFill>
              <a:latin typeface="Lexend Deca"/>
              <a:ea typeface="Lexend Deca"/>
              <a:cs typeface="Lexend Deca"/>
              <a:sym typeface="Lexend Deca"/>
            </a:endParaRPr>
          </a:p>
        </p:txBody>
      </p:sp>
      <p:graphicFrame>
        <p:nvGraphicFramePr>
          <p:cNvPr id="178" name="Google Shape;178;p19"/>
          <p:cNvGraphicFramePr/>
          <p:nvPr/>
        </p:nvGraphicFramePr>
        <p:xfrm>
          <a:off x="756563" y="8087151"/>
          <a:ext cx="3000000" cy="3000000"/>
        </p:xfrm>
        <a:graphic>
          <a:graphicData uri="http://schemas.openxmlformats.org/drawingml/2006/table">
            <a:tbl>
              <a:tblPr>
                <a:noFill/>
                <a:tableStyleId>{5DB31250-BDB3-49FA-B89D-084530EFDD21}</a:tableStyleId>
              </a:tblPr>
              <a:tblGrid>
                <a:gridCol w="3704225"/>
                <a:gridCol w="2524575"/>
              </a:tblGrid>
              <a:tr h="381000">
                <a:tc gridSpan="2">
                  <a:txBody>
                    <a:bodyPr/>
                    <a:lstStyle/>
                    <a:p>
                      <a:pPr indent="0" lvl="0" marL="0" rtl="0" algn="ctr">
                        <a:lnSpc>
                          <a:spcPct val="115000"/>
                        </a:lnSpc>
                        <a:spcBef>
                          <a:spcPts val="0"/>
                        </a:spcBef>
                        <a:spcAft>
                          <a:spcPts val="0"/>
                        </a:spcAft>
                        <a:buNone/>
                      </a:pPr>
                      <a:r>
                        <a:rPr lang="en" sz="1300">
                          <a:solidFill>
                            <a:schemeClr val="dk1"/>
                          </a:solidFill>
                          <a:latin typeface="Lexend Deca"/>
                          <a:ea typeface="Lexend Deca"/>
                          <a:cs typeface="Lexend Deca"/>
                          <a:sym typeface="Lexend Deca"/>
                        </a:rPr>
                        <a:t>Application workload insights</a:t>
                      </a:r>
                      <a:endParaRPr sz="85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9EBFF"/>
                    </a:solidFill>
                  </a:tcPr>
                </a:tc>
                <a:tc hMerge="1"/>
              </a:tr>
              <a:tr h="381000">
                <a:tc>
                  <a:txBody>
                    <a:bodyPr/>
                    <a:lstStyle/>
                    <a:p>
                      <a:pPr indent="0" lvl="0" marL="0" rtl="0" algn="l">
                        <a:lnSpc>
                          <a:spcPct val="115000"/>
                        </a:lnSpc>
                        <a:spcBef>
                          <a:spcPts val="0"/>
                        </a:spcBef>
                        <a:spcAft>
                          <a:spcPts val="0"/>
                        </a:spcAft>
                        <a:buNone/>
                      </a:pPr>
                      <a:r>
                        <a:rPr lang="en" sz="850">
                          <a:solidFill>
                            <a:srgbClr val="000000"/>
                          </a:solidFill>
                          <a:latin typeface="Lexend Deca"/>
                          <a:ea typeface="Lexend Deca"/>
                          <a:cs typeface="Lexend Deca"/>
                          <a:sym typeface="Lexend Deca"/>
                        </a:rPr>
                        <a:t>Is the workload read-heavy or write-heavy?</a:t>
                      </a:r>
                      <a:endParaRPr sz="85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lang="en" sz="850">
                          <a:latin typeface="Lexend Deca"/>
                          <a:ea typeface="Lexend Deca"/>
                          <a:cs typeface="Lexend Deca"/>
                          <a:sym typeface="Lexend Deca"/>
                        </a:rPr>
                        <a:t>The workload is read-heavy.</a:t>
                      </a:r>
                      <a:endParaRPr sz="85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chemeClr val="lt1"/>
                    </a:solidFill>
                  </a:tcPr>
                </a:tc>
              </a:tr>
              <a:tr h="381000">
                <a:tc>
                  <a:txBody>
                    <a:bodyPr/>
                    <a:lstStyle/>
                    <a:p>
                      <a:pPr indent="0" lvl="0" marL="0" rtl="0" algn="l">
                        <a:lnSpc>
                          <a:spcPct val="115000"/>
                        </a:lnSpc>
                        <a:spcBef>
                          <a:spcPts val="0"/>
                        </a:spcBef>
                        <a:spcAft>
                          <a:spcPts val="0"/>
                        </a:spcAft>
                        <a:buNone/>
                      </a:pPr>
                      <a:r>
                        <a:rPr lang="en" sz="850">
                          <a:solidFill>
                            <a:srgbClr val="000000"/>
                          </a:solidFill>
                          <a:latin typeface="Lexend Deca"/>
                          <a:ea typeface="Lexend Deca"/>
                          <a:cs typeface="Lexend Deca"/>
                          <a:sym typeface="Lexend Deca"/>
                        </a:rPr>
                        <a:t>What is the most frequent operation in the application?</a:t>
                      </a:r>
                      <a:endParaRPr sz="85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lang="en" sz="850">
                          <a:latin typeface="Lexend Deca"/>
                          <a:ea typeface="Lexend Deca"/>
                          <a:cs typeface="Lexend Deca"/>
                          <a:sym typeface="Lexend Deca"/>
                        </a:rPr>
                        <a:t>“Fetch book details” — 500,000 ops/day.</a:t>
                      </a:r>
                      <a:endParaRPr sz="85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chemeClr val="lt1"/>
                    </a:solidFill>
                  </a:tcPr>
                </a:tc>
              </a:tr>
              <a:tr h="433850">
                <a:tc>
                  <a:txBody>
                    <a:bodyPr/>
                    <a:lstStyle/>
                    <a:p>
                      <a:pPr indent="0" lvl="0" marL="0" rtl="0" algn="l">
                        <a:lnSpc>
                          <a:spcPct val="115000"/>
                        </a:lnSpc>
                        <a:spcBef>
                          <a:spcPts val="0"/>
                        </a:spcBef>
                        <a:spcAft>
                          <a:spcPts val="0"/>
                        </a:spcAft>
                        <a:buNone/>
                      </a:pPr>
                      <a:r>
                        <a:rPr lang="en" sz="850">
                          <a:solidFill>
                            <a:srgbClr val="000000"/>
                          </a:solidFill>
                          <a:latin typeface="Lexend Deca"/>
                          <a:ea typeface="Lexend Deca"/>
                          <a:cs typeface="Lexend Deca"/>
                          <a:sym typeface="Lexend Deca"/>
                        </a:rPr>
                        <a:t>Based on the frequency of operations in the application, should the data model be optimized for books queries or authors queries?</a:t>
                      </a:r>
                      <a:endParaRPr sz="85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lang="en" sz="850">
                          <a:latin typeface="Lexend Deca"/>
                          <a:ea typeface="Lexend Deca"/>
                          <a:cs typeface="Lexend Deca"/>
                          <a:sym typeface="Lexend Deca"/>
                        </a:rPr>
                        <a:t>Book queries because they are more frequent than author queries.</a:t>
                      </a:r>
                      <a:endParaRPr sz="85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sz="900">
                          <a:solidFill>
                            <a:schemeClr val="dk1"/>
                          </a:solidFill>
                          <a:latin typeface="Lexend Deca"/>
                          <a:ea typeface="Lexend Deca"/>
                          <a:cs typeface="Lexend Deca"/>
                          <a:sym typeface="Lexend Deca"/>
                        </a:rPr>
                        <a:t>Does the number of reviews on popular books grow without bound (continue to increase indefinitely)?</a:t>
                      </a:r>
                      <a:endParaRPr sz="85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lang="en" sz="850">
                          <a:latin typeface="Lexend Deca"/>
                          <a:ea typeface="Lexend Deca"/>
                          <a:cs typeface="Lexend Deca"/>
                          <a:sym typeface="Lexend Deca"/>
                        </a:rPr>
                        <a:t>Yes, while the growth rate may not be very high, there’s no upper limit.</a:t>
                      </a:r>
                      <a:endParaRPr sz="850">
                        <a:latin typeface="Lexend Deca"/>
                        <a:ea typeface="Lexend Deca"/>
                        <a:cs typeface="Lexend Deca"/>
                        <a:sym typeface="Lexend Deca"/>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chemeClr val="lt1"/>
                    </a:solidFill>
                  </a:tcPr>
                </a:tc>
              </a:tr>
            </a:tbl>
          </a:graphicData>
        </a:graphic>
      </p:graphicFrame>
      <p:sp>
        <p:nvSpPr>
          <p:cNvPr id="179" name="Google Shape;179;p19"/>
          <p:cNvSpPr txBox="1"/>
          <p:nvPr/>
        </p:nvSpPr>
        <p:spPr>
          <a:xfrm>
            <a:off x="1980075" y="10261868"/>
            <a:ext cx="36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00"/>
                </a:solidFill>
                <a:latin typeface="Lexend Deca Light"/>
                <a:ea typeface="Lexend Deca Light"/>
                <a:cs typeface="Lexend Deca Light"/>
                <a:sym typeface="Lexend Deca Light"/>
              </a:rPr>
              <a:t>- </a:t>
            </a:r>
            <a:r>
              <a:rPr lang="en">
                <a:latin typeface="Lexend Deca Light"/>
                <a:ea typeface="Lexend Deca Light"/>
                <a:cs typeface="Lexend Deca Light"/>
                <a:sym typeface="Lexend Deca Light"/>
              </a:rPr>
              <a:t>7</a:t>
            </a:r>
            <a:r>
              <a:rPr lang="en">
                <a:solidFill>
                  <a:srgbClr val="000000"/>
                </a:solidFill>
                <a:latin typeface="Lexend Deca Light"/>
                <a:ea typeface="Lexend Deca Light"/>
                <a:cs typeface="Lexend Deca Light"/>
                <a:sym typeface="Lexend Deca Light"/>
              </a:rPr>
              <a:t> -</a:t>
            </a:r>
            <a:endParaRPr>
              <a:solidFill>
                <a:srgbClr val="000000"/>
              </a:solidFill>
              <a:latin typeface="Lexend Deca Light"/>
              <a:ea typeface="Lexend Deca Light"/>
              <a:cs typeface="Lexend Deca Light"/>
              <a:sym typeface="Lexend Deca Light"/>
            </a:endParaRPr>
          </a:p>
        </p:txBody>
      </p:sp>
      <p:sp>
        <p:nvSpPr>
          <p:cNvPr id="180" name="Google Shape;180;p19"/>
          <p:cNvSpPr txBox="1"/>
          <p:nvPr/>
        </p:nvSpPr>
        <p:spPr>
          <a:xfrm>
            <a:off x="1150863" y="1490401"/>
            <a:ext cx="5440200" cy="2394300"/>
          </a:xfrm>
          <a:prstGeom prst="rect">
            <a:avLst/>
          </a:prstGeom>
          <a:solidFill>
            <a:srgbClr val="E3FCF7"/>
          </a:solidFill>
          <a:ln cap="flat" cmpd="sng" w="9525">
            <a:solidFill>
              <a:srgbClr val="59595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000000"/>
                </a:solidFill>
                <a:latin typeface="Lexend Deca"/>
                <a:ea typeface="Lexend Deca"/>
                <a:cs typeface="Lexend Deca"/>
                <a:sym typeface="Lexend Deca"/>
              </a:rPr>
              <a:t>Each user reserves an average of </a:t>
            </a:r>
            <a:r>
              <a:rPr lang="en" sz="900">
                <a:latin typeface="Lexend Deca"/>
                <a:ea typeface="Lexend Deca"/>
                <a:cs typeface="Lexend Deca"/>
                <a:sym typeface="Lexend Deca"/>
              </a:rPr>
              <a:t>3</a:t>
            </a:r>
            <a:r>
              <a:rPr lang="en" sz="900">
                <a:solidFill>
                  <a:srgbClr val="000000"/>
                </a:solidFill>
                <a:latin typeface="Lexend Deca"/>
                <a:ea typeface="Lexend Deca"/>
                <a:cs typeface="Lexend Deca"/>
                <a:sym typeface="Lexend Deca"/>
              </a:rPr>
              <a:t> books per </a:t>
            </a:r>
            <a:r>
              <a:rPr lang="en" sz="900">
                <a:latin typeface="Lexend Deca"/>
                <a:ea typeface="Lexend Deca"/>
                <a:cs typeface="Lexend Deca"/>
                <a:sym typeface="Lexend Deca"/>
              </a:rPr>
              <a:t>month</a:t>
            </a:r>
            <a:r>
              <a:rPr lang="en" sz="900">
                <a:solidFill>
                  <a:srgbClr val="000000"/>
                </a:solidFill>
                <a:latin typeface="Lexend Deca"/>
                <a:ea typeface="Lexend Deca"/>
                <a:cs typeface="Lexend Deca"/>
                <a:sym typeface="Lexend Deca"/>
              </a:rPr>
              <a:t>. Users can only reserve a book if copies are available in the library.</a:t>
            </a:r>
            <a:endParaRPr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b="1" lang="en" sz="900">
                <a:solidFill>
                  <a:srgbClr val="000000"/>
                </a:solidFill>
                <a:latin typeface="Lexend Deca"/>
                <a:ea typeface="Lexend Deca"/>
                <a:cs typeface="Lexend Deca"/>
                <a:sym typeface="Lexend Deca"/>
              </a:rPr>
              <a:t>How often is the “create a reservation” operation performed?</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i="1" lang="en" sz="900">
                <a:latin typeface="Lexend Deca"/>
                <a:ea typeface="Lexend Deca"/>
                <a:cs typeface="Lexend Deca"/>
                <a:sym typeface="Lexend Deca"/>
              </a:rPr>
              <a:t>100,000</a:t>
            </a:r>
            <a:r>
              <a:rPr i="1" lang="en" sz="900">
                <a:solidFill>
                  <a:srgbClr val="000000"/>
                </a:solidFill>
                <a:latin typeface="Lexend Deca"/>
                <a:ea typeface="Lexend Deca"/>
                <a:cs typeface="Lexend Deca"/>
                <a:sym typeface="Lexend Deca"/>
              </a:rPr>
              <a:t> users x </a:t>
            </a:r>
            <a:r>
              <a:rPr i="1" lang="en" sz="900">
                <a:latin typeface="Lexend Deca"/>
                <a:ea typeface="Lexend Deca"/>
                <a:cs typeface="Lexend Deca"/>
                <a:sym typeface="Lexend Deca"/>
              </a:rPr>
              <a:t>3</a:t>
            </a:r>
            <a:r>
              <a:rPr i="1" lang="en" sz="900">
                <a:solidFill>
                  <a:srgbClr val="000000"/>
                </a:solidFill>
                <a:latin typeface="Lexend Deca"/>
                <a:ea typeface="Lexend Deca"/>
                <a:cs typeface="Lexend Deca"/>
                <a:sym typeface="Lexend Deca"/>
              </a:rPr>
              <a:t> reservations per user per month / 30 = </a:t>
            </a:r>
            <a:r>
              <a:rPr i="1" lang="en" sz="900">
                <a:latin typeface="Lexend Deca"/>
                <a:ea typeface="Lexend Deca"/>
                <a:cs typeface="Lexend Deca"/>
                <a:sym typeface="Lexend Deca"/>
              </a:rPr>
              <a:t>10,000</a:t>
            </a:r>
            <a:r>
              <a:rPr i="1" lang="en" sz="900">
                <a:solidFill>
                  <a:srgbClr val="000000"/>
                </a:solidFill>
                <a:latin typeface="Lexend Deca"/>
                <a:ea typeface="Lexend Deca"/>
                <a:cs typeface="Lexend Deca"/>
                <a:sym typeface="Lexend Deca"/>
              </a:rPr>
              <a:t> reservations per </a:t>
            </a:r>
            <a:r>
              <a:rPr i="1" lang="en" sz="900">
                <a:latin typeface="Lexend Deca"/>
                <a:ea typeface="Lexend Deca"/>
                <a:cs typeface="Lexend Deca"/>
                <a:sym typeface="Lexend Deca"/>
              </a:rPr>
              <a:t>day</a:t>
            </a:r>
            <a:endParaRPr i="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t/>
            </a:r>
            <a:endParaRPr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Lexend Deca"/>
                <a:ea typeface="Lexend Deca"/>
                <a:cs typeface="Lexend Deca"/>
                <a:sym typeface="Lexend Deca"/>
              </a:rPr>
              <a:t>Reservations last for 12 hours. Only half of the reservations actually result in loans.</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b="1" lang="en" sz="900">
                <a:solidFill>
                  <a:srgbClr val="000000"/>
                </a:solidFill>
                <a:latin typeface="Lexend Deca"/>
                <a:ea typeface="Lexend Deca"/>
                <a:cs typeface="Lexend Deca"/>
                <a:sym typeface="Lexend Deca"/>
              </a:rPr>
              <a:t>How many loan documents are created every day?</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i="1" lang="en" sz="900">
                <a:solidFill>
                  <a:schemeClr val="dk1"/>
                </a:solidFill>
                <a:latin typeface="Lexend Deca"/>
                <a:ea typeface="Lexend Deca"/>
                <a:cs typeface="Lexend Deca"/>
                <a:sym typeface="Lexend Deca"/>
              </a:rPr>
              <a:t>10,000</a:t>
            </a:r>
            <a:r>
              <a:rPr i="1" lang="en" sz="900">
                <a:solidFill>
                  <a:srgbClr val="000000"/>
                </a:solidFill>
                <a:latin typeface="Lexend Deca"/>
                <a:ea typeface="Lexend Deca"/>
                <a:cs typeface="Lexend Deca"/>
                <a:sym typeface="Lexend Deca"/>
              </a:rPr>
              <a:t> reservations x </a:t>
            </a:r>
            <a:r>
              <a:rPr i="1" lang="en" sz="900">
                <a:solidFill>
                  <a:schemeClr val="dk1"/>
                </a:solidFill>
                <a:latin typeface="Lexend Deca"/>
                <a:ea typeface="Lexend Deca"/>
                <a:cs typeface="Lexend Deca"/>
                <a:sym typeface="Lexend Deca"/>
              </a:rPr>
              <a:t>50% converted to loans</a:t>
            </a:r>
            <a:r>
              <a:rPr i="1" lang="en" sz="900">
                <a:solidFill>
                  <a:srgbClr val="000000"/>
                </a:solidFill>
                <a:latin typeface="Lexend Deca"/>
                <a:ea typeface="Lexend Deca"/>
                <a:cs typeface="Lexend Deca"/>
                <a:sym typeface="Lexend Deca"/>
              </a:rPr>
              <a:t> = </a:t>
            </a:r>
            <a:r>
              <a:rPr i="1" lang="en" sz="900">
                <a:solidFill>
                  <a:schemeClr val="dk1"/>
                </a:solidFill>
                <a:latin typeface="Lexend Deca"/>
                <a:ea typeface="Lexend Deca"/>
                <a:cs typeface="Lexend Deca"/>
                <a:sym typeface="Lexend Deca"/>
              </a:rPr>
              <a:t>5,000</a:t>
            </a:r>
            <a:r>
              <a:rPr i="1" lang="en" sz="900">
                <a:solidFill>
                  <a:srgbClr val="000000"/>
                </a:solidFill>
                <a:latin typeface="Lexend Deca"/>
                <a:ea typeface="Lexend Deca"/>
                <a:cs typeface="Lexend Deca"/>
                <a:sym typeface="Lexend Deca"/>
              </a:rPr>
              <a:t> loans per day</a:t>
            </a:r>
            <a:endParaRPr i="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b="1" lang="en" sz="900">
                <a:solidFill>
                  <a:srgbClr val="000000"/>
                </a:solidFill>
                <a:latin typeface="Lexend Deca"/>
                <a:ea typeface="Lexend Deca"/>
                <a:cs typeface="Lexend Deca"/>
                <a:sym typeface="Lexend Deca"/>
              </a:rPr>
              <a:t>How many reservations expire every day?</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rPr i="1" lang="en" sz="900">
                <a:solidFill>
                  <a:schemeClr val="dk1"/>
                </a:solidFill>
                <a:latin typeface="Lexend Deca"/>
                <a:ea typeface="Lexend Deca"/>
                <a:cs typeface="Lexend Deca"/>
                <a:sym typeface="Lexend Deca"/>
              </a:rPr>
              <a:t>10,000 reservations</a:t>
            </a:r>
            <a:r>
              <a:rPr i="1" lang="en" sz="900">
                <a:solidFill>
                  <a:srgbClr val="000000"/>
                </a:solidFill>
                <a:latin typeface="Lexend Deca"/>
                <a:ea typeface="Lexend Deca"/>
                <a:cs typeface="Lexend Deca"/>
                <a:sym typeface="Lexend Deca"/>
              </a:rPr>
              <a:t> x </a:t>
            </a:r>
            <a:r>
              <a:rPr i="1" lang="en" sz="900">
                <a:solidFill>
                  <a:schemeClr val="dk1"/>
                </a:solidFill>
                <a:latin typeface="Lexend Deca"/>
                <a:ea typeface="Lexend Deca"/>
                <a:cs typeface="Lexend Deca"/>
                <a:sym typeface="Lexend Deca"/>
              </a:rPr>
              <a:t>50% expired</a:t>
            </a:r>
            <a:r>
              <a:rPr i="1" lang="en" sz="900">
                <a:solidFill>
                  <a:srgbClr val="000000"/>
                </a:solidFill>
                <a:latin typeface="Lexend Deca"/>
                <a:ea typeface="Lexend Deca"/>
                <a:cs typeface="Lexend Deca"/>
                <a:sym typeface="Lexend Deca"/>
              </a:rPr>
              <a:t> = </a:t>
            </a:r>
            <a:r>
              <a:rPr i="1" lang="en" sz="900">
                <a:solidFill>
                  <a:schemeClr val="dk1"/>
                </a:solidFill>
                <a:latin typeface="Lexend Deca"/>
                <a:ea typeface="Lexend Deca"/>
                <a:cs typeface="Lexend Deca"/>
                <a:sym typeface="Lexend Deca"/>
              </a:rPr>
              <a:t>5,000</a:t>
            </a:r>
            <a:r>
              <a:rPr i="1" lang="en" sz="900">
                <a:solidFill>
                  <a:srgbClr val="000000"/>
                </a:solidFill>
                <a:latin typeface="Lexend Deca"/>
                <a:ea typeface="Lexend Deca"/>
                <a:cs typeface="Lexend Deca"/>
                <a:sym typeface="Lexend Deca"/>
              </a:rPr>
              <a:t> expired reservations per day</a:t>
            </a:r>
            <a:endParaRPr i="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Clr>
                <a:srgbClr val="000000"/>
              </a:buClr>
              <a:buSzPts val="1100"/>
              <a:buFont typeface="Arial"/>
              <a:buNone/>
            </a:pPr>
            <a:r>
              <a:t/>
            </a:r>
            <a:endParaRPr b="1"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lang="en" sz="900">
                <a:solidFill>
                  <a:srgbClr val="000000"/>
                </a:solidFill>
                <a:latin typeface="Lexend Deca"/>
                <a:ea typeface="Lexend Deca"/>
                <a:cs typeface="Lexend Deca"/>
                <a:sym typeface="Lexend Deca"/>
              </a:rPr>
              <a:t>Expired reservations are deleted, but book loans are persisted as historical records.</a:t>
            </a:r>
            <a:endParaRPr sz="900">
              <a:solidFill>
                <a:srgbClr val="000000"/>
              </a:solidFill>
              <a:latin typeface="Lexend Deca"/>
              <a:ea typeface="Lexend Deca"/>
              <a:cs typeface="Lexend Deca"/>
              <a:sym typeface="Lexend Deca"/>
            </a:endParaRPr>
          </a:p>
          <a:p>
            <a:pPr indent="0" lvl="0" marL="0" rtl="0" algn="l">
              <a:lnSpc>
                <a:spcPct val="115000"/>
              </a:lnSpc>
              <a:spcBef>
                <a:spcPts val="0"/>
              </a:spcBef>
              <a:spcAft>
                <a:spcPts val="0"/>
              </a:spcAft>
              <a:buNone/>
            </a:pPr>
            <a:r>
              <a:rPr b="1" lang="en" sz="900" u="sng">
                <a:solidFill>
                  <a:srgbClr val="000000"/>
                </a:solidFill>
                <a:latin typeface="Lexend Deca"/>
                <a:ea typeface="Lexend Deca"/>
                <a:cs typeface="Lexend Deca"/>
                <a:sym typeface="Lexend Deca"/>
              </a:rPr>
              <a:t>Advanced question:</a:t>
            </a:r>
            <a:r>
              <a:rPr b="1" lang="en" sz="900">
                <a:solidFill>
                  <a:srgbClr val="000000"/>
                </a:solidFill>
                <a:latin typeface="Lexend Deca"/>
                <a:ea typeface="Lexend Deca"/>
                <a:cs typeface="Lexend Deca"/>
                <a:sym typeface="Lexend Deca"/>
              </a:rPr>
              <a:t> Which type of MongoDB index enables the automatic deletion of expired reservations? </a:t>
            </a:r>
            <a:r>
              <a:rPr i="1" lang="en" sz="900">
                <a:latin typeface="Lexend Deca"/>
                <a:ea typeface="Lexend Deca"/>
                <a:cs typeface="Lexend Deca"/>
                <a:sym typeface="Lexend Deca"/>
              </a:rPr>
              <a:t>TTL (time-to-live) index</a:t>
            </a:r>
            <a:endParaRPr i="1" sz="900">
              <a:latin typeface="Lexend Deca"/>
              <a:ea typeface="Lexend Deca"/>
              <a:cs typeface="Lexend Deca"/>
              <a:sym typeface="Lexend De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nvSpPr>
        <p:spPr>
          <a:xfrm>
            <a:off x="462963" y="315600"/>
            <a:ext cx="6663600" cy="105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Lexend Deca"/>
                <a:ea typeface="Lexend Deca"/>
                <a:cs typeface="Lexend Deca"/>
                <a:sym typeface="Lexend Deca"/>
              </a:rPr>
              <a:t>Solutions to e</a:t>
            </a:r>
            <a:r>
              <a:rPr b="1" lang="en" sz="2500">
                <a:solidFill>
                  <a:schemeClr val="dk1"/>
                </a:solidFill>
                <a:latin typeface="Lexend Deca"/>
                <a:ea typeface="Lexend Deca"/>
                <a:cs typeface="Lexend Deca"/>
                <a:sym typeface="Lexend Deca"/>
              </a:rPr>
              <a:t>xercise 3.</a:t>
            </a:r>
            <a:r>
              <a:rPr lang="en" sz="2500">
                <a:solidFill>
                  <a:schemeClr val="dk1"/>
                </a:solidFill>
                <a:latin typeface="Lexend Deca"/>
                <a:ea typeface="Lexend Deca"/>
                <a:cs typeface="Lexend Deca"/>
                <a:sym typeface="Lexend Deca"/>
              </a:rPr>
              <a:t> Model the relationships</a:t>
            </a:r>
            <a:endParaRPr sz="2500">
              <a:latin typeface="Lexend Deca"/>
              <a:ea typeface="Lexend Deca"/>
              <a:cs typeface="Lexend Deca"/>
              <a:sym typeface="Lexend Deca"/>
            </a:endParaRPr>
          </a:p>
        </p:txBody>
      </p:sp>
      <p:sp>
        <p:nvSpPr>
          <p:cNvPr id="186" name="Google Shape;186;p20"/>
          <p:cNvSpPr txBox="1"/>
          <p:nvPr/>
        </p:nvSpPr>
        <p:spPr>
          <a:xfrm>
            <a:off x="1980075" y="10261868"/>
            <a:ext cx="36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00"/>
                </a:solidFill>
                <a:latin typeface="Lexend Deca Light"/>
                <a:ea typeface="Lexend Deca Light"/>
                <a:cs typeface="Lexend Deca Light"/>
                <a:sym typeface="Lexend Deca Light"/>
              </a:rPr>
              <a:t>- </a:t>
            </a:r>
            <a:r>
              <a:rPr lang="en">
                <a:latin typeface="Lexend Deca Light"/>
                <a:ea typeface="Lexend Deca Light"/>
                <a:cs typeface="Lexend Deca Light"/>
                <a:sym typeface="Lexend Deca Light"/>
              </a:rPr>
              <a:t>8</a:t>
            </a:r>
            <a:r>
              <a:rPr lang="en">
                <a:solidFill>
                  <a:srgbClr val="000000"/>
                </a:solidFill>
                <a:latin typeface="Lexend Deca Light"/>
                <a:ea typeface="Lexend Deca Light"/>
                <a:cs typeface="Lexend Deca Light"/>
                <a:sym typeface="Lexend Deca Light"/>
              </a:rPr>
              <a:t> -</a:t>
            </a:r>
            <a:endParaRPr>
              <a:solidFill>
                <a:srgbClr val="000000"/>
              </a:solidFill>
              <a:latin typeface="Lexend Deca Light"/>
              <a:ea typeface="Lexend Deca Light"/>
              <a:cs typeface="Lexend Deca Light"/>
              <a:sym typeface="Lexend Deca Light"/>
            </a:endParaRPr>
          </a:p>
        </p:txBody>
      </p:sp>
      <p:graphicFrame>
        <p:nvGraphicFramePr>
          <p:cNvPr id="187" name="Google Shape;187;p20"/>
          <p:cNvGraphicFramePr/>
          <p:nvPr/>
        </p:nvGraphicFramePr>
        <p:xfrm>
          <a:off x="475426" y="1566852"/>
          <a:ext cx="3000000" cy="3000000"/>
        </p:xfrm>
        <a:graphic>
          <a:graphicData uri="http://schemas.openxmlformats.org/drawingml/2006/table">
            <a:tbl>
              <a:tblPr>
                <a:noFill/>
                <a:tableStyleId>{5DB31250-BDB3-49FA-B89D-084530EFDD21}</a:tableStyleId>
              </a:tblPr>
              <a:tblGrid>
                <a:gridCol w="1834350"/>
                <a:gridCol w="960850"/>
                <a:gridCol w="960850"/>
                <a:gridCol w="960850"/>
                <a:gridCol w="960850"/>
                <a:gridCol w="960850"/>
              </a:tblGrid>
              <a:tr h="399600">
                <a:tc gridSpan="6">
                  <a:txBody>
                    <a:bodyPr/>
                    <a:lstStyle/>
                    <a:p>
                      <a:pPr indent="0" lvl="0" marL="0" rtl="0" algn="l">
                        <a:lnSpc>
                          <a:spcPct val="115000"/>
                        </a:lnSpc>
                        <a:spcBef>
                          <a:spcPts val="0"/>
                        </a:spcBef>
                        <a:spcAft>
                          <a:spcPts val="0"/>
                        </a:spcAft>
                        <a:buNone/>
                      </a:pPr>
                      <a:r>
                        <a:rPr b="1" lang="en" sz="900">
                          <a:solidFill>
                            <a:schemeClr val="dk1"/>
                          </a:solidFill>
                          <a:latin typeface="Lexend Deca"/>
                          <a:ea typeface="Lexend Deca"/>
                          <a:cs typeface="Lexend Deca"/>
                          <a:sym typeface="Lexend Deca"/>
                        </a:rPr>
                        <a:t>Go together:</a:t>
                      </a:r>
                      <a:r>
                        <a:rPr lang="en" sz="900">
                          <a:solidFill>
                            <a:schemeClr val="dk1"/>
                          </a:solidFill>
                          <a:latin typeface="Lexend Deca Light"/>
                          <a:ea typeface="Lexend Deca Light"/>
                          <a:cs typeface="Lexend Deca Light"/>
                          <a:sym typeface="Lexend Deca Light"/>
                        </a:rPr>
                        <a:t> Do the pieces of information express a "has-a," "contains," or similar relationship?</a:t>
                      </a:r>
                      <a:endParaRPr sz="900">
                        <a:solidFill>
                          <a:schemeClr val="dk1"/>
                        </a:solidFill>
                        <a:latin typeface="Lexend Deca Light"/>
                        <a:ea typeface="Lexend Deca Light"/>
                        <a:cs typeface="Lexend Deca Light"/>
                        <a:sym typeface="Lexend Deca Light"/>
                      </a:endParaRPr>
                    </a:p>
                    <a:p>
                      <a:pPr indent="0" lvl="0" marL="0" rtl="0" algn="l">
                        <a:lnSpc>
                          <a:spcPct val="115000"/>
                        </a:lnSpc>
                        <a:spcBef>
                          <a:spcPts val="0"/>
                        </a:spcBef>
                        <a:spcAft>
                          <a:spcPts val="0"/>
                        </a:spcAft>
                        <a:buNone/>
                      </a:pPr>
                      <a:r>
                        <a:rPr b="1" lang="en" sz="900">
                          <a:solidFill>
                            <a:schemeClr val="dk1"/>
                          </a:solidFill>
                          <a:latin typeface="Lexend Deca"/>
                          <a:ea typeface="Lexend Deca"/>
                          <a:cs typeface="Lexend Deca"/>
                          <a:sym typeface="Lexend Deca"/>
                        </a:rPr>
                        <a:t>Document growth:</a:t>
                      </a:r>
                      <a:r>
                        <a:rPr lang="en" sz="900">
                          <a:solidFill>
                            <a:schemeClr val="dk1"/>
                          </a:solidFill>
                          <a:latin typeface="Lexend Deca Light"/>
                          <a:ea typeface="Lexend Deca Light"/>
                          <a:cs typeface="Lexend Deca Light"/>
                          <a:sym typeface="Lexend Deca Light"/>
                        </a:rPr>
                        <a:t> If embedding, would the embedded piece grow without bound?</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c hMerge="1"/>
                <a:tc hMerge="1"/>
                <a:tc hMerge="1"/>
                <a:tc hMerge="1"/>
              </a:tr>
              <a:tr h="399600">
                <a:tc>
                  <a:txBody>
                    <a:bodyPr/>
                    <a:lstStyle/>
                    <a:p>
                      <a:pPr indent="0" lvl="0" marL="0" rtl="0" algn="l">
                        <a:spcBef>
                          <a:spcPts val="0"/>
                        </a:spcBef>
                        <a:spcAft>
                          <a:spcPts val="0"/>
                        </a:spcAft>
                        <a:buNone/>
                      </a:pPr>
                      <a:r>
                        <a:rPr b="1" lang="en" sz="900">
                          <a:latin typeface="Lexend Deca"/>
                          <a:ea typeface="Lexend Deca"/>
                          <a:cs typeface="Lexend Deca"/>
                          <a:sym typeface="Lexend Deca"/>
                        </a:rPr>
                        <a:t>Relationship</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Type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Go together?</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Document growth?</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Embed or reference?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Which side?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82700">
                <a:tc>
                  <a:txBody>
                    <a:bodyPr/>
                    <a:lstStyle/>
                    <a:p>
                      <a:pPr indent="0" lvl="0" marL="0" rtl="0" algn="l">
                        <a:spcBef>
                          <a:spcPts val="0"/>
                        </a:spcBef>
                        <a:spcAft>
                          <a:spcPts val="0"/>
                        </a:spcAft>
                        <a:buNone/>
                      </a:pPr>
                      <a:r>
                        <a:rPr lang="en" sz="900">
                          <a:solidFill>
                            <a:schemeClr val="dk1"/>
                          </a:solidFill>
                          <a:latin typeface="Lexend Deca"/>
                          <a:ea typeface="Lexend Deca"/>
                          <a:cs typeface="Lexend Deca"/>
                          <a:sym typeface="Lexend Deca"/>
                        </a:rPr>
                        <a:t>User - Contact information (object with email and address)</a:t>
                      </a:r>
                      <a:endParaRPr sz="900">
                        <a:solidFill>
                          <a:schemeClr val="dk1"/>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one-to-one</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No</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Embed</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User</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2700">
                <a:tc>
                  <a:txBody>
                    <a:bodyPr/>
                    <a:lstStyle/>
                    <a:p>
                      <a:pPr indent="0" lvl="0" marL="0" rtl="0" algn="l">
                        <a:spcBef>
                          <a:spcPts val="0"/>
                        </a:spcBef>
                        <a:spcAft>
                          <a:spcPts val="0"/>
                        </a:spcAft>
                        <a:buNone/>
                      </a:pPr>
                      <a:r>
                        <a:rPr lang="en" sz="900">
                          <a:latin typeface="Lexend Deca"/>
                          <a:ea typeface="Lexend Deca"/>
                          <a:cs typeface="Lexend Deca"/>
                          <a:sym typeface="Lexend Deca"/>
                        </a:rPr>
                        <a:t>Author - Author Alias</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latin typeface="Lexend Deca"/>
                          <a:ea typeface="Lexend Deca"/>
                          <a:cs typeface="Lexend Deca"/>
                          <a:sym typeface="Lexend Deca"/>
                        </a:rPr>
                        <a:t>one-to-few</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No</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Embed</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Author</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88" name="Google Shape;188;p20"/>
          <p:cNvGraphicFramePr/>
          <p:nvPr/>
        </p:nvGraphicFramePr>
        <p:xfrm>
          <a:off x="462976" y="3618627"/>
          <a:ext cx="3000000" cy="3000000"/>
        </p:xfrm>
        <a:graphic>
          <a:graphicData uri="http://schemas.openxmlformats.org/drawingml/2006/table">
            <a:tbl>
              <a:tblPr>
                <a:noFill/>
                <a:tableStyleId>{5DB31250-BDB3-49FA-B89D-084530EFDD21}</a:tableStyleId>
              </a:tblPr>
              <a:tblGrid>
                <a:gridCol w="1846800"/>
                <a:gridCol w="1421425"/>
                <a:gridCol w="1123450"/>
                <a:gridCol w="1123450"/>
                <a:gridCol w="1123450"/>
              </a:tblGrid>
              <a:tr h="399600">
                <a:tc gridSpan="5">
                  <a:txBody>
                    <a:bodyPr/>
                    <a:lstStyle/>
                    <a:p>
                      <a:pPr indent="0" lvl="0" marL="0" rtl="0" algn="l">
                        <a:lnSpc>
                          <a:spcPct val="115000"/>
                        </a:lnSpc>
                        <a:spcBef>
                          <a:spcPts val="0"/>
                        </a:spcBef>
                        <a:spcAft>
                          <a:spcPts val="0"/>
                        </a:spcAft>
                        <a:buNone/>
                      </a:pPr>
                      <a:r>
                        <a:rPr b="1" lang="en" sz="900">
                          <a:solidFill>
                            <a:schemeClr val="dk1"/>
                          </a:solidFill>
                          <a:latin typeface="Lexend Deca"/>
                          <a:ea typeface="Lexend Deca"/>
                          <a:cs typeface="Lexend Deca"/>
                          <a:sym typeface="Lexend Deca"/>
                        </a:rPr>
                        <a:t>High cardinality: </a:t>
                      </a:r>
                      <a:r>
                        <a:rPr lang="en" sz="900">
                          <a:solidFill>
                            <a:schemeClr val="dk1"/>
                          </a:solidFill>
                          <a:latin typeface="Lexend Deca Light"/>
                          <a:ea typeface="Lexend Deca Light"/>
                          <a:cs typeface="Lexend Deca Light"/>
                          <a:sym typeface="Lexend Deca Light"/>
                        </a:rPr>
                        <a:t>Does the “many” side of the relationship contain a large or rapidly growing number of unique values?</a:t>
                      </a:r>
                      <a:endParaRPr b="1" sz="900">
                        <a:solidFill>
                          <a:schemeClr val="dk1"/>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c hMerge="1"/>
                <a:tc hMerge="1"/>
                <a:tc hMerge="1"/>
              </a:tr>
              <a:tr h="399600">
                <a:tc>
                  <a:txBody>
                    <a:bodyPr/>
                    <a:lstStyle/>
                    <a:p>
                      <a:pPr indent="0" lvl="0" marL="0" rtl="0" algn="l">
                        <a:spcBef>
                          <a:spcPts val="0"/>
                        </a:spcBef>
                        <a:spcAft>
                          <a:spcPts val="0"/>
                        </a:spcAft>
                        <a:buNone/>
                      </a:pPr>
                      <a:r>
                        <a:rPr b="1" lang="en" sz="900">
                          <a:latin typeface="Lexend Deca"/>
                          <a:ea typeface="Lexend Deca"/>
                          <a:cs typeface="Lexend Deca"/>
                          <a:sym typeface="Lexend Deca"/>
                        </a:rPr>
                        <a:t>Relationship</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Type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High cardinality?</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Embed or reference?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Which side?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82700">
                <a:tc>
                  <a:txBody>
                    <a:bodyPr/>
                    <a:lstStyle/>
                    <a:p>
                      <a:pPr indent="0" lvl="0" marL="0" rtl="0" algn="l">
                        <a:spcBef>
                          <a:spcPts val="0"/>
                        </a:spcBef>
                        <a:spcAft>
                          <a:spcPts val="0"/>
                        </a:spcAft>
                        <a:buNone/>
                      </a:pPr>
                      <a:r>
                        <a:rPr lang="en" sz="900">
                          <a:latin typeface="Lexend Deca"/>
                          <a:ea typeface="Lexend Deca"/>
                          <a:cs typeface="Lexend Deca"/>
                          <a:sym typeface="Lexend Deca"/>
                        </a:rPr>
                        <a:t>Book - Review</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one-to-many</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Reference*</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Review</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2700">
                <a:tc>
                  <a:txBody>
                    <a:bodyPr/>
                    <a:lstStyle/>
                    <a:p>
                      <a:pPr indent="0" lvl="0" marL="0" rtl="0" algn="l">
                        <a:spcBef>
                          <a:spcPts val="0"/>
                        </a:spcBef>
                        <a:spcAft>
                          <a:spcPts val="0"/>
                        </a:spcAft>
                        <a:buNone/>
                      </a:pPr>
                      <a:r>
                        <a:rPr lang="en" sz="900">
                          <a:latin typeface="Lexend Deca"/>
                          <a:ea typeface="Lexend Deca"/>
                          <a:cs typeface="Lexend Deca"/>
                          <a:sym typeface="Lexend Deca"/>
                        </a:rPr>
                        <a:t>User - Loan</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one-to-many</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Reference</a:t>
                      </a:r>
                      <a:r>
                        <a:rPr lang="en" sz="900">
                          <a:latin typeface="Lexend Deca"/>
                          <a:ea typeface="Lexend Deca"/>
                          <a:cs typeface="Lexend Deca"/>
                          <a:sym typeface="Lexend Deca"/>
                        </a:rPr>
                        <a:t>*</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Loan</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89" name="Google Shape;189;p20"/>
          <p:cNvGraphicFramePr/>
          <p:nvPr/>
        </p:nvGraphicFramePr>
        <p:xfrm>
          <a:off x="462976" y="5306302"/>
          <a:ext cx="3000000" cy="3000000"/>
        </p:xfrm>
        <a:graphic>
          <a:graphicData uri="http://schemas.openxmlformats.org/drawingml/2006/table">
            <a:tbl>
              <a:tblPr>
                <a:noFill/>
                <a:tableStyleId>{5DB31250-BDB3-49FA-B89D-084530EFDD21}</a:tableStyleId>
              </a:tblPr>
              <a:tblGrid>
                <a:gridCol w="1846800"/>
                <a:gridCol w="1421425"/>
                <a:gridCol w="1123450"/>
                <a:gridCol w="1123450"/>
                <a:gridCol w="1123450"/>
              </a:tblGrid>
              <a:tr h="399600">
                <a:tc gridSpan="5">
                  <a:txBody>
                    <a:bodyPr/>
                    <a:lstStyle/>
                    <a:p>
                      <a:pPr indent="0" lvl="0" marL="0" rtl="0" algn="l">
                        <a:lnSpc>
                          <a:spcPct val="115000"/>
                        </a:lnSpc>
                        <a:spcBef>
                          <a:spcPts val="0"/>
                        </a:spcBef>
                        <a:spcAft>
                          <a:spcPts val="0"/>
                        </a:spcAft>
                        <a:buNone/>
                      </a:pPr>
                      <a:r>
                        <a:rPr b="1" lang="en" sz="900">
                          <a:solidFill>
                            <a:schemeClr val="dk1"/>
                          </a:solidFill>
                          <a:latin typeface="Lexend Deca"/>
                          <a:ea typeface="Lexend Deca"/>
                          <a:cs typeface="Lexend Deca"/>
                          <a:sym typeface="Lexend Deca"/>
                        </a:rPr>
                        <a:t>Accessed separately:</a:t>
                      </a:r>
                      <a:r>
                        <a:rPr lang="en" sz="900">
                          <a:solidFill>
                            <a:schemeClr val="dk1"/>
                          </a:solidFill>
                          <a:latin typeface="Lexend Deca Light"/>
                          <a:ea typeface="Lexend Deca Light"/>
                          <a:cs typeface="Lexend Deca Light"/>
                          <a:sym typeface="Lexend Deca Light"/>
                        </a:rPr>
                        <a:t> Are the related entities frequently accessed separately?</a:t>
                      </a:r>
                      <a:br>
                        <a:rPr lang="en" sz="900">
                          <a:solidFill>
                            <a:schemeClr val="dk1"/>
                          </a:solidFill>
                          <a:latin typeface="Lexend Deca Light"/>
                          <a:ea typeface="Lexend Deca Light"/>
                          <a:cs typeface="Lexend Deca Light"/>
                          <a:sym typeface="Lexend Deca Light"/>
                        </a:rPr>
                      </a:br>
                      <a:r>
                        <a:rPr lang="en" sz="900">
                          <a:solidFill>
                            <a:schemeClr val="dk1"/>
                          </a:solidFill>
                          <a:latin typeface="Lexend Deca Light"/>
                          <a:ea typeface="Lexend Deca Light"/>
                          <a:cs typeface="Lexend Deca Light"/>
                          <a:sym typeface="Lexend Deca Light"/>
                        </a:rPr>
                        <a:t>You can a</a:t>
                      </a:r>
                      <a:r>
                        <a:rPr lang="en" sz="900">
                          <a:solidFill>
                            <a:schemeClr val="dk1"/>
                          </a:solidFill>
                          <a:latin typeface="Lexend Deca Light"/>
                          <a:ea typeface="Lexend Deca Light"/>
                          <a:cs typeface="Lexend Deca Light"/>
                          <a:sym typeface="Lexend Deca Light"/>
                        </a:rPr>
                        <a:t>ssume that expired reservations are deleted daily to optimize storage costs.</a:t>
                      </a:r>
                      <a:endParaRPr sz="900">
                        <a:solidFill>
                          <a:schemeClr val="dk1"/>
                        </a:solidFill>
                        <a:latin typeface="Lexend Deca Light"/>
                        <a:ea typeface="Lexend Deca Light"/>
                        <a:cs typeface="Lexend Deca Light"/>
                        <a:sym typeface="Lexend Deca Light"/>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c hMerge="1"/>
                <a:tc hMerge="1"/>
                <a:tc hMerge="1"/>
              </a:tr>
              <a:tr h="399600">
                <a:tc>
                  <a:txBody>
                    <a:bodyPr/>
                    <a:lstStyle/>
                    <a:p>
                      <a:pPr indent="0" lvl="0" marL="0" rtl="0" algn="l">
                        <a:spcBef>
                          <a:spcPts val="0"/>
                        </a:spcBef>
                        <a:spcAft>
                          <a:spcPts val="0"/>
                        </a:spcAft>
                        <a:buNone/>
                      </a:pPr>
                      <a:r>
                        <a:rPr b="1" lang="en" sz="900">
                          <a:latin typeface="Lexend Deca"/>
                          <a:ea typeface="Lexend Deca"/>
                          <a:cs typeface="Lexend Deca"/>
                          <a:sym typeface="Lexend Deca"/>
                        </a:rPr>
                        <a:t>Relationship</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Type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Accessed separately?</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Embed or reference?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Which side?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82700">
                <a:tc>
                  <a:txBody>
                    <a:bodyPr/>
                    <a:lstStyle/>
                    <a:p>
                      <a:pPr indent="0" lvl="0" marL="0" rtl="0" algn="l">
                        <a:spcBef>
                          <a:spcPts val="0"/>
                        </a:spcBef>
                        <a:spcAft>
                          <a:spcPts val="0"/>
                        </a:spcAft>
                        <a:buNone/>
                      </a:pPr>
                      <a:r>
                        <a:rPr lang="en" sz="900">
                          <a:latin typeface="Lexend Deca"/>
                          <a:ea typeface="Lexend Deca"/>
                          <a:cs typeface="Lexend Deca"/>
                          <a:sym typeface="Lexend Deca"/>
                        </a:rPr>
                        <a:t>User - Reservation</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latin typeface="Lexend Deca"/>
                          <a:ea typeface="Lexend Deca"/>
                          <a:cs typeface="Lexend Deca"/>
                          <a:sym typeface="Lexend Deca"/>
                        </a:rPr>
                        <a:t>one-to-many</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Reference</a:t>
                      </a:r>
                      <a:r>
                        <a:rPr lang="en" sz="900">
                          <a:latin typeface="Lexend Deca"/>
                          <a:ea typeface="Lexend Deca"/>
                          <a:cs typeface="Lexend Deca"/>
                          <a:sym typeface="Lexend Deca"/>
                        </a:rPr>
                        <a:t>*</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Reservation</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2700">
                <a:tc>
                  <a:txBody>
                    <a:bodyPr/>
                    <a:lstStyle/>
                    <a:p>
                      <a:pPr indent="0" lvl="0" marL="0" rtl="0" algn="l">
                        <a:spcBef>
                          <a:spcPts val="0"/>
                        </a:spcBef>
                        <a:spcAft>
                          <a:spcPts val="0"/>
                        </a:spcAft>
                        <a:buNone/>
                      </a:pPr>
                      <a:r>
                        <a:rPr lang="en" sz="900">
                          <a:latin typeface="Lexend Deca"/>
                          <a:ea typeface="Lexend Deca"/>
                          <a:cs typeface="Lexend Deca"/>
                          <a:sym typeface="Lexend Deca"/>
                        </a:rPr>
                        <a:t>Book - Reservation</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one-to-many</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Yes</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Reference</a:t>
                      </a:r>
                      <a:r>
                        <a:rPr lang="en" sz="900">
                          <a:latin typeface="Lexend Deca"/>
                          <a:ea typeface="Lexend Deca"/>
                          <a:cs typeface="Lexend Deca"/>
                          <a:sym typeface="Lexend Deca"/>
                        </a:rPr>
                        <a:t>*</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Reservation</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90" name="Google Shape;190;p20"/>
          <p:cNvGraphicFramePr/>
          <p:nvPr/>
        </p:nvGraphicFramePr>
        <p:xfrm>
          <a:off x="462976" y="7083752"/>
          <a:ext cx="3000000" cy="3000000"/>
        </p:xfrm>
        <a:graphic>
          <a:graphicData uri="http://schemas.openxmlformats.org/drawingml/2006/table">
            <a:tbl>
              <a:tblPr>
                <a:noFill/>
                <a:tableStyleId>{5DB31250-BDB3-49FA-B89D-084530EFDD21}</a:tableStyleId>
              </a:tblPr>
              <a:tblGrid>
                <a:gridCol w="1846800"/>
                <a:gridCol w="1597250"/>
                <a:gridCol w="1597250"/>
                <a:gridCol w="1597250"/>
              </a:tblGrid>
              <a:tr h="542075">
                <a:tc gridSpan="4">
                  <a:txBody>
                    <a:bodyPr/>
                    <a:lstStyle/>
                    <a:p>
                      <a:pPr indent="0" lvl="0" marL="0" rtl="0" algn="l">
                        <a:lnSpc>
                          <a:spcPct val="115000"/>
                        </a:lnSpc>
                        <a:spcBef>
                          <a:spcPts val="0"/>
                        </a:spcBef>
                        <a:spcAft>
                          <a:spcPts val="0"/>
                        </a:spcAft>
                        <a:buNone/>
                      </a:pPr>
                      <a:r>
                        <a:rPr lang="en" sz="900">
                          <a:solidFill>
                            <a:schemeClr val="dk1"/>
                          </a:solidFill>
                          <a:latin typeface="Lexend Deca Light"/>
                          <a:ea typeface="Lexend Deca Light"/>
                          <a:cs typeface="Lexend Deca Light"/>
                          <a:sym typeface="Lexend Deca Light"/>
                        </a:rPr>
                        <a:t>The app has book and author details pages. You established in the previous exercise that the book page is queried more often than the author page. Based on this, how would you model this relationship?</a:t>
                      </a:r>
                      <a:endParaRPr sz="900">
                        <a:solidFill>
                          <a:schemeClr val="dk1"/>
                        </a:solidFill>
                        <a:latin typeface="Lexend Deca Light"/>
                        <a:ea typeface="Lexend Deca Light"/>
                        <a:cs typeface="Lexend Deca Light"/>
                        <a:sym typeface="Lexend Deca Light"/>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c hMerge="1"/>
                <a:tc hMerge="1"/>
              </a:tr>
              <a:tr h="339625">
                <a:tc>
                  <a:txBody>
                    <a:bodyPr/>
                    <a:lstStyle/>
                    <a:p>
                      <a:pPr indent="0" lvl="0" marL="0" rtl="0" algn="l">
                        <a:spcBef>
                          <a:spcPts val="0"/>
                        </a:spcBef>
                        <a:spcAft>
                          <a:spcPts val="0"/>
                        </a:spcAft>
                        <a:buNone/>
                      </a:pPr>
                      <a:r>
                        <a:rPr b="1" lang="en" sz="900">
                          <a:latin typeface="Lexend Deca"/>
                          <a:ea typeface="Lexend Deca"/>
                          <a:cs typeface="Lexend Deca"/>
                          <a:sym typeface="Lexend Deca"/>
                        </a:rPr>
                        <a:t>Relationship</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Type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Embed or reference?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Which side?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81875">
                <a:tc>
                  <a:txBody>
                    <a:bodyPr/>
                    <a:lstStyle/>
                    <a:p>
                      <a:pPr indent="0" lvl="0" marL="0" rtl="0" algn="l">
                        <a:spcBef>
                          <a:spcPts val="0"/>
                        </a:spcBef>
                        <a:spcAft>
                          <a:spcPts val="0"/>
                        </a:spcAft>
                        <a:buNone/>
                      </a:pPr>
                      <a:r>
                        <a:rPr lang="en" sz="900">
                          <a:latin typeface="Lexend Deca"/>
                          <a:ea typeface="Lexend Deca"/>
                          <a:cs typeface="Lexend Deca"/>
                          <a:sym typeface="Lexend Deca"/>
                        </a:rPr>
                        <a:t>Book - Author</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latin typeface="Lexend Deca"/>
                          <a:ea typeface="Lexend Deca"/>
                          <a:cs typeface="Lexend Deca"/>
                          <a:sym typeface="Lexend Deca"/>
                        </a:rPr>
                        <a:t>many-to-many</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Reference*</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Book</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91" name="Google Shape;191;p20"/>
          <p:cNvGraphicFramePr/>
          <p:nvPr/>
        </p:nvGraphicFramePr>
        <p:xfrm>
          <a:off x="462951" y="8453077"/>
          <a:ext cx="3000000" cy="3000000"/>
        </p:xfrm>
        <a:graphic>
          <a:graphicData uri="http://schemas.openxmlformats.org/drawingml/2006/table">
            <a:tbl>
              <a:tblPr>
                <a:noFill/>
                <a:tableStyleId>{5DB31250-BDB3-49FA-B89D-084530EFDD21}</a:tableStyleId>
              </a:tblPr>
              <a:tblGrid>
                <a:gridCol w="1846800"/>
                <a:gridCol w="1597250"/>
                <a:gridCol w="1597250"/>
                <a:gridCol w="1597250"/>
              </a:tblGrid>
              <a:tr h="399600">
                <a:tc gridSpan="4">
                  <a:txBody>
                    <a:bodyPr/>
                    <a:lstStyle/>
                    <a:p>
                      <a:pPr indent="0" lvl="0" marL="0" rtl="0" algn="l">
                        <a:lnSpc>
                          <a:spcPct val="115000"/>
                        </a:lnSpc>
                        <a:spcBef>
                          <a:spcPts val="0"/>
                        </a:spcBef>
                        <a:spcAft>
                          <a:spcPts val="0"/>
                        </a:spcAft>
                        <a:buNone/>
                      </a:pPr>
                      <a:r>
                        <a:rPr lang="en" sz="900">
                          <a:solidFill>
                            <a:schemeClr val="dk1"/>
                          </a:solidFill>
                          <a:latin typeface="Lexend Deca Light"/>
                          <a:ea typeface="Lexend Deca Light"/>
                          <a:cs typeface="Lexend Deca Light"/>
                          <a:sym typeface="Lexend Deca Light"/>
                        </a:rPr>
                        <a:t>The app needs to support filtering books by publisher. Only the publisher's name and country must be stored and no other functionality involves publishers. Based on this, how would you model this relationship?</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hMerge="1"/>
                <a:tc hMerge="1"/>
                <a:tc hMerge="1"/>
              </a:tr>
              <a:tr h="399600">
                <a:tc>
                  <a:txBody>
                    <a:bodyPr/>
                    <a:lstStyle/>
                    <a:p>
                      <a:pPr indent="0" lvl="0" marL="0" rtl="0" algn="l">
                        <a:spcBef>
                          <a:spcPts val="0"/>
                        </a:spcBef>
                        <a:spcAft>
                          <a:spcPts val="0"/>
                        </a:spcAft>
                        <a:buNone/>
                      </a:pPr>
                      <a:r>
                        <a:rPr b="1" lang="en" sz="900">
                          <a:latin typeface="Lexend Deca"/>
                          <a:ea typeface="Lexend Deca"/>
                          <a:cs typeface="Lexend Deca"/>
                          <a:sym typeface="Lexend Deca"/>
                        </a:rPr>
                        <a:t>Relationship</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solidFill>
                            <a:schemeClr val="dk1"/>
                          </a:solidFill>
                          <a:latin typeface="Lexend Deca"/>
                          <a:ea typeface="Lexend Deca"/>
                          <a:cs typeface="Lexend Deca"/>
                          <a:sym typeface="Lexend Deca"/>
                        </a:rPr>
                        <a:t>Type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Embed or reference?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c>
                  <a:txBody>
                    <a:bodyPr/>
                    <a:lstStyle/>
                    <a:p>
                      <a:pPr indent="0" lvl="0" marL="0" rtl="0" algn="l">
                        <a:spcBef>
                          <a:spcPts val="0"/>
                        </a:spcBef>
                        <a:spcAft>
                          <a:spcPts val="0"/>
                        </a:spcAft>
                        <a:buNone/>
                      </a:pPr>
                      <a:r>
                        <a:rPr b="1" lang="en" sz="900">
                          <a:latin typeface="Lexend Deca"/>
                          <a:ea typeface="Lexend Deca"/>
                          <a:cs typeface="Lexend Deca"/>
                          <a:sym typeface="Lexend Deca"/>
                        </a:rPr>
                        <a:t>Which side?</a:t>
                      </a:r>
                      <a:endParaRPr b="1"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FCF7"/>
                    </a:solidFill>
                  </a:tcPr>
                </a:tc>
              </a:tr>
              <a:tr h="282700">
                <a:tc>
                  <a:txBody>
                    <a:bodyPr/>
                    <a:lstStyle/>
                    <a:p>
                      <a:pPr indent="0" lvl="0" marL="0" rtl="0" algn="l">
                        <a:spcBef>
                          <a:spcPts val="0"/>
                        </a:spcBef>
                        <a:spcAft>
                          <a:spcPts val="0"/>
                        </a:spcAft>
                        <a:buNone/>
                      </a:pPr>
                      <a:r>
                        <a:rPr lang="en" sz="900">
                          <a:latin typeface="Lexend Deca"/>
                          <a:ea typeface="Lexend Deca"/>
                          <a:cs typeface="Lexend Deca"/>
                          <a:sym typeface="Lexend Deca"/>
                        </a:rPr>
                        <a:t>Book - Publisher</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latin typeface="Lexend Deca"/>
                          <a:ea typeface="Lexend Deca"/>
                          <a:cs typeface="Lexend Deca"/>
                          <a:sym typeface="Lexend Deca"/>
                        </a:rPr>
                        <a:t>many-to-one</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Embed</a:t>
                      </a:r>
                      <a:endParaRPr sz="900">
                        <a:solidFill>
                          <a:srgbClr val="000000"/>
                        </a:solidFill>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Lexend Deca"/>
                          <a:ea typeface="Lexend Deca"/>
                          <a:cs typeface="Lexend Deca"/>
                          <a:sym typeface="Lexend Deca"/>
                        </a:rPr>
                        <a:t>Book</a:t>
                      </a:r>
                      <a:endParaRPr sz="900">
                        <a:latin typeface="Lexend Deca"/>
                        <a:ea typeface="Lexend Deca"/>
                        <a:cs typeface="Lexend Deca"/>
                        <a:sym typeface="Lexend Deca"/>
                      </a:endParaRPr>
                    </a:p>
                  </a:txBody>
                  <a:tcPr marT="97250" marB="97250" marR="89275" marL="892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92" name="Google Shape;192;p20"/>
          <p:cNvSpPr txBox="1"/>
          <p:nvPr/>
        </p:nvSpPr>
        <p:spPr>
          <a:xfrm>
            <a:off x="4231475" y="9829675"/>
            <a:ext cx="2870100" cy="461700"/>
          </a:xfrm>
          <a:prstGeom prst="rect">
            <a:avLst/>
          </a:prstGeom>
          <a:solidFill>
            <a:srgbClr val="F9EBFF"/>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Lexend Deca"/>
                <a:ea typeface="Lexend Deca"/>
                <a:cs typeface="Lexend Deca"/>
                <a:sym typeface="Lexend Deca"/>
              </a:rPr>
              <a:t>* </a:t>
            </a:r>
            <a:r>
              <a:rPr lang="en" sz="900">
                <a:solidFill>
                  <a:schemeClr val="dk1"/>
                </a:solidFill>
                <a:latin typeface="Lexend Deca"/>
                <a:ea typeface="Lexend Deca"/>
                <a:cs typeface="Lexend Deca"/>
                <a:sym typeface="Lexend Deca"/>
              </a:rPr>
              <a:t>This relationship can be optimized if needed with a MongoDB schema design pattern.</a:t>
            </a:r>
            <a:endParaRPr sz="900">
              <a:solidFill>
                <a:schemeClr val="dk1"/>
              </a:solidFill>
              <a:latin typeface="Lexend Deca"/>
              <a:ea typeface="Lexend Deca"/>
              <a:cs typeface="Lexend Deca"/>
              <a:sym typeface="Lexend Dec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