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56634ed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56634ed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56634ed9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56634ed9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93231be9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93231be9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ลำดับปัจจัยที่ส่งผลต่อ SalePrice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1.OverallQual -  ระดับคะแนนภาพรวมของวัสดุและความสมบูรณ์ของบ้าน(คะแนน 1 - 10)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2.TotalBsmtSF - พื้นที่ชั้นใต้ดินโดยรวม(หน่วยเป็นตารางฟุต)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3.GrLivArea - พื้นที่ใช้สอยชั้นล่าง(หน่วยเป็นตารางฟุต)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4.LotArea - ขนาดที่ดิน(หน่วยเป็นตารางฟุต)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5.BsmtFinSF1 - พื้นที่ใต้ดินที่เสร็จสมบูรณ์แล้ว(หน่วยเป็นตารางฟุต)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93231be9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93231be9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แนวโน้มราคาขายเพิ่มขึ้นเมื่อระดับคะแนนภาพรวมของวัสดุและความสมบูรณ์ของบ้านมีคะแนนมากขึ้น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93231be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93231be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แนวโน้มราคาขายเพิ่มขึ้นเมื่อมีพื้นที่ชั้นใต้ดินโดยรวมเพิ่มขึ้น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93231b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93231b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แนวโน้มราคาขายเพิ่มขึ้นเมื่อมีพื้นที่ใช้สอยชั้นล่างเพิ่มขึ้น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93231be9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93231be9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แนวโน้มราคาขายเพิ่มขึ้นเมื่อขนาดที่ดินเพิ่มขึ้น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93231be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93231be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แนวโน้มราคาขายเพิ่มขึ้นเมื่อมีพื้นที่ใต้ดินที่เสร็จสมบูรณ์เพิ่มขึ้น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56634ed9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56634ed9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56634ed9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56634ed9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(ภาพซ้าย)แนวโน้มราคาขายเพิ่มขึ้นเมื่อมีพื้นที่ใช้สอยชั้นล่างเพิ่มขึ้น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ภาพขวา)แนวโน้มราคาขายเพิ่มขึ้นเมื่อระดับคะแนนภาพรวมของวัสดุและความสมบูรณ์ของบ้านมีคะแนนมากขึ้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0f56fc0a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0f56fc0a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56634ed9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56634ed9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(ภาพซ้าย)แนวโน้มราคาขายเพิ่มขึ้นเมื่อมีพื้นที่ชั้นใต้ดินโดยรวมเพิ่มขึ้น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(ภาพขวา)แนวโน้มราคาขายเพิ่มขึ้นเมื่อขนาดที่ดินเพิ่มขึ้น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b56634ed9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b56634ed9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แนวโน้มราคาขายเพิ่มขึ้นเมื่อมีพื้นที่ใต้ดินที่เสร็จสมบูรณ์เพิ่มขึ้น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56634ed9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56634ed9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56634ed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56634ed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BsmtFinSF1 - พื้นที่ใต้ดินที่เสร็จสมบูรณ์แล้ว(หน่วยเป็นตารางฟุต)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GrLivArea - พื้นที่ใช้สอยชั้นล่าง(หน่วยเป็นตารางฟุต)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LotArea - ขนาดที่ดิน(หน่วยเป็นตารางฟุต)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OverallQual -  ระดับคะแนนภาพรวมของวัสดุและความสมบูรณ์ของบ้าน(คะแนน 1 - 10)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TotalBsmtSF - พื้นที่ชั้นใต้ดินโดยรวม(หน่วยเป็นตารางฟุต)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SalePrice - ราคาขายสินทรัพย์(หน่วยเป็นดอลลาร์)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0f56fc0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0f56fc0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56634ed9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56634ed9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56634ed9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56634ed9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0f56fc0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0f56fc0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6634ed9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6634ed9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5424eef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5424eef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ขั้นตอน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1.ทำการ Set Role ฟีเจอร์ ‘SalePrice’ ให้เป็น Label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2.ทำการ Set Role ฟีเจอร์ ‘id’ ให้เป็น 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3.ทำการ Replace ทุกฟีเจอร์ที่มี NA ให้เป็นค่าว่าง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4.ทำ Subprocess เพื่อสร้างคอลัมน์ใหม่โดยใช้ generate attributes ในการสร้างคอลัมน์ของฟีเจอร์ YearBuilt , YearRemodAdd , YrSold อันใหม่เพื่อหาค่าความต่างระหว่างปีนั้นๆกับปีปัจจุบันโดยทำการนำมาลบกัน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5.ทำการ Select attributes เลือกฟีเจอร์ที่ข้อมูลเป็นแบบ Numerical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6.ทำการ Replace missing values ในส่วนของข้อมูลที่เป็นแบบ Numerical โดยแทนค่าเฉลี่ยเข้าไป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7.ทำการ </a:t>
            </a:r>
            <a:r>
              <a:rPr lang="en-GB">
                <a:solidFill>
                  <a:schemeClr val="dk1"/>
                </a:solidFill>
              </a:rPr>
              <a:t>Select attributes </a:t>
            </a:r>
            <a:r>
              <a:rPr lang="en-GB"/>
              <a:t>เลือกฟีเจอร์ที่ข้อมูลเป็นแบบ Categorical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8.ทำการ </a:t>
            </a:r>
            <a:r>
              <a:rPr lang="en-GB">
                <a:solidFill>
                  <a:schemeClr val="dk1"/>
                </a:solidFill>
              </a:rPr>
              <a:t>Select attributes เพื่อ</a:t>
            </a:r>
            <a:r>
              <a:rPr lang="en-GB"/>
              <a:t>ลบฟีเจอร์ที่มี missing values จำนวนมากออกในส่วนของข้อมูลที่เป็น Categorical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9.ทำการ one-hot encoding เพื่อแปลงข้อมูล Category ให้เป็นข้อมูลประเภท Number ให้อยู่ในรูปแบบ 1 และ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10.ทำการ join เพื่อนำข้อมูลที่เป็น Numerical และ Category มารวมกัน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56634ed9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56634ed9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5424eef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5424eef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56634ed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56634ed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GrLivArea - พื้นที่ใช้สอยชั้นล่าง(หน่วยเป็นตารางฟุต)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OverallQual -  ระดับคะแนนภาพรวมของวัสดุและความสมบูรณ์ของบ้าน(คะแนน 1 - 10)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TotalBsmtSF - พื้นที่ชั้นใต้ดินโดยรวม(หน่วยเป็นตารางฟุต)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LotArea - ขนาดที่ดิน(หน่วยเป็นตารางฟุต)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/>
              <a:t>BsmtFinSF1 - พื้นที่ใต้ดินที่เสร็จสมบูรณ์แล้ว(หน่วยเป็นตารางฟุต)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emmanueldjegou/house-prices-advanced-regression-techniq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4290" b="1">
                <a:solidFill>
                  <a:srgbClr val="202124"/>
                </a:solidFill>
                <a:highlight>
                  <a:srgbClr val="FFFFFF"/>
                </a:highlight>
              </a:rPr>
              <a:t>House Prices - Regression</a:t>
            </a:r>
            <a:endParaRPr sz="65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การสร้างโมเดล (ครั้งที่ 2)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l="900" t="-3970" r="-900" b="3970"/>
          <a:stretch/>
        </p:blipFill>
        <p:spPr>
          <a:xfrm>
            <a:off x="221525" y="1041100"/>
            <a:ext cx="4350475" cy="12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0" y="524500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เลือกฟีเจอร์ที่จะนำเข้าโมเดลเพียง 5 ฟีเจอร์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098" y="1041100"/>
            <a:ext cx="3785725" cy="32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76850" y="1980375"/>
            <a:ext cx="4632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Process ก่อนนำเข้า Auto Model</a:t>
            </a:r>
            <a:endParaRPr sz="13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976100" y="4300775"/>
            <a:ext cx="4077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ผลลัพธ์ตารางก่อนเข้า Auto Model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การสร้างโมเดล (ครั้งที่ 2)</a:t>
            </a:r>
            <a:endParaRPr b="1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300"/>
            <a:ext cx="8520601" cy="38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โมเดลที่มีประสิทธิภาพสูงสุดคือ “Gradient Boosted Trees” ที่ Relative Error 11.0%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1525875" y="4225800"/>
            <a:ext cx="2717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การสร้างโมเดล (ครั้งที่ 2)</a:t>
            </a:r>
            <a:endParaRPr b="1"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55"/>
              <a:t>จากการสร้างโมเดลพบว่าอัลกอริทึม Gradient Boosted Trees ให้ความแม่นยำสูงที่สุดและมีฟีเจอร์ที่สำคัญมากที่สุดตามลำดับ คือ “OverallQual” , “TotalBsmtSF” , “GrLivArea” , “LotArea” และ “BsmtFinSF1”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55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6200"/>
            <a:ext cx="8839199" cy="17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sp>
        <p:nvSpPr>
          <p:cNvPr id="148" name="Google Shape;148;p25"/>
          <p:cNvSpPr txBox="1"/>
          <p:nvPr/>
        </p:nvSpPr>
        <p:spPr>
          <a:xfrm>
            <a:off x="2160100" y="46322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OverallQual กับ SalePrice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0" y="863176"/>
            <a:ext cx="6700598" cy="37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85725" y="478400"/>
            <a:ext cx="79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ทำการ Visualize ทั้ง 5 ฟีเจอร์ที่นำเข้าโมเดลโดยทำผ่าน RapidMiner Studio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sp>
        <p:nvSpPr>
          <p:cNvPr id="156" name="Google Shape;156;p26"/>
          <p:cNvSpPr txBox="1"/>
          <p:nvPr/>
        </p:nvSpPr>
        <p:spPr>
          <a:xfrm>
            <a:off x="2160100" y="46322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TotalBsmtSF กับ SalePrice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37" y="870400"/>
            <a:ext cx="6687725" cy="37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85725" y="478400"/>
            <a:ext cx="79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ทำการ Visualize ทั้ง 5 ฟีเจอร์ที่นำเข้าโมเดลโดยทำผ่าน RapidMiner Studio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sp>
        <p:nvSpPr>
          <p:cNvPr id="164" name="Google Shape;164;p27"/>
          <p:cNvSpPr txBox="1"/>
          <p:nvPr/>
        </p:nvSpPr>
        <p:spPr>
          <a:xfrm>
            <a:off x="2160100" y="46322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GrLivArea กับ SalePrice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49" y="895700"/>
            <a:ext cx="6709152" cy="377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85725" y="478400"/>
            <a:ext cx="79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ทำการ Visualize ทั้ง 5 ฟีเจอร์ที่นำเข้าโมเดลโดยทำผ่าน RapidMiner Studio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sp>
        <p:nvSpPr>
          <p:cNvPr id="172" name="Google Shape;172;p28"/>
          <p:cNvSpPr txBox="1"/>
          <p:nvPr/>
        </p:nvSpPr>
        <p:spPr>
          <a:xfrm>
            <a:off x="2160100" y="46322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LotArea กับ SalePrice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24" y="866425"/>
            <a:ext cx="6694800" cy="37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85725" y="478400"/>
            <a:ext cx="79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ทำการ Visualize ทั้ง 5 ฟีเจอร์ที่นำเข้าโมเดลโดยทำผ่าน RapidMiner Studio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sp>
        <p:nvSpPr>
          <p:cNvPr id="180" name="Google Shape;180;p29"/>
          <p:cNvSpPr txBox="1"/>
          <p:nvPr/>
        </p:nvSpPr>
        <p:spPr>
          <a:xfrm>
            <a:off x="2160100" y="46322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BsmtFinSF1 กับ SalePrice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13" y="888975"/>
            <a:ext cx="6732974" cy="37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85725" y="478400"/>
            <a:ext cx="79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ทำการ Visualize ทั้ง 5 ฟีเจอร์ที่นำเข้าโมเดลโดยทำผ่าน RapidMiner Studio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00" y="939975"/>
            <a:ext cx="3902400" cy="403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85725" y="478400"/>
            <a:ext cx="792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ทำการ Visualize ทั้ง 5 ฟีเจอร์ที่นำเข้าโมเดลโดยทำผ่าน Web app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7975"/>
            <a:ext cx="8839200" cy="328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308600" y="4126150"/>
            <a:ext cx="40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GrLivArea กับ SalePrice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4729200" y="4126150"/>
            <a:ext cx="426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OverallQual กับ SalePrice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สมาชิกกลุ่ม</a:t>
            </a:r>
            <a:endParaRPr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กิตติ บุญสงค์ รหัสนักศึกษา 65076003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พชร นิมมลรัตน์ รหัสนักศึกษา 65076043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198" cy="32797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188600" y="41572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TotalBsmtSF กับ SalePrice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884425" y="4121475"/>
            <a:ext cx="387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LotArea กับ SalePrice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Visualization</a:t>
            </a:r>
            <a:endParaRPr b="1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698" y="692725"/>
            <a:ext cx="4031200" cy="30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2125800" y="38693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กราฟความสัมพันธ์ระหว่าง BsmtFinSF1 กับ SalePrice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Model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4400"/>
            <a:ext cx="8839199" cy="23109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152400" y="4191950"/>
            <a:ext cx="867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Apply model เพื่อทำนาย unseen data หรือ transform data โดยใช้โมเดลการประมวลผลล่วงหน้าเพื่อนำไปทำนายผลบน Web app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Prediction</a:t>
            </a:r>
            <a:endParaRPr b="1"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t="23564"/>
          <a:stretch/>
        </p:blipFill>
        <p:spPr>
          <a:xfrm>
            <a:off x="355475" y="3245050"/>
            <a:ext cx="8433025" cy="1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 rotWithShape="1">
          <a:blip r:embed="rId4">
            <a:alphaModFix/>
          </a:blip>
          <a:srcRect b="27730"/>
          <a:stretch/>
        </p:blipFill>
        <p:spPr>
          <a:xfrm>
            <a:off x="2616200" y="998200"/>
            <a:ext cx="3911600" cy="1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47928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ทำนายราคาบ้านจากการกำหนดค่าให้กับฟีเจอร์ทั้ง 5 ฟีเจอร์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2022750" y="4575625"/>
            <a:ext cx="47928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ผลการทำนายของโมเดลผ่าน Web Application</a:t>
            </a:r>
            <a:endParaRPr sz="1600"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2175588" y="2702938"/>
            <a:ext cx="47928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ระบุค่าให้กับฟีเจอร์ทั้ง 5 ฟีเจอร์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Reference</a:t>
            </a:r>
            <a:endParaRPr b="1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u="sng">
                <a:solidFill>
                  <a:schemeClr val="hlink"/>
                </a:solidFill>
                <a:hlinkClick r:id="rId3"/>
              </a:rPr>
              <a:t>https://www.kaggle.com/code/emmanueldjegou/house-prices-advanced-regression-techniques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2222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4290" b="1">
                <a:solidFill>
                  <a:srgbClr val="202124"/>
                </a:solidFill>
                <a:highlight>
                  <a:srgbClr val="FFFFFF"/>
                </a:highlight>
              </a:rPr>
              <a:t>Thank you</a:t>
            </a:r>
            <a:endParaRPr sz="65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สารบัญ</a:t>
            </a:r>
            <a:endParaRPr b="1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ขั้นตอนดำเนินงาน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สร้างโมเดลครั้งที่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การคัดเลือกฟีเจอร์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สร้างโมเดลครั้งที่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สร้าง Visualization ใน Web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สร้าง Input Form เพื่อทำนายราคาบ้านผ่าน Web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Dataset</a:t>
            </a:r>
            <a:endParaRPr b="1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18175" y="4662550"/>
            <a:ext cx="8520600" cy="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Reference 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https://www.kaggle.com/competitions/house-prices-advanced-regression-techniques/data</a:t>
            </a:r>
            <a:endParaRPr sz="14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00" y="1427575"/>
            <a:ext cx="8520600" cy="23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8323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ข้อมูลราคาบ้าน (House Price) จากเว็บไซต์ Kaggle โดยมีจำนวนแอตทริบิวท์ทั้งหมด 81 แอตทริบิวท์และมีข้อมูลทั้งหมด 1,460 แถว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-469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ขั้นตอนดำเนินงาน</a:t>
            </a:r>
            <a:endParaRPr b="1"/>
          </a:p>
        </p:txBody>
      </p:sp>
      <p:sp>
        <p:nvSpPr>
          <p:cNvPr id="80" name="Google Shape;80;p17"/>
          <p:cNvSpPr/>
          <p:nvPr/>
        </p:nvSpPr>
        <p:spPr>
          <a:xfrm>
            <a:off x="1315225" y="1106529"/>
            <a:ext cx="2732100" cy="48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สร้างโมเดลครั้งที่ 1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315225" y="2938219"/>
            <a:ext cx="2732100" cy="84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คัดเลือกฟีเจอร์ที่สำคัญ 5 ฟีเจอร์ไปสร้างโมเดลใหม่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(ครั้งที่ 2)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936200" y="1588024"/>
            <a:ext cx="2732100" cy="66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นำฟีเจอร์ทั้ง 5 ไปสร้างโมเดล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ครั้งที่ 2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315225" y="2022374"/>
            <a:ext cx="2732100" cy="48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เลือกอัลกอริทึมที่มีความแม่นยำมากที่สุด</a:t>
            </a:r>
            <a:endParaRPr/>
          </a:p>
        </p:txBody>
      </p:sp>
      <p:cxnSp>
        <p:nvCxnSpPr>
          <p:cNvPr id="84" name="Google Shape;84;p17"/>
          <p:cNvCxnSpPr>
            <a:stCxn id="80" idx="2"/>
            <a:endCxn id="83" idx="0"/>
          </p:cNvCxnSpPr>
          <p:nvPr/>
        </p:nvCxnSpPr>
        <p:spPr>
          <a:xfrm>
            <a:off x="2681275" y="1588029"/>
            <a:ext cx="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stCxn id="83" idx="2"/>
            <a:endCxn id="81" idx="0"/>
          </p:cNvCxnSpPr>
          <p:nvPr/>
        </p:nvCxnSpPr>
        <p:spPr>
          <a:xfrm>
            <a:off x="2681275" y="2503874"/>
            <a:ext cx="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>
            <a:stCxn id="81" idx="2"/>
            <a:endCxn id="82" idx="0"/>
          </p:cNvCxnSpPr>
          <p:nvPr/>
        </p:nvCxnSpPr>
        <p:spPr>
          <a:xfrm rot="-5400000">
            <a:off x="3394525" y="874669"/>
            <a:ext cx="2194500" cy="3621000"/>
          </a:xfrm>
          <a:prstGeom prst="bentConnector5">
            <a:avLst>
              <a:gd name="adj1" fmla="val -10851"/>
              <a:gd name="adj2" fmla="val 50000"/>
              <a:gd name="adj3" fmla="val 11084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4936200" y="2621276"/>
            <a:ext cx="27321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สร้าง Web Application และทำแบบฟอร์มเพื่อทำนายราคาบ้านจากการระบุค่าฟีเจอร์ทั้ง 5 ฟีเจอร์</a:t>
            </a:r>
            <a:endParaRPr/>
          </a:p>
        </p:txBody>
      </p:sp>
      <p:cxnSp>
        <p:nvCxnSpPr>
          <p:cNvPr id="88" name="Google Shape;88;p17"/>
          <p:cNvCxnSpPr>
            <a:stCxn id="82" idx="2"/>
            <a:endCxn id="87" idx="0"/>
          </p:cNvCxnSpPr>
          <p:nvPr/>
        </p:nvCxnSpPr>
        <p:spPr>
          <a:xfrm>
            <a:off x="6302250" y="2254624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/>
              <a:t>การสร้างโมเดล (ครั้งที่ 1)</a:t>
            </a:r>
            <a:endParaRPr b="1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9450"/>
            <a:ext cx="8520600" cy="23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สร้างโมเดลเพื่อหา Feature Importances สำหรับทำ Web Application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3812325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Process ก่อนนำเข้า Auto Model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การสร้างโมเดล (ครั้งที่ 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0" y="512775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โมเดลที่มีประสิทธิภาพสูงสุดคือ “Gradient Boosted Trees” ที่ Relative Error 9.2%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250"/>
            <a:ext cx="8839200" cy="36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1500175" y="4277225"/>
            <a:ext cx="2717400" cy="23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การคัดเลือกฟีเจอร์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15333" t="26900"/>
          <a:stretch/>
        </p:blipFill>
        <p:spPr>
          <a:xfrm>
            <a:off x="311700" y="1354850"/>
            <a:ext cx="8520600" cy="32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55"/>
              <a:t>จากการสร้างโมเดลพบว่าอัลกอริทึม Gradient Boosted Trees ให้ความแม่นยำสูงที่สุด และมีฟีเจอร์ที่สำคัญ 5 ลำดับแรก คือ “GrLivArea”, “OverallQual”, “TotalBsmtSF”, “LotArea” และ “BsmtFinSF1”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/>
              <a:t>การคัดเลือกฟีเจอร์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5206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55"/>
              <a:t>ความหมายของฟีเจอร์ทั้ง 5 ฟีเจอร์ มีดังนี้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55" b="1"/>
              <a:t> 	“GrLivArea” :</a:t>
            </a:r>
            <a:r>
              <a:rPr lang="en-GB" sz="1455"/>
              <a:t> Above grade (ground) living area square feet</a:t>
            </a:r>
            <a:endParaRPr sz="1455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55" b="1"/>
              <a:t>“OverallQual” : </a:t>
            </a:r>
            <a:r>
              <a:rPr lang="en-GB" sz="1455"/>
              <a:t>Rates the overall material and finish of the house (Poor and Excellent 1 - 10)</a:t>
            </a:r>
            <a:endParaRPr sz="1455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55" b="1"/>
              <a:t>“TotalBsmtSF” : </a:t>
            </a:r>
            <a:r>
              <a:rPr lang="en-GB" sz="1455"/>
              <a:t>Total square feet of basement area</a:t>
            </a:r>
            <a:endParaRPr sz="1455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55" b="1"/>
              <a:t>“LotArea” : </a:t>
            </a:r>
            <a:r>
              <a:rPr lang="en-GB" sz="1455"/>
              <a:t>Lot size in square feet</a:t>
            </a:r>
            <a:endParaRPr sz="1455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55" b="1"/>
              <a:t>“BsmtFinSF1” : </a:t>
            </a:r>
            <a:r>
              <a:rPr lang="en-GB" sz="1455"/>
              <a:t>Type 1 finished square feet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455"/>
              <a:t>ขั้นตอนต่อไป เรานำฟีเจอร์ทั้ง 5 ฟีเจอร์ไปสร้างโมเดลอีกครั้งเพื่อทำ Web Application</a:t>
            </a:r>
            <a:endParaRPr sz="14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Office PowerPoint</Application>
  <PresentationFormat>On-screen Show (16:9)</PresentationFormat>
  <Paragraphs>119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House Prices - Regression</vt:lpstr>
      <vt:lpstr>สมาชิกกลุ่ม</vt:lpstr>
      <vt:lpstr>สารบัญ</vt:lpstr>
      <vt:lpstr>Dataset</vt:lpstr>
      <vt:lpstr>ขั้นตอนดำเนินงาน</vt:lpstr>
      <vt:lpstr>การสร้างโมเดล (ครั้งที่ 1)</vt:lpstr>
      <vt:lpstr>การสร้างโมเดล (ครั้งที่ 1) </vt:lpstr>
      <vt:lpstr>การคัดเลือกฟีเจอร์</vt:lpstr>
      <vt:lpstr>การคัดเลือกฟีเจอร์</vt:lpstr>
      <vt:lpstr>การสร้างโมเดล (ครั้งที่ 2)</vt:lpstr>
      <vt:lpstr>การสร้างโมเดล (ครั้งที่ 2)</vt:lpstr>
      <vt:lpstr>การสร้างโมเดล (ครั้งที่ 2)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Apply Model</vt:lpstr>
      <vt:lpstr>Prediction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- Regression</dc:title>
  <cp:lastModifiedBy>mongpatchara@gmail.com</cp:lastModifiedBy>
  <cp:revision>1</cp:revision>
  <dcterms:modified xsi:type="dcterms:W3CDTF">2022-12-14T15:00:03Z</dcterms:modified>
</cp:coreProperties>
</file>