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11"/>
  </p:handoutMasterIdLst>
  <p:sldIdLst>
    <p:sldId id="257" r:id="rId2"/>
    <p:sldId id="274" r:id="rId3"/>
    <p:sldId id="268" r:id="rId4"/>
    <p:sldId id="273" r:id="rId5"/>
    <p:sldId id="277" r:id="rId6"/>
    <p:sldId id="275" r:id="rId7"/>
    <p:sldId id="264" r:id="rId8"/>
    <p:sldId id="270" r:id="rId9"/>
    <p:sldId id="27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3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505CA4B-E147-5AAF-4A16-FDF75545A6C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3F42F80-F3C1-66D6-B623-092A2BFE1BE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55C2AA-F6FC-4CD2-AB08-A9D6419A468C}" type="datetimeFigureOut">
              <a:rPr lang="ko-KR" altLang="en-US" smtClean="0"/>
              <a:t>2024-04-26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203E83F-AF89-3A4D-E44E-03CC6E5B729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0BACE9-44F7-1800-589B-4317CAD8BD7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E05989-C972-41EC-8F4A-57636C01B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6713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4B3073-B417-E7FC-8718-6E15DFFB7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A1A742-D46D-4F0D-622F-9CDB0ECDCF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6776B-BA46-C70C-3D85-A08B2046A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DA2C3-12FF-408A-826C-76DEC73D70D4}" type="datetimeFigureOut">
              <a:rPr lang="ko-KR" altLang="en-US" smtClean="0"/>
              <a:t>2024-04-26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573C72-8C9B-72F0-EE73-D318BBE04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2B0A88-36A1-81E1-17F3-80387A379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9AD7-4D7B-4747-A2AB-D2D1D9FD3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747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53FC08-A681-E8A7-0684-019CA70DC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28481F-49E6-F0D6-920E-15F5F5C10D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397178-C14D-8131-B300-BF87601F0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DA2C3-12FF-408A-826C-76DEC73D70D4}" type="datetimeFigureOut">
              <a:rPr lang="ko-KR" altLang="en-US" smtClean="0"/>
              <a:t>2024-04-26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A638ED-F1AD-4C01-1553-7EED92434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914310-5D0A-2113-8DE4-D13CCD96B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9AD7-4D7B-4747-A2AB-D2D1D9FD3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45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D9DB52E-72A7-D197-4C78-D399DD16B3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DACDB7-A9C7-AB6E-3E6A-42F7E3514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F072E5-AC83-C733-53C4-B07FE54B8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DA2C3-12FF-408A-826C-76DEC73D70D4}" type="datetimeFigureOut">
              <a:rPr lang="ko-KR" altLang="en-US" smtClean="0"/>
              <a:t>2024-04-26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F4BA13-0C4C-91E8-E341-4A4FAAF33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99EF6E-1DFF-FE10-8705-CDCD37B49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9AD7-4D7B-4747-A2AB-D2D1D9FD3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274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412E9B-0CA2-BB5D-6EE6-13CC8BC98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9DE662-4AEE-5915-8A00-D8C08AB1B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C70972-5D7C-2E19-F288-D309FD20E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DA2C3-12FF-408A-826C-76DEC73D70D4}" type="datetimeFigureOut">
              <a:rPr lang="ko-KR" altLang="en-US" smtClean="0"/>
              <a:t>2024-04-26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706406-E02E-02E4-1BEB-683CD7817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EC4D11-5346-C22E-A6CA-E20E577D6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9AD7-4D7B-4747-A2AB-D2D1D9FD3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300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E83452-87D6-95B8-483D-58515A9B2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2C4E46-CC3A-D085-AE5A-2F4AB9C32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32FB5F-F14E-8923-6B04-E7DC55F7B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DA2C3-12FF-408A-826C-76DEC73D70D4}" type="datetimeFigureOut">
              <a:rPr lang="ko-KR" altLang="en-US" smtClean="0"/>
              <a:t>2024-04-26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47690C-EC02-701A-28BC-F6A3C611C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C1CA6B-41BA-D0C2-9129-676543B10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9AD7-4D7B-4747-A2AB-D2D1D9FD3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575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80C334-C5B3-EB17-E476-61091FE7D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60CDB6-3A0C-F2C9-B6DD-099F67C868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3A77C4-DBAB-DA27-498B-3BC3578D5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4469E8-5F68-B955-11CB-C807451CE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DA2C3-12FF-408A-826C-76DEC73D70D4}" type="datetimeFigureOut">
              <a:rPr lang="ko-KR" altLang="en-US" smtClean="0"/>
              <a:t>2024-04-26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23C13E-1605-E231-B442-F3BE6FBAB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9A8EF7-F4B6-F24A-38C9-A888389D3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9AD7-4D7B-4747-A2AB-D2D1D9FD3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646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DE740-1D98-14BF-EDBD-466BFC18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384080-5FE9-6DFD-222F-8EBC61A69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7A4198-1CFE-AB0F-7A1A-1D7B7A04B3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E754BE-B750-749F-302E-3BF6BDD1DC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9D0984F-1632-715F-A7AD-FFB0EFE569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A283409-92AA-12AF-964F-7D7E2EC97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DA2C3-12FF-408A-826C-76DEC73D70D4}" type="datetimeFigureOut">
              <a:rPr lang="ko-KR" altLang="en-US" smtClean="0"/>
              <a:t>2024-04-26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1AF28DD-1BF7-93DC-A715-05C52E30A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A760812-C94B-C98F-4D72-785E70D99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9AD7-4D7B-4747-A2AB-D2D1D9FD3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052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3154A6-F0D9-CAC2-E82A-AEBF2C20D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6C1ED95-A7BF-9065-CE9A-1339E6942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DA2C3-12FF-408A-826C-76DEC73D70D4}" type="datetimeFigureOut">
              <a:rPr lang="ko-KR" altLang="en-US" smtClean="0"/>
              <a:t>2024-04-26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8D7BBCB-1A11-2C56-81EB-B81CF43DE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D0DD88-8740-5E8B-DE9C-F43C2D853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9AD7-4D7B-4747-A2AB-D2D1D9FD32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D67D82-05B5-5D27-EB32-72694C8A0053}"/>
              </a:ext>
            </a:extLst>
          </p:cNvPr>
          <p:cNvSpPr/>
          <p:nvPr userDrawn="1"/>
        </p:nvSpPr>
        <p:spPr>
          <a:xfrm>
            <a:off x="0" y="0"/>
            <a:ext cx="12192000" cy="990600"/>
          </a:xfrm>
          <a:prstGeom prst="rect">
            <a:avLst/>
          </a:prstGeom>
          <a:gradFill flip="none" rotWithShape="1">
            <a:gsLst>
              <a:gs pos="47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80AAFAD-F77C-B2F5-E0D6-4EF25B7C7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DA2C3-12FF-408A-826C-76DEC73D70D4}" type="datetimeFigureOut">
              <a:rPr lang="ko-KR" altLang="en-US" smtClean="0"/>
              <a:t>2024-04-26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D0088F5-F81B-C76A-CA04-8AA101EC7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6C70B3-BC78-9C36-B99C-D6AEB83EB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9AD7-4D7B-4747-A2AB-D2D1D9FD3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931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2382FD-404C-C929-7050-B0F0679C8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948E2A-B3A0-9B73-C815-659A56F35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02EE05-1E07-685B-C990-C400F008E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5BCF41-A246-7B4F-9130-F83D2E4AA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DA2C3-12FF-408A-826C-76DEC73D70D4}" type="datetimeFigureOut">
              <a:rPr lang="ko-KR" altLang="en-US" smtClean="0"/>
              <a:t>2024-04-26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44978C-ADD6-AC66-D3E3-6D1805800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14B2EE-C647-8CC9-F772-4780F6703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9AD7-4D7B-4747-A2AB-D2D1D9FD3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299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E00BC9-5DA2-BF27-829A-C2E9EB04E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602F1F9-207B-3001-5358-48A425928E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73A874-147F-B097-8AA9-33C9637BF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4939CF-BD88-A515-96ED-32162FF82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DA2C3-12FF-408A-826C-76DEC73D70D4}" type="datetimeFigureOut">
              <a:rPr lang="ko-KR" altLang="en-US" smtClean="0"/>
              <a:t>2024-04-26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61CF98-0786-E433-F4ED-2C7A89AEA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13BAB2-15C4-21F0-241D-AB3866918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9AD7-4D7B-4747-A2AB-D2D1D9FD3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859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4AADBE-CF93-8F84-74BB-8AF859C0E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B55764-DE2E-88B6-C308-CA4E87076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255BA1-E00A-ADA1-7F06-18E07510B8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0DA2C3-12FF-408A-826C-76DEC73D70D4}" type="datetimeFigureOut">
              <a:rPr lang="ko-KR" altLang="en-US" smtClean="0"/>
              <a:t>2024-04-26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DC6EE7-5D88-040C-ECB7-E8C4965C41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A9973F-4F98-3A6B-787F-79AF82EBDF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2E9AD7-4D7B-4747-A2AB-D2D1D9FD3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626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465BA5-6FE9-9CDD-8318-02B6E1CF7C60}"/>
              </a:ext>
            </a:extLst>
          </p:cNvPr>
          <p:cNvSpPr txBox="1">
            <a:spLocks/>
          </p:cNvSpPr>
          <p:nvPr/>
        </p:nvSpPr>
        <p:spPr>
          <a:xfrm>
            <a:off x="327968" y="2485"/>
            <a:ext cx="10515600" cy="10564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E8B1F5-493C-12F6-8C6A-3E500BCB3475}"/>
              </a:ext>
            </a:extLst>
          </p:cNvPr>
          <p:cNvSpPr txBox="1"/>
          <p:nvPr/>
        </p:nvSpPr>
        <p:spPr>
          <a:xfrm>
            <a:off x="419408" y="1585584"/>
            <a:ext cx="1133848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칼만 필터는 시스템 자체에 존재하는 노이즈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측정값에 존재하는 노이즈들을 고려하여 출력을 추정하고 오류를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수정해나가는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재귀적인 특성을 가지는 필터이다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현재의 입력과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이전에 계산된 상태 및 불확실성을 나타내는 공분산 행렬들을 이용하여 필터링을 진행한다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“Predict - Correct”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과정을 반복하며 수행이 되는데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시스템의 상태를 예측하고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예측의 불확실성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즉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공분산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도 계산하게 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노이즈가 포함된 측정값을 이용해 이전에 계산된 공분산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예측값들을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업데이트 하게 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just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측정값에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Kalman Gain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곱한 것과 기존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예측값을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이용하여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추정값을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도출한다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Kalman Gain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통해 측정값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예측값의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보상이 이루어지는데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Kalman Gain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작다면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예측값이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추정값에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영향을 크게 준다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just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공분산이 칼만 필터에서 중요한 역할을 하는데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오차 공분산을 지속적으로 업데이트해가면서 정확도를 높여간다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오차 공분산을 계산할 때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시스템 노이즈가 고려되고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Kalman Gain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계산할 때 센서 노이즈가 고려되는데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Kalman Gain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오차 공분산을 계산할 때 사용이 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즉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시스템 노이즈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센서 노이즈를 고려한 공분산이 중점적으로 사용된다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오차 공분산은 결국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실제값과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추정값의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차이를 나타낸다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just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오차 공분산의 크기가 줄어들수록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추정값은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정확해진다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673F01-DA31-1B38-B61E-3D459186DA84}"/>
              </a:ext>
            </a:extLst>
          </p:cNvPr>
          <p:cNvSpPr txBox="1"/>
          <p:nvPr/>
        </p:nvSpPr>
        <p:spPr>
          <a:xfrm>
            <a:off x="419408" y="1135682"/>
            <a:ext cx="1639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Kalman Filter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717905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465BA5-6FE9-9CDD-8318-02B6E1CF7C60}"/>
              </a:ext>
            </a:extLst>
          </p:cNvPr>
          <p:cNvSpPr txBox="1">
            <a:spLocks/>
          </p:cNvSpPr>
          <p:nvPr/>
        </p:nvSpPr>
        <p:spPr>
          <a:xfrm>
            <a:off x="327968" y="2485"/>
            <a:ext cx="10515600" cy="10564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882802A-AADA-EA79-2399-5AB92A376A5D}"/>
                  </a:ext>
                </a:extLst>
              </p:cNvPr>
              <p:cNvSpPr txBox="1"/>
              <p:nvPr/>
            </p:nvSpPr>
            <p:spPr>
              <a:xfrm>
                <a:off x="419409" y="1243838"/>
                <a:ext cx="3432156" cy="34240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예측 과정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)</a:t>
                </a:r>
              </a:p>
              <a:p>
                <a:pPr algn="just"/>
                <a:endPara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just"/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1.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𝑘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−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=</m:t>
                    </m:r>
                  </m:oMath>
                </a14:m>
                <a:r>
                  <a:rPr lang="en-US" altLang="ko-KR" dirty="0">
                    <a:ea typeface="나눔고딕" panose="020D0604000000000000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A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−1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−</m:t>
                        </m:r>
                      </m:sup>
                    </m:sSubSup>
                  </m:oMath>
                </a14:m>
                <a:endParaRPr lang="en-US" altLang="ko-KR" dirty="0">
                  <a:ea typeface="나눔고딕" panose="020D0604000000000000" pitchFamily="50" charset="-127"/>
                </a:endParaRPr>
              </a:p>
              <a:p>
                <a:pPr algn="just"/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2.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𝑘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−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𝐴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𝐴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𝑄</m:t>
                    </m:r>
                  </m:oMath>
                </a14:m>
                <a:endParaRPr lang="en-US" altLang="ko-KR" b="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just"/>
                <a:endPara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just"/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업데이트 과정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)</a:t>
                </a:r>
              </a:p>
              <a:p>
                <a:pPr algn="just"/>
                <a:endPara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just"/>
                <a:r>
                  <a:rPr lang="en-US" altLang="ko-KR" dirty="0">
                    <a:ea typeface="나눔고딕" panose="020D0604000000000000" pitchFamily="50" charset="-127"/>
                  </a:rPr>
                  <a:t>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𝐾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=</m:t>
                    </m:r>
                  </m:oMath>
                </a14:m>
                <a:r>
                  <a:rPr lang="en-US" altLang="ko-KR" dirty="0">
                    <a:ea typeface="나눔고딕" panose="020D0604000000000000" pitchFamily="50" charset="-127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−</m:t>
                            </m:r>
                          </m:sup>
                        </m:sSubSup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𝐻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𝑇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𝐻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−</m:t>
                            </m:r>
                          </m:sup>
                        </m:sSubSup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𝐻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𝑇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𝑅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)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−1</m:t>
                        </m:r>
                      </m:sup>
                    </m:sSup>
                  </m:oMath>
                </a14:m>
                <a:endPara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just"/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2.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=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𝑘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−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𝐾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(−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𝐻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𝑘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−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)</m:t>
                    </m:r>
                  </m:oMath>
                </a14:m>
                <a:endPara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just"/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3.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=(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−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𝐾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𝐻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)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𝑘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−</m:t>
                        </m:r>
                      </m:sup>
                    </m:sSubSup>
                  </m:oMath>
                </a14:m>
                <a:endPara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just"/>
                <a:endPara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just"/>
                <a:endPara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882802A-AADA-EA79-2399-5AB92A376A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409" y="1243838"/>
                <a:ext cx="3432156" cy="3424014"/>
              </a:xfrm>
              <a:prstGeom prst="rect">
                <a:avLst/>
              </a:prstGeom>
              <a:blipFill>
                <a:blip r:embed="rId2"/>
                <a:stretch>
                  <a:fillRect l="-1599" t="-8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FF042C5-2A19-D94F-C0F5-AB7D3A2C5D26}"/>
              </a:ext>
            </a:extLst>
          </p:cNvPr>
          <p:cNvSpPr txBox="1"/>
          <p:nvPr/>
        </p:nvSpPr>
        <p:spPr>
          <a:xfrm>
            <a:off x="3735263" y="1243838"/>
            <a:ext cx="34321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시스템 모델을 통해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현재값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예측</a:t>
            </a:r>
            <a:endParaRPr lang="en-US" altLang="ko-KR" dirty="0">
              <a:ea typeface="나눔고딕" panose="020D0604000000000000" pitchFamily="50" charset="-127"/>
            </a:endParaRPr>
          </a:p>
          <a:p>
            <a:pPr algn="just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오차 공분산 예측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/>
            <a:r>
              <a:rPr lang="en-US" altLang="ko-KR" dirty="0">
                <a:ea typeface="나눔고딕" panose="020D0604000000000000" pitchFamily="50" charset="-127"/>
              </a:rPr>
              <a:t>: Kalman Gain </a:t>
            </a:r>
            <a:r>
              <a:rPr lang="ko-KR" altLang="en-US" dirty="0">
                <a:ea typeface="나눔고딕" panose="020D0604000000000000" pitchFamily="50" charset="-127"/>
              </a:rPr>
              <a:t>계산</a:t>
            </a:r>
            <a:endParaRPr lang="en-US" altLang="ko-KR" dirty="0">
              <a:ea typeface="나눔고딕" panose="020D0604000000000000" pitchFamily="50" charset="-127"/>
            </a:endParaRPr>
          </a:p>
          <a:p>
            <a:pPr algn="just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추정값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계산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출력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algn="just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오차 공분산 추정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표 7">
                <a:extLst>
                  <a:ext uri="{FF2B5EF4-FFF2-40B4-BE49-F238E27FC236}">
                    <a16:creationId xmlns:a16="http://schemas.microsoft.com/office/drawing/2014/main" id="{F747DF52-6676-EEFF-511B-C948C72E506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3475966"/>
                  </p:ext>
                </p:extLst>
              </p:nvPr>
            </p:nvGraphicFramePr>
            <p:xfrm>
              <a:off x="452579" y="4275666"/>
              <a:ext cx="10150764" cy="2225040"/>
            </p:xfrm>
            <a:graphic>
              <a:graphicData uri="http://schemas.openxmlformats.org/drawingml/2006/table">
                <a:tbl>
                  <a:tblPr firstRow="1" bandRow="1">
                    <a:tableStyleId>{EB344D84-9AFB-497E-A393-DC336BA19D2E}</a:tableStyleId>
                  </a:tblPr>
                  <a:tblGrid>
                    <a:gridCol w="2537691">
                      <a:extLst>
                        <a:ext uri="{9D8B030D-6E8A-4147-A177-3AD203B41FA5}">
                          <a16:colId xmlns:a16="http://schemas.microsoft.com/office/drawing/2014/main" val="2333983299"/>
                        </a:ext>
                      </a:extLst>
                    </a:gridCol>
                    <a:gridCol w="2537691">
                      <a:extLst>
                        <a:ext uri="{9D8B030D-6E8A-4147-A177-3AD203B41FA5}">
                          <a16:colId xmlns:a16="http://schemas.microsoft.com/office/drawing/2014/main" val="3076919814"/>
                        </a:ext>
                      </a:extLst>
                    </a:gridCol>
                    <a:gridCol w="2537691">
                      <a:extLst>
                        <a:ext uri="{9D8B030D-6E8A-4147-A177-3AD203B41FA5}">
                          <a16:colId xmlns:a16="http://schemas.microsoft.com/office/drawing/2014/main" val="596317901"/>
                        </a:ext>
                      </a:extLst>
                    </a:gridCol>
                    <a:gridCol w="2537691">
                      <a:extLst>
                        <a:ext uri="{9D8B030D-6E8A-4147-A177-3AD203B41FA5}">
                          <a16:colId xmlns:a16="http://schemas.microsoft.com/office/drawing/2014/main" val="67508332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500" dirty="0"/>
                            <a:t>변수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500" dirty="0"/>
                            <a:t>의미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500" dirty="0"/>
                            <a:t>시스템 모델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500" dirty="0"/>
                            <a:t>의미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42559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50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sz="1500" b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500" dirty="0" err="1"/>
                            <a:t>추정값</a:t>
                          </a:r>
                          <a:endParaRPr lang="ko-KR" alt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ko-KR" sz="1500" b="0" smtClean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oMath>
                            </m:oMathPara>
                          </a14:m>
                          <a:endParaRPr lang="ko-KR" alt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500" dirty="0"/>
                            <a:t>시스템 모델 행렬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60281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sz="15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500" b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sz="1500" b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altLang="ko-KR" sz="1500" b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500" dirty="0" err="1"/>
                            <a:t>예측값</a:t>
                          </a:r>
                          <a:endParaRPr lang="ko-KR" alt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oMath>
                            </m:oMathPara>
                          </a14:m>
                          <a:endParaRPr lang="ko-KR" alt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500" dirty="0"/>
                            <a:t>출력 행렬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95348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500" b="0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sz="1500" b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500" dirty="0"/>
                            <a:t>측정값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oMath>
                            </m:oMathPara>
                          </a14:m>
                          <a:endParaRPr lang="ko-KR" alt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500" dirty="0"/>
                            <a:t>시스템 노이즈 공분산 행렬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101719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500" b="0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ko-KR" sz="1500" b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500" dirty="0" err="1"/>
                            <a:t>오차공분산</a:t>
                          </a:r>
                          <a:r>
                            <a:rPr lang="ko-KR" altLang="en-US" sz="1500" dirty="0"/>
                            <a:t> </a:t>
                          </a:r>
                          <a:r>
                            <a:rPr lang="ko-KR" altLang="en-US" sz="1500" dirty="0" err="1"/>
                            <a:t>추정값</a:t>
                          </a:r>
                          <a:endParaRPr lang="ko-KR" alt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ko-KR" alt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500" dirty="0"/>
                            <a:t>측정 노이즈 공분산 행렬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92623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500" b="0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ko-KR" sz="1500" b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altLang="ko-KR" sz="1500" b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500" dirty="0" err="1"/>
                            <a:t>오차공분산</a:t>
                          </a:r>
                          <a:r>
                            <a:rPr lang="ko-KR" altLang="en-US" sz="1500" dirty="0"/>
                            <a:t> </a:t>
                          </a:r>
                          <a:r>
                            <a:rPr lang="ko-KR" altLang="en-US" sz="1500" dirty="0" err="1"/>
                            <a:t>예측값</a:t>
                          </a:r>
                          <a:endParaRPr lang="ko-KR" alt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5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5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424384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표 7">
                <a:extLst>
                  <a:ext uri="{FF2B5EF4-FFF2-40B4-BE49-F238E27FC236}">
                    <a16:creationId xmlns:a16="http://schemas.microsoft.com/office/drawing/2014/main" id="{F747DF52-6676-EEFF-511B-C948C72E506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3475966"/>
                  </p:ext>
                </p:extLst>
              </p:nvPr>
            </p:nvGraphicFramePr>
            <p:xfrm>
              <a:off x="452579" y="4275666"/>
              <a:ext cx="10150764" cy="2225040"/>
            </p:xfrm>
            <a:graphic>
              <a:graphicData uri="http://schemas.openxmlformats.org/drawingml/2006/table">
                <a:tbl>
                  <a:tblPr firstRow="1" bandRow="1">
                    <a:tableStyleId>{EB344D84-9AFB-497E-A393-DC336BA19D2E}</a:tableStyleId>
                  </a:tblPr>
                  <a:tblGrid>
                    <a:gridCol w="2537691">
                      <a:extLst>
                        <a:ext uri="{9D8B030D-6E8A-4147-A177-3AD203B41FA5}">
                          <a16:colId xmlns:a16="http://schemas.microsoft.com/office/drawing/2014/main" val="2333983299"/>
                        </a:ext>
                      </a:extLst>
                    </a:gridCol>
                    <a:gridCol w="2537691">
                      <a:extLst>
                        <a:ext uri="{9D8B030D-6E8A-4147-A177-3AD203B41FA5}">
                          <a16:colId xmlns:a16="http://schemas.microsoft.com/office/drawing/2014/main" val="3076919814"/>
                        </a:ext>
                      </a:extLst>
                    </a:gridCol>
                    <a:gridCol w="2537691">
                      <a:extLst>
                        <a:ext uri="{9D8B030D-6E8A-4147-A177-3AD203B41FA5}">
                          <a16:colId xmlns:a16="http://schemas.microsoft.com/office/drawing/2014/main" val="596317901"/>
                        </a:ext>
                      </a:extLst>
                    </a:gridCol>
                    <a:gridCol w="2537691">
                      <a:extLst>
                        <a:ext uri="{9D8B030D-6E8A-4147-A177-3AD203B41FA5}">
                          <a16:colId xmlns:a16="http://schemas.microsoft.com/office/drawing/2014/main" val="67508332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500" dirty="0"/>
                            <a:t>변수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500" dirty="0"/>
                            <a:t>의미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500" dirty="0"/>
                            <a:t>시스템 모델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500" dirty="0"/>
                            <a:t>의미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42559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103279" r="-300000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500" dirty="0" err="1"/>
                            <a:t>추정값</a:t>
                          </a:r>
                          <a:endParaRPr lang="ko-KR" alt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99760" t="-103279" r="-100240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500" dirty="0"/>
                            <a:t>시스템 모델 행렬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60281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203279" r="-300000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500" dirty="0" err="1"/>
                            <a:t>예측값</a:t>
                          </a:r>
                          <a:endParaRPr lang="ko-KR" alt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99760" t="-203279" r="-100240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500" dirty="0"/>
                            <a:t>출력 행렬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95348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303279" r="-300000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500" dirty="0"/>
                            <a:t>측정값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99760" t="-303279" r="-100240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500" dirty="0"/>
                            <a:t>시스템 노이즈 공분산 행렬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101719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403279" r="-30000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500" dirty="0" err="1"/>
                            <a:t>오차공분산</a:t>
                          </a:r>
                          <a:r>
                            <a:rPr lang="ko-KR" altLang="en-US" sz="1500" dirty="0"/>
                            <a:t> </a:t>
                          </a:r>
                          <a:r>
                            <a:rPr lang="ko-KR" altLang="en-US" sz="1500" dirty="0" err="1"/>
                            <a:t>추정값</a:t>
                          </a:r>
                          <a:endParaRPr lang="ko-KR" alt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99760" t="-403279" r="-10024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500" dirty="0"/>
                            <a:t>측정 노이즈 공분산 행렬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92623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503279" r="-30000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500" dirty="0" err="1"/>
                            <a:t>오차공분산</a:t>
                          </a:r>
                          <a:r>
                            <a:rPr lang="ko-KR" altLang="en-US" sz="1500" dirty="0"/>
                            <a:t> </a:t>
                          </a:r>
                          <a:r>
                            <a:rPr lang="ko-KR" altLang="en-US" sz="1500" dirty="0" err="1"/>
                            <a:t>예측값</a:t>
                          </a:r>
                          <a:endParaRPr lang="ko-KR" alt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5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5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424384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38849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BF161C-9867-6B36-BE1D-55A1A115F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68" y="2485"/>
            <a:ext cx="10515600" cy="1056411"/>
          </a:xfrm>
        </p:spPr>
        <p:txBody>
          <a:bodyPr/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코드 설명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E5D659-724F-25D0-6FD2-B2268EE18A5D}"/>
              </a:ext>
            </a:extLst>
          </p:cNvPr>
          <p:cNvSpPr txBox="1"/>
          <p:nvPr/>
        </p:nvSpPr>
        <p:spPr>
          <a:xfrm>
            <a:off x="251459" y="4449796"/>
            <a:ext cx="117742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시스템을 디자인하고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신호를 생성하고 칼만 필터링을 수행하는 코드이다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just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노이즈가 난수인 경우와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사인파인 경우 두 가지로 실행해보았다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또한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시스템 노이즈 공분산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Q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바꾼 칼만 필터를 정의하여 필터링을 수행해보았다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just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칼만 필터로 획득한 위치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추정값과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측정된 속도를 적분하여 얻은 위치를 비교하도록 하였다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적분은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array_integral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함수를 정의하여 사용하였다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436D871-2A67-7C62-253B-4D8F11EB4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715" y="1054585"/>
            <a:ext cx="10031225" cy="338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968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BF161C-9867-6B36-BE1D-55A1A115F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68" y="2485"/>
            <a:ext cx="10515600" cy="1056411"/>
          </a:xfrm>
        </p:spPr>
        <p:txBody>
          <a:bodyPr/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코드 설명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CF8E5B-5705-AF1F-D33C-D84DFA55A58E}"/>
              </a:ext>
            </a:extLst>
          </p:cNvPr>
          <p:cNvSpPr txBox="1"/>
          <p:nvPr/>
        </p:nvSpPr>
        <p:spPr>
          <a:xfrm>
            <a:off x="7296728" y="1058896"/>
            <a:ext cx="4615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Kalman Filter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수행하는 코드이다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시스템 행렬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출력 행렬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H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정의하였다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4E42C15-F703-F678-B483-B90488AC4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68" y="1131168"/>
            <a:ext cx="6925642" cy="4115374"/>
          </a:xfrm>
          <a:prstGeom prst="rect">
            <a:avLst/>
          </a:prstGeom>
        </p:spPr>
      </p:pic>
      <p:pic>
        <p:nvPicPr>
          <p:cNvPr id="5" name="그림 4" descr="텍스트, 친필, 폰트, 잉크이(가) 표시된 사진&#10;&#10;자동 생성된 설명">
            <a:extLst>
              <a:ext uri="{FF2B5EF4-FFF2-40B4-BE49-F238E27FC236}">
                <a16:creationId xmlns:a16="http://schemas.microsoft.com/office/drawing/2014/main" id="{0414C664-18F5-B22C-5412-9FDAC70E30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7" t="1805" r="13476" b="66806"/>
          <a:stretch/>
        </p:blipFill>
        <p:spPr>
          <a:xfrm>
            <a:off x="7048500" y="1847849"/>
            <a:ext cx="5000625" cy="264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818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9260D97-6605-1486-9FEF-F25E408E1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53" y="1090901"/>
            <a:ext cx="7762875" cy="404812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EBF161C-9867-6B36-BE1D-55A1A115F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68" y="2485"/>
            <a:ext cx="10515600" cy="1056411"/>
          </a:xfrm>
        </p:spPr>
        <p:txBody>
          <a:bodyPr/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코드 설명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CF8E5B-5705-AF1F-D33C-D84DFA55A58E}"/>
              </a:ext>
            </a:extLst>
          </p:cNvPr>
          <p:cNvSpPr txBox="1"/>
          <p:nvPr/>
        </p:nvSpPr>
        <p:spPr>
          <a:xfrm>
            <a:off x="369456" y="5436933"/>
            <a:ext cx="10852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시스템 노이즈 공분산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Q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수정한 칼만 필터이다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Q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기존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[1 0; 0 3]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[1 0; 0 0.0001]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수정이 되었다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6318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BF161C-9867-6B36-BE1D-55A1A115F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68" y="2485"/>
            <a:ext cx="10515600" cy="1056411"/>
          </a:xfrm>
        </p:spPr>
        <p:txBody>
          <a:bodyPr/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코드 설명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CF8E5B-5705-AF1F-D33C-D84DFA55A58E}"/>
              </a:ext>
            </a:extLst>
          </p:cNvPr>
          <p:cNvSpPr txBox="1"/>
          <p:nvPr/>
        </p:nvSpPr>
        <p:spPr>
          <a:xfrm>
            <a:off x="286328" y="3608132"/>
            <a:ext cx="9264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측정하는 값이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Velocity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이기 때문에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Position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구하기 위해 적분을 하는 함수이다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just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t = 0~0.01, 0~0.02, 0~0.03 …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Velocity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적분한 결과를 배열로 반환한다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F33CD53-6125-A658-716E-1BA4CB103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68" y="1182572"/>
            <a:ext cx="7190432" cy="201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721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2FE30968-3656-16FA-9522-0FFF53CCE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68" y="2485"/>
            <a:ext cx="10515600" cy="1056411"/>
          </a:xfrm>
        </p:spPr>
        <p:txBody>
          <a:bodyPr/>
          <a:lstStyle/>
          <a:p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결과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F0A970-0622-5B5F-532A-B4D502119368}"/>
              </a:ext>
            </a:extLst>
          </p:cNvPr>
          <p:cNvSpPr txBox="1"/>
          <p:nvPr/>
        </p:nvSpPr>
        <p:spPr>
          <a:xfrm>
            <a:off x="8137003" y="1058896"/>
            <a:ext cx="377524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Kalman Filter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수행하여 추정한 속도가 위의 그래프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추정한 위치가 아래 그래프에 표시되어 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just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/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센서노이즈에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의한 영향이 상대적으로 많이 줄은 것을 확인할 수 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just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위치의 경우 속도가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80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 때 적분한 결과를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Pos Ori, 80+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노이즈일 때 적분한 결과를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Pos Noise,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칼만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추정값을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Pos Est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표현하였다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칼만 필터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추정값이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직접 적분한 결과와 굉장히 밀접한 것을 확인할 수 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F8FC724-62DA-9B6D-DB0B-B8EF6F04C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09" y="1082779"/>
            <a:ext cx="7586551" cy="551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107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2FE30968-3656-16FA-9522-0FFF53CCE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68" y="2485"/>
            <a:ext cx="10515600" cy="1056411"/>
          </a:xfrm>
        </p:spPr>
        <p:txBody>
          <a:bodyPr/>
          <a:lstStyle/>
          <a:p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결과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4310FD-6FC1-9696-32F4-B0BF4E77484E}"/>
              </a:ext>
            </a:extLst>
          </p:cNvPr>
          <p:cNvSpPr txBox="1"/>
          <p:nvPr/>
        </p:nvSpPr>
        <p:spPr>
          <a:xfrm>
            <a:off x="8137003" y="1058896"/>
            <a:ext cx="37752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측정된 속도가 노이즈에 의해 사인파의 형태일 때의 경우이다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just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속도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추정값이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측정값을 잘 표현하고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이에 의한 위치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추정값도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적분에 의한 결과와 거의 동일함을 확인할 수 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12DE4D-72E2-9661-B86D-6842E5EF6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08" y="1094043"/>
            <a:ext cx="7712365" cy="560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726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2FE30968-3656-16FA-9522-0FFF53CCE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68" y="2485"/>
            <a:ext cx="10515600" cy="1056411"/>
          </a:xfrm>
        </p:spPr>
        <p:txBody>
          <a:bodyPr/>
          <a:lstStyle/>
          <a:p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결과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4310FD-6FC1-9696-32F4-B0BF4E77484E}"/>
              </a:ext>
            </a:extLst>
          </p:cNvPr>
          <p:cNvSpPr txBox="1"/>
          <p:nvPr/>
        </p:nvSpPr>
        <p:spPr>
          <a:xfrm>
            <a:off x="7684655" y="1058896"/>
            <a:ext cx="422759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시스템 노이즈 공분산을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[1 0; 0 0.0001]</a:t>
            </a:r>
          </a:p>
          <a:p>
            <a:pPr algn="just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수정했을 때 센서 노이즈가 거의 제거되어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속도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추정값이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거의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80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수렴하는 것을 확인할 수 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측정하고자 하는 속도가 등속도이기 때문에 가능했던 결과라 판단이 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초반에는 노이즈에 의해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추정값이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불안정 했지만 시간이 흐르면서 오차 공분산이 지속적으로 업데이트 되면서 공분산의 크기가 줄고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그로 인해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칼만게인의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영향이 줄어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예측값이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추정값에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큰 역할을 주어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추정값이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수렴하게 되었다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just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이처럼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시스템 설계를 적절히 하면 칼만 필터의 성능이 더욱 좋아지는 것을 확인할 수 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F9BDCB3-B956-A8BF-A07B-A260CA3B1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067870"/>
            <a:ext cx="7334704" cy="532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07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2864</TotalTime>
  <Words>609</Words>
  <Application>Microsoft Office PowerPoint</Application>
  <PresentationFormat>와이드스크린</PresentationFormat>
  <Paragraphs>81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나눔고딕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코드 설명</vt:lpstr>
      <vt:lpstr>코드 설명</vt:lpstr>
      <vt:lpstr>코드 설명</vt:lpstr>
      <vt:lpstr>코드 설명</vt:lpstr>
      <vt:lpstr>결과</vt:lpstr>
      <vt:lpstr>결과</vt:lpstr>
      <vt:lpstr>결과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memo</dc:creator>
  <cp:lastModifiedBy>memo</cp:lastModifiedBy>
  <cp:revision>52</cp:revision>
  <dcterms:created xsi:type="dcterms:W3CDTF">2024-03-13T06:16:12Z</dcterms:created>
  <dcterms:modified xsi:type="dcterms:W3CDTF">2024-04-26T13:53:46Z</dcterms:modified>
</cp:coreProperties>
</file>