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46D586-5817-4ACD-8F37-3875C2D9CB8A}" v="7" dt="2023-09-20T00:28:13.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331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65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81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4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20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69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43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4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68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82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9/21/2023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3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9/21/2023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291809301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7DF6BB-EADF-4BE6-B8A3-E5E4194BC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Fondo de humo abstracto">
            <a:extLst>
              <a:ext uri="{FF2B5EF4-FFF2-40B4-BE49-F238E27FC236}">
                <a16:creationId xmlns:a16="http://schemas.microsoft.com/office/drawing/2014/main" id="{AE844305-92B6-560A-D5CC-E8B12B331BE2}"/>
              </a:ext>
            </a:extLst>
          </p:cNvPr>
          <p:cNvPicPr>
            <a:picLocks noChangeAspect="1"/>
          </p:cNvPicPr>
          <p:nvPr/>
        </p:nvPicPr>
        <p:blipFill rotWithShape="1">
          <a:blip r:embed="rId2">
            <a:duotone>
              <a:schemeClr val="accent1">
                <a:shade val="45000"/>
                <a:satMod val="135000"/>
              </a:schemeClr>
              <a:prstClr val="white"/>
            </a:duotone>
            <a:alphaModFix amt="35000"/>
          </a:blip>
          <a:srcRect t="6400" b="9014"/>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9CE56463-A8CE-F152-A74D-67EBF30A67EE}"/>
              </a:ext>
            </a:extLst>
          </p:cNvPr>
          <p:cNvSpPr>
            <a:spLocks noGrp="1"/>
          </p:cNvSpPr>
          <p:nvPr>
            <p:ph type="ctrTitle"/>
          </p:nvPr>
        </p:nvSpPr>
        <p:spPr>
          <a:xfrm>
            <a:off x="429407" y="1601863"/>
            <a:ext cx="4554659" cy="5034817"/>
          </a:xfrm>
        </p:spPr>
        <p:txBody>
          <a:bodyPr anchor="t">
            <a:normAutofit fontScale="90000"/>
          </a:bodyPr>
          <a:lstStyle/>
          <a:p>
            <a:r>
              <a:rPr lang="en-US" sz="4400" dirty="0">
                <a:solidFill>
                  <a:srgbClr val="FFFFFF"/>
                </a:solidFill>
              </a:rPr>
              <a:t>PRINCIPAL COMPONET ANALYSIS</a:t>
            </a:r>
            <a:br>
              <a:rPr lang="en-US" sz="4400" dirty="0">
                <a:solidFill>
                  <a:srgbClr val="FFFFFF"/>
                </a:solidFill>
              </a:rPr>
            </a:br>
            <a:r>
              <a:rPr lang="en-US" sz="4400" dirty="0">
                <a:solidFill>
                  <a:srgbClr val="FFFFFF"/>
                </a:solidFill>
              </a:rPr>
              <a:t>(PCA)</a:t>
            </a:r>
            <a:br>
              <a:rPr lang="en-US" sz="25800" dirty="0">
                <a:solidFill>
                  <a:srgbClr val="FFFFFF"/>
                </a:solidFill>
              </a:rPr>
            </a:br>
            <a:endParaRPr lang="en-US" sz="25800" dirty="0">
              <a:solidFill>
                <a:srgbClr val="FFFFFF"/>
              </a:solidFill>
            </a:endParaRPr>
          </a:p>
        </p:txBody>
      </p:sp>
      <p:sp>
        <p:nvSpPr>
          <p:cNvPr id="3" name="Subtítulo 2">
            <a:extLst>
              <a:ext uri="{FF2B5EF4-FFF2-40B4-BE49-F238E27FC236}">
                <a16:creationId xmlns:a16="http://schemas.microsoft.com/office/drawing/2014/main" id="{7D0F36E5-EC32-E198-8675-325094056690}"/>
              </a:ext>
            </a:extLst>
          </p:cNvPr>
          <p:cNvSpPr>
            <a:spLocks noGrp="1"/>
          </p:cNvSpPr>
          <p:nvPr>
            <p:ph type="subTitle" idx="1"/>
          </p:nvPr>
        </p:nvSpPr>
        <p:spPr>
          <a:xfrm>
            <a:off x="5792994" y="1590840"/>
            <a:ext cx="5010506" cy="5007531"/>
          </a:xfrm>
        </p:spPr>
        <p:txBody>
          <a:bodyPr>
            <a:normAutofit/>
          </a:bodyPr>
          <a:lstStyle/>
          <a:p>
            <a:r>
              <a:rPr lang="en-US" sz="3200" dirty="0">
                <a:solidFill>
                  <a:srgbClr val="FFFFFF"/>
                </a:solidFill>
              </a:rPr>
              <a:t>Subject: Machine Learning </a:t>
            </a:r>
          </a:p>
          <a:p>
            <a:endParaRPr lang="en-US" sz="3200" dirty="0">
              <a:solidFill>
                <a:srgbClr val="FFFFFF"/>
              </a:solidFill>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80397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276EC01-D923-C398-2019-5D6467A3DAF5}"/>
              </a:ext>
            </a:extLst>
          </p:cNvPr>
          <p:cNvSpPr txBox="1"/>
          <p:nvPr/>
        </p:nvSpPr>
        <p:spPr>
          <a:xfrm>
            <a:off x="936171" y="262946"/>
            <a:ext cx="10319657" cy="5632311"/>
          </a:xfrm>
          <a:prstGeom prst="rect">
            <a:avLst/>
          </a:prstGeom>
          <a:noFill/>
        </p:spPr>
        <p:txBody>
          <a:bodyPr wrap="square" rtlCol="0">
            <a:spAutoFit/>
          </a:bodyPr>
          <a:lstStyle/>
          <a:p>
            <a:pPr algn="l"/>
            <a:r>
              <a:rPr lang="en-US" b="0" i="0" dirty="0">
                <a:solidFill>
                  <a:schemeClr val="accent2">
                    <a:lumMod val="60000"/>
                    <a:lumOff val="40000"/>
                  </a:schemeClr>
                </a:solidFill>
                <a:effectLst/>
                <a:latin typeface="Söhne"/>
              </a:rPr>
              <a:t>Step 7: Project Data</a:t>
            </a:r>
          </a:p>
          <a:p>
            <a:pPr algn="l"/>
            <a:r>
              <a:rPr lang="en-US" b="0" i="0" dirty="0">
                <a:effectLst/>
                <a:latin typeface="Söhne"/>
              </a:rPr>
              <a:t>Transform the original data into the new coordinate system defined by the selected principal components. This is done by multiplying the data matrix by the matrix of selected eigenvectors. In this case we'll use the eigenvectors that correspond to the top 'k' eigenvalues. </a:t>
            </a:r>
          </a:p>
          <a:p>
            <a:pPr algn="l"/>
            <a:endParaRPr lang="en-US" dirty="0">
              <a:latin typeface="Söhne"/>
            </a:endParaRPr>
          </a:p>
          <a:p>
            <a:pPr algn="l"/>
            <a:r>
              <a:rPr lang="en-US" b="0" i="0" dirty="0">
                <a:effectLst/>
                <a:latin typeface="Söhne"/>
              </a:rPr>
              <a:t>The eigenvectors we obtained were:</a:t>
            </a:r>
          </a:p>
          <a:p>
            <a:pPr algn="l"/>
            <a:r>
              <a:rPr lang="en-US" b="0" i="0" dirty="0">
                <a:solidFill>
                  <a:srgbClr val="0070C0"/>
                </a:solidFill>
                <a:effectLst/>
                <a:latin typeface="KaTeX_Main"/>
              </a:rPr>
              <a:t>1=</a:t>
            </a:r>
            <a:r>
              <a:rPr lang="en-US" b="1" i="0" dirty="0">
                <a:solidFill>
                  <a:srgbClr val="0070C0"/>
                </a:solidFill>
                <a:effectLst/>
                <a:latin typeface="KaTeX_Main"/>
              </a:rPr>
              <a:t>v</a:t>
            </a:r>
            <a:r>
              <a:rPr lang="en-US" b="0" i="0" dirty="0">
                <a:solidFill>
                  <a:srgbClr val="0070C0"/>
                </a:solidFill>
                <a:effectLst/>
                <a:latin typeface="KaTeX_Main"/>
              </a:rPr>
              <a:t>1​=[0.2,0.5,0.4,0.6,0.4]</a:t>
            </a:r>
            <a:endParaRPr lang="en-US" b="0" i="0" dirty="0">
              <a:solidFill>
                <a:srgbClr val="0070C0"/>
              </a:solidFill>
              <a:effectLst/>
              <a:latin typeface="Söhne"/>
            </a:endParaRPr>
          </a:p>
          <a:p>
            <a:pPr algn="l"/>
            <a:r>
              <a:rPr lang="en-US" b="0" i="0" dirty="0">
                <a:solidFill>
                  <a:srgbClr val="0070C0"/>
                </a:solidFill>
                <a:effectLst/>
                <a:latin typeface="KaTeX_Main"/>
              </a:rPr>
              <a:t>2=</a:t>
            </a:r>
            <a:r>
              <a:rPr lang="en-US" b="1" i="0" dirty="0">
                <a:solidFill>
                  <a:srgbClr val="0070C0"/>
                </a:solidFill>
                <a:effectLst/>
                <a:latin typeface="KaTeX_Main"/>
              </a:rPr>
              <a:t>v</a:t>
            </a:r>
            <a:r>
              <a:rPr lang="en-US" b="0" i="0" dirty="0">
                <a:solidFill>
                  <a:srgbClr val="0070C0"/>
                </a:solidFill>
                <a:effectLst/>
                <a:latin typeface="KaTeX_Main"/>
              </a:rPr>
              <a:t>2​=[−0.6,0.3,0.5,−0.4,−0.2]</a:t>
            </a:r>
          </a:p>
          <a:p>
            <a:pPr algn="l"/>
            <a:endParaRPr lang="en-US" dirty="0">
              <a:solidFill>
                <a:srgbClr val="0070C0"/>
              </a:solidFill>
              <a:latin typeface="KaTeX_Main"/>
            </a:endParaRPr>
          </a:p>
          <a:p>
            <a:pPr marL="285750" indent="-285750" algn="l">
              <a:buFont typeface="Arial" panose="020B0604020202020204" pitchFamily="34" charset="0"/>
              <a:buChar char="•"/>
            </a:pPr>
            <a:r>
              <a:rPr lang="en-US" dirty="0">
                <a:latin typeface="KaTeX_Main"/>
              </a:rPr>
              <a:t>Calculate the projections onto the first two principal components.</a:t>
            </a:r>
          </a:p>
          <a:p>
            <a:pPr algn="l"/>
            <a:endParaRPr lang="en-US" b="0" i="0" dirty="0">
              <a:solidFill>
                <a:srgbClr val="0070C0"/>
              </a:solidFill>
              <a:effectLst/>
              <a:latin typeface="KaTeX_Main"/>
            </a:endParaRPr>
          </a:p>
          <a:p>
            <a:pPr algn="l"/>
            <a:endParaRPr lang="en-US" b="0" i="0" dirty="0">
              <a:solidFill>
                <a:srgbClr val="0070C0"/>
              </a:solidFill>
              <a:effectLst/>
              <a:latin typeface="KaTeX_Main"/>
            </a:endParaRPr>
          </a:p>
          <a:p>
            <a:pPr algn="l"/>
            <a:endParaRPr lang="en-US" dirty="0">
              <a:solidFill>
                <a:srgbClr val="0070C0"/>
              </a:solidFill>
              <a:latin typeface="KaTeX_Main"/>
            </a:endParaRPr>
          </a:p>
          <a:p>
            <a:pPr algn="l"/>
            <a:endParaRPr lang="en-US" b="0" i="0" dirty="0">
              <a:solidFill>
                <a:srgbClr val="0070C0"/>
              </a:solidFill>
              <a:effectLst/>
              <a:latin typeface="KaTeX_Main"/>
            </a:endParaRPr>
          </a:p>
          <a:p>
            <a:pPr algn="l"/>
            <a:endParaRPr lang="en-US" b="0" i="0" dirty="0">
              <a:solidFill>
                <a:srgbClr val="0070C0"/>
              </a:solidFill>
              <a:effectLst/>
              <a:latin typeface="KaTeX_Main"/>
            </a:endParaRPr>
          </a:p>
          <a:p>
            <a:pPr algn="l"/>
            <a:endParaRPr lang="en-US" dirty="0">
              <a:solidFill>
                <a:srgbClr val="0070C0"/>
              </a:solidFill>
              <a:latin typeface="KaTeX_Main"/>
            </a:endParaRPr>
          </a:p>
          <a:p>
            <a:pPr algn="l"/>
            <a:endParaRPr lang="en-US" b="0" i="0" dirty="0">
              <a:solidFill>
                <a:srgbClr val="0070C0"/>
              </a:solidFill>
              <a:effectLst/>
              <a:latin typeface="KaTeX_Main"/>
            </a:endParaRPr>
          </a:p>
          <a:p>
            <a:pPr algn="l"/>
            <a:endParaRPr lang="en-US" dirty="0">
              <a:solidFill>
                <a:srgbClr val="0070C0"/>
              </a:solidFill>
              <a:latin typeface="KaTeX_Main"/>
            </a:endParaRPr>
          </a:p>
          <a:p>
            <a:pPr algn="l"/>
            <a:endParaRPr lang="en-US" b="0" i="0" dirty="0">
              <a:solidFill>
                <a:srgbClr val="0070C0"/>
              </a:solidFill>
              <a:effectLst/>
              <a:latin typeface="Söhne"/>
            </a:endParaRPr>
          </a:p>
          <a:p>
            <a:pPr algn="l"/>
            <a:endParaRPr lang="en-US" b="0" i="0" dirty="0">
              <a:effectLst/>
              <a:latin typeface="Söhne"/>
            </a:endParaRPr>
          </a:p>
        </p:txBody>
      </p:sp>
      <p:pic>
        <p:nvPicPr>
          <p:cNvPr id="6" name="Imagen 5">
            <a:extLst>
              <a:ext uri="{FF2B5EF4-FFF2-40B4-BE49-F238E27FC236}">
                <a16:creationId xmlns:a16="http://schemas.microsoft.com/office/drawing/2014/main" id="{7EB97E14-6B15-044E-A3BB-F2BB86EA5A0D}"/>
              </a:ext>
            </a:extLst>
          </p:cNvPr>
          <p:cNvPicPr>
            <a:picLocks noChangeAspect="1"/>
          </p:cNvPicPr>
          <p:nvPr/>
        </p:nvPicPr>
        <p:blipFill>
          <a:blip r:embed="rId2"/>
          <a:stretch>
            <a:fillRect/>
          </a:stretch>
        </p:blipFill>
        <p:spPr>
          <a:xfrm>
            <a:off x="5187820" y="1557856"/>
            <a:ext cx="5671619" cy="1101368"/>
          </a:xfrm>
          <a:prstGeom prst="rect">
            <a:avLst/>
          </a:prstGeom>
        </p:spPr>
      </p:pic>
      <p:pic>
        <p:nvPicPr>
          <p:cNvPr id="10" name="Imagen 9">
            <a:extLst>
              <a:ext uri="{FF2B5EF4-FFF2-40B4-BE49-F238E27FC236}">
                <a16:creationId xmlns:a16="http://schemas.microsoft.com/office/drawing/2014/main" id="{ABB9C17A-3249-7E53-7900-08F5680994E8}"/>
              </a:ext>
            </a:extLst>
          </p:cNvPr>
          <p:cNvPicPr>
            <a:picLocks noChangeAspect="1"/>
          </p:cNvPicPr>
          <p:nvPr/>
        </p:nvPicPr>
        <p:blipFill>
          <a:blip r:embed="rId3"/>
          <a:stretch>
            <a:fillRect/>
          </a:stretch>
        </p:blipFill>
        <p:spPr>
          <a:xfrm>
            <a:off x="7197324" y="3090854"/>
            <a:ext cx="3878916" cy="2804403"/>
          </a:xfrm>
          <a:prstGeom prst="rect">
            <a:avLst/>
          </a:prstGeom>
        </p:spPr>
      </p:pic>
    </p:spTree>
    <p:extLst>
      <p:ext uri="{BB962C8B-B14F-4D97-AF65-F5344CB8AC3E}">
        <p14:creationId xmlns:p14="http://schemas.microsoft.com/office/powerpoint/2010/main" val="288949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91D8C-FDFD-DBAE-921B-D1ECE4DA3147}"/>
              </a:ext>
            </a:extLst>
          </p:cNvPr>
          <p:cNvSpPr>
            <a:spLocks noGrp="1"/>
          </p:cNvSpPr>
          <p:nvPr>
            <p:ph type="title"/>
          </p:nvPr>
        </p:nvSpPr>
        <p:spPr/>
        <p:txBody>
          <a:bodyPr/>
          <a:lstStyle/>
          <a:p>
            <a:r>
              <a:rPr lang="en-US" dirty="0"/>
              <a:t>Definition </a:t>
            </a:r>
          </a:p>
        </p:txBody>
      </p:sp>
      <p:sp>
        <p:nvSpPr>
          <p:cNvPr id="3" name="Marcador de contenido 2">
            <a:extLst>
              <a:ext uri="{FF2B5EF4-FFF2-40B4-BE49-F238E27FC236}">
                <a16:creationId xmlns:a16="http://schemas.microsoft.com/office/drawing/2014/main" id="{8382E810-3B3F-DF77-7057-0A0533177996}"/>
              </a:ext>
            </a:extLst>
          </p:cNvPr>
          <p:cNvSpPr>
            <a:spLocks noGrp="1"/>
          </p:cNvSpPr>
          <p:nvPr>
            <p:ph idx="1"/>
          </p:nvPr>
        </p:nvSpPr>
        <p:spPr/>
        <p:txBody>
          <a:bodyPr>
            <a:normAutofit/>
          </a:bodyPr>
          <a:lstStyle/>
          <a:p>
            <a:pPr algn="just"/>
            <a:r>
              <a:rPr lang="en-US" sz="2400" dirty="0"/>
              <a:t>Is a statistic method that is used to reduce the dimensionality of a dataset. This technique help us to simplify a dataset and chose the smaller number of predictors to predict a variable, objective or understand in a better way a BDD </a:t>
            </a:r>
          </a:p>
        </p:txBody>
      </p:sp>
      <p:sp>
        <p:nvSpPr>
          <p:cNvPr id="5" name="CuadroTexto 4">
            <a:extLst>
              <a:ext uri="{FF2B5EF4-FFF2-40B4-BE49-F238E27FC236}">
                <a16:creationId xmlns:a16="http://schemas.microsoft.com/office/drawing/2014/main" id="{6E641399-C974-6B64-AD0C-3DBC6A0EAC1C}"/>
              </a:ext>
            </a:extLst>
          </p:cNvPr>
          <p:cNvSpPr txBox="1"/>
          <p:nvPr/>
        </p:nvSpPr>
        <p:spPr>
          <a:xfrm>
            <a:off x="6214189" y="6311900"/>
            <a:ext cx="5393093" cy="276999"/>
          </a:xfrm>
          <a:prstGeom prst="rect">
            <a:avLst/>
          </a:prstGeom>
          <a:noFill/>
        </p:spPr>
        <p:txBody>
          <a:bodyPr wrap="square">
            <a:spAutoFit/>
          </a:bodyPr>
          <a:lstStyle/>
          <a:p>
            <a:r>
              <a:rPr lang="en-US" sz="1200" dirty="0"/>
              <a:t>https://www.hiberus.com/crecemos-contigo/analisis-de-componentes-principales/</a:t>
            </a:r>
          </a:p>
        </p:txBody>
      </p:sp>
      <p:pic>
        <p:nvPicPr>
          <p:cNvPr id="1026" name="Picture 2" descr="Principal Component Analysis (PCA) Explained Visually with Zero Math | by  Casey Cheng | Towards Data Science">
            <a:extLst>
              <a:ext uri="{FF2B5EF4-FFF2-40B4-BE49-F238E27FC236}">
                <a16:creationId xmlns:a16="http://schemas.microsoft.com/office/drawing/2014/main" id="{D44F808B-2D53-EEB0-0167-CDAD0A34E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669" y="3039787"/>
            <a:ext cx="3634662" cy="271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18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62D83-2E41-C8F2-D873-63AF1A3B50C2}"/>
              </a:ext>
            </a:extLst>
          </p:cNvPr>
          <p:cNvSpPr>
            <a:spLocks noGrp="1"/>
          </p:cNvSpPr>
          <p:nvPr>
            <p:ph type="title"/>
          </p:nvPr>
        </p:nvSpPr>
        <p:spPr/>
        <p:txBody>
          <a:bodyPr/>
          <a:lstStyle/>
          <a:p>
            <a:r>
              <a:rPr lang="en-US" dirty="0"/>
              <a:t>How apply PCA</a:t>
            </a:r>
          </a:p>
        </p:txBody>
      </p:sp>
      <p:sp>
        <p:nvSpPr>
          <p:cNvPr id="3" name="Marcador de contenido 2">
            <a:extLst>
              <a:ext uri="{FF2B5EF4-FFF2-40B4-BE49-F238E27FC236}">
                <a16:creationId xmlns:a16="http://schemas.microsoft.com/office/drawing/2014/main" id="{60D9B434-32E8-0F0E-9241-BFA9249FD4F2}"/>
              </a:ext>
            </a:extLst>
          </p:cNvPr>
          <p:cNvSpPr>
            <a:spLocks noGrp="1"/>
          </p:cNvSpPr>
          <p:nvPr>
            <p:ph idx="1"/>
          </p:nvPr>
        </p:nvSpPr>
        <p:spPr/>
        <p:txBody>
          <a:bodyPr/>
          <a:lstStyle/>
          <a:p>
            <a:r>
              <a:rPr lang="en-US" dirty="0"/>
              <a:t>Step 1: Standardization </a:t>
            </a:r>
          </a:p>
          <a:p>
            <a:pPr marL="0" indent="0" algn="just">
              <a:buNone/>
            </a:pPr>
            <a:r>
              <a:rPr lang="en-US" sz="2000" dirty="0"/>
              <a:t>The aim of this step is to standardize the range of the continuous initial variables so that each one of them contributes equally to the analysis.</a:t>
            </a:r>
          </a:p>
          <a:p>
            <a:pPr marL="0" indent="0" algn="just">
              <a:buNone/>
            </a:pPr>
            <a:endParaRPr lang="en-US" sz="2000" dirty="0"/>
          </a:p>
          <a:p>
            <a:pPr marL="0" indent="0" algn="just">
              <a:buNone/>
            </a:pPr>
            <a:r>
              <a:rPr lang="en-US" sz="2000" dirty="0"/>
              <a:t>For example, a variable that ranges between 0 and 100 will dominate over a variable that ranges between 0 and 1), which will lead to biased results. So, transforming the data to comparable scales can prevent this problem.</a:t>
            </a:r>
          </a:p>
        </p:txBody>
      </p:sp>
      <p:pic>
        <p:nvPicPr>
          <p:cNvPr id="5" name="Imagen 4">
            <a:extLst>
              <a:ext uri="{FF2B5EF4-FFF2-40B4-BE49-F238E27FC236}">
                <a16:creationId xmlns:a16="http://schemas.microsoft.com/office/drawing/2014/main" id="{72462E8E-0B13-7BAB-36D4-C08056A9479C}"/>
              </a:ext>
            </a:extLst>
          </p:cNvPr>
          <p:cNvPicPr>
            <a:picLocks noChangeAspect="1"/>
          </p:cNvPicPr>
          <p:nvPr/>
        </p:nvPicPr>
        <p:blipFill>
          <a:blip r:embed="rId2"/>
          <a:stretch>
            <a:fillRect/>
          </a:stretch>
        </p:blipFill>
        <p:spPr>
          <a:xfrm>
            <a:off x="7539137" y="4663768"/>
            <a:ext cx="3135084" cy="809054"/>
          </a:xfrm>
          <a:prstGeom prst="rect">
            <a:avLst/>
          </a:prstGeom>
          <a:ln>
            <a:solidFill>
              <a:schemeClr val="tx1"/>
            </a:solidFill>
          </a:ln>
        </p:spPr>
      </p:pic>
    </p:spTree>
    <p:extLst>
      <p:ext uri="{BB962C8B-B14F-4D97-AF65-F5344CB8AC3E}">
        <p14:creationId xmlns:p14="http://schemas.microsoft.com/office/powerpoint/2010/main" val="303586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4EDC2-FA20-A0FF-EB3E-6AA4E1502101}"/>
              </a:ext>
            </a:extLst>
          </p:cNvPr>
          <p:cNvSpPr>
            <a:spLocks noGrp="1"/>
          </p:cNvSpPr>
          <p:nvPr>
            <p:ph type="title"/>
          </p:nvPr>
        </p:nvSpPr>
        <p:spPr/>
        <p:txBody>
          <a:bodyPr/>
          <a:lstStyle/>
          <a:p>
            <a:r>
              <a:rPr lang="en-US" dirty="0"/>
              <a:t>How apply PCA</a:t>
            </a:r>
          </a:p>
        </p:txBody>
      </p:sp>
      <p:sp>
        <p:nvSpPr>
          <p:cNvPr id="3" name="Marcador de contenido 2">
            <a:extLst>
              <a:ext uri="{FF2B5EF4-FFF2-40B4-BE49-F238E27FC236}">
                <a16:creationId xmlns:a16="http://schemas.microsoft.com/office/drawing/2014/main" id="{7B5CD7CF-5BF4-4276-B5B5-B08CA2A5F163}"/>
              </a:ext>
            </a:extLst>
          </p:cNvPr>
          <p:cNvSpPr>
            <a:spLocks noGrp="1"/>
          </p:cNvSpPr>
          <p:nvPr>
            <p:ph idx="1"/>
          </p:nvPr>
        </p:nvSpPr>
        <p:spPr/>
        <p:txBody>
          <a:bodyPr/>
          <a:lstStyle/>
          <a:p>
            <a:r>
              <a:rPr lang="en-US" dirty="0"/>
              <a:t>Step 2: Covariance matrix computation </a:t>
            </a:r>
          </a:p>
          <a:p>
            <a:pPr>
              <a:buFont typeface="Wingdings" panose="05000000000000000000" pitchFamily="2" charset="2"/>
              <a:buChar char="q"/>
            </a:pPr>
            <a:r>
              <a:rPr lang="en-US" sz="2000" dirty="0"/>
              <a:t>The first step is to calculate the covariance matrix, that show the relationship between the different characteristics and how they are different together. </a:t>
            </a:r>
          </a:p>
          <a:p>
            <a:pPr>
              <a:buFont typeface="Wingdings" panose="05000000000000000000" pitchFamily="2" charset="2"/>
              <a:buChar char="q"/>
            </a:pPr>
            <a:r>
              <a:rPr lang="en-US" sz="2000" dirty="0"/>
              <a:t>Eigenvector represent the higher variability direction of the data and Eigenvalues indicates how much variability is associated with each eigenvector. </a:t>
            </a:r>
          </a:p>
          <a:p>
            <a:pPr>
              <a:buFont typeface="Wingdings" panose="05000000000000000000" pitchFamily="2" charset="2"/>
              <a:buChar char="q"/>
            </a:pPr>
            <a:r>
              <a:rPr lang="en-US" sz="2000" dirty="0"/>
              <a:t>Sort the eigenvectors and eigenvalues.</a:t>
            </a:r>
          </a:p>
          <a:p>
            <a:r>
              <a:rPr lang="en-US" dirty="0"/>
              <a:t>Step 3: Select the principal components </a:t>
            </a:r>
          </a:p>
          <a:p>
            <a:r>
              <a:rPr lang="en-US" dirty="0"/>
              <a:t>Step 4: Data projection </a:t>
            </a:r>
          </a:p>
        </p:txBody>
      </p:sp>
      <p:sp>
        <p:nvSpPr>
          <p:cNvPr id="5" name="CuadroTexto 4">
            <a:extLst>
              <a:ext uri="{FF2B5EF4-FFF2-40B4-BE49-F238E27FC236}">
                <a16:creationId xmlns:a16="http://schemas.microsoft.com/office/drawing/2014/main" id="{4A2FD520-37DD-1356-BA95-16C4CE6F5EC8}"/>
              </a:ext>
            </a:extLst>
          </p:cNvPr>
          <p:cNvSpPr txBox="1"/>
          <p:nvPr/>
        </p:nvSpPr>
        <p:spPr>
          <a:xfrm>
            <a:off x="4000500" y="6387719"/>
            <a:ext cx="8371891" cy="369332"/>
          </a:xfrm>
          <a:prstGeom prst="rect">
            <a:avLst/>
          </a:prstGeom>
          <a:noFill/>
        </p:spPr>
        <p:txBody>
          <a:bodyPr wrap="square">
            <a:spAutoFit/>
          </a:bodyPr>
          <a:lstStyle/>
          <a:p>
            <a:r>
              <a:rPr lang="en-US" dirty="0"/>
              <a:t>https://builtin.com/data-science/step-step-explanation-principal-component-analysis</a:t>
            </a:r>
          </a:p>
        </p:txBody>
      </p:sp>
    </p:spTree>
    <p:extLst>
      <p:ext uri="{BB962C8B-B14F-4D97-AF65-F5344CB8AC3E}">
        <p14:creationId xmlns:p14="http://schemas.microsoft.com/office/powerpoint/2010/main" val="128134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4F082E-7C0A-7ABF-118B-E96B5BE7A69B}"/>
              </a:ext>
            </a:extLst>
          </p:cNvPr>
          <p:cNvSpPr>
            <a:spLocks noGrp="1"/>
          </p:cNvSpPr>
          <p:nvPr>
            <p:ph type="title"/>
          </p:nvPr>
        </p:nvSpPr>
        <p:spPr/>
        <p:txBody>
          <a:bodyPr/>
          <a:lstStyle/>
          <a:p>
            <a:r>
              <a:rPr lang="en-US" dirty="0"/>
              <a:t>Example </a:t>
            </a:r>
          </a:p>
        </p:txBody>
      </p:sp>
      <p:sp>
        <p:nvSpPr>
          <p:cNvPr id="3" name="Marcador de contenido 2">
            <a:extLst>
              <a:ext uri="{FF2B5EF4-FFF2-40B4-BE49-F238E27FC236}">
                <a16:creationId xmlns:a16="http://schemas.microsoft.com/office/drawing/2014/main" id="{252F4C21-35E0-5066-8B1C-EDD1B957BA80}"/>
              </a:ext>
            </a:extLst>
          </p:cNvPr>
          <p:cNvSpPr>
            <a:spLocks noGrp="1"/>
          </p:cNvSpPr>
          <p:nvPr>
            <p:ph sz="half" idx="1"/>
          </p:nvPr>
        </p:nvSpPr>
        <p:spPr/>
        <p:txBody>
          <a:bodyPr/>
          <a:lstStyle/>
          <a:p>
            <a:pPr marL="0" indent="0">
              <a:buNone/>
            </a:pPr>
            <a:r>
              <a:rPr lang="en-US" dirty="0"/>
              <a:t>Step 1</a:t>
            </a:r>
          </a:p>
          <a:p>
            <a:pPr marL="0" indent="0">
              <a:buNone/>
            </a:pPr>
            <a:r>
              <a:rPr lang="en-US" sz="1600" dirty="0"/>
              <a:t>We have the following data set in centimeters</a:t>
            </a:r>
          </a:p>
          <a:p>
            <a:pPr marL="0" indent="0">
              <a:buNone/>
            </a:pPr>
            <a:endParaRPr lang="en-US" dirty="0"/>
          </a:p>
          <a:p>
            <a:pPr marL="0" indent="0">
              <a:buNone/>
            </a:pPr>
            <a:endParaRPr lang="en-US" sz="2400" dirty="0"/>
          </a:p>
          <a:p>
            <a:pPr marL="0" indent="0">
              <a:buNone/>
            </a:pPr>
            <a:endParaRPr lang="en-US" sz="2000" dirty="0"/>
          </a:p>
          <a:p>
            <a:pPr marL="0" indent="0">
              <a:buNone/>
            </a:pPr>
            <a:r>
              <a:rPr lang="en-US" dirty="0"/>
              <a:t>Step 2</a:t>
            </a:r>
          </a:p>
          <a:p>
            <a:pPr marL="0" indent="0">
              <a:buNone/>
            </a:pPr>
            <a:r>
              <a:rPr lang="en-US" sz="1600" dirty="0"/>
              <a:t>We calculate the </a:t>
            </a:r>
            <a:r>
              <a:rPr lang="en-US" sz="1600" b="1" dirty="0"/>
              <a:t>Mean and Standard deviation </a:t>
            </a:r>
            <a:r>
              <a:rPr lang="en-US" sz="1600" dirty="0"/>
              <a:t> for each </a:t>
            </a:r>
            <a:r>
              <a:rPr lang="en-US" sz="1600" b="1" dirty="0"/>
              <a:t>Feature </a:t>
            </a:r>
            <a:r>
              <a:rPr lang="en-US" sz="1600" dirty="0"/>
              <a:t>and normalize the data using the following formula: </a:t>
            </a:r>
          </a:p>
          <a:p>
            <a:pPr marL="0" indent="0">
              <a:buNone/>
            </a:pPr>
            <a:endParaRPr lang="en-US" sz="1600" dirty="0"/>
          </a:p>
        </p:txBody>
      </p:sp>
      <p:sp>
        <p:nvSpPr>
          <p:cNvPr id="4" name="Marcador de contenido 3">
            <a:extLst>
              <a:ext uri="{FF2B5EF4-FFF2-40B4-BE49-F238E27FC236}">
                <a16:creationId xmlns:a16="http://schemas.microsoft.com/office/drawing/2014/main" id="{0EB9323A-AA8B-9C95-0294-E2B3DE0D6476}"/>
              </a:ext>
            </a:extLst>
          </p:cNvPr>
          <p:cNvSpPr>
            <a:spLocks noGrp="1"/>
          </p:cNvSpPr>
          <p:nvPr>
            <p:ph sz="half" idx="2"/>
          </p:nvPr>
        </p:nvSpPr>
        <p:spPr/>
        <p:txBody>
          <a:bodyPr/>
          <a:lstStyle/>
          <a:p>
            <a:pPr marL="0" indent="0">
              <a:buNone/>
            </a:pPr>
            <a:r>
              <a:rPr lang="en-US" dirty="0"/>
              <a:t>Step 3</a:t>
            </a:r>
          </a:p>
          <a:p>
            <a:pPr marL="0" indent="0">
              <a:buNone/>
            </a:pPr>
            <a:r>
              <a:rPr lang="en-US" sz="1600" dirty="0"/>
              <a:t>If we want to retain 95% of the variability</a:t>
            </a:r>
          </a:p>
          <a:p>
            <a:pPr>
              <a:buFont typeface="Wingdings" panose="05000000000000000000" pitchFamily="2" charset="2"/>
              <a:buChar char="Ø"/>
            </a:pPr>
            <a:r>
              <a:rPr lang="en-US" sz="1600" dirty="0"/>
              <a:t>Calculate </a:t>
            </a:r>
            <a:r>
              <a:rPr lang="en-US" sz="1600" b="1" dirty="0"/>
              <a:t>the covariance matrix </a:t>
            </a:r>
            <a:r>
              <a:rPr lang="en-US" sz="1600" dirty="0"/>
              <a:t>of the normalized data.</a:t>
            </a:r>
          </a:p>
          <a:p>
            <a:pPr>
              <a:buFont typeface="Wingdings" panose="05000000000000000000" pitchFamily="2" charset="2"/>
              <a:buChar char="Ø"/>
            </a:pPr>
            <a:r>
              <a:rPr lang="en-US" sz="1600" dirty="0"/>
              <a:t>Calculate </a:t>
            </a:r>
            <a:r>
              <a:rPr lang="en-US" sz="1600" b="1" dirty="0"/>
              <a:t>eigenvectors and eigenvalues.</a:t>
            </a:r>
          </a:p>
          <a:p>
            <a:pPr>
              <a:buFont typeface="Wingdings" panose="05000000000000000000" pitchFamily="2" charset="2"/>
              <a:buChar char="Ø"/>
            </a:pPr>
            <a:r>
              <a:rPr lang="en-US" sz="1600" dirty="0"/>
              <a:t>Sort eigenvectors and eigenvalues.</a:t>
            </a:r>
          </a:p>
          <a:p>
            <a:pPr>
              <a:buFont typeface="Wingdings" panose="05000000000000000000" pitchFamily="2" charset="2"/>
              <a:buChar char="Ø"/>
            </a:pPr>
            <a:r>
              <a:rPr lang="en-US" sz="1600" dirty="0"/>
              <a:t>Select </a:t>
            </a:r>
            <a:r>
              <a:rPr lang="en-US" sz="1600" b="1" dirty="0"/>
              <a:t>principal components.</a:t>
            </a:r>
          </a:p>
          <a:p>
            <a:pPr>
              <a:buFont typeface="Wingdings" panose="05000000000000000000" pitchFamily="2" charset="2"/>
              <a:buChar char="Ø"/>
            </a:pPr>
            <a:r>
              <a:rPr lang="en-US" sz="1600" dirty="0"/>
              <a:t>Project original data into the principal component space</a:t>
            </a:r>
          </a:p>
        </p:txBody>
      </p:sp>
      <p:pic>
        <p:nvPicPr>
          <p:cNvPr id="6" name="Imagen 5">
            <a:extLst>
              <a:ext uri="{FF2B5EF4-FFF2-40B4-BE49-F238E27FC236}">
                <a16:creationId xmlns:a16="http://schemas.microsoft.com/office/drawing/2014/main" id="{7100ADB5-773B-2707-4897-AF5173527B47}"/>
              </a:ext>
            </a:extLst>
          </p:cNvPr>
          <p:cNvPicPr>
            <a:picLocks noChangeAspect="1"/>
          </p:cNvPicPr>
          <p:nvPr/>
        </p:nvPicPr>
        <p:blipFill>
          <a:blip r:embed="rId2"/>
          <a:stretch>
            <a:fillRect/>
          </a:stretch>
        </p:blipFill>
        <p:spPr>
          <a:xfrm>
            <a:off x="838201" y="2940757"/>
            <a:ext cx="5181599" cy="1169361"/>
          </a:xfrm>
          <a:prstGeom prst="rect">
            <a:avLst/>
          </a:prstGeom>
        </p:spPr>
      </p:pic>
      <p:pic>
        <p:nvPicPr>
          <p:cNvPr id="8" name="Imagen 7">
            <a:extLst>
              <a:ext uri="{FF2B5EF4-FFF2-40B4-BE49-F238E27FC236}">
                <a16:creationId xmlns:a16="http://schemas.microsoft.com/office/drawing/2014/main" id="{9E5814E8-9C02-5797-FA58-642E88A021F4}"/>
              </a:ext>
            </a:extLst>
          </p:cNvPr>
          <p:cNvPicPr>
            <a:picLocks noChangeAspect="1"/>
          </p:cNvPicPr>
          <p:nvPr/>
        </p:nvPicPr>
        <p:blipFill>
          <a:blip r:embed="rId3"/>
          <a:stretch>
            <a:fillRect/>
          </a:stretch>
        </p:blipFill>
        <p:spPr>
          <a:xfrm>
            <a:off x="838201" y="5702526"/>
            <a:ext cx="5181600" cy="381033"/>
          </a:xfrm>
          <a:prstGeom prst="rect">
            <a:avLst/>
          </a:prstGeom>
        </p:spPr>
      </p:pic>
    </p:spTree>
    <p:extLst>
      <p:ext uri="{BB962C8B-B14F-4D97-AF65-F5344CB8AC3E}">
        <p14:creationId xmlns:p14="http://schemas.microsoft.com/office/powerpoint/2010/main" val="1838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D8ECF-8025-7DEE-F868-EAA0E3291341}"/>
              </a:ext>
            </a:extLst>
          </p:cNvPr>
          <p:cNvSpPr>
            <a:spLocks noGrp="1"/>
          </p:cNvSpPr>
          <p:nvPr>
            <p:ph type="title"/>
          </p:nvPr>
        </p:nvSpPr>
        <p:spPr/>
        <p:txBody>
          <a:bodyPr/>
          <a:lstStyle/>
          <a:p>
            <a:r>
              <a:rPr lang="es-MX" dirty="0"/>
              <a:t>EXAMPLE</a:t>
            </a:r>
          </a:p>
        </p:txBody>
      </p:sp>
      <p:pic>
        <p:nvPicPr>
          <p:cNvPr id="5" name="Marcador de contenido 4">
            <a:extLst>
              <a:ext uri="{FF2B5EF4-FFF2-40B4-BE49-F238E27FC236}">
                <a16:creationId xmlns:a16="http://schemas.microsoft.com/office/drawing/2014/main" id="{C2E0FDD1-5D04-D2FD-EE9B-AAED4E1DEA1D}"/>
              </a:ext>
            </a:extLst>
          </p:cNvPr>
          <p:cNvPicPr>
            <a:picLocks noGrp="1" noChangeAspect="1"/>
          </p:cNvPicPr>
          <p:nvPr>
            <p:ph idx="1"/>
          </p:nvPr>
        </p:nvPicPr>
        <p:blipFill>
          <a:blip r:embed="rId2"/>
          <a:stretch>
            <a:fillRect/>
          </a:stretch>
        </p:blipFill>
        <p:spPr>
          <a:xfrm>
            <a:off x="1421373" y="2873830"/>
            <a:ext cx="8885421" cy="1325563"/>
          </a:xfrm>
        </p:spPr>
      </p:pic>
      <p:sp>
        <p:nvSpPr>
          <p:cNvPr id="6" name="CuadroTexto 5">
            <a:extLst>
              <a:ext uri="{FF2B5EF4-FFF2-40B4-BE49-F238E27FC236}">
                <a16:creationId xmlns:a16="http://schemas.microsoft.com/office/drawing/2014/main" id="{6324D833-B4E7-97DA-BC3B-B2733817F1B3}"/>
              </a:ext>
            </a:extLst>
          </p:cNvPr>
          <p:cNvSpPr txBox="1"/>
          <p:nvPr/>
        </p:nvSpPr>
        <p:spPr>
          <a:xfrm>
            <a:off x="1304925" y="1690688"/>
            <a:ext cx="9285320" cy="1200329"/>
          </a:xfrm>
          <a:prstGeom prst="rect">
            <a:avLst/>
          </a:prstGeom>
          <a:noFill/>
        </p:spPr>
        <p:txBody>
          <a:bodyPr wrap="square" rtlCol="0">
            <a:spAutoFit/>
          </a:bodyPr>
          <a:lstStyle/>
          <a:p>
            <a:r>
              <a:rPr lang="en-US" b="0" i="0" dirty="0">
                <a:effectLst/>
                <a:latin typeface="Söhne"/>
              </a:rPr>
              <a:t>Let's consider an example where we have a dataset with five variables related to a robotic arm's movement. </a:t>
            </a:r>
            <a:r>
              <a:rPr lang="en-US" dirty="0">
                <a:latin typeface="Söhne"/>
              </a:rPr>
              <a:t>The</a:t>
            </a:r>
            <a:r>
              <a:rPr lang="en-US" b="0" i="0" dirty="0">
                <a:effectLst/>
                <a:latin typeface="Söhne"/>
              </a:rPr>
              <a:t> variables of this dataset represent joint angles, velocities, and accelerations for different movements.</a:t>
            </a:r>
          </a:p>
          <a:p>
            <a:r>
              <a:rPr lang="es-MX" dirty="0">
                <a:solidFill>
                  <a:schemeClr val="accent2">
                    <a:lumMod val="60000"/>
                    <a:lumOff val="40000"/>
                  </a:schemeClr>
                </a:solidFill>
              </a:rPr>
              <a:t>Step 1: Data </a:t>
            </a:r>
            <a:r>
              <a:rPr lang="es-MX" dirty="0" err="1">
                <a:solidFill>
                  <a:schemeClr val="accent2">
                    <a:lumMod val="60000"/>
                    <a:lumOff val="40000"/>
                  </a:schemeClr>
                </a:solidFill>
              </a:rPr>
              <a:t>Collection</a:t>
            </a:r>
            <a:r>
              <a:rPr lang="es-MX" dirty="0">
                <a:solidFill>
                  <a:schemeClr val="accent2">
                    <a:lumMod val="60000"/>
                    <a:lumOff val="40000"/>
                  </a:schemeClr>
                </a:solidFill>
              </a:rPr>
              <a:t> </a:t>
            </a:r>
          </a:p>
        </p:txBody>
      </p:sp>
      <p:sp>
        <p:nvSpPr>
          <p:cNvPr id="7" name="CuadroTexto 6">
            <a:extLst>
              <a:ext uri="{FF2B5EF4-FFF2-40B4-BE49-F238E27FC236}">
                <a16:creationId xmlns:a16="http://schemas.microsoft.com/office/drawing/2014/main" id="{6017F794-753B-5AF7-6A8C-5C12A3D62589}"/>
              </a:ext>
            </a:extLst>
          </p:cNvPr>
          <p:cNvSpPr txBox="1"/>
          <p:nvPr/>
        </p:nvSpPr>
        <p:spPr>
          <a:xfrm>
            <a:off x="1304925" y="4317654"/>
            <a:ext cx="9285320" cy="923330"/>
          </a:xfrm>
          <a:prstGeom prst="rect">
            <a:avLst/>
          </a:prstGeom>
          <a:noFill/>
        </p:spPr>
        <p:txBody>
          <a:bodyPr wrap="square" rtlCol="0">
            <a:spAutoFit/>
          </a:bodyPr>
          <a:lstStyle/>
          <a:p>
            <a:r>
              <a:rPr lang="es-MX" dirty="0">
                <a:solidFill>
                  <a:schemeClr val="accent2">
                    <a:lumMod val="60000"/>
                    <a:lumOff val="40000"/>
                  </a:schemeClr>
                </a:solidFill>
              </a:rPr>
              <a:t>Step 2: Data </a:t>
            </a:r>
            <a:r>
              <a:rPr lang="es-MX" dirty="0" err="1">
                <a:solidFill>
                  <a:schemeClr val="accent2">
                    <a:lumMod val="60000"/>
                    <a:lumOff val="40000"/>
                  </a:schemeClr>
                </a:solidFill>
              </a:rPr>
              <a:t>Preprocessing</a:t>
            </a:r>
            <a:endParaRPr lang="es-MX" dirty="0">
              <a:solidFill>
                <a:schemeClr val="accent2">
                  <a:lumMod val="60000"/>
                  <a:lumOff val="40000"/>
                </a:schemeClr>
              </a:solidFill>
            </a:endParaRPr>
          </a:p>
          <a:p>
            <a:r>
              <a:rPr lang="en-US" dirty="0"/>
              <a:t>The data is already organized in a matrix form where each row represents a different movement, and each column represents a different variable.</a:t>
            </a:r>
            <a:endParaRPr lang="es-MX" dirty="0"/>
          </a:p>
        </p:txBody>
      </p:sp>
    </p:spTree>
    <p:extLst>
      <p:ext uri="{BB962C8B-B14F-4D97-AF65-F5344CB8AC3E}">
        <p14:creationId xmlns:p14="http://schemas.microsoft.com/office/powerpoint/2010/main" val="152279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99D6EA64-F253-452D-B275-444998AB0003}"/>
              </a:ext>
            </a:extLst>
          </p:cNvPr>
          <p:cNvPicPr>
            <a:picLocks noGrp="1" noChangeAspect="1"/>
          </p:cNvPicPr>
          <p:nvPr>
            <p:ph idx="1"/>
          </p:nvPr>
        </p:nvPicPr>
        <p:blipFill>
          <a:blip r:embed="rId2"/>
          <a:stretch>
            <a:fillRect/>
          </a:stretch>
        </p:blipFill>
        <p:spPr>
          <a:xfrm>
            <a:off x="1342248" y="2073275"/>
            <a:ext cx="9120337" cy="1355725"/>
          </a:xfrm>
        </p:spPr>
      </p:pic>
      <p:sp>
        <p:nvSpPr>
          <p:cNvPr id="4" name="CuadroTexto 3">
            <a:extLst>
              <a:ext uri="{FF2B5EF4-FFF2-40B4-BE49-F238E27FC236}">
                <a16:creationId xmlns:a16="http://schemas.microsoft.com/office/drawing/2014/main" id="{AB385BB2-9D42-949D-C3FC-ECF10309B199}"/>
              </a:ext>
            </a:extLst>
          </p:cNvPr>
          <p:cNvSpPr txBox="1"/>
          <p:nvPr/>
        </p:nvSpPr>
        <p:spPr>
          <a:xfrm>
            <a:off x="1342248" y="902295"/>
            <a:ext cx="9285320" cy="1200329"/>
          </a:xfrm>
          <a:prstGeom prst="rect">
            <a:avLst/>
          </a:prstGeom>
          <a:noFill/>
        </p:spPr>
        <p:txBody>
          <a:bodyPr wrap="square" rtlCol="0">
            <a:spAutoFit/>
          </a:bodyPr>
          <a:lstStyle/>
          <a:p>
            <a:r>
              <a:rPr lang="es-MX" dirty="0">
                <a:solidFill>
                  <a:schemeClr val="accent2">
                    <a:lumMod val="60000"/>
                    <a:lumOff val="40000"/>
                  </a:schemeClr>
                </a:solidFill>
              </a:rPr>
              <a:t>Step 3: </a:t>
            </a:r>
            <a:r>
              <a:rPr lang="es-MX" dirty="0" err="1">
                <a:solidFill>
                  <a:schemeClr val="accent2">
                    <a:lumMod val="60000"/>
                    <a:lumOff val="40000"/>
                  </a:schemeClr>
                </a:solidFill>
              </a:rPr>
              <a:t>Covariance</a:t>
            </a:r>
            <a:r>
              <a:rPr lang="es-MX" dirty="0">
                <a:solidFill>
                  <a:schemeClr val="accent2">
                    <a:lumMod val="60000"/>
                    <a:lumOff val="40000"/>
                  </a:schemeClr>
                </a:solidFill>
              </a:rPr>
              <a:t> Matrix </a:t>
            </a:r>
            <a:r>
              <a:rPr lang="es-MX" dirty="0" err="1">
                <a:solidFill>
                  <a:schemeClr val="accent2">
                    <a:lumMod val="60000"/>
                    <a:lumOff val="40000"/>
                  </a:schemeClr>
                </a:solidFill>
              </a:rPr>
              <a:t>Calculation</a:t>
            </a:r>
            <a:endParaRPr lang="es-MX" dirty="0">
              <a:solidFill>
                <a:schemeClr val="accent2">
                  <a:lumMod val="60000"/>
                  <a:lumOff val="40000"/>
                </a:schemeClr>
              </a:solidFill>
            </a:endParaRPr>
          </a:p>
          <a:p>
            <a:r>
              <a:rPr lang="en-US" dirty="0"/>
              <a:t>Calculate the covariance matrix of the standardized data. This matrix will be a 5x5 matrix. we first need to center the data by subtracting the mean of each variable from each observation. </a:t>
            </a:r>
          </a:p>
          <a:p>
            <a:pPr marL="342900" indent="-342900">
              <a:buFont typeface="Arial" panose="020B0604020202020204" pitchFamily="34" charset="0"/>
              <a:buChar char="•"/>
            </a:pPr>
            <a:r>
              <a:rPr lang="en-US" dirty="0"/>
              <a:t>Calculate the mean of each variable:</a:t>
            </a:r>
            <a:endParaRPr lang="es-MX" dirty="0"/>
          </a:p>
        </p:txBody>
      </p:sp>
      <p:sp>
        <p:nvSpPr>
          <p:cNvPr id="7" name="CuadroTexto 6">
            <a:extLst>
              <a:ext uri="{FF2B5EF4-FFF2-40B4-BE49-F238E27FC236}">
                <a16:creationId xmlns:a16="http://schemas.microsoft.com/office/drawing/2014/main" id="{88F8AF79-7821-22C0-0534-E8FA6F269F5B}"/>
              </a:ext>
            </a:extLst>
          </p:cNvPr>
          <p:cNvSpPr txBox="1"/>
          <p:nvPr/>
        </p:nvSpPr>
        <p:spPr>
          <a:xfrm>
            <a:off x="1259756" y="3518671"/>
            <a:ext cx="9285320" cy="369332"/>
          </a:xfrm>
          <a:prstGeom prst="rect">
            <a:avLst/>
          </a:prstGeom>
          <a:noFill/>
        </p:spPr>
        <p:txBody>
          <a:bodyPr wrap="square" rtlCol="0">
            <a:spAutoFit/>
          </a:bodyPr>
          <a:lstStyle/>
          <a:p>
            <a:pPr marL="285750" indent="-285750">
              <a:buFont typeface="Arial" panose="020B0604020202020204" pitchFamily="34" charset="0"/>
              <a:buChar char="•"/>
            </a:pPr>
            <a:r>
              <a:rPr lang="en-US" dirty="0"/>
              <a:t>Center the data by subtracting the mean from each observation:</a:t>
            </a:r>
            <a:endParaRPr lang="es-MX" dirty="0"/>
          </a:p>
        </p:txBody>
      </p:sp>
      <p:pic>
        <p:nvPicPr>
          <p:cNvPr id="9" name="Imagen 8">
            <a:extLst>
              <a:ext uri="{FF2B5EF4-FFF2-40B4-BE49-F238E27FC236}">
                <a16:creationId xmlns:a16="http://schemas.microsoft.com/office/drawing/2014/main" id="{EFBD2B3E-770C-48CA-725C-E08969077453}"/>
              </a:ext>
            </a:extLst>
          </p:cNvPr>
          <p:cNvPicPr>
            <a:picLocks noChangeAspect="1"/>
          </p:cNvPicPr>
          <p:nvPr/>
        </p:nvPicPr>
        <p:blipFill>
          <a:blip r:embed="rId3"/>
          <a:stretch>
            <a:fillRect/>
          </a:stretch>
        </p:blipFill>
        <p:spPr>
          <a:xfrm>
            <a:off x="1342247" y="3977673"/>
            <a:ext cx="10034231" cy="1462073"/>
          </a:xfrm>
          <a:prstGeom prst="rect">
            <a:avLst/>
          </a:prstGeom>
        </p:spPr>
      </p:pic>
    </p:spTree>
    <p:extLst>
      <p:ext uri="{BB962C8B-B14F-4D97-AF65-F5344CB8AC3E}">
        <p14:creationId xmlns:p14="http://schemas.microsoft.com/office/powerpoint/2010/main" val="216235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938156A3-2C59-1E78-B98D-26C4A2BB71CD}"/>
              </a:ext>
            </a:extLst>
          </p:cNvPr>
          <p:cNvPicPr>
            <a:picLocks noGrp="1" noChangeAspect="1"/>
          </p:cNvPicPr>
          <p:nvPr>
            <p:ph idx="1"/>
          </p:nvPr>
        </p:nvPicPr>
        <p:blipFill rotWithShape="1">
          <a:blip r:embed="rId2"/>
          <a:srcRect l="1087"/>
          <a:stretch/>
        </p:blipFill>
        <p:spPr>
          <a:xfrm>
            <a:off x="1076325" y="1144803"/>
            <a:ext cx="10401300" cy="889033"/>
          </a:xfrm>
        </p:spPr>
      </p:pic>
      <p:sp>
        <p:nvSpPr>
          <p:cNvPr id="4" name="CuadroTexto 3">
            <a:extLst>
              <a:ext uri="{FF2B5EF4-FFF2-40B4-BE49-F238E27FC236}">
                <a16:creationId xmlns:a16="http://schemas.microsoft.com/office/drawing/2014/main" id="{81C13EE9-C743-EC11-9E99-40DE24A3CB13}"/>
              </a:ext>
            </a:extLst>
          </p:cNvPr>
          <p:cNvSpPr txBox="1"/>
          <p:nvPr/>
        </p:nvSpPr>
        <p:spPr>
          <a:xfrm>
            <a:off x="933450" y="775471"/>
            <a:ext cx="9285320" cy="369332"/>
          </a:xfrm>
          <a:prstGeom prst="rect">
            <a:avLst/>
          </a:prstGeom>
          <a:noFill/>
        </p:spPr>
        <p:txBody>
          <a:bodyPr wrap="square" rtlCol="0">
            <a:spAutoFit/>
          </a:bodyPr>
          <a:lstStyle/>
          <a:p>
            <a:pPr marL="285750" indent="-285750">
              <a:buFont typeface="Arial" panose="020B0604020202020204" pitchFamily="34" charset="0"/>
              <a:buChar char="•"/>
            </a:pPr>
            <a:r>
              <a:rPr lang="es-MX" dirty="0" err="1"/>
              <a:t>Calculate</a:t>
            </a:r>
            <a:r>
              <a:rPr lang="es-MX" dirty="0"/>
              <a:t> </a:t>
            </a:r>
            <a:r>
              <a:rPr lang="es-MX" dirty="0" err="1"/>
              <a:t>the</a:t>
            </a:r>
            <a:r>
              <a:rPr lang="es-MX" dirty="0"/>
              <a:t> </a:t>
            </a:r>
            <a:r>
              <a:rPr lang="es-MX" dirty="0" err="1"/>
              <a:t>covariance</a:t>
            </a:r>
            <a:r>
              <a:rPr lang="es-MX" dirty="0"/>
              <a:t> </a:t>
            </a:r>
            <a:r>
              <a:rPr lang="es-MX" dirty="0" err="1"/>
              <a:t>matrix</a:t>
            </a:r>
            <a:r>
              <a:rPr lang="es-MX" dirty="0"/>
              <a:t>:</a:t>
            </a:r>
          </a:p>
        </p:txBody>
      </p:sp>
      <p:pic>
        <p:nvPicPr>
          <p:cNvPr id="8" name="Imagen 7">
            <a:extLst>
              <a:ext uri="{FF2B5EF4-FFF2-40B4-BE49-F238E27FC236}">
                <a16:creationId xmlns:a16="http://schemas.microsoft.com/office/drawing/2014/main" id="{794E21E8-6D04-5FA8-6CFC-28D6BAAE597B}"/>
              </a:ext>
            </a:extLst>
          </p:cNvPr>
          <p:cNvPicPr>
            <a:picLocks noChangeAspect="1"/>
          </p:cNvPicPr>
          <p:nvPr/>
        </p:nvPicPr>
        <p:blipFill>
          <a:blip r:embed="rId3"/>
          <a:stretch>
            <a:fillRect/>
          </a:stretch>
        </p:blipFill>
        <p:spPr>
          <a:xfrm>
            <a:off x="1076325" y="2153664"/>
            <a:ext cx="3623405" cy="1147786"/>
          </a:xfrm>
          <a:prstGeom prst="rect">
            <a:avLst/>
          </a:prstGeom>
        </p:spPr>
      </p:pic>
      <p:sp>
        <p:nvSpPr>
          <p:cNvPr id="9" name="CuadroTexto 8">
            <a:extLst>
              <a:ext uri="{FF2B5EF4-FFF2-40B4-BE49-F238E27FC236}">
                <a16:creationId xmlns:a16="http://schemas.microsoft.com/office/drawing/2014/main" id="{E3C32AD5-D450-32B9-16C0-65F508D43895}"/>
              </a:ext>
            </a:extLst>
          </p:cNvPr>
          <p:cNvSpPr txBox="1"/>
          <p:nvPr/>
        </p:nvSpPr>
        <p:spPr>
          <a:xfrm>
            <a:off x="933450" y="3421278"/>
            <a:ext cx="9285320" cy="2492990"/>
          </a:xfrm>
          <a:prstGeom prst="rect">
            <a:avLst/>
          </a:prstGeom>
          <a:noFill/>
        </p:spPr>
        <p:txBody>
          <a:bodyPr wrap="square" rtlCol="0">
            <a:spAutoFit/>
          </a:bodyPr>
          <a:lstStyle/>
          <a:p>
            <a:r>
              <a:rPr lang="en-US" dirty="0">
                <a:solidFill>
                  <a:schemeClr val="accent2">
                    <a:lumMod val="60000"/>
                    <a:lumOff val="40000"/>
                  </a:schemeClr>
                </a:solidFill>
              </a:rPr>
              <a:t>Step 4: Eigenvalue and Eigenvector Calculation:</a:t>
            </a:r>
          </a:p>
          <a:p>
            <a:r>
              <a:rPr lang="en-US" dirty="0"/>
              <a:t>Compute the eigenvalues and eigenvectors of the covariance matrix.</a:t>
            </a:r>
          </a:p>
          <a:p>
            <a:endParaRPr lang="en-US" dirty="0"/>
          </a:p>
          <a:p>
            <a:r>
              <a:rPr lang="es-MX" sz="2400" dirty="0" err="1">
                <a:solidFill>
                  <a:schemeClr val="tx2">
                    <a:lumMod val="50000"/>
                    <a:lumOff val="50000"/>
                  </a:schemeClr>
                </a:solidFill>
              </a:rPr>
              <a:t>C⋅v</a:t>
            </a:r>
            <a:r>
              <a:rPr lang="es-MX" sz="2400" dirty="0">
                <a:solidFill>
                  <a:schemeClr val="tx2">
                    <a:lumMod val="50000"/>
                    <a:lumOff val="50000"/>
                  </a:schemeClr>
                </a:solidFill>
              </a:rPr>
              <a:t>=</a:t>
            </a:r>
            <a:r>
              <a:rPr lang="el-GR" sz="2400" dirty="0">
                <a:solidFill>
                  <a:schemeClr val="tx2">
                    <a:lumMod val="50000"/>
                    <a:lumOff val="50000"/>
                  </a:schemeClr>
                </a:solidFill>
              </a:rPr>
              <a:t>λ⋅</a:t>
            </a:r>
            <a:r>
              <a:rPr lang="es-MX" sz="2400" dirty="0">
                <a:solidFill>
                  <a:schemeClr val="tx2">
                    <a:lumMod val="50000"/>
                    <a:lumOff val="50000"/>
                  </a:schemeClr>
                </a:solidFill>
              </a:rPr>
              <a:t>v</a:t>
            </a:r>
          </a:p>
          <a:p>
            <a:endParaRPr lang="es-MX" sz="2400" dirty="0">
              <a:solidFill>
                <a:schemeClr val="tx2">
                  <a:lumMod val="50000"/>
                  <a:lumOff val="50000"/>
                </a:schemeClr>
              </a:solidFill>
            </a:endParaRPr>
          </a:p>
          <a:p>
            <a:r>
              <a:rPr lang="en-US" dirty="0"/>
              <a:t>C is the covariance matrix.</a:t>
            </a:r>
          </a:p>
          <a:p>
            <a:r>
              <a:rPr lang="en-US" dirty="0"/>
              <a:t>v is the eigenvector.</a:t>
            </a:r>
          </a:p>
          <a:p>
            <a:r>
              <a:rPr lang="en-US" dirty="0"/>
              <a:t>λ is the eigenvalue.</a:t>
            </a:r>
            <a:endParaRPr lang="es-MX" dirty="0"/>
          </a:p>
        </p:txBody>
      </p:sp>
    </p:spTree>
    <p:extLst>
      <p:ext uri="{BB962C8B-B14F-4D97-AF65-F5344CB8AC3E}">
        <p14:creationId xmlns:p14="http://schemas.microsoft.com/office/powerpoint/2010/main" val="299170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BCB54C1D-6994-6CC1-8D44-92763555B6E8}"/>
              </a:ext>
            </a:extLst>
          </p:cNvPr>
          <p:cNvPicPr>
            <a:picLocks noGrp="1" noChangeAspect="1"/>
          </p:cNvPicPr>
          <p:nvPr>
            <p:ph idx="1"/>
          </p:nvPr>
        </p:nvPicPr>
        <p:blipFill rotWithShape="1">
          <a:blip r:embed="rId2">
            <a:duotone>
              <a:schemeClr val="accent4">
                <a:shade val="45000"/>
                <a:satMod val="135000"/>
              </a:schemeClr>
              <a:prstClr val="white"/>
            </a:duotone>
          </a:blip>
          <a:srcRect b="50439"/>
          <a:stretch/>
        </p:blipFill>
        <p:spPr>
          <a:xfrm>
            <a:off x="1212019" y="1595037"/>
            <a:ext cx="2880610" cy="1899766"/>
          </a:xfrm>
        </p:spPr>
      </p:pic>
      <p:sp>
        <p:nvSpPr>
          <p:cNvPr id="6" name="CuadroTexto 5">
            <a:extLst>
              <a:ext uri="{FF2B5EF4-FFF2-40B4-BE49-F238E27FC236}">
                <a16:creationId xmlns:a16="http://schemas.microsoft.com/office/drawing/2014/main" id="{1F12874C-E306-E546-EE7D-69B4A4FBBB1F}"/>
              </a:ext>
            </a:extLst>
          </p:cNvPr>
          <p:cNvSpPr txBox="1"/>
          <p:nvPr/>
        </p:nvSpPr>
        <p:spPr>
          <a:xfrm>
            <a:off x="1034143" y="671707"/>
            <a:ext cx="9285320" cy="923330"/>
          </a:xfrm>
          <a:prstGeom prst="rect">
            <a:avLst/>
          </a:prstGeom>
          <a:noFill/>
        </p:spPr>
        <p:txBody>
          <a:bodyPr wrap="square" rtlCol="0">
            <a:spAutoFit/>
          </a:bodyPr>
          <a:lstStyle/>
          <a:p>
            <a:r>
              <a:rPr lang="es-MX" b="0" i="0" dirty="0">
                <a:solidFill>
                  <a:schemeClr val="accent2">
                    <a:lumMod val="60000"/>
                    <a:lumOff val="40000"/>
                  </a:schemeClr>
                </a:solidFill>
                <a:effectLst/>
                <a:latin typeface="Söhne"/>
              </a:rPr>
              <a:t>Step 5: </a:t>
            </a:r>
            <a:r>
              <a:rPr lang="es-MX" b="0" i="0" dirty="0" err="1">
                <a:solidFill>
                  <a:schemeClr val="accent2">
                    <a:lumMod val="60000"/>
                    <a:lumOff val="40000"/>
                  </a:schemeClr>
                </a:solidFill>
                <a:effectLst/>
                <a:latin typeface="Söhne"/>
              </a:rPr>
              <a:t>Sort</a:t>
            </a:r>
            <a:r>
              <a:rPr lang="es-MX" b="0" i="0" dirty="0">
                <a:solidFill>
                  <a:schemeClr val="accent2">
                    <a:lumMod val="60000"/>
                    <a:lumOff val="40000"/>
                  </a:schemeClr>
                </a:solidFill>
                <a:effectLst/>
                <a:latin typeface="Söhne"/>
              </a:rPr>
              <a:t> </a:t>
            </a:r>
            <a:r>
              <a:rPr lang="es-MX" b="0" i="0" dirty="0" err="1">
                <a:solidFill>
                  <a:schemeClr val="accent2">
                    <a:lumMod val="60000"/>
                    <a:lumOff val="40000"/>
                  </a:schemeClr>
                </a:solidFill>
                <a:effectLst/>
                <a:latin typeface="Söhne"/>
              </a:rPr>
              <a:t>Eigenvalues</a:t>
            </a:r>
            <a:r>
              <a:rPr lang="es-MX" b="0" i="0" dirty="0">
                <a:solidFill>
                  <a:schemeClr val="accent2">
                    <a:lumMod val="60000"/>
                    <a:lumOff val="40000"/>
                  </a:schemeClr>
                </a:solidFill>
                <a:effectLst/>
                <a:latin typeface="Söhne"/>
              </a:rPr>
              <a:t>:</a:t>
            </a:r>
          </a:p>
          <a:p>
            <a:r>
              <a:rPr lang="en-US" dirty="0"/>
              <a:t>Sort the eigenvalues in descending order. This indicates the importance of each principal component in explaining the variance in the data.</a:t>
            </a:r>
          </a:p>
        </p:txBody>
      </p:sp>
      <p:sp>
        <p:nvSpPr>
          <p:cNvPr id="7" name="CuadroTexto 6">
            <a:extLst>
              <a:ext uri="{FF2B5EF4-FFF2-40B4-BE49-F238E27FC236}">
                <a16:creationId xmlns:a16="http://schemas.microsoft.com/office/drawing/2014/main" id="{CC1419C2-DBD3-441B-B27A-D67A3456824F}"/>
              </a:ext>
            </a:extLst>
          </p:cNvPr>
          <p:cNvSpPr txBox="1"/>
          <p:nvPr/>
        </p:nvSpPr>
        <p:spPr>
          <a:xfrm>
            <a:off x="1034143" y="3624246"/>
            <a:ext cx="9285320" cy="923330"/>
          </a:xfrm>
          <a:prstGeom prst="rect">
            <a:avLst/>
          </a:prstGeom>
          <a:noFill/>
        </p:spPr>
        <p:txBody>
          <a:bodyPr wrap="square" rtlCol="0">
            <a:spAutoFit/>
          </a:bodyPr>
          <a:lstStyle/>
          <a:p>
            <a:pPr algn="l"/>
            <a:r>
              <a:rPr lang="en-US" b="0" i="0" dirty="0">
                <a:solidFill>
                  <a:schemeClr val="accent2">
                    <a:lumMod val="60000"/>
                    <a:lumOff val="40000"/>
                  </a:schemeClr>
                </a:solidFill>
                <a:effectLst/>
                <a:latin typeface="Söhne"/>
              </a:rPr>
              <a:t>Step 6: Select Principal Components. Eigenvectors</a:t>
            </a:r>
          </a:p>
          <a:p>
            <a:pPr algn="l"/>
            <a:r>
              <a:rPr lang="en-US" b="0" i="0" dirty="0">
                <a:effectLst/>
                <a:latin typeface="Söhne"/>
              </a:rPr>
              <a:t>Choose the top 'k' eigenvectors that correspond to the largest eigenvalues. 'k' is the number of principal components you want to retain.</a:t>
            </a:r>
          </a:p>
        </p:txBody>
      </p:sp>
      <p:pic>
        <p:nvPicPr>
          <p:cNvPr id="10" name="Marcador de contenido 8">
            <a:extLst>
              <a:ext uri="{FF2B5EF4-FFF2-40B4-BE49-F238E27FC236}">
                <a16:creationId xmlns:a16="http://schemas.microsoft.com/office/drawing/2014/main" id="{EC66BCC3-9868-F227-4668-98CAAF8C0F6E}"/>
              </a:ext>
            </a:extLst>
          </p:cNvPr>
          <p:cNvPicPr>
            <a:picLocks noChangeAspect="1"/>
          </p:cNvPicPr>
          <p:nvPr/>
        </p:nvPicPr>
        <p:blipFill rotWithShape="1">
          <a:blip r:embed="rId2">
            <a:duotone>
              <a:schemeClr val="accent4">
                <a:shade val="45000"/>
                <a:satMod val="135000"/>
              </a:schemeClr>
              <a:prstClr val="white"/>
            </a:duotone>
          </a:blip>
          <a:srcRect t="51508"/>
          <a:stretch/>
        </p:blipFill>
        <p:spPr>
          <a:xfrm>
            <a:off x="1212019" y="4718003"/>
            <a:ext cx="2880610" cy="1858782"/>
          </a:xfrm>
          <a:prstGeom prst="rect">
            <a:avLst/>
          </a:prstGeom>
        </p:spPr>
      </p:pic>
    </p:spTree>
    <p:extLst>
      <p:ext uri="{BB962C8B-B14F-4D97-AF65-F5344CB8AC3E}">
        <p14:creationId xmlns:p14="http://schemas.microsoft.com/office/powerpoint/2010/main" val="284214836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DF8A95BB373C24E8CE87B2D7CAAF5EE" ma:contentTypeVersion="11" ma:contentTypeDescription="Crear nuevo documento." ma:contentTypeScope="" ma:versionID="95e9372c13ce64fd22bbde0e7f0520c3">
  <xsd:schema xmlns:xsd="http://www.w3.org/2001/XMLSchema" xmlns:xs="http://www.w3.org/2001/XMLSchema" xmlns:p="http://schemas.microsoft.com/office/2006/metadata/properties" xmlns:ns2="43e6107c-a748-41d9-92f6-3660d4d595c1" xmlns:ns3="ef4345c9-de02-4175-a347-809df4d1fa96" targetNamespace="http://schemas.microsoft.com/office/2006/metadata/properties" ma:root="true" ma:fieldsID="53332447725bb2351319ed77bffd620d" ns2:_="" ns3:_="">
    <xsd:import namespace="43e6107c-a748-41d9-92f6-3660d4d595c1"/>
    <xsd:import namespace="ef4345c9-de02-4175-a347-809df4d1fa96"/>
    <xsd:element name="properties">
      <xsd:complexType>
        <xsd:sequence>
          <xsd:element name="documentManagement">
            <xsd:complexType>
              <xsd:all>
                <xsd:element ref="ns2:ReferenceId" minOccurs="0"/>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6107c-a748-41d9-92f6-3660d4d595c1"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lcf76f155ced4ddcb4097134ff3c332f" ma:index="10" nillable="true" ma:taxonomy="true" ma:internalName="lcf76f155ced4ddcb4097134ff3c332f" ma:taxonomyFieldName="MediaServiceImageTags" ma:displayName="Etiquetas de imagen" ma:readOnly="false" ma:fieldId="{5cf76f15-5ced-4ddc-b409-7134ff3c332f}" ma:taxonomyMulti="true" ma:sspId="bc615a39-bb23-4d15-bac5-de1017af9844"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4345c9-de02-4175-a347-809df4d1fa96" elementFormDefault="qualified">
    <xsd:import namespace="http://schemas.microsoft.com/office/2006/documentManagement/types"/>
    <xsd:import namespace="http://schemas.microsoft.com/office/infopath/2007/PartnerControls"/>
    <xsd:element name="TaxCatchAll" ma:index="11" nillable="true" ma:displayName="Taxonomy Catch All Column" ma:hidden="true" ma:list="{5877422c-ca90-45e1-9734-9d6fa797cbd6}" ma:internalName="TaxCatchAll" ma:showField="CatchAllData" ma:web="ef4345c9-de02-4175-a347-809df4d1fa9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220636-6EA9-4046-927E-4D4CD7A5F152}"/>
</file>

<file path=customXml/itemProps2.xml><?xml version="1.0" encoding="utf-8"?>
<ds:datastoreItem xmlns:ds="http://schemas.openxmlformats.org/officeDocument/2006/customXml" ds:itemID="{6D54BED5-072C-4D1A-875A-7785FFE50984}"/>
</file>

<file path=docProps/app.xml><?xml version="1.0" encoding="utf-8"?>
<Properties xmlns="http://schemas.openxmlformats.org/officeDocument/2006/extended-properties" xmlns:vt="http://schemas.openxmlformats.org/officeDocument/2006/docPropsVTypes">
  <TotalTime>93</TotalTime>
  <Words>632</Words>
  <Application>Microsoft Office PowerPoint</Application>
  <PresentationFormat>Panorámica</PresentationFormat>
  <Paragraphs>71</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Arial</vt:lpstr>
      <vt:lpstr>Gill Sans Nova</vt:lpstr>
      <vt:lpstr>KaTeX_Main</vt:lpstr>
      <vt:lpstr>Söhne</vt:lpstr>
      <vt:lpstr>Univers</vt:lpstr>
      <vt:lpstr>Wingdings</vt:lpstr>
      <vt:lpstr>GradientVTI</vt:lpstr>
      <vt:lpstr>PRINCIPAL COMPONET ANALYSIS (PCA) </vt:lpstr>
      <vt:lpstr>Definition </vt:lpstr>
      <vt:lpstr>How apply PCA</vt:lpstr>
      <vt:lpstr>How apply PCA</vt:lpstr>
      <vt:lpstr>Example </vt:lpstr>
      <vt:lpstr>EXAMPLE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COMPONET ANALYSIS (PCA) </dc:title>
  <dc:creator>CHRISTIAN ADRIEL RODRIGUEZ NARVAEZ</dc:creator>
  <cp:lastModifiedBy>Mónica Hernández</cp:lastModifiedBy>
  <cp:revision>2</cp:revision>
  <dcterms:created xsi:type="dcterms:W3CDTF">2023-09-19T16:02:21Z</dcterms:created>
  <dcterms:modified xsi:type="dcterms:W3CDTF">2023-09-22T01:50:34Z</dcterms:modified>
</cp:coreProperties>
</file>