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263" r:id="rId3"/>
    <p:sldId id="261" r:id="rId4"/>
    <p:sldId id="257" r:id="rId5"/>
    <p:sldId id="265" r:id="rId6"/>
    <p:sldId id="262" r:id="rId7"/>
    <p:sldId id="264" r:id="rId8"/>
    <p:sldId id="258" r:id="rId9"/>
    <p:sldId id="259" r:id="rId10"/>
    <p:sldId id="260"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9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834BB-638D-4E6E-86AE-97D81D7CE7BF}" type="datetimeFigureOut">
              <a:rPr lang="en-US" smtClean="0"/>
              <a:t>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B3A17-8529-4CBD-BC8C-7A7B9F439EC9}" type="slidenum">
              <a:rPr lang="en-US" smtClean="0"/>
              <a:t>‹#›</a:t>
            </a:fld>
            <a:endParaRPr lang="en-US"/>
          </a:p>
        </p:txBody>
      </p:sp>
    </p:spTree>
    <p:extLst>
      <p:ext uri="{BB962C8B-B14F-4D97-AF65-F5344CB8AC3E}">
        <p14:creationId xmlns:p14="http://schemas.microsoft.com/office/powerpoint/2010/main" val="2859887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Clustering: assign unlabeled data to groups</a:t>
            </a:r>
            <a:endParaRPr lang="en-US" dirty="0"/>
          </a:p>
        </p:txBody>
      </p:sp>
      <p:sp>
        <p:nvSpPr>
          <p:cNvPr id="4" name="Slide Number Placeholder 3"/>
          <p:cNvSpPr>
            <a:spLocks noGrp="1"/>
          </p:cNvSpPr>
          <p:nvPr>
            <p:ph type="sldNum" sz="quarter" idx="5"/>
          </p:nvPr>
        </p:nvSpPr>
        <p:spPr/>
        <p:txBody>
          <a:bodyPr/>
          <a:lstStyle/>
          <a:p>
            <a:fld id="{750B3A17-8529-4CBD-BC8C-7A7B9F439EC9}" type="slidenum">
              <a:rPr lang="en-US" smtClean="0"/>
              <a:t>2</a:t>
            </a:fld>
            <a:endParaRPr lang="en-US"/>
          </a:p>
        </p:txBody>
      </p:sp>
    </p:spTree>
    <p:extLst>
      <p:ext uri="{BB962C8B-B14F-4D97-AF65-F5344CB8AC3E}">
        <p14:creationId xmlns:p14="http://schemas.microsoft.com/office/powerpoint/2010/main" val="18959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rPr>
              <a:t>Encoder: In this part, the input data (here image) is encoded to lower dimension using multiple convolutional networks. By doing this, the input image is compressed into a latent space representation. The compressed image is the distorted version of the original image.</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DengXian" panose="02010600030101010101" pitchFamily="2" charset="-122"/>
              </a:rPr>
              <a:t>Code: As shown in Figure 1, the middle layer between the encoder and decoder is the code part. In this layer, I used dense function to compress the previous layer input to multiple units. This layer is the bottleneck layer. It tries to hold as much information as possible without losing any important features of the original image.</a:t>
            </a:r>
          </a:p>
          <a:p>
            <a:r>
              <a:rPr lang="en-US" sz="1800" dirty="0">
                <a:effectLst/>
                <a:latin typeface="Times New Roman" panose="02020603050405020304" pitchFamily="18" charset="0"/>
                <a:ea typeface="DengXian" panose="02010600030101010101" pitchFamily="2" charset="-122"/>
              </a:rPr>
              <a:t>Decoder: This feedforward network is similar to the encoder, but the difference is that it tries to decompress the compressed data and tries to mimic the original input without losing any important features. For this process, I used Conv2DTranspose library function to have the same dimension of the original image.</a:t>
            </a:r>
            <a:endParaRPr lang="en-US" dirty="0"/>
          </a:p>
        </p:txBody>
      </p:sp>
      <p:sp>
        <p:nvSpPr>
          <p:cNvPr id="4" name="Slide Number Placeholder 3"/>
          <p:cNvSpPr>
            <a:spLocks noGrp="1"/>
          </p:cNvSpPr>
          <p:nvPr>
            <p:ph type="sldNum" sz="quarter" idx="5"/>
          </p:nvPr>
        </p:nvSpPr>
        <p:spPr/>
        <p:txBody>
          <a:bodyPr/>
          <a:lstStyle/>
          <a:p>
            <a:fld id="{750B3A17-8529-4CBD-BC8C-7A7B9F439EC9}" type="slidenum">
              <a:rPr lang="en-US" smtClean="0"/>
              <a:t>3</a:t>
            </a:fld>
            <a:endParaRPr lang="en-US"/>
          </a:p>
        </p:txBody>
      </p:sp>
    </p:spTree>
    <p:extLst>
      <p:ext uri="{BB962C8B-B14F-4D97-AF65-F5344CB8AC3E}">
        <p14:creationId xmlns:p14="http://schemas.microsoft.com/office/powerpoint/2010/main" val="240587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B5C9-8638-41D0-91E9-092F8ACFC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2C88C1-88B4-4F71-82CE-C98C4224E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DE8041-58FE-49EB-94A5-6DB190B84355}"/>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5" name="Footer Placeholder 4">
            <a:extLst>
              <a:ext uri="{FF2B5EF4-FFF2-40B4-BE49-F238E27FC236}">
                <a16:creationId xmlns:a16="http://schemas.microsoft.com/office/drawing/2014/main" id="{32BC3EF9-03B1-4122-95EB-311119F2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70C95-3986-497B-9EF7-0FFAFAFC5B77}"/>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52483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2DDF-EF26-42C8-B1A5-0B83064F43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202217-F998-46B7-8D43-2C7DFC0CA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324CE-332A-4989-8DE0-C9221E2A8235}"/>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5" name="Footer Placeholder 4">
            <a:extLst>
              <a:ext uri="{FF2B5EF4-FFF2-40B4-BE49-F238E27FC236}">
                <a16:creationId xmlns:a16="http://schemas.microsoft.com/office/drawing/2014/main" id="{E49FC80D-CF46-4461-9AA0-710154223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0358C-99B3-4AB0-B045-0A07FEF03F01}"/>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226739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37CA8-0F64-4713-A54C-2828FC3822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3327AC-4BB2-44BC-9F3F-18C6D04BE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A0B4E-5E24-4C6F-A29B-CE35EFDCCD77}"/>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5" name="Footer Placeholder 4">
            <a:extLst>
              <a:ext uri="{FF2B5EF4-FFF2-40B4-BE49-F238E27FC236}">
                <a16:creationId xmlns:a16="http://schemas.microsoft.com/office/drawing/2014/main" id="{1B67A342-D358-45F1-B31E-9879C4022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1CF50-A733-4CD7-B555-53D2449643A0}"/>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344444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CF15-AEC9-4EA0-A2D8-CBB48DA996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7DAA53-48CE-4B4A-9F3E-C9DF14114C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DA088-1609-4901-B698-AF2BDD48E5BB}"/>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5" name="Footer Placeholder 4">
            <a:extLst>
              <a:ext uri="{FF2B5EF4-FFF2-40B4-BE49-F238E27FC236}">
                <a16:creationId xmlns:a16="http://schemas.microsoft.com/office/drawing/2014/main" id="{1922396B-FB54-4404-BC77-8B8D16DCB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ACD75-CF69-4DCF-908C-3F70614FE3C4}"/>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64458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7CEC-9F48-4B24-9CF9-D79E98A67D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AB07D6-799C-445F-BEF1-66CD6B701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E724B-9BD2-4469-BFB6-F07A2A6CB960}"/>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5" name="Footer Placeholder 4">
            <a:extLst>
              <a:ext uri="{FF2B5EF4-FFF2-40B4-BE49-F238E27FC236}">
                <a16:creationId xmlns:a16="http://schemas.microsoft.com/office/drawing/2014/main" id="{8CF6D266-2B3D-47D3-A1D9-33EAD6632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ED950-6A19-4AD8-A32E-1A989E31C770}"/>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87162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B018-8C00-4030-A54A-FB007EAC22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8D7D9-757F-42AC-B89E-CE7C41C376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D3E1A2-FD04-4EE1-8895-5481EBAAB6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FF549E-D891-49FC-8E72-C2CB2AC84C1C}"/>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6" name="Footer Placeholder 5">
            <a:extLst>
              <a:ext uri="{FF2B5EF4-FFF2-40B4-BE49-F238E27FC236}">
                <a16:creationId xmlns:a16="http://schemas.microsoft.com/office/drawing/2014/main" id="{86752B82-7479-4F0A-A3D6-722E186A2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932D4-C647-4A82-A9FB-9771BE9E3D6F}"/>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218919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C85D-9B70-4015-AD72-138D0409BA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74C337-2BD8-4401-B555-ACB5DF719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3D80C9-4046-47CF-8EA4-D69278770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E2903D-5C7B-40CC-A9A7-18189144A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94E13-F8FC-4861-A092-33B61FC31E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E8A56B-0C7F-46AE-8B95-6A42314E9FE2}"/>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8" name="Footer Placeholder 7">
            <a:extLst>
              <a:ext uri="{FF2B5EF4-FFF2-40B4-BE49-F238E27FC236}">
                <a16:creationId xmlns:a16="http://schemas.microsoft.com/office/drawing/2014/main" id="{D1DB2FBB-8B28-45BC-BBC6-7842AAF782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AD502C-05A7-492D-B818-5D5F75257918}"/>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2436820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381F-90C9-4506-83F8-BD9A8BDBC0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A48F2-BC18-4986-91B9-67F9C2DF1F02}"/>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4" name="Footer Placeholder 3">
            <a:extLst>
              <a:ext uri="{FF2B5EF4-FFF2-40B4-BE49-F238E27FC236}">
                <a16:creationId xmlns:a16="http://schemas.microsoft.com/office/drawing/2014/main" id="{1A91540E-1E5A-4F69-BA73-AB5AF9577E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F702D3-5EF7-4330-88F4-15664BC95E23}"/>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296546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37668-FD53-4475-BA42-7CAE5CE29A1F}"/>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3" name="Footer Placeholder 2">
            <a:extLst>
              <a:ext uri="{FF2B5EF4-FFF2-40B4-BE49-F238E27FC236}">
                <a16:creationId xmlns:a16="http://schemas.microsoft.com/office/drawing/2014/main" id="{4EDED2EF-BC60-4AA7-9F65-327D3B182C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63732B-410D-4344-874D-FCBF61D62986}"/>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275924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317D-925F-4CAA-A978-9B47BAEBE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DA5DC3-E2E4-4E6D-BC18-46F33326E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203111-8B4C-4024-9BB1-5BC6E64B8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5F94D-A866-4032-86BF-AAC9925BF2DD}"/>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6" name="Footer Placeholder 5">
            <a:extLst>
              <a:ext uri="{FF2B5EF4-FFF2-40B4-BE49-F238E27FC236}">
                <a16:creationId xmlns:a16="http://schemas.microsoft.com/office/drawing/2014/main" id="{7A511DB8-5CCA-4D56-94C4-418DEA96D9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892F3-3DD7-476A-8A77-5925338237B7}"/>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416411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11E0-6B63-4873-9124-589880D58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B0D1DF-FDD1-4DD3-8504-2B2C260FA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A1A4A9-B825-415C-A017-7FF8A26B1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B3D0B-F8B2-4EB2-AE26-F8E8831A3ACF}"/>
              </a:ext>
            </a:extLst>
          </p:cNvPr>
          <p:cNvSpPr>
            <a:spLocks noGrp="1"/>
          </p:cNvSpPr>
          <p:nvPr>
            <p:ph type="dt" sz="half" idx="10"/>
          </p:nvPr>
        </p:nvSpPr>
        <p:spPr/>
        <p:txBody>
          <a:bodyPr/>
          <a:lstStyle/>
          <a:p>
            <a:fld id="{15ADFE57-B27F-489E-9393-631136ACC2BC}" type="datetimeFigureOut">
              <a:rPr lang="en-US" smtClean="0"/>
              <a:t>5/1/2021</a:t>
            </a:fld>
            <a:endParaRPr lang="en-US"/>
          </a:p>
        </p:txBody>
      </p:sp>
      <p:sp>
        <p:nvSpPr>
          <p:cNvPr id="6" name="Footer Placeholder 5">
            <a:extLst>
              <a:ext uri="{FF2B5EF4-FFF2-40B4-BE49-F238E27FC236}">
                <a16:creationId xmlns:a16="http://schemas.microsoft.com/office/drawing/2014/main" id="{A4E6BF87-32C1-4B96-8523-8BC39D051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5EDC8-395D-4ECB-B16C-ABE67B75DA13}"/>
              </a:ext>
            </a:extLst>
          </p:cNvPr>
          <p:cNvSpPr>
            <a:spLocks noGrp="1"/>
          </p:cNvSpPr>
          <p:nvPr>
            <p:ph type="sldNum" sz="quarter" idx="12"/>
          </p:nvPr>
        </p:nvSpPr>
        <p:spPr/>
        <p:txBody>
          <a:bodyPr/>
          <a:lstStyle/>
          <a:p>
            <a:fld id="{90777972-1A20-41FA-AA2E-93042F376D8F}" type="slidenum">
              <a:rPr lang="en-US" smtClean="0"/>
              <a:t>‹#›</a:t>
            </a:fld>
            <a:endParaRPr lang="en-US"/>
          </a:p>
        </p:txBody>
      </p:sp>
    </p:spTree>
    <p:extLst>
      <p:ext uri="{BB962C8B-B14F-4D97-AF65-F5344CB8AC3E}">
        <p14:creationId xmlns:p14="http://schemas.microsoft.com/office/powerpoint/2010/main" val="196497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746D15-A01C-4B74-9000-F96677C433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F61A7-885A-4A48-9C6B-F7375D2DD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90CF2-0DAA-4D1D-9901-D7EB73882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DFE57-B27F-489E-9393-631136ACC2BC}" type="datetimeFigureOut">
              <a:rPr lang="en-US" smtClean="0"/>
              <a:t>5/1/2021</a:t>
            </a:fld>
            <a:endParaRPr lang="en-US"/>
          </a:p>
        </p:txBody>
      </p:sp>
      <p:sp>
        <p:nvSpPr>
          <p:cNvPr id="5" name="Footer Placeholder 4">
            <a:extLst>
              <a:ext uri="{FF2B5EF4-FFF2-40B4-BE49-F238E27FC236}">
                <a16:creationId xmlns:a16="http://schemas.microsoft.com/office/drawing/2014/main" id="{422B2FBF-A43C-410B-A83B-6E732CDB4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6AE099-EF04-469B-A81F-DB111179D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77972-1A20-41FA-AA2E-93042F376D8F}" type="slidenum">
              <a:rPr lang="en-US" smtClean="0"/>
              <a:t>‹#›</a:t>
            </a:fld>
            <a:endParaRPr lang="en-US"/>
          </a:p>
        </p:txBody>
      </p:sp>
    </p:spTree>
    <p:extLst>
      <p:ext uri="{BB962C8B-B14F-4D97-AF65-F5344CB8AC3E}">
        <p14:creationId xmlns:p14="http://schemas.microsoft.com/office/powerpoint/2010/main" val="1975686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B766976-82EC-4E1E-B29D-FB13F767C4FC}"/>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dirty="0">
                <a:solidFill>
                  <a:schemeClr val="tx1"/>
                </a:solidFill>
                <a:latin typeface="+mj-lt"/>
                <a:ea typeface="+mj-ea"/>
                <a:cs typeface="+mj-cs"/>
              </a:rPr>
              <a:t>Spectral Clustering with Ensemble of Autoencoders</a:t>
            </a:r>
          </a:p>
        </p:txBody>
      </p:sp>
      <p:sp>
        <p:nvSpPr>
          <p:cNvPr id="3" name="Content Placeholder 2">
            <a:extLst>
              <a:ext uri="{FF2B5EF4-FFF2-40B4-BE49-F238E27FC236}">
                <a16:creationId xmlns:a16="http://schemas.microsoft.com/office/drawing/2014/main" id="{7245A28B-7393-4F1E-89A5-CDF5EBDDCCFD}"/>
              </a:ext>
            </a:extLst>
          </p:cNvPr>
          <p:cNvSpPr>
            <a:spLocks noGrp="1"/>
          </p:cNvSpPr>
          <p:nvPr>
            <p:ph idx="1"/>
          </p:nvPr>
        </p:nvSpPr>
        <p:spPr>
          <a:xfrm>
            <a:off x="7438674" y="3893706"/>
            <a:ext cx="4108892" cy="912450"/>
          </a:xfrm>
        </p:spPr>
        <p:txBody>
          <a:bodyPr vert="horz" lIns="91440" tIns="45720" rIns="91440" bIns="45720" rtlCol="0" anchor="ctr">
            <a:normAutofit/>
          </a:bodyPr>
          <a:lstStyle/>
          <a:p>
            <a:pPr marL="0"/>
            <a:r>
              <a:rPr lang="en-US" sz="2400" dirty="0"/>
              <a:t>Presented by: Prithul Sarker</a:t>
            </a:r>
          </a:p>
          <a:p>
            <a:endParaRPr lang="en-US" sz="2400" dirty="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225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0836B71D-8F61-4046-A088-0155A5E0825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Evaluation</a:t>
            </a:r>
          </a:p>
        </p:txBody>
      </p:sp>
      <p:cxnSp>
        <p:nvCxnSpPr>
          <p:cNvPr id="21" name="Straight Connector 2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23BADFB-6CE6-4FB1-8EE8-1759E709F0E3}"/>
              </a:ext>
            </a:extLst>
          </p:cNvPr>
          <p:cNvPicPr>
            <a:picLocks noChangeAspect="1"/>
          </p:cNvPicPr>
          <p:nvPr/>
        </p:nvPicPr>
        <p:blipFill>
          <a:blip r:embed="rId2"/>
          <a:stretch>
            <a:fillRect/>
          </a:stretch>
        </p:blipFill>
        <p:spPr>
          <a:xfrm>
            <a:off x="6356157" y="1680593"/>
            <a:ext cx="5438961" cy="3997637"/>
          </a:xfrm>
          <a:prstGeom prst="rect">
            <a:avLst/>
          </a:prstGeom>
        </p:spPr>
      </p:pic>
      <p:cxnSp>
        <p:nvCxnSpPr>
          <p:cNvPr id="23" name="Straight Connector 2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9605932-B5AA-4240-A8B8-F16436E5A292}"/>
              </a:ext>
            </a:extLst>
          </p:cNvPr>
          <p:cNvPicPr>
            <a:picLocks noChangeAspect="1"/>
          </p:cNvPicPr>
          <p:nvPr/>
        </p:nvPicPr>
        <p:blipFill>
          <a:blip r:embed="rId3"/>
          <a:stretch>
            <a:fillRect/>
          </a:stretch>
        </p:blipFill>
        <p:spPr>
          <a:xfrm>
            <a:off x="420483" y="1680593"/>
            <a:ext cx="5455917" cy="3955540"/>
          </a:xfrm>
          <a:prstGeom prst="rect">
            <a:avLst/>
          </a:prstGeom>
        </p:spPr>
      </p:pic>
    </p:spTree>
    <p:extLst>
      <p:ext uri="{BB962C8B-B14F-4D97-AF65-F5344CB8AC3E}">
        <p14:creationId xmlns:p14="http://schemas.microsoft.com/office/powerpoint/2010/main" val="238314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C483A46-6D8C-4995-9C26-E994BB9C7387}"/>
              </a:ext>
            </a:extLst>
          </p:cNvPr>
          <p:cNvSpPr>
            <a:spLocks noGrp="1"/>
          </p:cNvSpPr>
          <p:nvPr>
            <p:ph type="title"/>
          </p:nvPr>
        </p:nvSpPr>
        <p:spPr>
          <a:xfrm>
            <a:off x="1043631" y="809898"/>
            <a:ext cx="9942716" cy="1554480"/>
          </a:xfrm>
        </p:spPr>
        <p:txBody>
          <a:bodyPr anchor="ctr">
            <a:normAutofit/>
          </a:bodyPr>
          <a:lstStyle/>
          <a:p>
            <a:r>
              <a:rPr lang="en-US" sz="4800"/>
              <a:t>Conclusion</a:t>
            </a:r>
          </a:p>
        </p:txBody>
      </p:sp>
      <p:sp>
        <p:nvSpPr>
          <p:cNvPr id="5" name="Content Placeholder 2">
            <a:extLst>
              <a:ext uri="{FF2B5EF4-FFF2-40B4-BE49-F238E27FC236}">
                <a16:creationId xmlns:a16="http://schemas.microsoft.com/office/drawing/2014/main" id="{02425EC9-5F86-480E-9461-CC5FCFAF8F0F}"/>
              </a:ext>
            </a:extLst>
          </p:cNvPr>
          <p:cNvSpPr>
            <a:spLocks noGrp="1"/>
          </p:cNvSpPr>
          <p:nvPr>
            <p:ph idx="1"/>
          </p:nvPr>
        </p:nvSpPr>
        <p:spPr>
          <a:xfrm>
            <a:off x="1045028" y="3017522"/>
            <a:ext cx="9941319" cy="3124658"/>
          </a:xfrm>
        </p:spPr>
        <p:txBody>
          <a:bodyPr anchor="ctr">
            <a:normAutofit/>
          </a:bodyPr>
          <a:lstStyle/>
          <a:p>
            <a:pPr marL="0" indent="0" algn="ctr">
              <a:buNone/>
            </a:pPr>
            <a:r>
              <a:rPr lang="en-US" sz="3200" dirty="0"/>
              <a:t>Scope for improvement:</a:t>
            </a:r>
          </a:p>
          <a:p>
            <a:pPr algn="ctr"/>
            <a:r>
              <a:rPr lang="en-US" sz="2400" dirty="0"/>
              <a:t>Complex networks</a:t>
            </a:r>
          </a:p>
          <a:p>
            <a:pPr algn="ctr"/>
            <a:r>
              <a:rPr lang="en-US" sz="2400" dirty="0"/>
              <a:t>Better metric for point system</a:t>
            </a:r>
          </a:p>
          <a:p>
            <a:pPr algn="ctr"/>
            <a:r>
              <a:rPr lang="en-US" sz="2400" dirty="0"/>
              <a:t>Variational autoencoder</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99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83D586-9E1A-4DEA-B4E7-354C19AE1132}"/>
              </a:ext>
            </a:extLst>
          </p:cNvPr>
          <p:cNvSpPr>
            <a:spLocks noGrp="1"/>
          </p:cNvSpPr>
          <p:nvPr>
            <p:ph idx="1"/>
          </p:nvPr>
        </p:nvSpPr>
        <p:spPr>
          <a:xfrm>
            <a:off x="910347" y="2979796"/>
            <a:ext cx="10371305" cy="898408"/>
          </a:xfrm>
        </p:spPr>
        <p:txBody>
          <a:bodyPr>
            <a:normAutofit/>
          </a:bodyPr>
          <a:lstStyle/>
          <a:p>
            <a:pPr marL="0" indent="0" algn="ctr">
              <a:buNone/>
            </a:pPr>
            <a:r>
              <a:rPr lang="en-US" sz="5400" dirty="0"/>
              <a:t>Thank you</a:t>
            </a:r>
          </a:p>
        </p:txBody>
      </p:sp>
    </p:spTree>
    <p:extLst>
      <p:ext uri="{BB962C8B-B14F-4D97-AF65-F5344CB8AC3E}">
        <p14:creationId xmlns:p14="http://schemas.microsoft.com/office/powerpoint/2010/main" val="24565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4A94E-BC05-44E3-843E-A200A2CD700E}"/>
              </a:ext>
            </a:extLst>
          </p:cNvPr>
          <p:cNvSpPr>
            <a:spLocks noGrp="1"/>
          </p:cNvSpPr>
          <p:nvPr>
            <p:ph type="title"/>
          </p:nvPr>
        </p:nvSpPr>
        <p:spPr>
          <a:xfrm>
            <a:off x="808638" y="386930"/>
            <a:ext cx="9236700" cy="1188950"/>
          </a:xfrm>
        </p:spPr>
        <p:txBody>
          <a:bodyPr anchor="b">
            <a:normAutofit/>
          </a:bodyPr>
          <a:lstStyle/>
          <a:p>
            <a:pPr algn="ctr"/>
            <a:r>
              <a:rPr lang="en-US" sz="5400" dirty="0"/>
              <a:t>Problem</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84B21BB-9B1C-49B3-8788-322EBEE3D9E2}"/>
              </a:ext>
            </a:extLst>
          </p:cNvPr>
          <p:cNvSpPr>
            <a:spLocks noGrp="1"/>
          </p:cNvSpPr>
          <p:nvPr>
            <p:ph idx="1"/>
          </p:nvPr>
        </p:nvSpPr>
        <p:spPr>
          <a:xfrm>
            <a:off x="793660" y="2599509"/>
            <a:ext cx="10143668" cy="3435531"/>
          </a:xfrm>
        </p:spPr>
        <p:txBody>
          <a:bodyPr anchor="ctr">
            <a:normAutofit/>
          </a:bodyPr>
          <a:lstStyle/>
          <a:p>
            <a:r>
              <a:rPr lang="en-US" sz="2200"/>
              <a:t>Clustering is the task of grouping a set of objects or data in such a way that objects in the same group are more similar to each other than to those in other groups. Clustering is one of the main tasks in unsupervised machine leaning.</a:t>
            </a:r>
          </a:p>
          <a:p>
            <a:r>
              <a:rPr lang="en-US" sz="2200"/>
              <a:t>Spectral Clustering is one of the most popular clustering algorithms. It makes use of the eigenvalues of the Laplacian matrix to perform dimensionality reduction before clustering.</a:t>
            </a:r>
          </a:p>
          <a:p>
            <a:r>
              <a:rPr lang="en-US" sz="2200"/>
              <a:t>The problem addressed here is spectral clustering shows difficulty in approximating proper Laplacian matrix when the input has high dimension such as images.</a:t>
            </a:r>
          </a:p>
          <a:p>
            <a:endParaRPr lang="en-US" sz="2200"/>
          </a:p>
        </p:txBody>
      </p:sp>
    </p:spTree>
    <p:extLst>
      <p:ext uri="{BB962C8B-B14F-4D97-AF65-F5344CB8AC3E}">
        <p14:creationId xmlns:p14="http://schemas.microsoft.com/office/powerpoint/2010/main" val="195334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72FCA-FB26-4ABB-A621-49EFF251E589}"/>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Project Planning</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2890BE1D-22AF-4FB8-98BC-CDE18D86DA55}"/>
              </a:ext>
            </a:extLst>
          </p:cNvPr>
          <p:cNvSpPr>
            <a:spLocks noGrp="1"/>
          </p:cNvSpPr>
          <p:nvPr>
            <p:ph idx="1"/>
          </p:nvPr>
        </p:nvSpPr>
        <p:spPr>
          <a:xfrm>
            <a:off x="593610" y="2121763"/>
            <a:ext cx="3822192" cy="3773010"/>
          </a:xfrm>
        </p:spPr>
        <p:txBody>
          <a:bodyPr>
            <a:normAutofit/>
          </a:bodyPr>
          <a:lstStyle/>
          <a:p>
            <a:pPr marL="0" indent="0">
              <a:buNone/>
            </a:pPr>
            <a:r>
              <a:rPr lang="en-US" sz="2000" dirty="0">
                <a:solidFill>
                  <a:schemeClr val="bg1"/>
                </a:solidFill>
              </a:rPr>
              <a:t>Autoencoder components</a:t>
            </a:r>
          </a:p>
          <a:p>
            <a:r>
              <a:rPr lang="en-US" sz="2000" dirty="0">
                <a:solidFill>
                  <a:schemeClr val="bg1"/>
                </a:solidFill>
              </a:rPr>
              <a:t>Encoder: The input data is encoded to lower dimension into a latent space representation.</a:t>
            </a:r>
          </a:p>
          <a:p>
            <a:r>
              <a:rPr lang="en-US" sz="2000" dirty="0">
                <a:solidFill>
                  <a:schemeClr val="bg1"/>
                </a:solidFill>
              </a:rPr>
              <a:t>Code: This bottleneck layer tries to hold as much information as possible without losing important features.</a:t>
            </a:r>
          </a:p>
          <a:p>
            <a:r>
              <a:rPr lang="en-US" sz="2000" dirty="0">
                <a:solidFill>
                  <a:schemeClr val="bg1"/>
                </a:solidFill>
              </a:rPr>
              <a:t>Decoder: It decompresses the compressed data and tries to mimic the original input data.</a:t>
            </a:r>
          </a:p>
        </p:txBody>
      </p:sp>
      <p:pic>
        <p:nvPicPr>
          <p:cNvPr id="4" name="Picture 3">
            <a:extLst>
              <a:ext uri="{FF2B5EF4-FFF2-40B4-BE49-F238E27FC236}">
                <a16:creationId xmlns:a16="http://schemas.microsoft.com/office/drawing/2014/main" id="{D71EB328-CBF7-4F72-A292-93F5321BA13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110716" y="909164"/>
            <a:ext cx="6596652" cy="3809566"/>
          </a:xfrm>
          <a:prstGeom prst="rect">
            <a:avLst/>
          </a:prstGeom>
          <a:noFill/>
        </p:spPr>
      </p:pic>
    </p:spTree>
    <p:extLst>
      <p:ext uri="{BB962C8B-B14F-4D97-AF65-F5344CB8AC3E}">
        <p14:creationId xmlns:p14="http://schemas.microsoft.com/office/powerpoint/2010/main" val="214459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57D1DF7-FA07-4A86-8956-6FBC0F2FF359}"/>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Project Planning</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5C2304C-2288-4BB3-A074-6967E052A905}"/>
              </a:ext>
            </a:extLst>
          </p:cNvPr>
          <p:cNvSpPr txBox="1"/>
          <p:nvPr/>
        </p:nvSpPr>
        <p:spPr>
          <a:xfrm>
            <a:off x="590719" y="2330505"/>
            <a:ext cx="4559425" cy="3979585"/>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2400" dirty="0"/>
              <a:t>Ensemble learning refers to a class of strategies where instead of building a single model, multiple base models are combined to perform tasks.</a:t>
            </a:r>
          </a:p>
          <a:p>
            <a:pPr marL="285750" indent="-228600">
              <a:lnSpc>
                <a:spcPct val="90000"/>
              </a:lnSpc>
              <a:spcAft>
                <a:spcPts val="600"/>
              </a:spcAft>
              <a:buFont typeface="Arial" panose="020B0604020202020204" pitchFamily="34" charset="0"/>
              <a:buChar char="•"/>
            </a:pPr>
            <a:r>
              <a:rPr lang="en-US" sz="2400" dirty="0"/>
              <a:t>Ensemble of Autoencoders is used to perform spectral clustering in this project.</a:t>
            </a:r>
          </a:p>
          <a:p>
            <a:pPr marL="285750" indent="-228600">
              <a:lnSpc>
                <a:spcPct val="90000"/>
              </a:lnSpc>
              <a:spcAft>
                <a:spcPts val="600"/>
              </a:spcAft>
              <a:buFont typeface="Arial" panose="020B0604020202020204" pitchFamily="34" charset="0"/>
              <a:buChar char="•"/>
            </a:pPr>
            <a:r>
              <a:rPr lang="en-US" sz="2400" dirty="0"/>
              <a:t>The objective of this project is to validate if ensemble of autoencoders is more resilient for clustering algorithm.</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C437F46-A35B-4ACE-9EF2-EC84B3AEC542}"/>
              </a:ext>
            </a:extLst>
          </p:cNvPr>
          <p:cNvPicPr>
            <a:picLocks noChangeAspect="1"/>
          </p:cNvPicPr>
          <p:nvPr/>
        </p:nvPicPr>
        <p:blipFill rotWithShape="1">
          <a:blip r:embed="rId2"/>
          <a:srcRect r="4" b="3065"/>
          <a:stretch/>
        </p:blipFill>
        <p:spPr>
          <a:xfrm>
            <a:off x="5977788" y="641545"/>
            <a:ext cx="4719882" cy="4575370"/>
          </a:xfrm>
          <a:prstGeom prst="rect">
            <a:avLst/>
          </a:prstGeom>
        </p:spPr>
      </p:pic>
    </p:spTree>
    <p:extLst>
      <p:ext uri="{BB962C8B-B14F-4D97-AF65-F5344CB8AC3E}">
        <p14:creationId xmlns:p14="http://schemas.microsoft.com/office/powerpoint/2010/main" val="74881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79408-3683-4A7B-85FC-14F3FA3C2F12}"/>
              </a:ext>
            </a:extLst>
          </p:cNvPr>
          <p:cNvSpPr>
            <a:spLocks noGrp="1"/>
          </p:cNvSpPr>
          <p:nvPr>
            <p:ph type="title"/>
          </p:nvPr>
        </p:nvSpPr>
        <p:spPr>
          <a:xfrm>
            <a:off x="1043631" y="809898"/>
            <a:ext cx="9942716" cy="1554480"/>
          </a:xfrm>
        </p:spPr>
        <p:txBody>
          <a:bodyPr anchor="ctr">
            <a:normAutofit/>
          </a:bodyPr>
          <a:lstStyle/>
          <a:p>
            <a:r>
              <a:rPr lang="en-US" sz="4800"/>
              <a:t>Literature Review</a:t>
            </a:r>
          </a:p>
        </p:txBody>
      </p:sp>
      <p:sp>
        <p:nvSpPr>
          <p:cNvPr id="3" name="Content Placeholder 2">
            <a:extLst>
              <a:ext uri="{FF2B5EF4-FFF2-40B4-BE49-F238E27FC236}">
                <a16:creationId xmlns:a16="http://schemas.microsoft.com/office/drawing/2014/main" id="{37EBD376-2AA6-4857-BD2F-FA020C1CBC81}"/>
              </a:ext>
            </a:extLst>
          </p:cNvPr>
          <p:cNvSpPr>
            <a:spLocks noGrp="1"/>
          </p:cNvSpPr>
          <p:nvPr>
            <p:ph idx="1"/>
          </p:nvPr>
        </p:nvSpPr>
        <p:spPr>
          <a:xfrm>
            <a:off x="731525" y="2560322"/>
            <a:ext cx="10308772" cy="3124658"/>
          </a:xfrm>
        </p:spPr>
        <p:txBody>
          <a:bodyPr anchor="ctr">
            <a:normAutofit/>
          </a:bodyPr>
          <a:lstStyle/>
          <a:p>
            <a:r>
              <a:rPr lang="en-US" sz="2400" dirty="0"/>
              <a:t>“Deep Unsupervised Clustering Using Mixture of Autoencoders” (2017) paper by Zhang, D. et al.: A separate autoencoder to model each data cluster, and thereby the entire dataset as a collection of autoencoders.</a:t>
            </a:r>
          </a:p>
          <a:p>
            <a:r>
              <a:rPr lang="en-US" sz="2400" dirty="0"/>
              <a:t>“A Novel Deep Learning-Based Multi-Model Ensemble Method for The Prediction of Neuromuscular Disorders” (2018) by </a:t>
            </a:r>
            <a:r>
              <a:rPr lang="en-US" sz="2400" dirty="0" err="1"/>
              <a:t>Khamparia</a:t>
            </a:r>
            <a:r>
              <a:rPr lang="en-US" sz="2400" dirty="0"/>
              <a:t> A. et al.: Adopted convolutional neural networks (CNN) as the ensemble method to assemble multiple classifiers.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78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F208E-2B30-4003-91BC-62FD67B50EDB}"/>
              </a:ext>
            </a:extLst>
          </p:cNvPr>
          <p:cNvSpPr>
            <a:spLocks noGrp="1"/>
          </p:cNvSpPr>
          <p:nvPr>
            <p:ph type="title"/>
          </p:nvPr>
        </p:nvSpPr>
        <p:spPr>
          <a:xfrm>
            <a:off x="767290" y="1780661"/>
            <a:ext cx="3582073" cy="1463472"/>
          </a:xfrm>
        </p:spPr>
        <p:txBody>
          <a:bodyPr anchor="t">
            <a:normAutofit/>
          </a:bodyPr>
          <a:lstStyle/>
          <a:p>
            <a:r>
              <a:rPr lang="en-US" sz="2300">
                <a:solidFill>
                  <a:schemeClr val="bg1"/>
                </a:solidFill>
              </a:rPr>
              <a:t>Dataset- MNIST (Modified National Institute of Standards and Technology database)</a:t>
            </a:r>
          </a:p>
        </p:txBody>
      </p:sp>
      <p:grpSp>
        <p:nvGrpSpPr>
          <p:cNvPr id="19"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Content Placeholder 2">
            <a:extLst>
              <a:ext uri="{FF2B5EF4-FFF2-40B4-BE49-F238E27FC236}">
                <a16:creationId xmlns:a16="http://schemas.microsoft.com/office/drawing/2014/main" id="{0F3239D1-2341-4B8B-881C-FFEF70D8F969}"/>
              </a:ext>
            </a:extLst>
          </p:cNvPr>
          <p:cNvSpPr>
            <a:spLocks noGrp="1"/>
          </p:cNvSpPr>
          <p:nvPr>
            <p:ph idx="1"/>
          </p:nvPr>
        </p:nvSpPr>
        <p:spPr>
          <a:xfrm>
            <a:off x="767290" y="3383121"/>
            <a:ext cx="3582072" cy="2793251"/>
          </a:xfrm>
        </p:spPr>
        <p:txBody>
          <a:bodyPr anchor="t">
            <a:normAutofit/>
          </a:bodyPr>
          <a:lstStyle/>
          <a:p>
            <a:r>
              <a:rPr lang="en-US" sz="2000">
                <a:solidFill>
                  <a:schemeClr val="bg1"/>
                </a:solidFill>
              </a:rPr>
              <a:t>Large database of handwritten digits (black and white)</a:t>
            </a:r>
          </a:p>
          <a:p>
            <a:r>
              <a:rPr lang="en-US" sz="2000">
                <a:solidFill>
                  <a:schemeClr val="bg1"/>
                </a:solidFill>
              </a:rPr>
              <a:t>60,000 training images (6,000 images per digit)</a:t>
            </a:r>
          </a:p>
          <a:p>
            <a:r>
              <a:rPr lang="en-US" sz="2000">
                <a:solidFill>
                  <a:schemeClr val="bg1"/>
                </a:solidFill>
              </a:rPr>
              <a:t>10,000 test images (1,000 images per digit)</a:t>
            </a:r>
          </a:p>
          <a:p>
            <a:r>
              <a:rPr lang="en-US" sz="2000">
                <a:solidFill>
                  <a:schemeClr val="bg1"/>
                </a:solidFill>
              </a:rPr>
              <a:t>Input size: 28x28x1</a:t>
            </a:r>
          </a:p>
        </p:txBody>
      </p:sp>
      <p:pic>
        <p:nvPicPr>
          <p:cNvPr id="4" name="Picture 3">
            <a:extLst>
              <a:ext uri="{FF2B5EF4-FFF2-40B4-BE49-F238E27FC236}">
                <a16:creationId xmlns:a16="http://schemas.microsoft.com/office/drawing/2014/main" id="{0491F904-CD86-4E0F-BE6A-453454130B22}"/>
              </a:ext>
            </a:extLst>
          </p:cNvPr>
          <p:cNvPicPr/>
          <p:nvPr/>
        </p:nvPicPr>
        <p:blipFill>
          <a:blip r:embed="rId2"/>
          <a:stretch>
            <a:fillRect/>
          </a:stretch>
        </p:blipFill>
        <p:spPr>
          <a:xfrm>
            <a:off x="5116652" y="1130517"/>
            <a:ext cx="6642532" cy="4018732"/>
          </a:xfrm>
          <a:prstGeom prst="rect">
            <a:avLst/>
          </a:prstGeom>
        </p:spPr>
      </p:pic>
    </p:spTree>
    <p:extLst>
      <p:ext uri="{BB962C8B-B14F-4D97-AF65-F5344CB8AC3E}">
        <p14:creationId xmlns:p14="http://schemas.microsoft.com/office/powerpoint/2010/main" val="124598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D6EBB0-B7AD-43B7-89F3-3A7487BA870F}"/>
              </a:ext>
            </a:extLst>
          </p:cNvPr>
          <p:cNvPicPr>
            <a:picLocks noChangeAspect="1"/>
          </p:cNvPicPr>
          <p:nvPr/>
        </p:nvPicPr>
        <p:blipFill>
          <a:blip r:embed="rId2"/>
          <a:stretch>
            <a:fillRect/>
          </a:stretch>
        </p:blipFill>
        <p:spPr>
          <a:xfrm>
            <a:off x="3916180" y="-7438"/>
            <a:ext cx="7186613" cy="1889125"/>
          </a:xfrm>
          <a:prstGeom prst="rect">
            <a:avLst/>
          </a:prstGeom>
        </p:spPr>
      </p:pic>
      <p:pic>
        <p:nvPicPr>
          <p:cNvPr id="6" name="Picture 5">
            <a:extLst>
              <a:ext uri="{FF2B5EF4-FFF2-40B4-BE49-F238E27FC236}">
                <a16:creationId xmlns:a16="http://schemas.microsoft.com/office/drawing/2014/main" id="{20359374-148B-4DFC-8B4E-8A29C1BFC5CF}"/>
              </a:ext>
            </a:extLst>
          </p:cNvPr>
          <p:cNvPicPr>
            <a:picLocks noChangeAspect="1"/>
          </p:cNvPicPr>
          <p:nvPr/>
        </p:nvPicPr>
        <p:blipFill>
          <a:blip r:embed="rId3"/>
          <a:stretch>
            <a:fillRect/>
          </a:stretch>
        </p:blipFill>
        <p:spPr>
          <a:xfrm>
            <a:off x="3529969" y="1881687"/>
            <a:ext cx="7959034" cy="3213853"/>
          </a:xfrm>
          <a:prstGeom prst="rect">
            <a:avLst/>
          </a:prstGeom>
        </p:spPr>
      </p:pic>
      <p:sp>
        <p:nvSpPr>
          <p:cNvPr id="2" name="Title 1">
            <a:extLst>
              <a:ext uri="{FF2B5EF4-FFF2-40B4-BE49-F238E27FC236}">
                <a16:creationId xmlns:a16="http://schemas.microsoft.com/office/drawing/2014/main" id="{B51E3B84-FB11-4F9A-BDFF-EFB50CF69DD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Project Description</a:t>
            </a:r>
          </a:p>
        </p:txBody>
      </p:sp>
    </p:spTree>
    <p:extLst>
      <p:ext uri="{BB962C8B-B14F-4D97-AF65-F5344CB8AC3E}">
        <p14:creationId xmlns:p14="http://schemas.microsoft.com/office/powerpoint/2010/main" val="72036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6EC0E7-8333-4744-B8EC-8566588C963A}"/>
              </a:ext>
            </a:extLst>
          </p:cNvPr>
          <p:cNvSpPr>
            <a:spLocks noGrp="1"/>
          </p:cNvSpPr>
          <p:nvPr>
            <p:ph type="title"/>
          </p:nvPr>
        </p:nvSpPr>
        <p:spPr>
          <a:xfrm>
            <a:off x="838200" y="672747"/>
            <a:ext cx="10515600" cy="715556"/>
          </a:xfrm>
        </p:spPr>
        <p:txBody>
          <a:bodyPr>
            <a:normAutofit/>
          </a:bodyPr>
          <a:lstStyle/>
          <a:p>
            <a:pPr algn="ctr"/>
            <a:r>
              <a:rPr lang="en-US" sz="3200">
                <a:solidFill>
                  <a:schemeClr val="bg1"/>
                </a:solidFill>
              </a:rPr>
              <a:t>Project Description</a:t>
            </a:r>
          </a:p>
        </p:txBody>
      </p:sp>
      <p:sp>
        <p:nvSpPr>
          <p:cNvPr id="6" name="Content Placeholder 2">
            <a:extLst>
              <a:ext uri="{FF2B5EF4-FFF2-40B4-BE49-F238E27FC236}">
                <a16:creationId xmlns:a16="http://schemas.microsoft.com/office/drawing/2014/main" id="{8ED3423D-576A-4CD0-8D15-9231DB271A52}"/>
              </a:ext>
            </a:extLst>
          </p:cNvPr>
          <p:cNvSpPr>
            <a:spLocks noGrp="1"/>
          </p:cNvSpPr>
          <p:nvPr>
            <p:ph idx="1"/>
          </p:nvPr>
        </p:nvSpPr>
        <p:spPr>
          <a:xfrm>
            <a:off x="1428750" y="1597390"/>
            <a:ext cx="9334500" cy="870305"/>
          </a:xfrm>
        </p:spPr>
        <p:txBody>
          <a:bodyPr>
            <a:noAutofit/>
          </a:bodyPr>
          <a:lstStyle/>
          <a:p>
            <a:r>
              <a:rPr lang="en-US" dirty="0"/>
              <a:t>A point-based metric system is used to choose the best autoencoder model.</a:t>
            </a:r>
          </a:p>
          <a:p>
            <a:r>
              <a:rPr lang="en-US" dirty="0"/>
              <a:t>The autoencoder with minimum mean squared error per image gets a point.</a:t>
            </a:r>
          </a:p>
          <a:p>
            <a:r>
              <a:rPr lang="en-US" dirty="0"/>
              <a:t>The autoencoder with maximum point for both training and test data is chosen as the final model.</a:t>
            </a:r>
          </a:p>
          <a:p>
            <a:pPr algn="ctr"/>
            <a:endParaRPr lang="en-US" dirty="0"/>
          </a:p>
        </p:txBody>
      </p:sp>
      <p:pic>
        <p:nvPicPr>
          <p:cNvPr id="4" name="Picture 3">
            <a:extLst>
              <a:ext uri="{FF2B5EF4-FFF2-40B4-BE49-F238E27FC236}">
                <a16:creationId xmlns:a16="http://schemas.microsoft.com/office/drawing/2014/main" id="{A059C0AF-D0AD-4A91-8B2B-FC6B9FEBF2D8}"/>
              </a:ext>
            </a:extLst>
          </p:cNvPr>
          <p:cNvPicPr>
            <a:picLocks noChangeAspect="1"/>
          </p:cNvPicPr>
          <p:nvPr/>
        </p:nvPicPr>
        <p:blipFill>
          <a:blip r:embed="rId2"/>
          <a:stretch>
            <a:fillRect/>
          </a:stretch>
        </p:blipFill>
        <p:spPr>
          <a:xfrm>
            <a:off x="1328394" y="4215809"/>
            <a:ext cx="8192678" cy="1515644"/>
          </a:xfrm>
          <a:prstGeom prst="rect">
            <a:avLst/>
          </a:prstGeom>
        </p:spPr>
      </p:pic>
    </p:spTree>
    <p:extLst>
      <p:ext uri="{BB962C8B-B14F-4D97-AF65-F5344CB8AC3E}">
        <p14:creationId xmlns:p14="http://schemas.microsoft.com/office/powerpoint/2010/main" val="8294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98982AF-A9A7-48E3-8EF9-83DC1A1D16B3}"/>
              </a:ext>
            </a:extLst>
          </p:cNvPr>
          <p:cNvSpPr>
            <a:spLocks noGrp="1"/>
          </p:cNvSpPr>
          <p:nvPr>
            <p:ph type="title"/>
          </p:nvPr>
        </p:nvSpPr>
        <p:spPr>
          <a:xfrm>
            <a:off x="7239014" y="525982"/>
            <a:ext cx="4282983" cy="1200361"/>
          </a:xfrm>
        </p:spPr>
        <p:txBody>
          <a:bodyPr anchor="b">
            <a:normAutofit/>
          </a:bodyPr>
          <a:lstStyle/>
          <a:p>
            <a:r>
              <a:rPr lang="en-US" sz="3600"/>
              <a:t>Results</a:t>
            </a:r>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55E4FE-AA3F-45E1-A2E0-4B15F7E57BC6}"/>
              </a:ext>
            </a:extLst>
          </p:cNvPr>
          <p:cNvPicPr>
            <a:picLocks noChangeAspect="1"/>
          </p:cNvPicPr>
          <p:nvPr/>
        </p:nvPicPr>
        <p:blipFill rotWithShape="1">
          <a:blip r:embed="rId2"/>
          <a:srcRect b="2973"/>
          <a:stretch/>
        </p:blipFill>
        <p:spPr>
          <a:xfrm>
            <a:off x="576244" y="650494"/>
            <a:ext cx="5628018" cy="5324142"/>
          </a:xfrm>
          <a:prstGeom prst="rect">
            <a:avLst/>
          </a:prstGeom>
        </p:spPr>
      </p:pic>
      <p:sp>
        <p:nvSpPr>
          <p:cNvPr id="31" name="Rectangle 3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78A5EFAF-9E86-4F4A-8C64-FCC3A298052A}"/>
              </a:ext>
            </a:extLst>
          </p:cNvPr>
          <p:cNvSpPr>
            <a:spLocks noGrp="1"/>
          </p:cNvSpPr>
          <p:nvPr>
            <p:ph idx="1"/>
          </p:nvPr>
        </p:nvSpPr>
        <p:spPr>
          <a:xfrm>
            <a:off x="7239012" y="2031101"/>
            <a:ext cx="4282984" cy="2484285"/>
          </a:xfrm>
        </p:spPr>
        <p:txBody>
          <a:bodyPr anchor="ctr">
            <a:normAutofit/>
          </a:bodyPr>
          <a:lstStyle/>
          <a:p>
            <a:r>
              <a:rPr lang="en-US" sz="2000" dirty="0"/>
              <a:t>The encoded images are fed into the input of the spectral clustering.</a:t>
            </a:r>
          </a:p>
          <a:p>
            <a:r>
              <a:rPr lang="en-US" sz="2000" dirty="0"/>
              <a:t>The number of clusters is 10.</a:t>
            </a:r>
          </a:p>
          <a:p>
            <a:r>
              <a:rPr lang="en-US" sz="2000" dirty="0"/>
              <a:t>The whole program took over 1 hour in total to run.</a:t>
            </a:r>
          </a:p>
        </p:txBody>
      </p:sp>
      <p:sp>
        <p:nvSpPr>
          <p:cNvPr id="33" name="Rectangle 3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14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2470</TotalTime>
  <Words>629</Words>
  <Application>Microsoft Office PowerPoint</Application>
  <PresentationFormat>Widescreen</PresentationFormat>
  <Paragraphs>45</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charter</vt:lpstr>
      <vt:lpstr>Symbol</vt:lpstr>
      <vt:lpstr>Times New Roman</vt:lpstr>
      <vt:lpstr>Office Theme</vt:lpstr>
      <vt:lpstr>PowerPoint Presentation</vt:lpstr>
      <vt:lpstr>Problem</vt:lpstr>
      <vt:lpstr>Project Planning</vt:lpstr>
      <vt:lpstr>Project Planning</vt:lpstr>
      <vt:lpstr>Literature Review</vt:lpstr>
      <vt:lpstr>Dataset- MNIST (Modified National Institute of Standards and Technology database)</vt:lpstr>
      <vt:lpstr>Project Description</vt:lpstr>
      <vt:lpstr>Project Description</vt:lpstr>
      <vt:lpstr>Results</vt:lpstr>
      <vt:lpstr>Evaluation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Prithul Sarker</dc:creator>
  <cp:lastModifiedBy>Prithul Sarker</cp:lastModifiedBy>
  <cp:revision>35</cp:revision>
  <dcterms:created xsi:type="dcterms:W3CDTF">2021-04-30T00:42:38Z</dcterms:created>
  <dcterms:modified xsi:type="dcterms:W3CDTF">2021-05-02T08:33:09Z</dcterms:modified>
</cp:coreProperties>
</file>