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490" r:id="rId4"/>
    <p:sldId id="307" r:id="rId5"/>
    <p:sldId id="298" r:id="rId6"/>
    <p:sldId id="320" r:id="rId7"/>
    <p:sldId id="321" r:id="rId8"/>
    <p:sldId id="311" r:id="rId9"/>
    <p:sldId id="317" r:id="rId10"/>
    <p:sldId id="319" r:id="rId11"/>
    <p:sldId id="309" r:id="rId12"/>
    <p:sldId id="312" r:id="rId13"/>
    <p:sldId id="656" r:id="rId14"/>
    <p:sldId id="659" r:id="rId15"/>
    <p:sldId id="432" r:id="rId16"/>
    <p:sldId id="668" r:id="rId17"/>
    <p:sldId id="392" r:id="rId18"/>
    <p:sldId id="415" r:id="rId19"/>
    <p:sldId id="405" r:id="rId20"/>
    <p:sldId id="408" r:id="rId21"/>
    <p:sldId id="674" r:id="rId22"/>
    <p:sldId id="675" r:id="rId23"/>
    <p:sldId id="676" r:id="rId24"/>
    <p:sldId id="677" r:id="rId25"/>
    <p:sldId id="421" r:id="rId26"/>
    <p:sldId id="424" r:id="rId27"/>
    <p:sldId id="678" r:id="rId28"/>
    <p:sldId id="417" r:id="rId29"/>
    <p:sldId id="6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574"/>
  </p:normalViewPr>
  <p:slideViewPr>
    <p:cSldViewPr>
      <p:cViewPr varScale="1">
        <p:scale>
          <a:sx n="105" d="100"/>
          <a:sy n="105" d="100"/>
        </p:scale>
        <p:origin x="17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194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4767E-BD98-4A7B-965E-81B2483E77DC}" type="datetimeFigureOut">
              <a:rPr lang="en-US" smtClean="0"/>
              <a:pPr/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80DAA-19CE-493E-978F-77F568688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FFC0-612E-4215-B499-DFD63CBD2756}" type="datetimeFigureOut">
              <a:rPr lang="en-US" smtClean="0"/>
              <a:pPr/>
              <a:t>11/12/21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70949-5EB3-45DC-A944-3D1ABB856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8133C-2B7D-47F2-AAF0-65E9D45D03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0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45F9A-0FF2-4090-8703-55A26BE7AB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55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047AB-3A88-43D4-8E36-0C3FADBE414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7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35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6651-4C00-4456-A82E-A6BCFF917C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66651-4C00-4456-A82E-A6BCFF917C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047AB-3A88-43D4-8E36-0C3FADBE414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5B74B-F6EB-4646-884F-C546F41771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5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56579-7062-4CE8-8479-DDFBBBB201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5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EF0E5-C73F-44EC-A8DD-297814280F3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0949-5EB3-45DC-A944-3D1ABB856B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>
            <a:lvl1pPr>
              <a:defRPr sz="3600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1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baseline="0"/>
            </a:lvl3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E8D1AB1-2823-49C4-AD7F-889C04B27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toragegateway/file/" TargetMode="External"/><Relationship Id="rId2" Type="http://schemas.openxmlformats.org/officeDocument/2006/relationships/hyperlink" Target="https://aws.amazon.com/storagegateway/v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storagegateway/volum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pric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ec2/instance-typ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ZmGGAbHqa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444206"/>
            <a:ext cx="8683625" cy="167335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mic Sans MS" pitchFamily="66" charset="0"/>
              </a:rPr>
              <a:t>Grad 778 – Week 11</a:t>
            </a:r>
            <a:br>
              <a:rPr lang="en-US" sz="4000" dirty="0">
                <a:latin typeface="Comic Sans MS" pitchFamily="66" charset="0"/>
              </a:rPr>
            </a:br>
            <a:r>
              <a:rPr lang="en-US" sz="4000" dirty="0">
                <a:latin typeface="Comic Sans MS" pitchFamily="66" charset="0"/>
              </a:rPr>
              <a:t> Cloud Computing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2600" y="2819400"/>
            <a:ext cx="5330825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latin typeface="Comic Sans MS" pitchFamily="66" charset="0"/>
              </a:rPr>
              <a:t>Engin Arslan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latin typeface="Comic Sans MS" pitchFamily="66" charset="0"/>
              </a:rPr>
              <a:t>Department of Computer Science and Engineering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EEC4A-7ADF-4F4D-83F2-D47BBFB5E499}"/>
              </a:ext>
            </a:extLst>
          </p:cNvPr>
          <p:cNvSpPr txBox="1"/>
          <p:nvPr/>
        </p:nvSpPr>
        <p:spPr>
          <a:xfrm>
            <a:off x="609600" y="573936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slides are originally developed by </a:t>
            </a:r>
            <a:r>
              <a:rPr lang="en-US" dirty="0">
                <a:latin typeface="Comic Sans MS" pitchFamily="66" charset="0"/>
              </a:rPr>
              <a:t>Cristian </a:t>
            </a:r>
            <a:r>
              <a:rPr lang="en-US" dirty="0" err="1">
                <a:latin typeface="Comic Sans MS" pitchFamily="66" charset="0"/>
              </a:rPr>
              <a:t>Borcea</a:t>
            </a:r>
            <a:r>
              <a:rPr lang="en-US" dirty="0">
                <a:latin typeface="Comic Sans MS" pitchFamily="66" charset="0"/>
              </a:rPr>
              <a:t> of NJIT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Consumer’s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105401"/>
          </a:xfrm>
        </p:spPr>
        <p:txBody>
          <a:bodyPr/>
          <a:lstStyle/>
          <a:p>
            <a:r>
              <a:rPr lang="en-US" dirty="0"/>
              <a:t>Reduced capital expenditure for hardware, software, services</a:t>
            </a:r>
          </a:p>
          <a:p>
            <a:r>
              <a:rPr lang="en-US" dirty="0"/>
              <a:t>Reduced operational expenses: pay as you go (dynamic provisioning)</a:t>
            </a:r>
          </a:p>
          <a:p>
            <a:r>
              <a:rPr lang="en-US" dirty="0"/>
              <a:t>Simple to achieve scalability and flexibility</a:t>
            </a:r>
          </a:p>
          <a:p>
            <a:r>
              <a:rPr lang="en-US" dirty="0"/>
              <a:t>More predictable costs</a:t>
            </a:r>
          </a:p>
          <a:p>
            <a:endParaRPr lang="en-US" dirty="0"/>
          </a:p>
          <a:p>
            <a:r>
              <a:rPr lang="en-US" dirty="0"/>
              <a:t>Note: there are scenarios where </a:t>
            </a:r>
            <a:r>
              <a:rPr lang="en-US" dirty="0">
                <a:solidFill>
                  <a:srgbClr val="FF0000"/>
                </a:solidFill>
              </a:rPr>
              <a:t>cloud can be more expensive</a:t>
            </a:r>
            <a:r>
              <a:rPr lang="en-US" dirty="0"/>
              <a:t> than owning an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7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Multi‐tenancy</a:t>
            </a:r>
            <a:r>
              <a:rPr lang="en-US" sz="2400" dirty="0"/>
              <a:t>: many apps co‐existing on the same infrastructure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Fast provisioning: </a:t>
            </a:r>
            <a:r>
              <a:rPr lang="en-US" sz="2400" dirty="0"/>
              <a:t>near real-time deployment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Elasticity: </a:t>
            </a:r>
            <a:r>
              <a:rPr lang="en-US" sz="2400" dirty="0"/>
              <a:t>fast and graceful response to changing resource requirements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Scalability</a:t>
            </a:r>
            <a:r>
              <a:rPr lang="en-US" sz="2400" dirty="0"/>
              <a:t>: scaling to growing data and apps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Load and tenant balancing</a:t>
            </a:r>
            <a:r>
              <a:rPr lang="en-US" sz="2400" dirty="0"/>
              <a:t>: absorbing load spikes, not to overload the hardware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Availability</a:t>
            </a:r>
            <a:r>
              <a:rPr lang="en-US" sz="2400" dirty="0"/>
              <a:t>: cloud must be always on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Security</a:t>
            </a:r>
            <a:r>
              <a:rPr lang="en-US" sz="2400" dirty="0"/>
              <a:t>: no security breach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Metering</a:t>
            </a:r>
            <a:r>
              <a:rPr lang="en-US" sz="2400" dirty="0"/>
              <a:t>: monitoring usage for resource provisioning and pricing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Fine-grained price model</a:t>
            </a:r>
            <a:r>
              <a:rPr lang="en-US" sz="2400" dirty="0"/>
              <a:t>: usage-based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Simple management by customers</a:t>
            </a:r>
            <a:r>
              <a:rPr lang="en-US" sz="2400" dirty="0"/>
              <a:t>: browser dashboard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Simple APIs</a:t>
            </a:r>
            <a:r>
              <a:rPr lang="en-US" sz="2400" dirty="0"/>
              <a:t>: generally, web service APIs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52599"/>
            <a:ext cx="9144000" cy="48006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Infrastructure-as-a-Service (</a:t>
            </a:r>
            <a:r>
              <a:rPr lang="en-US" dirty="0" err="1">
                <a:solidFill>
                  <a:srgbClr val="FF0000"/>
                </a:solidFill>
              </a:rPr>
              <a:t>IaaS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Virtual servers with unique IP addresses and blocks of storage on demand (e.g., Amazon EC2) </a:t>
            </a:r>
          </a:p>
          <a:p>
            <a:r>
              <a:rPr lang="en-US" dirty="0">
                <a:solidFill>
                  <a:srgbClr val="FF0000"/>
                </a:solidFill>
              </a:rPr>
              <a:t>Platform-as-a-Service (</a:t>
            </a:r>
            <a:r>
              <a:rPr lang="en-US" dirty="0" err="1">
                <a:solidFill>
                  <a:srgbClr val="FF0000"/>
                </a:solidFill>
              </a:rPr>
              <a:t>PaaS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Set of software and development tools (API) hosted on the provider's servers (e.g., Azure Cloud Services)</a:t>
            </a:r>
          </a:p>
          <a:p>
            <a:r>
              <a:rPr lang="en-US" dirty="0">
                <a:solidFill>
                  <a:srgbClr val="FF0000"/>
                </a:solidFill>
              </a:rPr>
              <a:t>Software-as-a-Service (</a:t>
            </a:r>
            <a:r>
              <a:rPr lang="en-US" dirty="0" err="1">
                <a:solidFill>
                  <a:srgbClr val="FF0000"/>
                </a:solidFill>
              </a:rPr>
              <a:t>SaaS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The provider allows the customer only to use its applications (e.g., web-based email, web stores,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Function-as-a-Service (</a:t>
            </a:r>
            <a:r>
              <a:rPr lang="en-US" dirty="0" err="1">
                <a:solidFill>
                  <a:srgbClr val="FF0000"/>
                </a:solidFill>
              </a:rPr>
              <a:t>FaaS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The provider allows the customer to trigger functions, while taking care of VMs, scalability, fault-tolerance, etc.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manages what in IaaS, PaaS, and SaaS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" y="1447800"/>
            <a:ext cx="8905850" cy="50107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AF302C-590D-46D0-A004-3543E74B59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7127-5107-407E-A0E7-09F1A82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8A4E-7F91-4584-80EA-43AE6C48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Allow customers to build, configure, and optimize virtual infrastructure in the cloud</a:t>
            </a:r>
          </a:p>
          <a:p>
            <a:r>
              <a:rPr lang="en-US" sz="2400" dirty="0"/>
              <a:t>Virtual infrastructure consists of: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Virtual Machines (VMs)</a:t>
            </a:r>
          </a:p>
          <a:p>
            <a:pPr lvl="2"/>
            <a:r>
              <a:rPr lang="en-US" sz="2000" dirty="0"/>
              <a:t>Running OSs provided by the cloud provider or customer</a:t>
            </a:r>
          </a:p>
          <a:p>
            <a:pPr lvl="2"/>
            <a:r>
              <a:rPr lang="en-US" sz="2000" dirty="0"/>
              <a:t>Wide range of vCPU and memory configurations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Virtual Storage</a:t>
            </a:r>
          </a:p>
          <a:p>
            <a:pPr lvl="2"/>
            <a:r>
              <a:rPr lang="en-US" sz="2000" dirty="0"/>
              <a:t>Multiple types: block storage (i.e., virtual disk), archival storage, cloud databases, etc.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Virtual Networks</a:t>
            </a:r>
          </a:p>
          <a:p>
            <a:pPr lvl="2"/>
            <a:r>
              <a:rPr lang="en-US" sz="2000" dirty="0"/>
              <a:t>Including networking and security tools: DNS servers, Load balancers, Firewalls, IDS, etc.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Tools for resource management and system monitoring</a:t>
            </a:r>
          </a:p>
          <a:p>
            <a:pPr lvl="2"/>
            <a:r>
              <a:rPr lang="en-US" sz="2000" dirty="0"/>
              <a:t>Dashboard to create resources, monitor utilization and pricing,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398BF-5A53-4E79-86FB-38D939C6E8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8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1251062"/>
          </a:xfrm>
        </p:spPr>
        <p:txBody>
          <a:bodyPr>
            <a:normAutofit/>
          </a:bodyPr>
          <a:lstStyle/>
          <a:p>
            <a:r>
              <a:rPr lang="en-US" sz="3400" dirty="0"/>
              <a:t>What exactly is a Virtual Machine (VM)?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3724275" y="1600200"/>
            <a:ext cx="5287751" cy="5257800"/>
          </a:xfrm>
        </p:spPr>
        <p:txBody>
          <a:bodyPr>
            <a:normAutofit/>
          </a:bodyPr>
          <a:lstStyle/>
          <a:p>
            <a:r>
              <a:rPr lang="en-US" sz="2800" dirty="0"/>
              <a:t>Software abstraction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Behaves like hardware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Encapsulates all OS and application state</a:t>
            </a:r>
          </a:p>
          <a:p>
            <a:pPr lvl="1"/>
            <a:r>
              <a:rPr lang="en-US" sz="2400" dirty="0"/>
              <a:t>Multiplexes physical hardware across VMs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0200"/>
            <a:ext cx="3648075" cy="344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123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3400" dirty="0"/>
              <a:t>AWS IaaS: Elastic Compute Cloud (EC2)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solidFill>
                  <a:srgbClr val="FF0000"/>
                </a:solidFill>
              </a:rPr>
              <a:t>On-demand VMs (instances), launched by customers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Select instance type (i.e., virtual hardware configuration)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Select OS – Amazon Machine Image (AMI)</a:t>
            </a:r>
          </a:p>
          <a:p>
            <a:pPr>
              <a:lnSpc>
                <a:spcPct val="125000"/>
              </a:lnSpc>
            </a:pPr>
            <a:r>
              <a:rPr lang="en-US" sz="2600" dirty="0"/>
              <a:t>Each instance has its own vCPU, memory, network interface, and disk space (volatile – data is lost when the instance is terminated)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EC2 management console provides instance management and configuration services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Launch and terminate instances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Control instance properties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Set network access permissions for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1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storage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Simple Storage Service (S3): </a:t>
            </a:r>
            <a:r>
              <a:rPr lang="en-US" sz="2400" dirty="0"/>
              <a:t>provide persistent storage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Independent of EC2 instances; can be accessed from the Internet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EC2 instances need to “download” data from S3 in order to access it (cannot issue read/write to S3)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Amazon S3 Glacier: </a:t>
            </a:r>
            <a:r>
              <a:rPr lang="en-US" sz="2400" dirty="0"/>
              <a:t>low-cost storage service that provides secure and durable storage for data archiving and backup</a:t>
            </a:r>
          </a:p>
          <a:p>
            <a:pPr lvl="1"/>
            <a:r>
              <a:rPr lang="en-US" sz="2000" dirty="0"/>
              <a:t>Advantage over S3: offload the administrative burdens of operating and scaling storage + cost</a:t>
            </a:r>
          </a:p>
          <a:p>
            <a:pPr lvl="1"/>
            <a:r>
              <a:rPr lang="en-US" sz="2000" dirty="0"/>
              <a:t>Disadvantage: slower than S3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Storage Gateway: </a:t>
            </a:r>
            <a:r>
              <a:rPr lang="en-US" sz="2400" dirty="0"/>
              <a:t>hybrid cloud storage service that gives you on-premises access to virtually unlimited cloud storage</a:t>
            </a:r>
          </a:p>
          <a:p>
            <a:pPr lvl="1"/>
            <a:r>
              <a:rPr lang="en-US" sz="2000" dirty="0">
                <a:hlinkClick r:id="rId2"/>
              </a:rPr>
              <a:t>Tape Gateway</a:t>
            </a:r>
            <a:r>
              <a:rPr lang="en-US" sz="2000" dirty="0"/>
              <a:t>, </a:t>
            </a:r>
            <a:r>
              <a:rPr lang="en-US" sz="2000" dirty="0">
                <a:hlinkClick r:id="rId3"/>
              </a:rPr>
              <a:t>File Gateway</a:t>
            </a:r>
            <a:r>
              <a:rPr lang="en-US" sz="2000" dirty="0"/>
              <a:t>, and </a:t>
            </a:r>
            <a:r>
              <a:rPr lang="en-US" sz="2000" dirty="0">
                <a:hlinkClick r:id="rId4"/>
              </a:rPr>
              <a:t>Volume Gateway</a:t>
            </a:r>
            <a:r>
              <a:rPr lang="en-US" sz="2000" dirty="0"/>
              <a:t>  seamlessly connect on-premises applications to cloud storage, caching data locally for low-latency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4191000" cy="1371600"/>
          </a:xfrm>
        </p:spPr>
        <p:txBody>
          <a:bodyPr/>
          <a:lstStyle/>
          <a:p>
            <a:r>
              <a:rPr lang="en-US" dirty="0"/>
              <a:t>Regions and availability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6600"/>
            <a:ext cx="9144000" cy="3581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EC2 instances are launched in regions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Regions located in separate geographic areas (US: Virginia, Ohio, Oregon, California; Ireland, Singapore, etc.)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Each region is completely isolated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Failure independence and stability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Availability Zones are distinct locations within a Region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Isolated, but connected through low-latency links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Failure resilience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Current pricing: </a:t>
            </a:r>
            <a:r>
              <a:rPr lang="en-US" sz="2400" dirty="0">
                <a:hlinkClick r:id="rId3"/>
              </a:rPr>
              <a:t>http://aws.amazon.com/ec2/pricing/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localit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381000"/>
            <a:ext cx="49050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6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AWS management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ED00C-9923-4297-9172-164BD9D8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4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524000"/>
            <a:ext cx="8683625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Overview of Cloud Computing and its types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Infrastructure as a Service (IaaS)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Platform as a Service (PaaS)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Function as a Service (</a:t>
            </a:r>
            <a:r>
              <a:rPr lang="en-US" dirty="0" err="1"/>
              <a:t>FaaS</a:t>
            </a:r>
            <a:r>
              <a:rPr lang="en-US" dirty="0"/>
              <a:t>) and serverless computing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Coding project in AWS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Create and configure an instance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Develop image detection code using AWS </a:t>
            </a:r>
            <a:r>
              <a:rPr lang="en-US" dirty="0" err="1"/>
              <a:t>Rekognition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AMI to create instance(s)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303317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instance type: </a:t>
            </a:r>
            <a:r>
              <a:rPr lang="en-US" dirty="0">
                <a:hlinkClick r:id="rId3"/>
              </a:rPr>
              <a:t>http://aws.amazon.com/ec2/instance-types/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2BC7E-ADA1-46F9-A18A-1E1E40AD8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922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5430-B801-45A6-91C4-C31E053F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instance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786C8-6518-4F7C-AA20-AE4C3C3360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198DD-DDCD-4A1E-8A00-3F475A3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08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05C-9293-44B6-A766-E438C16C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launch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436CC-8B4A-4460-954B-9F2052987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9053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DC98-979C-4711-BFBB-56225CA2EB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3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8636-D0F5-4495-BB28-DBC6C84E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download key pair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AFC0-3BC4-4196-88E8-BEF711499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50538-4283-4330-95ED-7FBF8DFE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3216-2B2C-42E9-A47A-23FDD541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is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49893-61BA-4733-88C9-4204FC943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0CEA-D892-4D43-BF8D-DDDA7D47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5"/>
            <a:ext cx="9144000" cy="49053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323884-5A55-4A9B-88AA-B866F6123D07}"/>
              </a:ext>
            </a:extLst>
          </p:cNvPr>
          <p:cNvSpPr/>
          <p:nvPr/>
        </p:nvSpPr>
        <p:spPr>
          <a:xfrm>
            <a:off x="7724336" y="3048001"/>
            <a:ext cx="962464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Linux Instance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Connect from your browser using the Java SSH Client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Putty.exe/putty key generator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SSH command on Linux machine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 my-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key.pem</a:t>
            </a:r>
            <a:r>
              <a:rPr lang="en-US" dirty="0"/>
              <a:t> ec2-user@52.23.174.142</a:t>
            </a:r>
          </a:p>
          <a:p>
            <a:pPr>
              <a:lnSpc>
                <a:spcPct val="120000"/>
              </a:lnSpc>
            </a:pPr>
            <a:r>
              <a:rPr lang="en-US" dirty="0"/>
              <a:t>Windows instance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Connect from your browser using the Java SSH Client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Connect using Remote Desktop</a:t>
            </a:r>
          </a:p>
          <a:p>
            <a:pPr marL="768096" lvl="2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9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Connect to Linux instance (1)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B846CC-2B67-45C5-A4C8-80F9968B7EE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FE54B2-274C-4A68-9949-A7A9D69C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8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CFFE-F4AB-4F9C-A65C-BFE0DD59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Connect to Linux instance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B688C-145D-493C-8022-A74A5383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56691-4100-4FB4-9E92-4A3D2312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security group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1BF13-D1B1-4A76-9518-ED3DBF39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782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7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25A2-6BAC-1649-B659-80587D6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Object Detection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E272-03E1-354D-B203-5FDD6026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the documentation here</a:t>
            </a:r>
          </a:p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/document/d/1A24qBj1cWi86zPou2FtffpQa0Vnmx31du9KuQjP7WC4/</a:t>
            </a:r>
            <a:r>
              <a:rPr lang="en-US" dirty="0" err="1"/>
              <a:t>edit?usp</a:t>
            </a:r>
            <a:r>
              <a:rPr lang="en-US"/>
              <a:t>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72BC2-9440-9241-8C58-B288A7C8B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4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4187-F392-423F-A770-FCAAD7D9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is big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16420-E465-416D-AC0F-567D5C44C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2F669-16BB-4D6C-AF58-C3F5DFA4A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799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6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Cloud = the name comes from the figures commonly used to represent the Internet as a cloud or as a series of connected clouds</a:t>
            </a:r>
          </a:p>
          <a:p>
            <a:pPr lvl="1"/>
            <a:r>
              <a:rPr lang="en-US" sz="2000" dirty="0"/>
              <a:t>Idea: computing doesn’t have to happen on my desktop or in my building – it can be anywhere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Technical view (What?)</a:t>
            </a:r>
          </a:p>
          <a:p>
            <a:pPr lvl="1"/>
            <a:r>
              <a:rPr lang="en-US" sz="2000" dirty="0"/>
              <a:t>Use of computing resources available as a service (Functions, Software, Platforms, or Infrastructure)</a:t>
            </a:r>
          </a:p>
          <a:p>
            <a:pPr lvl="1"/>
            <a:r>
              <a:rPr lang="en-US" sz="2000" dirty="0"/>
              <a:t>Resources can be accessed across the Internet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Business view (Why?)</a:t>
            </a:r>
          </a:p>
          <a:p>
            <a:pPr lvl="1"/>
            <a:r>
              <a:rPr lang="en-US" sz="2000" dirty="0"/>
              <a:t>Reduced costs through sharing and centralization</a:t>
            </a:r>
          </a:p>
          <a:p>
            <a:pPr lvl="1"/>
            <a:r>
              <a:rPr lang="en-US" sz="2000" dirty="0"/>
              <a:t>Flexibility and adaptability by rapid provisioning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34400" cy="1252728"/>
          </a:xfrm>
        </p:spPr>
        <p:txBody>
          <a:bodyPr/>
          <a:lstStyle/>
          <a:p>
            <a:r>
              <a:rPr lang="en-US" dirty="0"/>
              <a:t>How it all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3339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Very large data centers with low utilization on average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How about renting computers when load is low?</a:t>
            </a:r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Google data center video: </a:t>
            </a:r>
            <a:r>
              <a:rPr lang="en-US" dirty="0">
                <a:hlinkClick r:id="rId3"/>
              </a:rPr>
              <a:t>https://www.youtube.com/watch?v=XZmGGAbHqa0</a:t>
            </a:r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262313"/>
            <a:ext cx="342749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0965" y="3079808"/>
            <a:ext cx="2611235" cy="26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04309" y="3209925"/>
            <a:ext cx="2863491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dirty="0"/>
              <a:t>Traditional data center</a:t>
            </a:r>
            <a:r>
              <a:rPr lang="en-US"/>
              <a:t>: heavy penalty </a:t>
            </a:r>
            <a:r>
              <a:rPr lang="en-US" dirty="0"/>
              <a:t>for under-provisioning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>
          <a:xfrm>
            <a:off x="65532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fld id="{F7F6905D-AD38-4A21-92FC-D279644FE90E}" type="slidenum">
              <a:rPr lang="en-US"/>
              <a:pPr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3716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5930900" y="3714750"/>
            <a:ext cx="166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Lost revenue</a:t>
            </a:r>
          </a:p>
        </p:txBody>
      </p:sp>
      <p:sp>
        <p:nvSpPr>
          <p:cNvPr id="26629" name="TextBox 24"/>
          <p:cNvSpPr txBox="1">
            <a:spLocks noChangeArrowheads="1"/>
          </p:cNvSpPr>
          <p:nvPr/>
        </p:nvSpPr>
        <p:spPr bwMode="auto">
          <a:xfrm>
            <a:off x="6076950" y="6076950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Lost users</a:t>
            </a:r>
          </a:p>
        </p:txBody>
      </p:sp>
      <p:sp>
        <p:nvSpPr>
          <p:cNvPr id="84" name="Up Arrow 83"/>
          <p:cNvSpPr/>
          <p:nvPr/>
        </p:nvSpPr>
        <p:spPr>
          <a:xfrm rot="3513410">
            <a:off x="4187032" y="2610644"/>
            <a:ext cx="762000" cy="954087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6" name="Up Arrow 85"/>
          <p:cNvSpPr/>
          <p:nvPr/>
        </p:nvSpPr>
        <p:spPr>
          <a:xfrm rot="6949103">
            <a:off x="4179094" y="3731419"/>
            <a:ext cx="762000" cy="954088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930775" y="4114800"/>
            <a:ext cx="4060825" cy="1908175"/>
            <a:chOff x="1143000" y="2362201"/>
            <a:chExt cx="6162311" cy="2895599"/>
          </a:xfrm>
        </p:grpSpPr>
        <p:sp>
          <p:nvSpPr>
            <p:cNvPr id="47" name="Freeform 46"/>
            <p:cNvSpPr/>
            <p:nvPr/>
          </p:nvSpPr>
          <p:spPr>
            <a:xfrm>
              <a:off x="1663352" y="2909041"/>
              <a:ext cx="4581984" cy="1370711"/>
            </a:xfrm>
            <a:custGeom>
              <a:avLst/>
              <a:gdLst>
                <a:gd name="connsiteX0" fmla="*/ 0 w 4800600"/>
                <a:gd name="connsiteY0" fmla="*/ 1746955 h 1761066"/>
                <a:gd name="connsiteX1" fmla="*/ 7027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2477"/>
                <a:gd name="connsiteX1" fmla="*/ 778934 w 4800600"/>
                <a:gd name="connsiteY1" fmla="*/ 104422 h 1762477"/>
                <a:gd name="connsiteX2" fmla="*/ 1608667 w 4800600"/>
                <a:gd name="connsiteY2" fmla="*/ 1738488 h 1762477"/>
                <a:gd name="connsiteX3" fmla="*/ 2404940 w 4800600"/>
                <a:gd name="connsiteY3" fmla="*/ 95954 h 1762477"/>
                <a:gd name="connsiteX4" fmla="*/ 3200400 w 4800600"/>
                <a:gd name="connsiteY4" fmla="*/ 1746955 h 1762477"/>
                <a:gd name="connsiteX5" fmla="*/ 4030134 w 4800600"/>
                <a:gd name="connsiteY5" fmla="*/ 2822 h 1762477"/>
                <a:gd name="connsiteX6" fmla="*/ 4800600 w 4800600"/>
                <a:gd name="connsiteY6" fmla="*/ 1730022 h 17624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48926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387192 w 4800600"/>
                <a:gd name="connsiteY3" fmla="*/ 9401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1671851">
                  <a:moveTo>
                    <a:pt x="0" y="1670755"/>
                  </a:moveTo>
                  <a:cubicBezTo>
                    <a:pt x="410902" y="1340416"/>
                    <a:pt x="528570" y="8928"/>
                    <a:pt x="796681" y="7517"/>
                  </a:cubicBezTo>
                  <a:cubicBezTo>
                    <a:pt x="1064792" y="6106"/>
                    <a:pt x="1339145" y="1661974"/>
                    <a:pt x="1608667" y="1662288"/>
                  </a:cubicBezTo>
                  <a:cubicBezTo>
                    <a:pt x="1878189" y="1662602"/>
                    <a:pt x="2148524" y="7989"/>
                    <a:pt x="2413813" y="9400"/>
                  </a:cubicBezTo>
                  <a:cubicBezTo>
                    <a:pt x="2679102" y="10811"/>
                    <a:pt x="2931013" y="1671851"/>
                    <a:pt x="3200400" y="1670755"/>
                  </a:cubicBezTo>
                  <a:cubicBezTo>
                    <a:pt x="3469787" y="1669659"/>
                    <a:pt x="3763434" y="5644"/>
                    <a:pt x="4030134" y="2822"/>
                  </a:cubicBezTo>
                  <a:cubicBezTo>
                    <a:pt x="4296834" y="0"/>
                    <a:pt x="4501610" y="1417669"/>
                    <a:pt x="4800600" y="1653822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1627217" y="4568831"/>
              <a:ext cx="4801206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rot="5400000" flipH="1" flipV="1">
              <a:off x="521492" y="3465516"/>
              <a:ext cx="220903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69" name="TextBox 22"/>
            <p:cNvSpPr txBox="1">
              <a:spLocks noChangeArrowheads="1"/>
            </p:cNvSpPr>
            <p:nvPr/>
          </p:nvSpPr>
          <p:spPr bwMode="auto">
            <a:xfrm>
              <a:off x="6360153" y="4038601"/>
              <a:ext cx="9117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Demand</a:t>
              </a:r>
            </a:p>
          </p:txBody>
        </p:sp>
        <p:sp>
          <p:nvSpPr>
            <p:cNvPr id="26670" name="TextBox 22"/>
            <p:cNvSpPr txBox="1">
              <a:spLocks noChangeArrowheads="1"/>
            </p:cNvSpPr>
            <p:nvPr/>
          </p:nvSpPr>
          <p:spPr bwMode="auto">
            <a:xfrm>
              <a:off x="6364028" y="3258235"/>
              <a:ext cx="94128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26671" name="Picture 52" descr="temp-1.png"/>
            <p:cNvPicPr>
              <a:picLocks noChangeAspect="1"/>
            </p:cNvPicPr>
            <p:nvPr/>
          </p:nvPicPr>
          <p:blipFill>
            <a:blip r:embed="rId3" cstate="print"/>
            <a:srcRect b="61111"/>
            <a:stretch>
              <a:fillRect/>
            </a:stretch>
          </p:blipFill>
          <p:spPr bwMode="auto">
            <a:xfrm>
              <a:off x="1647824" y="2895601"/>
              <a:ext cx="4600576" cy="53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72" name="Picture 53" descr="temp-4.png"/>
            <p:cNvPicPr>
              <a:picLocks noChangeAspect="1"/>
            </p:cNvPicPr>
            <p:nvPr/>
          </p:nvPicPr>
          <p:blipFill>
            <a:blip r:embed="rId4" cstate="print"/>
            <a:srcRect t="38773"/>
            <a:stretch>
              <a:fillRect/>
            </a:stretch>
          </p:blipFill>
          <p:spPr bwMode="auto">
            <a:xfrm>
              <a:off x="1635124" y="3440112"/>
              <a:ext cx="4600576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5" name="Straight Arrow Connector 54"/>
            <p:cNvCxnSpPr/>
            <p:nvPr/>
          </p:nvCxnSpPr>
          <p:spPr bwMode="auto">
            <a:xfrm>
              <a:off x="1627217" y="3426972"/>
              <a:ext cx="4601256" cy="241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74" name="TextBox 22"/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Time (days)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rot="5400000" flipH="1" flipV="1">
              <a:off x="3138887" y="4610987"/>
              <a:ext cx="91541" cy="722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 bwMode="auto">
            <a:xfrm rot="5400000" flipH="1" flipV="1">
              <a:off x="4657782" y="4609784"/>
              <a:ext cx="8190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rot="5400000" flipH="1" flipV="1">
              <a:off x="6185110" y="4609784"/>
              <a:ext cx="7467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78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26679" name="TextBox 60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26680" name="TextBox 22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4914900" y="1828800"/>
            <a:ext cx="4076700" cy="1905000"/>
            <a:chOff x="1143000" y="2362201"/>
            <a:chExt cx="6196562" cy="2895599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>
              <a:off x="1628012" y="4567682"/>
              <a:ext cx="4799439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 rot="5400000" flipH="1" flipV="1">
              <a:off x="521652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26653" name="Picture 71" descr="temp-3.png"/>
            <p:cNvPicPr>
              <a:picLocks noChangeAspect="1"/>
            </p:cNvPicPr>
            <p:nvPr/>
          </p:nvPicPr>
          <p:blipFill>
            <a:blip r:embed="rId5" cstate="print"/>
            <a:srcRect t="38773"/>
            <a:stretch>
              <a:fillRect/>
            </a:stretch>
          </p:blipFill>
          <p:spPr bwMode="auto">
            <a:xfrm>
              <a:off x="1625600" y="3429000"/>
              <a:ext cx="4600575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54" name="TextBox 22"/>
            <p:cNvSpPr txBox="1">
              <a:spLocks noChangeArrowheads="1"/>
            </p:cNvSpPr>
            <p:nvPr/>
          </p:nvSpPr>
          <p:spPr bwMode="auto">
            <a:xfrm>
              <a:off x="6394404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Demand</a:t>
              </a:r>
            </a:p>
          </p:txBody>
        </p:sp>
        <p:sp>
          <p:nvSpPr>
            <p:cNvPr id="26655" name="TextBox 22"/>
            <p:cNvSpPr txBox="1">
              <a:spLocks noChangeArrowheads="1"/>
            </p:cNvSpPr>
            <p:nvPr/>
          </p:nvSpPr>
          <p:spPr bwMode="auto">
            <a:xfrm>
              <a:off x="6398280" y="3258235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26656" name="Picture 80" descr="temp-2.png"/>
            <p:cNvPicPr>
              <a:picLocks noChangeAspect="1"/>
            </p:cNvPicPr>
            <p:nvPr/>
          </p:nvPicPr>
          <p:blipFill>
            <a:blip r:embed="rId6" cstate="print"/>
            <a:srcRect b="61227"/>
            <a:stretch>
              <a:fillRect/>
            </a:stretch>
          </p:blipFill>
          <p:spPr bwMode="auto">
            <a:xfrm>
              <a:off x="1616663" y="2895600"/>
              <a:ext cx="4600575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2" name="Straight Arrow Connector 81"/>
            <p:cNvCxnSpPr/>
            <p:nvPr/>
          </p:nvCxnSpPr>
          <p:spPr bwMode="auto">
            <a:xfrm>
              <a:off x="1628012" y="3426334"/>
              <a:ext cx="4599162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58" name="TextBox 22"/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Time (days)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 rot="5400000" flipH="1" flipV="1">
              <a:off x="3137338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 bwMode="auto">
            <a:xfrm rot="5400000" flipH="1" flipV="1">
              <a:off x="4657522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 bwMode="auto">
            <a:xfrm rot="5400000" flipH="1" flipV="1">
              <a:off x="6184947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62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26663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26664" name="TextBox 95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-76200" y="2743200"/>
            <a:ext cx="4038600" cy="1905000"/>
            <a:chOff x="1143000" y="2362201"/>
            <a:chExt cx="6138669" cy="2895599"/>
          </a:xfrm>
        </p:grpSpPr>
        <p:cxnSp>
          <p:nvCxnSpPr>
            <p:cNvPr id="102" name="Straight Arrow Connector 101"/>
            <p:cNvCxnSpPr/>
            <p:nvPr/>
          </p:nvCxnSpPr>
          <p:spPr bwMode="auto">
            <a:xfrm>
              <a:off x="1628014" y="4567682"/>
              <a:ext cx="4799454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 bwMode="auto">
            <a:xfrm>
              <a:off x="1143000" y="2909751"/>
              <a:ext cx="473663" cy="120504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 rot="5400000" flipH="1" flipV="1">
              <a:off x="521653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26639" name="Picture 104" descr="temp-3.png"/>
            <p:cNvPicPr>
              <a:picLocks noChangeAspect="1"/>
            </p:cNvPicPr>
            <p:nvPr/>
          </p:nvPicPr>
          <p:blipFill>
            <a:blip r:embed="rId5" cstate="print"/>
            <a:srcRect t="-5228"/>
            <a:stretch>
              <a:fillRect/>
            </a:stretch>
          </p:blipFill>
          <p:spPr bwMode="auto">
            <a:xfrm>
              <a:off x="1625600" y="2825497"/>
              <a:ext cx="4600576" cy="1443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0" name="TextBox 22"/>
            <p:cNvSpPr txBox="1">
              <a:spLocks noChangeArrowheads="1"/>
            </p:cNvSpPr>
            <p:nvPr/>
          </p:nvSpPr>
          <p:spPr bwMode="auto">
            <a:xfrm>
              <a:off x="6369922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Demand</a:t>
              </a:r>
            </a:p>
          </p:txBody>
        </p:sp>
        <p:sp>
          <p:nvSpPr>
            <p:cNvPr id="26641" name="TextBox 22"/>
            <p:cNvSpPr txBox="1">
              <a:spLocks noChangeArrowheads="1"/>
            </p:cNvSpPr>
            <p:nvPr/>
          </p:nvSpPr>
          <p:spPr bwMode="auto">
            <a:xfrm>
              <a:off x="6340387" y="3288793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>
                  <a:solidFill>
                    <a:srgbClr val="FF0000"/>
                  </a:solidFill>
                </a:rPr>
                <a:t>Capacity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 bwMode="auto">
            <a:xfrm>
              <a:off x="1628014" y="3426334"/>
              <a:ext cx="4599176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43" name="TextBox 22"/>
            <p:cNvSpPr txBox="1">
              <a:spLocks noChangeArrowheads="1"/>
            </p:cNvSpPr>
            <p:nvPr/>
          </p:nvSpPr>
          <p:spPr bwMode="auto">
            <a:xfrm>
              <a:off x="3352800" y="4934635"/>
              <a:ext cx="11928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Time (days)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 rot="5400000" flipH="1" flipV="1">
              <a:off x="3137344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 bwMode="auto">
            <a:xfrm rot="5400000" flipH="1" flipV="1">
              <a:off x="4657533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 bwMode="auto">
            <a:xfrm rot="5400000" flipH="1" flipV="1">
              <a:off x="6184962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647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26648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26649" name="TextBox 120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27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43000" y="2971800"/>
            <a:ext cx="6654800" cy="2971800"/>
            <a:chOff x="1142999" y="3581400"/>
            <a:chExt cx="6654755" cy="2971800"/>
          </a:xfrm>
        </p:grpSpPr>
        <p:sp>
          <p:nvSpPr>
            <p:cNvPr id="35" name="Rectangle 34"/>
            <p:cNvSpPr/>
            <p:nvPr/>
          </p:nvSpPr>
          <p:spPr>
            <a:xfrm>
              <a:off x="5181572" y="4460875"/>
              <a:ext cx="2613007" cy="217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81572" y="3581400"/>
              <a:ext cx="2616182" cy="908050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solidFill>
              <a:srgbClr val="D9D9D9"/>
            </a:solidFill>
            <a:ln w="1905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42999" y="3581400"/>
              <a:ext cx="2613007" cy="1096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23581" name="TextBox 35"/>
            <p:cNvSpPr txBox="1">
              <a:spLocks noChangeArrowheads="1"/>
            </p:cNvSpPr>
            <p:nvPr/>
          </p:nvSpPr>
          <p:spPr bwMode="auto">
            <a:xfrm>
              <a:off x="3617774" y="6029980"/>
              <a:ext cx="30986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Unused resources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070211" y="6105525"/>
              <a:ext cx="533396" cy="381000"/>
            </a:xfrm>
            <a:prstGeom prst="rect">
              <a:avLst/>
            </a:prstGeom>
            <a:solidFill>
              <a:srgbClr val="D9D9D9"/>
            </a:solidFill>
            <a:ln w="12700">
              <a:noFill/>
              <a:round/>
              <a:headEnd/>
              <a:tailEnd/>
            </a:ln>
            <a:effectLst>
              <a:outerShdw dist="25401" dir="2700000" rotWithShape="0">
                <a:srgbClr val="161645">
                  <a:alpha val="42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Economics of cloud model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7423E5A-3355-45DA-8EB1-700AE0A815C8}" type="slidenum">
              <a:rPr lang="en-US"/>
              <a:pPr/>
              <a:t>7</a:t>
            </a:fld>
            <a:endParaRPr lang="en-US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1295400" y="4800600"/>
            <a:ext cx="2582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Static data center</a:t>
            </a:r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5105400" y="4800600"/>
            <a:ext cx="3435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Data center in the cloud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19138" y="2211388"/>
            <a:ext cx="3700462" cy="2436812"/>
            <a:chOff x="719863" y="3048794"/>
            <a:chExt cx="3775937" cy="2455971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273" y="4115172"/>
              <a:ext cx="2134375" cy="162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42651" y="5181569"/>
              <a:ext cx="3124747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1142651" y="3962383"/>
              <a:ext cx="2667941" cy="990389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35212" y="4232780"/>
              <a:ext cx="960588" cy="3391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262673"/>
                  </a:solidFill>
                </a:rPr>
                <a:t>Demand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142651" y="3815185"/>
              <a:ext cx="2744075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575" name="TextBox 19"/>
            <p:cNvSpPr txBox="1">
              <a:spLocks noChangeArrowheads="1"/>
            </p:cNvSpPr>
            <p:nvPr/>
          </p:nvSpPr>
          <p:spPr bwMode="auto">
            <a:xfrm>
              <a:off x="3512839" y="3477181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23576" name="TextBox 22"/>
            <p:cNvSpPr txBox="1">
              <a:spLocks noChangeArrowheads="1"/>
            </p:cNvSpPr>
            <p:nvPr/>
          </p:nvSpPr>
          <p:spPr bwMode="auto">
            <a:xfrm>
              <a:off x="2443015" y="5181600"/>
              <a:ext cx="60498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Time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9863" y="3658394"/>
              <a:ext cx="415498" cy="101177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charset="0"/>
                  <a:cs typeface="ＭＳ Ｐゴシック" charset="-128"/>
                </a:rPr>
                <a:t>Resources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765675" y="2209800"/>
            <a:ext cx="3921125" cy="2438400"/>
            <a:chOff x="4766102" y="3048000"/>
            <a:chExt cx="3996898" cy="2455971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 flipV="1">
              <a:off x="4118717" y="4111257"/>
              <a:ext cx="2132985" cy="6473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188447" y="5179387"/>
              <a:ext cx="3124700" cy="159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5188447" y="3960995"/>
              <a:ext cx="2668374" cy="991342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03421" y="4766860"/>
              <a:ext cx="959579" cy="338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262673"/>
                  </a:solidFill>
                </a:rPr>
                <a:t>Demand</a:t>
              </a:r>
            </a:p>
          </p:txBody>
        </p:sp>
        <p:sp>
          <p:nvSpPr>
            <p:cNvPr id="23566" name="TextBox 30"/>
            <p:cNvSpPr txBox="1">
              <a:spLocks noChangeArrowheads="1"/>
            </p:cNvSpPr>
            <p:nvPr/>
          </p:nvSpPr>
          <p:spPr bwMode="auto">
            <a:xfrm>
              <a:off x="7753147" y="4191000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23567" name="TextBox 31"/>
            <p:cNvSpPr txBox="1">
              <a:spLocks noChangeArrowheads="1"/>
            </p:cNvSpPr>
            <p:nvPr/>
          </p:nvSpPr>
          <p:spPr bwMode="auto">
            <a:xfrm>
              <a:off x="6489254" y="5180806"/>
              <a:ext cx="60498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/>
                <a:t>Time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66102" y="3657600"/>
              <a:ext cx="415498" cy="101177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dirty="0">
                  <a:latin typeface="Arial" charset="0"/>
                  <a:cs typeface="ＭＳ Ｐゴシック" charset="-128"/>
                </a:rPr>
                <a:t>Resources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181974" y="3810695"/>
              <a:ext cx="2666756" cy="912994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1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en-US" dirty="0"/>
              <a:t>Cloud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95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Cloud providers</a:t>
            </a:r>
            <a:r>
              <a:rPr lang="en-US" sz="2400" dirty="0"/>
              <a:t>: offer hardware &amp; management tools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Many times provide system services (e.g., local OS + persistent storage + system software like compilers)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Can provide other (user-level) services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Cloud customers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</a:rPr>
              <a:t>Service providers</a:t>
            </a:r>
            <a:r>
              <a:rPr lang="en-US" sz="2000" dirty="0"/>
              <a:t>: use the cloud to provide user-level services (accessible across the Internet)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</a:rPr>
              <a:t>End users</a:t>
            </a:r>
            <a:r>
              <a:rPr lang="en-US" sz="2000" dirty="0"/>
              <a:t>: use the services offered by service 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3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Provider’s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1054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Renting an IT infrastructure to many users</a:t>
            </a:r>
          </a:p>
          <a:p>
            <a:pPr>
              <a:lnSpc>
                <a:spcPct val="120000"/>
              </a:lnSpc>
            </a:pPr>
            <a:r>
              <a:rPr lang="en-US" dirty="0"/>
              <a:t>Sharing of resources</a:t>
            </a:r>
          </a:p>
          <a:p>
            <a:pPr>
              <a:lnSpc>
                <a:spcPct val="120000"/>
              </a:lnSpc>
            </a:pPr>
            <a:r>
              <a:rPr lang="en-US" dirty="0"/>
              <a:t>Reduction of costs through scale</a:t>
            </a:r>
          </a:p>
          <a:p>
            <a:pPr>
              <a:lnSpc>
                <a:spcPct val="120000"/>
              </a:lnSpc>
            </a:pPr>
            <a:r>
              <a:rPr lang="en-US" dirty="0"/>
              <a:t>Centralized monitoring and maintenance</a:t>
            </a:r>
          </a:p>
          <a:p>
            <a:pPr>
              <a:lnSpc>
                <a:spcPct val="120000"/>
              </a:lnSpc>
            </a:pPr>
            <a:r>
              <a:rPr lang="en-US" dirty="0"/>
              <a:t>Control over software evolution</a:t>
            </a:r>
          </a:p>
          <a:p>
            <a:pPr>
              <a:lnSpc>
                <a:spcPct val="120000"/>
              </a:lnSpc>
            </a:pPr>
            <a:r>
              <a:rPr lang="en-US" dirty="0"/>
              <a:t>Control over service level agreements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D1AB1-2823-49C4-AD7F-889C04B2785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5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4255</TotalTime>
  <Words>1206</Words>
  <Application>Microsoft Macintosh PowerPoint</Application>
  <PresentationFormat>On-screen Show (4:3)</PresentationFormat>
  <Paragraphs>232</Paragraphs>
  <Slides>29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Comic Sans MS</vt:lpstr>
      <vt:lpstr>Wingdings</vt:lpstr>
      <vt:lpstr>Wingdings 2</vt:lpstr>
      <vt:lpstr>Wingdings 3</vt:lpstr>
      <vt:lpstr>Module</vt:lpstr>
      <vt:lpstr>Grad 778 – Week 11  Cloud Computing</vt:lpstr>
      <vt:lpstr>Course outline</vt:lpstr>
      <vt:lpstr>Cloud is big business</vt:lpstr>
      <vt:lpstr>What is cloud computing?</vt:lpstr>
      <vt:lpstr>How it all started</vt:lpstr>
      <vt:lpstr>Traditional data center: heavy penalty for under-provisioning</vt:lpstr>
      <vt:lpstr>Economics of cloud model</vt:lpstr>
      <vt:lpstr>Cloud entities</vt:lpstr>
      <vt:lpstr>Provider’s benefits</vt:lpstr>
      <vt:lpstr>Consumer’s benefits</vt:lpstr>
      <vt:lpstr>Cloud attributes</vt:lpstr>
      <vt:lpstr>Types of services</vt:lpstr>
      <vt:lpstr>Who manages what in IaaS, PaaS, and SaaS</vt:lpstr>
      <vt:lpstr>IaaS characteristics</vt:lpstr>
      <vt:lpstr>What exactly is a Virtual Machine (VM)?</vt:lpstr>
      <vt:lpstr>AWS IaaS: Elastic Compute Cloud (EC2)  </vt:lpstr>
      <vt:lpstr>AWS storage </vt:lpstr>
      <vt:lpstr>Regions and availability zones</vt:lpstr>
      <vt:lpstr>Login AWS management console</vt:lpstr>
      <vt:lpstr>Select AMI to create instance(s)</vt:lpstr>
      <vt:lpstr>Select instance type</vt:lpstr>
      <vt:lpstr>Review and launch</vt:lpstr>
      <vt:lpstr>Create and download key pair</vt:lpstr>
      <vt:lpstr>Instance is running</vt:lpstr>
      <vt:lpstr>Connecting to instances</vt:lpstr>
      <vt:lpstr>Connect to Linux instance (1)</vt:lpstr>
      <vt:lpstr>Connect to Linux instance (2)</vt:lpstr>
      <vt:lpstr>Illustration of security group</vt:lpstr>
      <vt:lpstr>AWS Object Detection Example</vt:lpstr>
    </vt:vector>
  </TitlesOfParts>
  <Company>New Jersey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NJIT</dc:creator>
  <cp:lastModifiedBy>Engin Arslan</cp:lastModifiedBy>
  <cp:revision>332</cp:revision>
  <dcterms:created xsi:type="dcterms:W3CDTF">2010-01-21T20:51:21Z</dcterms:created>
  <dcterms:modified xsi:type="dcterms:W3CDTF">2021-11-13T07:37:50Z</dcterms:modified>
</cp:coreProperties>
</file>