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5/25/2025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46DF-84BA-78D4-767E-DED72B71A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UK ELECTION EXIT POLL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4830-5FDD-3D14-43A1-59F95D919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9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07A5D-4B1C-8ADF-E276-87D945A3D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B8A3-8E47-2160-FC18-26A1B546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8397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6C893-6A56-A066-746F-B078541DD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16" y="1728216"/>
            <a:ext cx="4754880" cy="640080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</a:rPr>
              <a:t>Accuracy of Train data – 99.9%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</a:rPr>
              <a:t>ROC AUC Score of Train data – 99.9%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125DA-02C0-7EEB-438E-8F92354DF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129" y="1728216"/>
            <a:ext cx="4754880" cy="640080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</a:rPr>
              <a:t>Accuracy of Test data – 82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</a:rPr>
              <a:t>ROC AUC Score of Test data – 88%</a:t>
            </a:r>
            <a:endParaRPr lang="en-US" dirty="0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4FFD00EA-D097-A07D-98ED-A92B631C00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91" y="2743200"/>
            <a:ext cx="410293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F7497448-D240-673E-E186-9382F675B70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04" y="2743200"/>
            <a:ext cx="410293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3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C0FC2-FD40-B31E-CBC0-0D2AE33E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DC51-10ED-A2B1-F879-DA1EEACF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8054"/>
          </a:xfrm>
        </p:spPr>
        <p:txBody>
          <a:bodyPr/>
          <a:lstStyle/>
          <a:p>
            <a:r>
              <a:rPr lang="en-US" dirty="0"/>
              <a:t>ROC Curve for all models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1C02B8A6-B479-C7A3-EF99-883EEDF793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4" y="1712686"/>
            <a:ext cx="5675636" cy="397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88BAE95F-37BE-3C68-D73E-C948BDA1D12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2686"/>
            <a:ext cx="5675636" cy="397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6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224-D87A-0C56-2468-1E0A5A18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FE75-A6D4-8C25-D9EF-83741DAF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32030"/>
            <a:ext cx="10058400" cy="4540170"/>
          </a:xfrm>
        </p:spPr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Random Forest has the highest accuracy score of 82%. This means it correctly classifies 82% of the data points.</a:t>
            </a:r>
          </a:p>
          <a:p>
            <a:r>
              <a:rPr lang="en-US" b="0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Based on both accuracy and AUC, Random Forest is the most promising model in this case.</a:t>
            </a:r>
          </a:p>
          <a:p>
            <a:r>
              <a:rPr lang="en-US" b="0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From prediction of Random Forest model,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lang="en-US" b="0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 is getting more votes than Conservative. So,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lang="en-US" b="0" i="0" dirty="0">
                <a:solidFill>
                  <a:srgbClr val="2A2A2A"/>
                </a:solidFill>
                <a:effectLst/>
                <a:latin typeface="Arial" panose="020B0604020202020204" pitchFamily="34" charset="0"/>
              </a:rPr>
              <a:t> will win the election</a:t>
            </a:r>
          </a:p>
          <a:p>
            <a:pPr marL="0" indent="0">
              <a:buNone/>
            </a:pPr>
            <a:endParaRPr lang="en-US" b="0" i="0" dirty="0">
              <a:solidFill>
                <a:srgbClr val="2A2A2A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4994-B570-05B1-A9FA-7133DBE6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3F66-68A6-96F6-D2E9-563873F4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A2A2A"/>
                </a:solidFill>
                <a:effectLst/>
              </a:rPr>
              <a:t>Leading news channels CNBE who wants to analyze recent elections. This survey was conducted on 1525 voters with 9 variables. For this project, build a model, to predict which party a voter will vote for based on the given information, to create an exit poll that will help in predicting overall win and seats covered by a particular party.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55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E713-5338-F44C-5A38-33C66E8D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0F2D20-4BE1-AA64-7F94-1986B3F11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03373"/>
              </p:ext>
            </p:extLst>
          </p:nvPr>
        </p:nvGraphicFramePr>
        <p:xfrm>
          <a:off x="372534" y="1132114"/>
          <a:ext cx="7670799" cy="4339776"/>
        </p:xfrm>
        <a:graphic>
          <a:graphicData uri="http://schemas.openxmlformats.org/drawingml/2006/table">
            <a:tbl>
              <a:tblPr/>
              <a:tblGrid>
                <a:gridCol w="1210299">
                  <a:extLst>
                    <a:ext uri="{9D8B030D-6E8A-4147-A177-3AD203B41FA5}">
                      <a16:colId xmlns:a16="http://schemas.microsoft.com/office/drawing/2014/main" val="1494187170"/>
                    </a:ext>
                  </a:extLst>
                </a:gridCol>
                <a:gridCol w="776261">
                  <a:extLst>
                    <a:ext uri="{9D8B030D-6E8A-4147-A177-3AD203B41FA5}">
                      <a16:colId xmlns:a16="http://schemas.microsoft.com/office/drawing/2014/main" val="498934211"/>
                    </a:ext>
                  </a:extLst>
                </a:gridCol>
                <a:gridCol w="1018321">
                  <a:extLst>
                    <a:ext uri="{9D8B030D-6E8A-4147-A177-3AD203B41FA5}">
                      <a16:colId xmlns:a16="http://schemas.microsoft.com/office/drawing/2014/main" val="1879520546"/>
                    </a:ext>
                  </a:extLst>
                </a:gridCol>
                <a:gridCol w="1168566">
                  <a:extLst>
                    <a:ext uri="{9D8B030D-6E8A-4147-A177-3AD203B41FA5}">
                      <a16:colId xmlns:a16="http://schemas.microsoft.com/office/drawing/2014/main" val="599604171"/>
                    </a:ext>
                  </a:extLst>
                </a:gridCol>
                <a:gridCol w="751733">
                  <a:extLst>
                    <a:ext uri="{9D8B030D-6E8A-4147-A177-3AD203B41FA5}">
                      <a16:colId xmlns:a16="http://schemas.microsoft.com/office/drawing/2014/main" val="3093593061"/>
                    </a:ext>
                  </a:extLst>
                </a:gridCol>
                <a:gridCol w="725715">
                  <a:extLst>
                    <a:ext uri="{9D8B030D-6E8A-4147-A177-3AD203B41FA5}">
                      <a16:colId xmlns:a16="http://schemas.microsoft.com/office/drawing/2014/main" val="2040526781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1332204388"/>
                    </a:ext>
                  </a:extLst>
                </a:gridCol>
                <a:gridCol w="687044">
                  <a:extLst>
                    <a:ext uri="{9D8B030D-6E8A-4147-A177-3AD203B41FA5}">
                      <a16:colId xmlns:a16="http://schemas.microsoft.com/office/drawing/2014/main" val="2595521418"/>
                    </a:ext>
                  </a:extLst>
                </a:gridCol>
                <a:gridCol w="592632">
                  <a:extLst>
                    <a:ext uri="{9D8B030D-6E8A-4147-A177-3AD203B41FA5}">
                      <a16:colId xmlns:a16="http://schemas.microsoft.com/office/drawing/2014/main" val="2546437177"/>
                    </a:ext>
                  </a:extLst>
                </a:gridCol>
              </a:tblGrid>
              <a:tr h="542472">
                <a:tc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count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mean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std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min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25%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50%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75%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max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04717"/>
                  </a:ext>
                </a:extLst>
              </a:tr>
              <a:tr h="542472">
                <a:tc>
                  <a:txBody>
                    <a:bodyPr/>
                    <a:lstStyle/>
                    <a:p>
                      <a:r>
                        <a:rPr lang="en-US" sz="700" b="1">
                          <a:effectLst/>
                        </a:rPr>
                        <a:t>age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1525.0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54.18229508196721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15.711208571641977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41.0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53.0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67.0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93.0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79573"/>
                  </a:ext>
                </a:extLst>
              </a:tr>
              <a:tr h="542472"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effectLst/>
                        </a:rPr>
                        <a:t>economic.cond.national</a:t>
                      </a:r>
                      <a:endParaRPr lang="en-US" sz="700" b="1" dirty="0">
                        <a:effectLst/>
                      </a:endParaRP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1525.0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3.2459016393442623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0.8809692844149642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3.0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3.0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4.0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46484"/>
                  </a:ext>
                </a:extLst>
              </a:tr>
              <a:tr h="542472"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effectLst/>
                        </a:rPr>
                        <a:t>economic.cond.household</a:t>
                      </a:r>
                      <a:endParaRPr lang="en-US" sz="700" b="1" dirty="0">
                        <a:effectLst/>
                      </a:endParaRP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1525.0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3.140327868852459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0.9299513985782148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3.0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3.0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472197"/>
                  </a:ext>
                </a:extLst>
              </a:tr>
              <a:tr h="542472"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Blair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1525.0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3.3344262295081966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1.1748241123034677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4.0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4.0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01428"/>
                  </a:ext>
                </a:extLst>
              </a:tr>
              <a:tr h="542472"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Hague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1525.0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2.7468852459016393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1.2307034736168108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4.0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634150"/>
                  </a:ext>
                </a:extLst>
              </a:tr>
              <a:tr h="542472">
                <a:tc>
                  <a:txBody>
                    <a:bodyPr/>
                    <a:lstStyle/>
                    <a:p>
                      <a:r>
                        <a:rPr lang="en-US" sz="700" b="1" dirty="0">
                          <a:effectLst/>
                        </a:rPr>
                        <a:t>Europe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1525.0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6.728524590163935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3.297538370463229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4.0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6.0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10.0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11.0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207682"/>
                  </a:ext>
                </a:extLst>
              </a:tr>
              <a:tr h="542472"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effectLst/>
                        </a:rPr>
                        <a:t>political.knowledge</a:t>
                      </a:r>
                      <a:endParaRPr lang="en-US" sz="700" b="1" dirty="0">
                        <a:effectLst/>
                      </a:endParaRP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1525.0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1.5422950819672132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1.0833147486432724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0.0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0.0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3.0</a:t>
                      </a:r>
                    </a:p>
                  </a:txBody>
                  <a:tcPr marL="34329" marR="34329" marT="4768" marB="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5052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4D462-3393-A026-0F1E-003055C5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There are no null values present in the dataset.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3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F149-1646-3E79-60D1-AD817962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- 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260C0-9CBD-2129-9198-74912DD3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A2A2A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A2A2A"/>
                </a:solidFill>
                <a:effectLst/>
              </a:rPr>
              <a:t>Mean/Std 54.18 +/-15.71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A2A2A"/>
                </a:solidFill>
                <a:effectLst/>
              </a:rPr>
              <a:t>Median: 53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A2A2A"/>
                </a:solidFill>
                <a:effectLst/>
              </a:rPr>
              <a:t>Range: 24 to 93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A2A2A"/>
                </a:solidFill>
                <a:effectLst/>
              </a:rPr>
              <a:t>No outliers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A2A2A"/>
                </a:solidFill>
                <a:effectLst/>
              </a:rPr>
              <a:t>Right skewed</a:t>
            </a:r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3FD578-58D8-EEB4-5DBD-CEF17AE663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2349863"/>
            <a:ext cx="7637797" cy="213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9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8C499-680A-22BA-86BE-68B61D2F6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B02B-450D-D540-1095-66DD3EEF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- Numeric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E6B2A-198A-9C11-5DCA-ED7A1299A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4151260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rgbClr val="2A2A2A"/>
                </a:solidFill>
                <a:effectLst/>
              </a:rPr>
              <a:t>Average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2A2A2A"/>
                </a:solidFill>
                <a:effectLst/>
              </a:rPr>
              <a:t>economic.cond.national</a:t>
            </a:r>
            <a:r>
              <a:rPr lang="en-US" sz="1800" b="0" i="0" dirty="0">
                <a:solidFill>
                  <a:srgbClr val="2A2A2A"/>
                </a:solidFill>
                <a:effectLst/>
              </a:rPr>
              <a:t>: 3.25; 75% rated 3 or 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2A2A2A"/>
                </a:solidFill>
                <a:effectLst/>
              </a:rPr>
              <a:t>economic.cond.household</a:t>
            </a:r>
            <a:r>
              <a:rPr lang="en-US" sz="1800" b="0" i="0" dirty="0">
                <a:solidFill>
                  <a:srgbClr val="2A2A2A"/>
                </a:solidFill>
                <a:effectLst/>
              </a:rPr>
              <a:t>: 3.14; 71% rated 3 or 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A2A2A"/>
                </a:solidFill>
                <a:effectLst/>
              </a:rPr>
              <a:t>Blair : 3.33, 64.95% rated as good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A2A2A"/>
                </a:solidFill>
                <a:effectLst/>
              </a:rPr>
              <a:t>Hague: 2.75,43% rated as good. 57% as not good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A2A2A"/>
                </a:solidFill>
                <a:effectLst/>
              </a:rPr>
              <a:t>Europe: 6.73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2A2A2A"/>
                </a:solidFill>
                <a:effectLst/>
              </a:rPr>
              <a:t>political.knowledge</a:t>
            </a:r>
            <a:r>
              <a:rPr lang="en-US" sz="1800" b="0" i="0" dirty="0">
                <a:solidFill>
                  <a:srgbClr val="2A2A2A"/>
                </a:solidFill>
                <a:effectLst/>
              </a:rPr>
              <a:t>: 1.54</a:t>
            </a:r>
          </a:p>
          <a:p>
            <a:endParaRPr lang="en-US" sz="18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2806F03-E434-A057-A417-A51749E12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8" y="757858"/>
            <a:ext cx="7144173" cy="53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00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81ADD-44AA-CFFB-4ADD-F6984883F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55DF-EBA3-6991-A8A4-E1E31096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- Categorical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9E7A-DDFF-B832-8DCF-984E717D1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b="0" i="0" dirty="0">
                <a:solidFill>
                  <a:srgbClr val="2A2A2A"/>
                </a:solidFill>
                <a:effectLst/>
              </a:rPr>
              <a:t>Out of 1525 voters, 69.7% voted </a:t>
            </a:r>
            <a:r>
              <a:rPr lang="en-US" sz="2000" b="0" i="0" dirty="0" err="1">
                <a:solidFill>
                  <a:srgbClr val="2A2A2A"/>
                </a:solidFill>
                <a:effectLst/>
              </a:rPr>
              <a:t>Labour</a:t>
            </a:r>
            <a:r>
              <a:rPr lang="en-US" sz="2000" b="0" i="0" dirty="0">
                <a:solidFill>
                  <a:srgbClr val="2A2A2A"/>
                </a:solidFill>
                <a:effectLst/>
              </a:rPr>
              <a:t> Party and 30.3 % for Conservative party.</a:t>
            </a:r>
          </a:p>
          <a:p>
            <a:r>
              <a:rPr lang="en-US" sz="2000" b="0" i="0" dirty="0">
                <a:solidFill>
                  <a:srgbClr val="2A2A2A"/>
                </a:solidFill>
                <a:effectLst/>
              </a:rPr>
              <a:t>53% Females voters; 47% male voters</a:t>
            </a: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3CAB9B-136F-8B7E-AF28-9E09D456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1893774"/>
            <a:ext cx="7327452" cy="307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4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3CBE3-FF50-3BD3-4A96-76E9351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D8B3-6CA5-C772-25CF-610DB53B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- Categorical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2AAE-0979-82CF-A5AE-73EDBF4B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7490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A2A2A"/>
                </a:solidFill>
                <a:effectLst/>
              </a:rPr>
              <a:t>Pair plot shows slight positive correlation between the ratings of economic conditions of the nation &amp; the households.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A2A2A"/>
                </a:solidFill>
                <a:effectLst/>
              </a:rPr>
              <a:t>This slight positive correlation exists with the ratings of </a:t>
            </a:r>
            <a:r>
              <a:rPr lang="en-US" sz="2000" b="0" i="0" dirty="0" err="1">
                <a:solidFill>
                  <a:srgbClr val="2A2A2A"/>
                </a:solidFill>
                <a:effectLst/>
              </a:rPr>
              <a:t>labour</a:t>
            </a:r>
            <a:r>
              <a:rPr lang="en-US" sz="2000" b="0" i="0" dirty="0">
                <a:solidFill>
                  <a:srgbClr val="2A2A2A"/>
                </a:solidFill>
                <a:effectLst/>
              </a:rPr>
              <a:t> party leader, Tony Blair as well and</a:t>
            </a:r>
          </a:p>
          <a:p>
            <a:endParaRPr lang="en-US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B96728-1F7C-365C-73D2-6838833A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5" y="205014"/>
            <a:ext cx="6366329" cy="63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9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3755-B62B-9800-9EAB-0D95E9DF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73197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7865B-658D-39D1-E52D-FBF43EAD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2" y="1845056"/>
            <a:ext cx="4754880" cy="640080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</a:rPr>
              <a:t>Accuracy of Train data – 84%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</a:rPr>
              <a:t>ROC AUC Score of Train data – 89%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56995-9B46-AD01-077A-9263B14B1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845056"/>
            <a:ext cx="4754880" cy="640080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</a:rPr>
              <a:t>Accuracy of Test data – 82%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</a:rPr>
              <a:t>ROC AUC Score of Test data – 88%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37B9832-548E-A7BE-5F78-CFAC76FABB4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91" y="2743200"/>
            <a:ext cx="410293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3B2ACBA-C831-A74C-2992-6E2BA235699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04" y="2743200"/>
            <a:ext cx="410293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08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0F805-526F-3A93-E14B-A82D0BBCF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AFDD-0DAA-8427-6D4C-534B9726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99025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61E7-3804-708D-641E-2F00A2AD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16" y="1728216"/>
            <a:ext cx="4754880" cy="640080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</a:rPr>
              <a:t>Accuracy of Train data – 86%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</a:rPr>
              <a:t>ROC AUC Score of Train data – 91%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5FE-42FE-4BE8-C777-3FB2917E1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129" y="1683657"/>
            <a:ext cx="4754880" cy="640080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</a:rPr>
              <a:t>Accuracy of Test data – 81%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</a:rPr>
              <a:t>ROC AUC Score of Test data – 81%</a:t>
            </a: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03AABBB-2A0D-1DA9-5441-413DBD8827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91" y="2743200"/>
            <a:ext cx="410293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D3FC6DE9-8CB8-359C-36F4-52D3B390089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04" y="2743200"/>
            <a:ext cx="410293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81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2752</TotalTime>
  <Words>492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Georgia</vt:lpstr>
      <vt:lpstr>Trebuchet MS</vt:lpstr>
      <vt:lpstr>Wingdings</vt:lpstr>
      <vt:lpstr>Wood Type</vt:lpstr>
      <vt:lpstr>UK ELECTION EXIT POLL</vt:lpstr>
      <vt:lpstr>DESCRIPTION</vt:lpstr>
      <vt:lpstr>EXPLORATORY DATA ANALYSIS</vt:lpstr>
      <vt:lpstr>Univariate Analysis - Age</vt:lpstr>
      <vt:lpstr>Univariate Analysis - Numeric</vt:lpstr>
      <vt:lpstr>Univariate Analysis - Categorical</vt:lpstr>
      <vt:lpstr>Bivariate Analysis - Categorical</vt:lpstr>
      <vt:lpstr>Linear Regression</vt:lpstr>
      <vt:lpstr>Decision Tree</vt:lpstr>
      <vt:lpstr>Random Forest</vt:lpstr>
      <vt:lpstr>ROC Curve for all models</vt:lpstr>
      <vt:lpstr>Summary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Monisha Sengodan</dc:creator>
  <cp:lastModifiedBy>Monisha Sengodan</cp:lastModifiedBy>
  <cp:revision>3</cp:revision>
  <dcterms:created xsi:type="dcterms:W3CDTF">2025-05-23T02:39:34Z</dcterms:created>
  <dcterms:modified xsi:type="dcterms:W3CDTF">2025-05-25T08:00:50Z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2025-05-23T09:09:02Z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79f0c2cf-63cf-42a9-bf72-139efc7e3aa8</vt:lpwstr>
  </property>
  <property fmtid="{D5CDD505-2E9C-101B-9397-08002B2CF9AE}" pid="8" name="MSIP_Label_a0819fa7-4367-4500-ba88-dd630d977609_ContentBits">
    <vt:lpwstr>0</vt:lpwstr>
  </property>
  <property fmtid="{D5CDD505-2E9C-101B-9397-08002B2CF9AE}" pid="9" name="MSIP_Label_a0819fa7-4367-4500-ba88-dd630d977609_Tag">
    <vt:lpwstr>10, 3, 0, 1</vt:lpwstr>
  </property>
</Properties>
</file>