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8"/>
  </p:notesMasterIdLst>
  <p:sldIdLst>
    <p:sldId id="257" r:id="rId2"/>
    <p:sldId id="258" r:id="rId3"/>
    <p:sldId id="259" r:id="rId4"/>
    <p:sldId id="264"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5F599-66A7-4605-B728-57150DA67919}" type="datetimeFigureOut">
              <a:rPr lang="en-US" smtClean="0"/>
              <a:t>5/25/2025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9EACB-D207-4F37-BD26-A5143637A759}" type="slidenum">
              <a:rPr lang="en-US" smtClean="0"/>
              <a:t>‹#›</a:t>
            </a:fld>
            <a:endParaRPr lang="en-US"/>
          </a:p>
        </p:txBody>
      </p:sp>
    </p:spTree>
    <p:extLst>
      <p:ext uri="{BB962C8B-B14F-4D97-AF65-F5344CB8AC3E}">
        <p14:creationId xmlns:p14="http://schemas.microsoft.com/office/powerpoint/2010/main" val="254543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4893A3-CBA7-4A38-98AF-FD686BBE41C0}" type="slidenum">
              <a:rPr lang="en-US" smtClean="0"/>
              <a:t>1</a:t>
            </a:fld>
            <a:endParaRPr lang="en-US"/>
          </a:p>
        </p:txBody>
      </p:sp>
    </p:spTree>
    <p:extLst>
      <p:ext uri="{BB962C8B-B14F-4D97-AF65-F5344CB8AC3E}">
        <p14:creationId xmlns:p14="http://schemas.microsoft.com/office/powerpoint/2010/main" val="2727791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2" r:id="rId1"/>
    <p:sldLayoutId id="2147483841" r:id="rId2"/>
  </p:sldLayoutIdLst>
  <p:hf sldNum="0" hdr="0" ftr="0" dt="0"/>
  <p:txStyles>
    <p:titleStyle>
      <a:lvl1pPr algn="l" defTabSz="914400" rtl="0" eaLnBrk="1" latinLnBrk="0" hangingPunct="1">
        <a:lnSpc>
          <a:spcPct val="90000"/>
        </a:lnSpc>
        <a:spcBef>
          <a:spcPct val="0"/>
        </a:spcBef>
        <a:buNone/>
        <a:defRPr sz="5400" kern="1200" cap="all" baseline="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25E0-4DBD-9CA7-7965-29F11F9C26A0}"/>
              </a:ext>
            </a:extLst>
          </p:cNvPr>
          <p:cNvSpPr>
            <a:spLocks noGrp="1"/>
          </p:cNvSpPr>
          <p:nvPr>
            <p:ph type="ctrTitle"/>
          </p:nvPr>
        </p:nvSpPr>
        <p:spPr/>
        <p:txBody>
          <a:bodyPr/>
          <a:lstStyle/>
          <a:p>
            <a:r>
              <a:rPr lang="en-US" dirty="0"/>
              <a:t>USER PHONE REVIEW</a:t>
            </a:r>
          </a:p>
        </p:txBody>
      </p:sp>
      <p:sp>
        <p:nvSpPr>
          <p:cNvPr id="3" name="Subtitle 2">
            <a:extLst>
              <a:ext uri="{FF2B5EF4-FFF2-40B4-BE49-F238E27FC236}">
                <a16:creationId xmlns:a16="http://schemas.microsoft.com/office/drawing/2014/main" id="{647103BD-FE35-66BD-558B-844638510D70}"/>
              </a:ext>
            </a:extLst>
          </p:cNvPr>
          <p:cNvSpPr>
            <a:spLocks noGrp="1"/>
          </p:cNvSpPr>
          <p:nvPr>
            <p:ph type="subTitle" idx="1"/>
          </p:nvPr>
        </p:nvSpPr>
        <p:spPr/>
        <p:txBody>
          <a:bodyPr/>
          <a:lstStyle/>
          <a:p>
            <a:r>
              <a:rPr lang="en-US" dirty="0"/>
              <a:t>Recommendation Systems</a:t>
            </a:r>
          </a:p>
        </p:txBody>
      </p:sp>
    </p:spTree>
    <p:extLst>
      <p:ext uri="{BB962C8B-B14F-4D97-AF65-F5344CB8AC3E}">
        <p14:creationId xmlns:p14="http://schemas.microsoft.com/office/powerpoint/2010/main" val="59207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1553-2623-4B6D-FFCE-CD813D6C9EA5}"/>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0370AB78-4B52-A644-5A6A-A8720433E1CD}"/>
              </a:ext>
            </a:extLst>
          </p:cNvPr>
          <p:cNvSpPr>
            <a:spLocks noGrp="1"/>
          </p:cNvSpPr>
          <p:nvPr>
            <p:ph idx="1"/>
          </p:nvPr>
        </p:nvSpPr>
        <p:spPr/>
        <p:txBody>
          <a:bodyPr/>
          <a:lstStyle/>
          <a:p>
            <a:pPr marL="0" indent="0">
              <a:buNone/>
            </a:pPr>
            <a:r>
              <a:rPr lang="en-US" dirty="0"/>
              <a:t>India is the second largest market globally for smartphones after China. About 134 million smartphones were sold across India in the year 2017 and is estimated to increase to about 442 million in 2022. India ranked second in the average time spent on mobile web by smartphone users across Asia Pacific. The combination of very high sales volumes and the average smartphone consumer behavior has made India a very attractive market for foreign vendors. As per Consumer behavior, 97% of consumers turn to a search engine when they are buying a product vs. 15% who turn to social media. If a seller succeeds to publish smartphones based on user’s behavior/choice at the right place, there are 90% chances that user will enquire for the same. This project is targeted to build a recommendation system based on individual consumer’s behavior or choice</a:t>
            </a:r>
          </a:p>
          <a:p>
            <a:pPr marL="0" indent="0">
              <a:buNone/>
            </a:pPr>
            <a:endParaRPr lang="en-US" dirty="0"/>
          </a:p>
        </p:txBody>
      </p:sp>
    </p:spTree>
    <p:extLst>
      <p:ext uri="{BB962C8B-B14F-4D97-AF65-F5344CB8AC3E}">
        <p14:creationId xmlns:p14="http://schemas.microsoft.com/office/powerpoint/2010/main" val="95489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4ECB9-0F4A-059D-F837-1E2FAB50A0E6}"/>
              </a:ext>
            </a:extLst>
          </p:cNvPr>
          <p:cNvSpPr>
            <a:spLocks noGrp="1"/>
          </p:cNvSpPr>
          <p:nvPr>
            <p:ph type="title"/>
          </p:nvPr>
        </p:nvSpPr>
        <p:spPr>
          <a:xfrm>
            <a:off x="8156350" y="484632"/>
            <a:ext cx="3544035" cy="1609344"/>
          </a:xfrm>
          <a:ln>
            <a:noFill/>
          </a:ln>
        </p:spPr>
        <p:txBody>
          <a:bodyPr>
            <a:normAutofit/>
          </a:bodyPr>
          <a:lstStyle/>
          <a:p>
            <a:r>
              <a:rPr lang="en-US" sz="3200" dirty="0"/>
              <a:t>EXPLORATORY DATA ANALYSIS</a:t>
            </a:r>
          </a:p>
        </p:txBody>
      </p:sp>
      <p:sp>
        <p:nvSpPr>
          <p:cNvPr id="23" name="Content Placeholder 6">
            <a:extLst>
              <a:ext uri="{FF2B5EF4-FFF2-40B4-BE49-F238E27FC236}">
                <a16:creationId xmlns:a16="http://schemas.microsoft.com/office/drawing/2014/main" id="{D5F07D4C-5079-998F-193E-C709223668A3}"/>
              </a:ext>
            </a:extLst>
          </p:cNvPr>
          <p:cNvSpPr>
            <a:spLocks noGrp="1"/>
          </p:cNvSpPr>
          <p:nvPr>
            <p:ph idx="1"/>
          </p:nvPr>
        </p:nvSpPr>
        <p:spPr>
          <a:xfrm>
            <a:off x="8156351" y="2121408"/>
            <a:ext cx="3544034" cy="4050792"/>
          </a:xfrm>
        </p:spPr>
        <p:txBody>
          <a:bodyPr>
            <a:normAutofit/>
          </a:bodyPr>
          <a:lstStyle/>
          <a:p>
            <a:r>
              <a:rPr lang="en-US" sz="1600" dirty="0"/>
              <a:t>Descriptive statistics</a:t>
            </a:r>
          </a:p>
          <a:p>
            <a:r>
              <a:rPr lang="en-US" sz="1600" dirty="0"/>
              <a:t>Null values in numerical columns are present in the dataset and replaced by median.</a:t>
            </a:r>
          </a:p>
          <a:p>
            <a:r>
              <a:rPr lang="en-US" sz="1600" dirty="0"/>
              <a:t>Null values in categorical columns are replaced</a:t>
            </a:r>
          </a:p>
          <a:p>
            <a:r>
              <a:rPr lang="en-US" sz="1600" dirty="0"/>
              <a:t>Duplicates were removed</a:t>
            </a:r>
          </a:p>
        </p:txBody>
      </p:sp>
      <p:grpSp>
        <p:nvGrpSpPr>
          <p:cNvPr id="20" name="Group 1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10" name="Table 9">
            <a:extLst>
              <a:ext uri="{FF2B5EF4-FFF2-40B4-BE49-F238E27FC236}">
                <a16:creationId xmlns:a16="http://schemas.microsoft.com/office/drawing/2014/main" id="{F9299269-4B2E-5CD7-AB04-1F9137BAC5A0}"/>
              </a:ext>
            </a:extLst>
          </p:cNvPr>
          <p:cNvGraphicFramePr>
            <a:graphicFrameLocks noGrp="1"/>
          </p:cNvGraphicFramePr>
          <p:nvPr>
            <p:extLst>
              <p:ext uri="{D42A27DB-BD31-4B8C-83A1-F6EECF244321}">
                <p14:modId xmlns:p14="http://schemas.microsoft.com/office/powerpoint/2010/main" val="57415672"/>
              </p:ext>
            </p:extLst>
          </p:nvPr>
        </p:nvGraphicFramePr>
        <p:xfrm>
          <a:off x="491614" y="1068636"/>
          <a:ext cx="6382911" cy="4700970"/>
        </p:xfrm>
        <a:graphic>
          <a:graphicData uri="http://schemas.openxmlformats.org/drawingml/2006/table">
            <a:tbl>
              <a:tblPr/>
              <a:tblGrid>
                <a:gridCol w="1025991">
                  <a:extLst>
                    <a:ext uri="{9D8B030D-6E8A-4147-A177-3AD203B41FA5}">
                      <a16:colId xmlns:a16="http://schemas.microsoft.com/office/drawing/2014/main" val="249975456"/>
                    </a:ext>
                  </a:extLst>
                </a:gridCol>
                <a:gridCol w="2678460">
                  <a:extLst>
                    <a:ext uri="{9D8B030D-6E8A-4147-A177-3AD203B41FA5}">
                      <a16:colId xmlns:a16="http://schemas.microsoft.com/office/drawing/2014/main" val="818951136"/>
                    </a:ext>
                  </a:extLst>
                </a:gridCol>
                <a:gridCol w="2678460">
                  <a:extLst>
                    <a:ext uri="{9D8B030D-6E8A-4147-A177-3AD203B41FA5}">
                      <a16:colId xmlns:a16="http://schemas.microsoft.com/office/drawing/2014/main" val="68116040"/>
                    </a:ext>
                  </a:extLst>
                </a:gridCol>
              </a:tblGrid>
              <a:tr h="522330">
                <a:tc>
                  <a:txBody>
                    <a:bodyPr/>
                    <a:lstStyle/>
                    <a:p>
                      <a:endParaRPr lang="en-US" dirty="0">
                        <a:effectLst/>
                      </a:endParaRP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1" dirty="0">
                          <a:effectLst/>
                        </a:rPr>
                        <a:t>score</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b="1" dirty="0" err="1">
                          <a:effectLst/>
                        </a:rPr>
                        <a:t>score_max</a:t>
                      </a:r>
                      <a:endParaRPr lang="en-US" b="1" dirty="0">
                        <a:effectLst/>
                      </a:endParaRP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50939871"/>
                  </a:ext>
                </a:extLst>
              </a:tr>
              <a:tr h="522330">
                <a:tc>
                  <a:txBody>
                    <a:bodyPr/>
                    <a:lstStyle/>
                    <a:p>
                      <a:r>
                        <a:rPr lang="en-US" b="1">
                          <a:effectLst/>
                        </a:rPr>
                        <a:t>count</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tc>
                  <a:txBody>
                    <a:bodyPr/>
                    <a:lstStyle/>
                    <a:p>
                      <a:pPr algn="r"/>
                      <a:r>
                        <a:rPr lang="en-US" dirty="0">
                          <a:effectLst/>
                        </a:rPr>
                        <a:t>1408675.0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tc>
                  <a:txBody>
                    <a:bodyPr/>
                    <a:lstStyle/>
                    <a:p>
                      <a:pPr algn="r"/>
                      <a:r>
                        <a:rPr lang="en-US" dirty="0">
                          <a:effectLst/>
                        </a:rPr>
                        <a:t>1408675.0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extLst>
                  <a:ext uri="{0D108BD9-81ED-4DB2-BD59-A6C34878D82A}">
                    <a16:rowId xmlns:a16="http://schemas.microsoft.com/office/drawing/2014/main" val="386779584"/>
                  </a:ext>
                </a:extLst>
              </a:tr>
              <a:tr h="522330">
                <a:tc>
                  <a:txBody>
                    <a:bodyPr/>
                    <a:lstStyle/>
                    <a:p>
                      <a:r>
                        <a:rPr lang="en-US" b="1" dirty="0">
                          <a:effectLst/>
                        </a:rPr>
                        <a:t>mean</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tc>
                  <a:txBody>
                    <a:bodyPr/>
                    <a:lstStyle/>
                    <a:p>
                      <a:pPr algn="r"/>
                      <a:r>
                        <a:rPr lang="en-US" dirty="0">
                          <a:effectLst/>
                        </a:rPr>
                        <a:t>8.05172662253536</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tc>
                  <a:txBody>
                    <a:bodyPr/>
                    <a:lstStyle/>
                    <a:p>
                      <a:pPr algn="r"/>
                      <a:r>
                        <a:rPr lang="en-US" dirty="0">
                          <a:effectLst/>
                        </a:rPr>
                        <a:t>10.0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extLst>
                  <a:ext uri="{0D108BD9-81ED-4DB2-BD59-A6C34878D82A}">
                    <a16:rowId xmlns:a16="http://schemas.microsoft.com/office/drawing/2014/main" val="41302717"/>
                  </a:ext>
                </a:extLst>
              </a:tr>
              <a:tr h="522330">
                <a:tc>
                  <a:txBody>
                    <a:bodyPr/>
                    <a:lstStyle/>
                    <a:p>
                      <a:r>
                        <a:rPr lang="en-US" b="1" dirty="0">
                          <a:effectLst/>
                        </a:rPr>
                        <a:t>std</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tc>
                  <a:txBody>
                    <a:bodyPr/>
                    <a:lstStyle/>
                    <a:p>
                      <a:pPr algn="r"/>
                      <a:r>
                        <a:rPr lang="en-US" dirty="0">
                          <a:effectLst/>
                        </a:rPr>
                        <a:t>2.566948432420255</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tc>
                  <a:txBody>
                    <a:bodyPr/>
                    <a:lstStyle/>
                    <a:p>
                      <a:pPr algn="r"/>
                      <a:r>
                        <a:rPr lang="en-US" dirty="0">
                          <a:effectLst/>
                        </a:rPr>
                        <a:t>0.0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extLst>
                  <a:ext uri="{0D108BD9-81ED-4DB2-BD59-A6C34878D82A}">
                    <a16:rowId xmlns:a16="http://schemas.microsoft.com/office/drawing/2014/main" val="2712810140"/>
                  </a:ext>
                </a:extLst>
              </a:tr>
              <a:tr h="522330">
                <a:tc>
                  <a:txBody>
                    <a:bodyPr/>
                    <a:lstStyle/>
                    <a:p>
                      <a:r>
                        <a:rPr lang="en-US" b="1" dirty="0">
                          <a:effectLst/>
                        </a:rPr>
                        <a:t>min</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tc>
                  <a:txBody>
                    <a:bodyPr/>
                    <a:lstStyle/>
                    <a:p>
                      <a:pPr algn="r"/>
                      <a:r>
                        <a:rPr lang="en-US" dirty="0">
                          <a:effectLst/>
                        </a:rPr>
                        <a:t>0.0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tc>
                  <a:txBody>
                    <a:bodyPr/>
                    <a:lstStyle/>
                    <a:p>
                      <a:pPr algn="r"/>
                      <a:r>
                        <a:rPr lang="en-US" dirty="0">
                          <a:effectLst/>
                        </a:rPr>
                        <a:t>10.0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extLst>
                  <a:ext uri="{0D108BD9-81ED-4DB2-BD59-A6C34878D82A}">
                    <a16:rowId xmlns:a16="http://schemas.microsoft.com/office/drawing/2014/main" val="3396171793"/>
                  </a:ext>
                </a:extLst>
              </a:tr>
              <a:tr h="522330">
                <a:tc>
                  <a:txBody>
                    <a:bodyPr/>
                    <a:lstStyle/>
                    <a:p>
                      <a:r>
                        <a:rPr lang="en-US" b="1" dirty="0">
                          <a:effectLst/>
                        </a:rPr>
                        <a:t>25%</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tc>
                  <a:txBody>
                    <a:bodyPr/>
                    <a:lstStyle/>
                    <a:p>
                      <a:pPr algn="r"/>
                      <a:r>
                        <a:rPr lang="en-US" dirty="0">
                          <a:effectLst/>
                        </a:rPr>
                        <a:t>8.0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tc>
                  <a:txBody>
                    <a:bodyPr/>
                    <a:lstStyle/>
                    <a:p>
                      <a:pPr algn="r"/>
                      <a:r>
                        <a:rPr lang="en-US" dirty="0">
                          <a:effectLst/>
                        </a:rPr>
                        <a:t>10.0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extLst>
                  <a:ext uri="{0D108BD9-81ED-4DB2-BD59-A6C34878D82A}">
                    <a16:rowId xmlns:a16="http://schemas.microsoft.com/office/drawing/2014/main" val="4111421882"/>
                  </a:ext>
                </a:extLst>
              </a:tr>
              <a:tr h="522330">
                <a:tc>
                  <a:txBody>
                    <a:bodyPr/>
                    <a:lstStyle/>
                    <a:p>
                      <a:r>
                        <a:rPr lang="en-US" b="1" dirty="0">
                          <a:effectLst/>
                        </a:rPr>
                        <a:t>50%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tc>
                  <a:txBody>
                    <a:bodyPr/>
                    <a:lstStyle/>
                    <a:p>
                      <a:pPr algn="r"/>
                      <a:r>
                        <a:rPr lang="en-US" dirty="0">
                          <a:effectLst/>
                        </a:rPr>
                        <a:t>9.0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tc>
                  <a:txBody>
                    <a:bodyPr/>
                    <a:lstStyle/>
                    <a:p>
                      <a:pPr algn="r"/>
                      <a:r>
                        <a:rPr lang="en-US" dirty="0">
                          <a:effectLst/>
                        </a:rPr>
                        <a:t>10.0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7F7F7"/>
                    </a:solidFill>
                  </a:tcPr>
                </a:tc>
                <a:extLst>
                  <a:ext uri="{0D108BD9-81ED-4DB2-BD59-A6C34878D82A}">
                    <a16:rowId xmlns:a16="http://schemas.microsoft.com/office/drawing/2014/main" val="992983526"/>
                  </a:ext>
                </a:extLst>
              </a:tr>
              <a:tr h="522330">
                <a:tc>
                  <a:txBody>
                    <a:bodyPr/>
                    <a:lstStyle/>
                    <a:p>
                      <a:r>
                        <a:rPr lang="en-US" b="1" dirty="0">
                          <a:effectLst/>
                        </a:rPr>
                        <a:t>75%</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tc>
                  <a:txBody>
                    <a:bodyPr/>
                    <a:lstStyle/>
                    <a:p>
                      <a:pPr algn="r"/>
                      <a:r>
                        <a:rPr lang="en-US" dirty="0">
                          <a:effectLst/>
                        </a:rPr>
                        <a:t>10.0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tc>
                  <a:txBody>
                    <a:bodyPr/>
                    <a:lstStyle/>
                    <a:p>
                      <a:pPr algn="r"/>
                      <a:r>
                        <a:rPr lang="en-US" dirty="0">
                          <a:effectLst/>
                        </a:rPr>
                        <a:t>10.0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rgbClr val="DADADA"/>
                      </a:solidFill>
                      <a:prstDash val="solid"/>
                      <a:round/>
                      <a:headEnd type="none" w="med" len="med"/>
                      <a:tailEnd type="none" w="med" len="med"/>
                    </a:lnB>
                    <a:solidFill>
                      <a:srgbClr val="FFFFFF"/>
                    </a:solidFill>
                  </a:tcPr>
                </a:tc>
                <a:extLst>
                  <a:ext uri="{0D108BD9-81ED-4DB2-BD59-A6C34878D82A}">
                    <a16:rowId xmlns:a16="http://schemas.microsoft.com/office/drawing/2014/main" val="3815407428"/>
                  </a:ext>
                </a:extLst>
              </a:tr>
              <a:tr h="522330">
                <a:tc>
                  <a:txBody>
                    <a:bodyPr/>
                    <a:lstStyle/>
                    <a:p>
                      <a:r>
                        <a:rPr lang="en-US" b="1" dirty="0">
                          <a:effectLst/>
                        </a:rPr>
                        <a:t>max</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r"/>
                      <a:r>
                        <a:rPr lang="en-US" dirty="0">
                          <a:effectLst/>
                        </a:rPr>
                        <a:t>10.0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r"/>
                      <a:r>
                        <a:rPr lang="en-US" dirty="0">
                          <a:effectLst/>
                        </a:rPr>
                        <a:t>10.0</a:t>
                      </a:r>
                    </a:p>
                  </a:txBody>
                  <a:tcPr marT="12700" marB="12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DADADA"/>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2131182385"/>
                  </a:ext>
                </a:extLst>
              </a:tr>
            </a:tbl>
          </a:graphicData>
        </a:graphic>
      </p:graphicFrame>
    </p:spTree>
    <p:extLst>
      <p:ext uri="{BB962C8B-B14F-4D97-AF65-F5344CB8AC3E}">
        <p14:creationId xmlns:p14="http://schemas.microsoft.com/office/powerpoint/2010/main" val="2086449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7CA5A-B71C-5584-770F-58EE17CD8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7C3F8-FB69-717E-6CFF-B4455260F30C}"/>
              </a:ext>
            </a:extLst>
          </p:cNvPr>
          <p:cNvSpPr>
            <a:spLocks noGrp="1"/>
          </p:cNvSpPr>
          <p:nvPr>
            <p:ph type="title"/>
          </p:nvPr>
        </p:nvSpPr>
        <p:spPr>
          <a:xfrm>
            <a:off x="1069848" y="484632"/>
            <a:ext cx="10058400" cy="936544"/>
          </a:xfrm>
        </p:spPr>
        <p:txBody>
          <a:bodyPr/>
          <a:lstStyle/>
          <a:p>
            <a:r>
              <a:rPr lang="en-US" dirty="0"/>
              <a:t>Popularity BASED MODEL</a:t>
            </a:r>
          </a:p>
        </p:txBody>
      </p:sp>
      <p:sp>
        <p:nvSpPr>
          <p:cNvPr id="3" name="Content Placeholder 2">
            <a:extLst>
              <a:ext uri="{FF2B5EF4-FFF2-40B4-BE49-F238E27FC236}">
                <a16:creationId xmlns:a16="http://schemas.microsoft.com/office/drawing/2014/main" id="{71ECB0C7-A733-8198-51E7-330574B12F55}"/>
              </a:ext>
            </a:extLst>
          </p:cNvPr>
          <p:cNvSpPr>
            <a:spLocks noGrp="1"/>
          </p:cNvSpPr>
          <p:nvPr>
            <p:ph idx="1"/>
          </p:nvPr>
        </p:nvSpPr>
        <p:spPr>
          <a:xfrm>
            <a:off x="1069848" y="1322024"/>
            <a:ext cx="10058400" cy="4850176"/>
          </a:xfrm>
        </p:spPr>
        <p:txBody>
          <a:bodyPr>
            <a:normAutofit lnSpcReduction="10000"/>
          </a:bodyPr>
          <a:lstStyle/>
          <a:p>
            <a:pPr marL="0" indent="0">
              <a:buNone/>
            </a:pPr>
            <a:r>
              <a:rPr lang="en-US" sz="1800" b="1" dirty="0"/>
              <a:t>Most Rated phones</a:t>
            </a:r>
          </a:p>
          <a:p>
            <a:pPr marL="0" indent="0">
              <a:buNone/>
            </a:pPr>
            <a:r>
              <a:rPr lang="en-US" sz="1400" i="0" dirty="0">
                <a:solidFill>
                  <a:srgbClr val="1F1F1F"/>
                </a:solidFill>
                <a:effectLst/>
              </a:rPr>
              <a:t>Lenovo Vibe K4 Note (White,16GB)</a:t>
            </a:r>
          </a:p>
          <a:p>
            <a:pPr marL="0" indent="0">
              <a:buNone/>
            </a:pPr>
            <a:r>
              <a:rPr lang="en-US" sz="1400" dirty="0">
                <a:solidFill>
                  <a:srgbClr val="1F1F1F"/>
                </a:solidFill>
              </a:rPr>
              <a:t>Lenovo Vibe K4 Note (Black, 16GB)</a:t>
            </a:r>
          </a:p>
          <a:p>
            <a:pPr marL="0" indent="0">
              <a:buNone/>
            </a:pPr>
            <a:r>
              <a:rPr lang="fr-FR" sz="1400" dirty="0" err="1">
                <a:solidFill>
                  <a:srgbClr val="1F1F1F"/>
                </a:solidFill>
              </a:rPr>
              <a:t>OnePlus</a:t>
            </a:r>
            <a:r>
              <a:rPr lang="fr-FR" sz="1400" dirty="0">
                <a:solidFill>
                  <a:srgbClr val="1F1F1F"/>
                </a:solidFill>
              </a:rPr>
              <a:t> 3 (Graphite, 64 GB)</a:t>
            </a:r>
            <a:endParaRPr lang="en-US" sz="1400" b="1" dirty="0"/>
          </a:p>
          <a:p>
            <a:pPr marL="0" indent="0">
              <a:buNone/>
            </a:pPr>
            <a:r>
              <a:rPr lang="en-US" sz="1800" b="1" dirty="0"/>
              <a:t>Users with most number of reviews</a:t>
            </a:r>
          </a:p>
          <a:p>
            <a:pPr marL="0" indent="0">
              <a:buNone/>
            </a:pPr>
            <a:r>
              <a:rPr lang="en-US" sz="1400" dirty="0">
                <a:solidFill>
                  <a:srgbClr val="1F1F1F"/>
                </a:solidFill>
              </a:rPr>
              <a:t>Amazon Customer</a:t>
            </a:r>
          </a:p>
          <a:p>
            <a:pPr marL="0" indent="0">
              <a:buNone/>
            </a:pPr>
            <a:r>
              <a:rPr lang="en-US" sz="1400" dirty="0" err="1">
                <a:solidFill>
                  <a:srgbClr val="1F1F1F"/>
                </a:solidFill>
              </a:rPr>
              <a:t>Cliente</a:t>
            </a:r>
            <a:r>
              <a:rPr lang="en-US" sz="1400" dirty="0">
                <a:solidFill>
                  <a:srgbClr val="1F1F1F"/>
                </a:solidFill>
              </a:rPr>
              <a:t> Amazon</a:t>
            </a:r>
          </a:p>
          <a:p>
            <a:pPr marL="0" indent="0">
              <a:buNone/>
            </a:pPr>
            <a:r>
              <a:rPr lang="en-US" sz="1400" dirty="0">
                <a:solidFill>
                  <a:srgbClr val="1F1F1F"/>
                </a:solidFill>
              </a:rPr>
              <a:t>e-bit</a:t>
            </a:r>
            <a:endParaRPr lang="en-US" sz="1400" dirty="0"/>
          </a:p>
          <a:p>
            <a:pPr marL="0" indent="0">
              <a:buNone/>
            </a:pPr>
            <a:r>
              <a:rPr lang="en-US" sz="1800" b="1" dirty="0"/>
              <a:t>Popularity based mode recommends</a:t>
            </a:r>
          </a:p>
          <a:p>
            <a:pPr marL="0" indent="0">
              <a:buNone/>
            </a:pPr>
            <a:r>
              <a:rPr lang="en-US" sz="1400" dirty="0">
                <a:solidFill>
                  <a:srgbClr val="1F1F1F"/>
                </a:solidFill>
              </a:rPr>
              <a:t>Motorola Smartphone Motorola Moto X</a:t>
            </a:r>
          </a:p>
          <a:p>
            <a:pPr marL="0" indent="0">
              <a:buNone/>
            </a:pPr>
            <a:r>
              <a:rPr lang="it-IT" sz="1400" dirty="0">
                <a:solidFill>
                  <a:srgbClr val="1F1F1F"/>
                </a:solidFill>
              </a:rPr>
              <a:t>Motorola Smartphone Motorola Moto G Dual Chip</a:t>
            </a:r>
          </a:p>
          <a:p>
            <a:pPr marL="0" indent="0">
              <a:buNone/>
            </a:pPr>
            <a:r>
              <a:rPr lang="en-US" sz="1400" dirty="0">
                <a:solidFill>
                  <a:srgbClr val="1F1F1F"/>
                </a:solidFill>
              </a:rPr>
              <a:t>Samsung Galaxy Note5</a:t>
            </a:r>
          </a:p>
          <a:p>
            <a:pPr marL="0" indent="0">
              <a:buNone/>
            </a:pPr>
            <a:r>
              <a:rPr lang="en-US" sz="1400" dirty="0">
                <a:solidFill>
                  <a:srgbClr val="1F1F1F"/>
                </a:solidFill>
              </a:rPr>
              <a:t>Samsung Smartphone Dual Chip Samsung Galaxy SIII Duos</a:t>
            </a:r>
          </a:p>
          <a:p>
            <a:pPr marL="0" indent="0">
              <a:buNone/>
            </a:pPr>
            <a:r>
              <a:rPr lang="en-US" sz="1400" dirty="0">
                <a:solidFill>
                  <a:srgbClr val="1F1F1F"/>
                </a:solidFill>
              </a:rPr>
              <a:t>Samsung Smartphone Galaxy Win Duos</a:t>
            </a:r>
          </a:p>
        </p:txBody>
      </p:sp>
    </p:spTree>
    <p:extLst>
      <p:ext uri="{BB962C8B-B14F-4D97-AF65-F5344CB8AC3E}">
        <p14:creationId xmlns:p14="http://schemas.microsoft.com/office/powerpoint/2010/main" val="9643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4ECB9-0F4A-059D-F837-1E2FAB50A0E6}"/>
              </a:ext>
            </a:extLst>
          </p:cNvPr>
          <p:cNvSpPr>
            <a:spLocks noGrp="1"/>
          </p:cNvSpPr>
          <p:nvPr>
            <p:ph type="title"/>
          </p:nvPr>
        </p:nvSpPr>
        <p:spPr>
          <a:xfrm>
            <a:off x="8156350" y="484632"/>
            <a:ext cx="3544035" cy="1609344"/>
          </a:xfrm>
          <a:ln>
            <a:noFill/>
          </a:ln>
        </p:spPr>
        <p:txBody>
          <a:bodyPr>
            <a:normAutofit/>
          </a:bodyPr>
          <a:lstStyle/>
          <a:p>
            <a:r>
              <a:rPr lang="en-US" sz="3200" dirty="0"/>
              <a:t>Collaborative filtering model</a:t>
            </a:r>
          </a:p>
        </p:txBody>
      </p:sp>
      <p:sp>
        <p:nvSpPr>
          <p:cNvPr id="23" name="Content Placeholder 6">
            <a:extLst>
              <a:ext uri="{FF2B5EF4-FFF2-40B4-BE49-F238E27FC236}">
                <a16:creationId xmlns:a16="http://schemas.microsoft.com/office/drawing/2014/main" id="{D5F07D4C-5079-998F-193E-C709223668A3}"/>
              </a:ext>
            </a:extLst>
          </p:cNvPr>
          <p:cNvSpPr>
            <a:spLocks noGrp="1"/>
          </p:cNvSpPr>
          <p:nvPr>
            <p:ph idx="1"/>
          </p:nvPr>
        </p:nvSpPr>
        <p:spPr>
          <a:xfrm>
            <a:off x="8156351" y="2121408"/>
            <a:ext cx="3544034" cy="4050792"/>
          </a:xfrm>
        </p:spPr>
        <p:txBody>
          <a:bodyPr>
            <a:normAutofit/>
          </a:bodyPr>
          <a:lstStyle/>
          <a:p>
            <a:pPr algn="l">
              <a:spcBef>
                <a:spcPts val="1089"/>
              </a:spcBef>
              <a:spcAft>
                <a:spcPts val="726"/>
              </a:spcAft>
            </a:pPr>
            <a:r>
              <a:rPr lang="en-US" sz="1800" b="0" i="0" dirty="0">
                <a:effectLst/>
              </a:rPr>
              <a:t>Based on collaborative filtering model, KNN User (score 2.88 ) is giving better performance compared to SVD(2.83) and KNN Item - 2.85)</a:t>
            </a:r>
          </a:p>
        </p:txBody>
      </p:sp>
      <p:grpSp>
        <p:nvGrpSpPr>
          <p:cNvPr id="20" name="Group 1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074" name="Picture 2">
            <a:extLst>
              <a:ext uri="{FF2B5EF4-FFF2-40B4-BE49-F238E27FC236}">
                <a16:creationId xmlns:a16="http://schemas.microsoft.com/office/drawing/2014/main" id="{E7098601-DF35-F965-0FCB-A061AB07E1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89" y="643803"/>
            <a:ext cx="7004607" cy="5570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80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4ECB9-0F4A-059D-F837-1E2FAB50A0E6}"/>
              </a:ext>
            </a:extLst>
          </p:cNvPr>
          <p:cNvSpPr>
            <a:spLocks noGrp="1"/>
          </p:cNvSpPr>
          <p:nvPr>
            <p:ph type="title"/>
          </p:nvPr>
        </p:nvSpPr>
        <p:spPr>
          <a:xfrm>
            <a:off x="8156350" y="484632"/>
            <a:ext cx="3544035" cy="1609344"/>
          </a:xfrm>
          <a:ln>
            <a:noFill/>
          </a:ln>
        </p:spPr>
        <p:txBody>
          <a:bodyPr>
            <a:normAutofit/>
          </a:bodyPr>
          <a:lstStyle/>
          <a:p>
            <a:r>
              <a:rPr lang="en-US" sz="3200" dirty="0"/>
              <a:t>CROSS VALIDATION</a:t>
            </a:r>
          </a:p>
        </p:txBody>
      </p:sp>
      <p:sp>
        <p:nvSpPr>
          <p:cNvPr id="23" name="Content Placeholder 6">
            <a:extLst>
              <a:ext uri="{FF2B5EF4-FFF2-40B4-BE49-F238E27FC236}">
                <a16:creationId xmlns:a16="http://schemas.microsoft.com/office/drawing/2014/main" id="{D5F07D4C-5079-998F-193E-C709223668A3}"/>
              </a:ext>
            </a:extLst>
          </p:cNvPr>
          <p:cNvSpPr>
            <a:spLocks noGrp="1"/>
          </p:cNvSpPr>
          <p:nvPr>
            <p:ph idx="1"/>
          </p:nvPr>
        </p:nvSpPr>
        <p:spPr>
          <a:xfrm>
            <a:off x="8156351" y="2121408"/>
            <a:ext cx="3544034" cy="4050792"/>
          </a:xfrm>
        </p:spPr>
        <p:txBody>
          <a:bodyPr>
            <a:normAutofit/>
          </a:bodyPr>
          <a:lstStyle/>
          <a:p>
            <a:r>
              <a:rPr lang="en-US" sz="1800" b="0" i="0" dirty="0">
                <a:effectLst/>
              </a:rPr>
              <a:t>Based on Cross validations, KNN User (score 2.80) is giving better performance compared to SVD(2.79) and KNN Item - 2.77)</a:t>
            </a:r>
          </a:p>
          <a:p>
            <a:endParaRPr lang="en-US" sz="1800" dirty="0"/>
          </a:p>
        </p:txBody>
      </p:sp>
      <p:grpSp>
        <p:nvGrpSpPr>
          <p:cNvPr id="20" name="Group 1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1" name="Oval 2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098" name="Picture 2">
            <a:extLst>
              <a:ext uri="{FF2B5EF4-FFF2-40B4-BE49-F238E27FC236}">
                <a16:creationId xmlns:a16="http://schemas.microsoft.com/office/drawing/2014/main" id="{EE9BC240-591E-A613-BD71-BB37FCD4AB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615" y="855600"/>
            <a:ext cx="6471952" cy="514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404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3081</TotalTime>
  <Words>358</Words>
  <Application>Microsoft Office PowerPoint</Application>
  <PresentationFormat>Widescreen</PresentationFormat>
  <Paragraphs>55</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Calibri</vt:lpstr>
      <vt:lpstr>Rockwell</vt:lpstr>
      <vt:lpstr>Rockwell Condensed</vt:lpstr>
      <vt:lpstr>Rockwell Extra Bold</vt:lpstr>
      <vt:lpstr>Wingdings</vt:lpstr>
      <vt:lpstr>Wood Type</vt:lpstr>
      <vt:lpstr>USER PHONE REVIEW</vt:lpstr>
      <vt:lpstr>Description</vt:lpstr>
      <vt:lpstr>EXPLORATORY DATA ANALYSIS</vt:lpstr>
      <vt:lpstr>Popularity BASED MODEL</vt:lpstr>
      <vt:lpstr>Collaborative filtering model</vt:lpstr>
      <vt:lpstr>CROSS VALIDATION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Monisha Sengodan</dc:creator>
  <cp:lastModifiedBy>Monisha Sengodan</cp:lastModifiedBy>
  <cp:revision>3</cp:revision>
  <dcterms:created xsi:type="dcterms:W3CDTF">2025-05-22T07:55:43Z</dcterms:created>
  <dcterms:modified xsi:type="dcterms:W3CDTF">2025-05-25T08:00:04Z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8a196-24eb-41bb-9b22-e6a1875a70f5_Enabled">
    <vt:lpwstr>true</vt:lpwstr>
  </property>
  <property fmtid="{D5CDD505-2E9C-101B-9397-08002B2CF9AE}" pid="3" name="MSIP_Label_7fd8a196-24eb-41bb-9b22-e6a1875a70f5_SetDate">
    <vt:lpwstr>2025-05-23T03:37:50Z</vt:lpwstr>
  </property>
  <property fmtid="{D5CDD505-2E9C-101B-9397-08002B2CF9AE}" pid="4" name="MSIP_Label_7fd8a196-24eb-41bb-9b22-e6a1875a70f5_Method">
    <vt:lpwstr>Privileged</vt:lpwstr>
  </property>
  <property fmtid="{D5CDD505-2E9C-101B-9397-08002B2CF9AE}" pid="5" name="MSIP_Label_7fd8a196-24eb-41bb-9b22-e6a1875a70f5_Name">
    <vt:lpwstr>Public</vt:lpwstr>
  </property>
  <property fmtid="{D5CDD505-2E9C-101B-9397-08002B2CF9AE}" pid="6" name="MSIP_Label_7fd8a196-24eb-41bb-9b22-e6a1875a70f5_SiteId">
    <vt:lpwstr>63ce7d59-2f3e-42cd-a8cc-be764cff5eb6</vt:lpwstr>
  </property>
  <property fmtid="{D5CDD505-2E9C-101B-9397-08002B2CF9AE}" pid="7" name="MSIP_Label_7fd8a196-24eb-41bb-9b22-e6a1875a70f5_ActionId">
    <vt:lpwstr>d1661dba-06a1-428d-a383-e5049e76d738</vt:lpwstr>
  </property>
  <property fmtid="{D5CDD505-2E9C-101B-9397-08002B2CF9AE}" pid="8" name="MSIP_Label_7fd8a196-24eb-41bb-9b22-e6a1875a70f5_ContentBits">
    <vt:lpwstr>0</vt:lpwstr>
  </property>
  <property fmtid="{D5CDD505-2E9C-101B-9397-08002B2CF9AE}" pid="9" name="MSIP_Label_7fd8a196-24eb-41bb-9b22-e6a1875a70f5_Tag">
    <vt:lpwstr>10, 0, 1, 1</vt:lpwstr>
  </property>
</Properties>
</file>