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9" r:id="rId4"/>
    <p:sldId id="261" r:id="rId5"/>
    <p:sldId id="268" r:id="rId6"/>
    <p:sldId id="264" r:id="rId7"/>
    <p:sldId id="269" r:id="rId8"/>
    <p:sldId id="265" r:id="rId9"/>
    <p:sldId id="270" r:id="rId10"/>
    <p:sldId id="271" r:id="rId11"/>
    <p:sldId id="272" r:id="rId12"/>
    <p:sldId id="266"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C3499-8392-4407-956E-1C9B77DF11B6}" type="datetimeFigureOut">
              <a:rPr lang="en-US" smtClean="0"/>
              <a:t>5/23/2025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893A3-CBA7-4A38-98AF-FD686BBE41C0}" type="slidenum">
              <a:rPr lang="en-US" smtClean="0"/>
              <a:t>‹#›</a:t>
            </a:fld>
            <a:endParaRPr lang="en-US"/>
          </a:p>
        </p:txBody>
      </p:sp>
    </p:spTree>
    <p:extLst>
      <p:ext uri="{BB962C8B-B14F-4D97-AF65-F5344CB8AC3E}">
        <p14:creationId xmlns:p14="http://schemas.microsoft.com/office/powerpoint/2010/main" val="402413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4893A3-CBA7-4A38-98AF-FD686BBE41C0}" type="slidenum">
              <a:rPr lang="en-US" smtClean="0"/>
              <a:t>1</a:t>
            </a:fld>
            <a:endParaRPr lang="en-US"/>
          </a:p>
        </p:txBody>
      </p:sp>
    </p:spTree>
    <p:extLst>
      <p:ext uri="{BB962C8B-B14F-4D97-AF65-F5344CB8AC3E}">
        <p14:creationId xmlns:p14="http://schemas.microsoft.com/office/powerpoint/2010/main" val="27277915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5/23/2025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5/23/2025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5/23/2025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25E0-4DBD-9CA7-7965-29F11F9C26A0}"/>
              </a:ext>
            </a:extLst>
          </p:cNvPr>
          <p:cNvSpPr>
            <a:spLocks noGrp="1"/>
          </p:cNvSpPr>
          <p:nvPr>
            <p:ph type="ctrTitle"/>
          </p:nvPr>
        </p:nvSpPr>
        <p:spPr/>
        <p:txBody>
          <a:bodyPr/>
          <a:lstStyle/>
          <a:p>
            <a:r>
              <a:rPr lang="en-US"/>
              <a:t>Sparkling Wine Sales</a:t>
            </a:r>
            <a:endParaRPr lang="en-US" dirty="0"/>
          </a:p>
        </p:txBody>
      </p:sp>
      <p:sp>
        <p:nvSpPr>
          <p:cNvPr id="3" name="Subtitle 2">
            <a:extLst>
              <a:ext uri="{FF2B5EF4-FFF2-40B4-BE49-F238E27FC236}">
                <a16:creationId xmlns:a16="http://schemas.microsoft.com/office/drawing/2014/main" id="{647103BD-FE35-66BD-558B-844638510D70}"/>
              </a:ext>
            </a:extLst>
          </p:cNvPr>
          <p:cNvSpPr>
            <a:spLocks noGrp="1"/>
          </p:cNvSpPr>
          <p:nvPr>
            <p:ph type="subTitle" idx="1"/>
          </p:nvPr>
        </p:nvSpPr>
        <p:spPr/>
        <p:txBody>
          <a:bodyPr/>
          <a:lstStyle/>
          <a:p>
            <a:r>
              <a:rPr lang="en-US" dirty="0"/>
              <a:t>Time Series project</a:t>
            </a:r>
          </a:p>
        </p:txBody>
      </p:sp>
    </p:spTree>
    <p:extLst>
      <p:ext uri="{BB962C8B-B14F-4D97-AF65-F5344CB8AC3E}">
        <p14:creationId xmlns:p14="http://schemas.microsoft.com/office/powerpoint/2010/main" val="592070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B85E-842E-6300-535D-6A0B58A6DEA4}"/>
              </a:ext>
            </a:extLst>
          </p:cNvPr>
          <p:cNvSpPr>
            <a:spLocks noGrp="1"/>
          </p:cNvSpPr>
          <p:nvPr>
            <p:ph type="title"/>
          </p:nvPr>
        </p:nvSpPr>
        <p:spPr/>
        <p:txBody>
          <a:bodyPr/>
          <a:lstStyle/>
          <a:p>
            <a:r>
              <a:rPr lang="en-US" dirty="0"/>
              <a:t>NAVIE MODEL</a:t>
            </a:r>
          </a:p>
        </p:txBody>
      </p:sp>
      <p:sp>
        <p:nvSpPr>
          <p:cNvPr id="4" name="Text Placeholder 3">
            <a:extLst>
              <a:ext uri="{FF2B5EF4-FFF2-40B4-BE49-F238E27FC236}">
                <a16:creationId xmlns:a16="http://schemas.microsoft.com/office/drawing/2014/main" id="{BC095B00-8CAC-0905-D17C-9130B32F333C}"/>
              </a:ext>
            </a:extLst>
          </p:cNvPr>
          <p:cNvSpPr>
            <a:spLocks noGrp="1"/>
          </p:cNvSpPr>
          <p:nvPr>
            <p:ph type="body" sz="half" idx="2"/>
          </p:nvPr>
        </p:nvSpPr>
        <p:spPr/>
        <p:txBody>
          <a:bodyPr/>
          <a:lstStyle/>
          <a:p>
            <a:endParaRPr lang="en-US" dirty="0"/>
          </a:p>
          <a:p>
            <a:r>
              <a:rPr lang="en-US" dirty="0"/>
              <a:t>Green line represents the predicated values from Navie model.</a:t>
            </a:r>
          </a:p>
          <a:p>
            <a:r>
              <a:rPr lang="en-US" dirty="0"/>
              <a:t>Root Mean Square Error (RMSE) value of 3864 which is high.</a:t>
            </a:r>
          </a:p>
          <a:p>
            <a:r>
              <a:rPr lang="en-US" dirty="0"/>
              <a:t>Predicated values are very far from actual values.</a:t>
            </a:r>
          </a:p>
          <a:p>
            <a:endParaRPr lang="en-US" dirty="0"/>
          </a:p>
        </p:txBody>
      </p:sp>
      <p:pic>
        <p:nvPicPr>
          <p:cNvPr id="15364" name="Picture 4">
            <a:extLst>
              <a:ext uri="{FF2B5EF4-FFF2-40B4-BE49-F238E27FC236}">
                <a16:creationId xmlns:a16="http://schemas.microsoft.com/office/drawing/2014/main" id="{ED7B09FC-FB68-23AA-3016-71B59B715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16" y="1699666"/>
            <a:ext cx="7645878" cy="345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24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401" name="Group 1640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402" name="Oval 1640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403" name="Oval 1640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404" name="Rectangle 1640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C5C58-FFEA-F2A9-94D5-2B8468EBDE26}"/>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dirty="0"/>
              <a:t>SIMPLE AVERAGE MODEL</a:t>
            </a:r>
          </a:p>
        </p:txBody>
      </p:sp>
      <p:pic>
        <p:nvPicPr>
          <p:cNvPr id="16386" name="Picture 2" descr="A graph with blue lines and orange lines&#10;&#10;AI-generated content may be incorrect.">
            <a:extLst>
              <a:ext uri="{FF2B5EF4-FFF2-40B4-BE49-F238E27FC236}">
                <a16:creationId xmlns:a16="http://schemas.microsoft.com/office/drawing/2014/main" id="{AF79A539-F4DF-31BE-7452-2EDE7C3EE5D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33999" y="1877017"/>
            <a:ext cx="6882269" cy="3114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078E258B-49F3-E1B2-6F2F-B6DB682D9973}"/>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endParaRPr lang="en-US" sz="1600" dirty="0"/>
          </a:p>
          <a:p>
            <a:r>
              <a:rPr lang="en-US" sz="1600" dirty="0"/>
              <a:t>Green line represents the predicated values from Simple average model.</a:t>
            </a:r>
          </a:p>
          <a:p>
            <a:r>
              <a:rPr lang="en-US" sz="1600" dirty="0"/>
              <a:t>Root Mean Square Error (RMSE) value of 1275 which is high.</a:t>
            </a:r>
          </a:p>
          <a:p>
            <a:r>
              <a:rPr lang="en-US" sz="1600" dirty="0"/>
              <a:t>Predicated values are very far from actual values.</a:t>
            </a:r>
          </a:p>
          <a:p>
            <a:endParaRPr lang="en-US" sz="1600" dirty="0"/>
          </a:p>
          <a:p>
            <a:pPr indent="-182880">
              <a:lnSpc>
                <a:spcPct val="90000"/>
              </a:lnSpc>
              <a:buFont typeface="Wingdings" pitchFamily="2" charset="2"/>
              <a:buChar char="§"/>
            </a:pPr>
            <a:endParaRPr lang="en-US" sz="1600" dirty="0">
              <a:solidFill>
                <a:schemeClr val="tx1"/>
              </a:solidFill>
            </a:endParaRPr>
          </a:p>
        </p:txBody>
      </p:sp>
      <p:grpSp>
        <p:nvGrpSpPr>
          <p:cNvPr id="16405" name="Group 1640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406" name="Oval 1640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407" name="Oval 1640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3298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04EC-7437-12ED-20C6-E51F685E0A6E}"/>
              </a:ext>
            </a:extLst>
          </p:cNvPr>
          <p:cNvSpPr>
            <a:spLocks noGrp="1"/>
          </p:cNvSpPr>
          <p:nvPr>
            <p:ph type="title"/>
          </p:nvPr>
        </p:nvSpPr>
        <p:spPr/>
        <p:txBody>
          <a:bodyPr/>
          <a:lstStyle/>
          <a:p>
            <a:r>
              <a:rPr lang="en-US" dirty="0"/>
              <a:t>Single Exponential Smoothing</a:t>
            </a:r>
          </a:p>
        </p:txBody>
      </p:sp>
      <p:sp>
        <p:nvSpPr>
          <p:cNvPr id="4" name="Text Placeholder 3">
            <a:extLst>
              <a:ext uri="{FF2B5EF4-FFF2-40B4-BE49-F238E27FC236}">
                <a16:creationId xmlns:a16="http://schemas.microsoft.com/office/drawing/2014/main" id="{4751E21E-F047-1B56-7E46-9F5DC0688F8F}"/>
              </a:ext>
            </a:extLst>
          </p:cNvPr>
          <p:cNvSpPr>
            <a:spLocks noGrp="1"/>
          </p:cNvSpPr>
          <p:nvPr>
            <p:ph type="body" sz="half" idx="2"/>
          </p:nvPr>
        </p:nvSpPr>
        <p:spPr/>
        <p:txBody>
          <a:bodyPr/>
          <a:lstStyle/>
          <a:p>
            <a:endParaRPr lang="en-US" sz="1400" dirty="0"/>
          </a:p>
          <a:p>
            <a:r>
              <a:rPr lang="en-US" sz="1400" dirty="0"/>
              <a:t>Green line represents the predicated values from Simple Exponential Smoothing model.</a:t>
            </a:r>
          </a:p>
          <a:p>
            <a:r>
              <a:rPr lang="en-US" sz="1400" dirty="0"/>
              <a:t>Root Mean Square Error (RMSE) value of 1338 which is high.</a:t>
            </a:r>
          </a:p>
          <a:p>
            <a:r>
              <a:rPr lang="en-US" sz="1400" dirty="0"/>
              <a:t>Predicated values are very far from actual values.</a:t>
            </a:r>
          </a:p>
          <a:p>
            <a:endParaRPr lang="en-US" sz="1400" dirty="0"/>
          </a:p>
          <a:p>
            <a:pPr indent="-182880">
              <a:lnSpc>
                <a:spcPct val="90000"/>
              </a:lnSpc>
              <a:buFont typeface="Wingdings" pitchFamily="2" charset="2"/>
              <a:buChar char="§"/>
            </a:pPr>
            <a:endParaRPr lang="en-US" sz="1400" dirty="0">
              <a:solidFill>
                <a:schemeClr val="tx1"/>
              </a:solidFill>
            </a:endParaRPr>
          </a:p>
          <a:p>
            <a:endParaRPr lang="en-US" dirty="0"/>
          </a:p>
        </p:txBody>
      </p:sp>
      <p:pic>
        <p:nvPicPr>
          <p:cNvPr id="9222" name="Picture 6">
            <a:extLst>
              <a:ext uri="{FF2B5EF4-FFF2-40B4-BE49-F238E27FC236}">
                <a16:creationId xmlns:a16="http://schemas.microsoft.com/office/drawing/2014/main" id="{934537D2-6EA5-BA5E-6284-ED7A5D449E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13" y="1645435"/>
            <a:ext cx="7885651" cy="356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28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B184-AA1C-2BB2-7965-E06178F2D22B}"/>
              </a:ext>
            </a:extLst>
          </p:cNvPr>
          <p:cNvSpPr>
            <a:spLocks noGrp="1"/>
          </p:cNvSpPr>
          <p:nvPr>
            <p:ph type="title"/>
          </p:nvPr>
        </p:nvSpPr>
        <p:spPr/>
        <p:txBody>
          <a:bodyPr>
            <a:normAutofit/>
          </a:bodyPr>
          <a:lstStyle/>
          <a:p>
            <a:r>
              <a:rPr lang="en-US" dirty="0">
                <a:ea typeface="Roboto" panose="02000000000000000000" pitchFamily="2" charset="0"/>
                <a:cs typeface="Roboto" panose="02000000000000000000" pitchFamily="2" charset="0"/>
              </a:rPr>
              <a:t>Double Exponential Smoothing</a:t>
            </a:r>
          </a:p>
        </p:txBody>
      </p:sp>
      <p:sp>
        <p:nvSpPr>
          <p:cNvPr id="4" name="Text Placeholder 3">
            <a:extLst>
              <a:ext uri="{FF2B5EF4-FFF2-40B4-BE49-F238E27FC236}">
                <a16:creationId xmlns:a16="http://schemas.microsoft.com/office/drawing/2014/main" id="{321F3E05-F6A5-F5D3-070B-F27DAC6903E8}"/>
              </a:ext>
            </a:extLst>
          </p:cNvPr>
          <p:cNvSpPr>
            <a:spLocks noGrp="1"/>
          </p:cNvSpPr>
          <p:nvPr>
            <p:ph type="body" sz="half" idx="2"/>
          </p:nvPr>
        </p:nvSpPr>
        <p:spPr/>
        <p:txBody>
          <a:bodyPr/>
          <a:lstStyle/>
          <a:p>
            <a:endParaRPr lang="en-US" sz="1400" dirty="0"/>
          </a:p>
          <a:p>
            <a:r>
              <a:rPr lang="en-US" sz="1400" dirty="0"/>
              <a:t>Green line represents the predicated values from Double Exponential Smoothing model.</a:t>
            </a:r>
          </a:p>
          <a:p>
            <a:r>
              <a:rPr lang="en-US" sz="1400" dirty="0"/>
              <a:t>Root Mean Square Error (RMSE) value of 1338 which is high.</a:t>
            </a:r>
          </a:p>
          <a:p>
            <a:r>
              <a:rPr lang="en-US" sz="1400" dirty="0"/>
              <a:t>Predicated values are very far from actual values.</a:t>
            </a:r>
          </a:p>
          <a:p>
            <a:endParaRPr lang="en-US" sz="1400" dirty="0"/>
          </a:p>
          <a:p>
            <a:pPr indent="-182880">
              <a:lnSpc>
                <a:spcPct val="90000"/>
              </a:lnSpc>
              <a:buFont typeface="Wingdings" pitchFamily="2" charset="2"/>
              <a:buChar char="§"/>
            </a:pPr>
            <a:endParaRPr lang="en-US" sz="1400" dirty="0">
              <a:solidFill>
                <a:schemeClr val="tx1"/>
              </a:solidFill>
            </a:endParaRPr>
          </a:p>
          <a:p>
            <a:endParaRPr lang="en-US" dirty="0"/>
          </a:p>
          <a:p>
            <a:endParaRPr lang="en-US" dirty="0"/>
          </a:p>
        </p:txBody>
      </p:sp>
      <p:pic>
        <p:nvPicPr>
          <p:cNvPr id="17410" name="Picture 2">
            <a:extLst>
              <a:ext uri="{FF2B5EF4-FFF2-40B4-BE49-F238E27FC236}">
                <a16:creationId xmlns:a16="http://schemas.microsoft.com/office/drawing/2014/main" id="{23A7813C-850C-7D42-FA80-620F60F055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0" y="711676"/>
            <a:ext cx="7566963" cy="342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71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7690-842D-9C6C-AD5E-B82D3C00F4CD}"/>
              </a:ext>
            </a:extLst>
          </p:cNvPr>
          <p:cNvSpPr>
            <a:spLocks noGrp="1"/>
          </p:cNvSpPr>
          <p:nvPr>
            <p:ph type="title"/>
          </p:nvPr>
        </p:nvSpPr>
        <p:spPr/>
        <p:txBody>
          <a:bodyPr>
            <a:noAutofit/>
          </a:bodyPr>
          <a:lstStyle/>
          <a:p>
            <a:r>
              <a:rPr lang="en-US" b="1" i="0" dirty="0">
                <a:solidFill>
                  <a:srgbClr val="1F1F1F"/>
                </a:solidFill>
                <a:effectLst/>
              </a:rPr>
              <a:t>Triple Exponential Smoothing (Additive)</a:t>
            </a:r>
            <a:endParaRPr lang="en-US" dirty="0"/>
          </a:p>
        </p:txBody>
      </p:sp>
      <p:sp>
        <p:nvSpPr>
          <p:cNvPr id="4" name="Text Placeholder 3">
            <a:extLst>
              <a:ext uri="{FF2B5EF4-FFF2-40B4-BE49-F238E27FC236}">
                <a16:creationId xmlns:a16="http://schemas.microsoft.com/office/drawing/2014/main" id="{D0935528-21B8-34CF-7E25-51A2748CC29B}"/>
              </a:ext>
            </a:extLst>
          </p:cNvPr>
          <p:cNvSpPr>
            <a:spLocks noGrp="1"/>
          </p:cNvSpPr>
          <p:nvPr>
            <p:ph type="body" sz="half" idx="2"/>
          </p:nvPr>
        </p:nvSpPr>
        <p:spPr/>
        <p:txBody>
          <a:bodyPr/>
          <a:lstStyle/>
          <a:p>
            <a:endParaRPr lang="en-US" sz="1400" dirty="0"/>
          </a:p>
          <a:p>
            <a:r>
              <a:rPr lang="en-US" sz="1400" dirty="0"/>
              <a:t>Green line represents the predicated values from Triple Exponential Smoothing Additive model.</a:t>
            </a:r>
          </a:p>
          <a:p>
            <a:r>
              <a:rPr lang="en-US" sz="1400" dirty="0"/>
              <a:t>Root Mean Square Error (RMSE) value of 378 .</a:t>
            </a:r>
          </a:p>
          <a:p>
            <a:r>
              <a:rPr lang="en-US" sz="1400" dirty="0"/>
              <a:t>Predicated values are slightly differed from actual values.</a:t>
            </a:r>
          </a:p>
          <a:p>
            <a:endParaRPr lang="en-US" sz="1400" dirty="0"/>
          </a:p>
          <a:p>
            <a:pPr indent="-182880">
              <a:lnSpc>
                <a:spcPct val="90000"/>
              </a:lnSpc>
              <a:buFont typeface="Wingdings" pitchFamily="2" charset="2"/>
              <a:buChar char="§"/>
            </a:pPr>
            <a:endParaRPr lang="en-US" sz="1400" dirty="0">
              <a:solidFill>
                <a:schemeClr val="tx1"/>
              </a:solidFill>
            </a:endParaRPr>
          </a:p>
          <a:p>
            <a:endParaRPr lang="en-US" dirty="0"/>
          </a:p>
          <a:p>
            <a:endParaRPr lang="en-US" dirty="0"/>
          </a:p>
          <a:p>
            <a:endParaRPr lang="en-US" dirty="0"/>
          </a:p>
        </p:txBody>
      </p:sp>
      <p:pic>
        <p:nvPicPr>
          <p:cNvPr id="18436" name="Picture 4">
            <a:extLst>
              <a:ext uri="{FF2B5EF4-FFF2-40B4-BE49-F238E27FC236}">
                <a16:creationId xmlns:a16="http://schemas.microsoft.com/office/drawing/2014/main" id="{F00ED77B-8C74-25A8-8529-443423DBF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09" y="648289"/>
            <a:ext cx="7847211" cy="354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4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3E48-6835-CF07-2FFB-279055D2B08A}"/>
              </a:ext>
            </a:extLst>
          </p:cNvPr>
          <p:cNvSpPr>
            <a:spLocks noGrp="1"/>
          </p:cNvSpPr>
          <p:nvPr>
            <p:ph type="title"/>
          </p:nvPr>
        </p:nvSpPr>
        <p:spPr/>
        <p:txBody>
          <a:bodyPr>
            <a:normAutofit fontScale="90000"/>
          </a:bodyPr>
          <a:lstStyle/>
          <a:p>
            <a:r>
              <a:rPr lang="en-US" sz="3200" dirty="0"/>
              <a:t>Triple Exponential Smoothing (Multiplicative)</a:t>
            </a:r>
            <a:endParaRPr lang="en-US" dirty="0"/>
          </a:p>
        </p:txBody>
      </p:sp>
      <p:sp>
        <p:nvSpPr>
          <p:cNvPr id="4" name="Text Placeholder 3">
            <a:extLst>
              <a:ext uri="{FF2B5EF4-FFF2-40B4-BE49-F238E27FC236}">
                <a16:creationId xmlns:a16="http://schemas.microsoft.com/office/drawing/2014/main" id="{E74F5584-3448-8A2E-9FA9-12F1A8D6A814}"/>
              </a:ext>
            </a:extLst>
          </p:cNvPr>
          <p:cNvSpPr>
            <a:spLocks noGrp="1"/>
          </p:cNvSpPr>
          <p:nvPr>
            <p:ph type="body" sz="half" idx="2"/>
          </p:nvPr>
        </p:nvSpPr>
        <p:spPr/>
        <p:txBody>
          <a:bodyPr/>
          <a:lstStyle/>
          <a:p>
            <a:endParaRPr lang="en-US" sz="1400" dirty="0"/>
          </a:p>
          <a:p>
            <a:r>
              <a:rPr lang="en-US" sz="1400" dirty="0"/>
              <a:t>Green line represents the predicated values from Triple Exponential Smoothing Multiplicative model.</a:t>
            </a:r>
          </a:p>
          <a:p>
            <a:r>
              <a:rPr lang="en-US" sz="1400" dirty="0"/>
              <a:t>Root Mean Square Error (RMSE) value of 317 for smoothing values </a:t>
            </a:r>
            <a:r>
              <a:rPr lang="sv-SE" dirty="0"/>
              <a:t>Alpha=0.4,Beta=0.1,Gamma=0.2</a:t>
            </a:r>
            <a:r>
              <a:rPr lang="en-US" dirty="0"/>
              <a:t>.</a:t>
            </a:r>
            <a:endParaRPr lang="en-US" sz="1400" dirty="0"/>
          </a:p>
          <a:p>
            <a:pPr indent="-182880">
              <a:lnSpc>
                <a:spcPct val="90000"/>
              </a:lnSpc>
              <a:buFont typeface="Wingdings" pitchFamily="2" charset="2"/>
              <a:buChar char="§"/>
            </a:pPr>
            <a:endParaRPr lang="en-US" sz="1400" dirty="0">
              <a:solidFill>
                <a:schemeClr val="tx1"/>
              </a:solidFill>
            </a:endParaRPr>
          </a:p>
          <a:p>
            <a:endParaRPr lang="en-US" dirty="0"/>
          </a:p>
          <a:p>
            <a:endParaRPr lang="en-US" dirty="0"/>
          </a:p>
          <a:p>
            <a:endParaRPr lang="en-US" dirty="0"/>
          </a:p>
        </p:txBody>
      </p:sp>
      <p:pic>
        <p:nvPicPr>
          <p:cNvPr id="19458" name="Picture 2">
            <a:extLst>
              <a:ext uri="{FF2B5EF4-FFF2-40B4-BE49-F238E27FC236}">
                <a16:creationId xmlns:a16="http://schemas.microsoft.com/office/drawing/2014/main" id="{7769841B-78C8-50DD-7582-90160D779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98" y="677048"/>
            <a:ext cx="7720058" cy="349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90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6E66-40F2-A34E-19C4-20F55559069A}"/>
              </a:ext>
            </a:extLst>
          </p:cNvPr>
          <p:cNvSpPr>
            <a:spLocks noGrp="1"/>
          </p:cNvSpPr>
          <p:nvPr>
            <p:ph type="title"/>
          </p:nvPr>
        </p:nvSpPr>
        <p:spPr/>
        <p:txBody>
          <a:bodyPr>
            <a:normAutofit fontScale="90000"/>
          </a:bodyPr>
          <a:lstStyle/>
          <a:p>
            <a:r>
              <a:rPr lang="en-US" sz="3200" dirty="0"/>
              <a:t>Triple Exponential Smoothing (Additive, Multiplicative)</a:t>
            </a:r>
            <a:endParaRPr lang="en-US" dirty="0"/>
          </a:p>
        </p:txBody>
      </p:sp>
      <p:sp>
        <p:nvSpPr>
          <p:cNvPr id="4" name="Text Placeholder 3">
            <a:extLst>
              <a:ext uri="{FF2B5EF4-FFF2-40B4-BE49-F238E27FC236}">
                <a16:creationId xmlns:a16="http://schemas.microsoft.com/office/drawing/2014/main" id="{19497334-76FD-A766-F3C6-0CAB961BB5FF}"/>
              </a:ext>
            </a:extLst>
          </p:cNvPr>
          <p:cNvSpPr>
            <a:spLocks noGrp="1"/>
          </p:cNvSpPr>
          <p:nvPr>
            <p:ph type="body" sz="half" idx="2"/>
          </p:nvPr>
        </p:nvSpPr>
        <p:spPr/>
        <p:txBody>
          <a:bodyPr/>
          <a:lstStyle/>
          <a:p>
            <a:endParaRPr lang="en-US" sz="1400" dirty="0"/>
          </a:p>
          <a:p>
            <a:r>
              <a:rPr lang="en-US" sz="1400" dirty="0"/>
              <a:t>Green line represents the predicated values from Triple Exponential Smoothing (Trend – Additive, Seasonal – Multiplicative) model.</a:t>
            </a:r>
          </a:p>
          <a:p>
            <a:r>
              <a:rPr lang="en-US" sz="1400" dirty="0"/>
              <a:t>Root Mean Square Error (RMSE) value of 380 which is high.</a:t>
            </a:r>
          </a:p>
          <a:p>
            <a:r>
              <a:rPr lang="en-US" sz="1400" dirty="0"/>
              <a:t>Predicated values are slightly differed from actual values.</a:t>
            </a:r>
          </a:p>
          <a:p>
            <a:endParaRPr lang="en-US" sz="1400" dirty="0"/>
          </a:p>
          <a:p>
            <a:pPr indent="-182880">
              <a:lnSpc>
                <a:spcPct val="90000"/>
              </a:lnSpc>
              <a:buFont typeface="Wingdings" pitchFamily="2" charset="2"/>
              <a:buChar char="§"/>
            </a:pPr>
            <a:endParaRPr lang="en-US" sz="1400" dirty="0">
              <a:solidFill>
                <a:schemeClr val="tx1"/>
              </a:solidFill>
            </a:endParaRPr>
          </a:p>
          <a:p>
            <a:endParaRPr lang="en-US" dirty="0"/>
          </a:p>
          <a:p>
            <a:endParaRPr lang="en-US" dirty="0"/>
          </a:p>
          <a:p>
            <a:endParaRPr lang="en-US" dirty="0"/>
          </a:p>
          <a:p>
            <a:endParaRPr lang="en-US" dirty="0"/>
          </a:p>
        </p:txBody>
      </p:sp>
      <p:pic>
        <p:nvPicPr>
          <p:cNvPr id="20482" name="Picture 2">
            <a:extLst>
              <a:ext uri="{FF2B5EF4-FFF2-40B4-BE49-F238E27FC236}">
                <a16:creationId xmlns:a16="http://schemas.microsoft.com/office/drawing/2014/main" id="{94148B82-0295-8AD8-F823-D9FE02341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705403"/>
            <a:ext cx="7594693" cy="343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4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8757-2C6F-A987-A71C-577C62F7979A}"/>
              </a:ext>
            </a:extLst>
          </p:cNvPr>
          <p:cNvSpPr>
            <a:spLocks noGrp="1"/>
          </p:cNvSpPr>
          <p:nvPr>
            <p:ph type="title"/>
          </p:nvPr>
        </p:nvSpPr>
        <p:spPr/>
        <p:txBody>
          <a:bodyPr/>
          <a:lstStyle/>
          <a:p>
            <a:r>
              <a:rPr lang="en-US" dirty="0"/>
              <a:t>Summary</a:t>
            </a:r>
          </a:p>
        </p:txBody>
      </p:sp>
      <p:graphicFrame>
        <p:nvGraphicFramePr>
          <p:cNvPr id="5" name="Content Placeholder 4">
            <a:extLst>
              <a:ext uri="{FF2B5EF4-FFF2-40B4-BE49-F238E27FC236}">
                <a16:creationId xmlns:a16="http://schemas.microsoft.com/office/drawing/2014/main" id="{875BD7D3-50F5-A852-125F-75097A732261}"/>
              </a:ext>
            </a:extLst>
          </p:cNvPr>
          <p:cNvGraphicFramePr>
            <a:graphicFrameLocks noGrp="1"/>
          </p:cNvGraphicFramePr>
          <p:nvPr>
            <p:ph idx="1"/>
            <p:extLst>
              <p:ext uri="{D42A27DB-BD31-4B8C-83A1-F6EECF244321}">
                <p14:modId xmlns:p14="http://schemas.microsoft.com/office/powerpoint/2010/main" val="1814824367"/>
              </p:ext>
            </p:extLst>
          </p:nvPr>
        </p:nvGraphicFramePr>
        <p:xfrm>
          <a:off x="838200" y="1335866"/>
          <a:ext cx="6711950" cy="3719542"/>
        </p:xfrm>
        <a:graphic>
          <a:graphicData uri="http://schemas.openxmlformats.org/drawingml/2006/table">
            <a:tbl>
              <a:tblPr/>
              <a:tblGrid>
                <a:gridCol w="3355975">
                  <a:extLst>
                    <a:ext uri="{9D8B030D-6E8A-4147-A177-3AD203B41FA5}">
                      <a16:colId xmlns:a16="http://schemas.microsoft.com/office/drawing/2014/main" val="986650718"/>
                    </a:ext>
                  </a:extLst>
                </a:gridCol>
                <a:gridCol w="3355975">
                  <a:extLst>
                    <a:ext uri="{9D8B030D-6E8A-4147-A177-3AD203B41FA5}">
                      <a16:colId xmlns:a16="http://schemas.microsoft.com/office/drawing/2014/main" val="3867143533"/>
                    </a:ext>
                  </a:extLst>
                </a:gridCol>
              </a:tblGrid>
              <a:tr h="273974">
                <a:tc>
                  <a:txBody>
                    <a:bodyPr/>
                    <a:lstStyle/>
                    <a:p>
                      <a:r>
                        <a:rPr lang="en-US" sz="1600" dirty="0">
                          <a:effectLst/>
                        </a:rPr>
                        <a:t>Models</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a:effectLst/>
                        </a:rPr>
                        <a:t>Test RMSE</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68856099"/>
                  </a:ext>
                </a:extLst>
              </a:tr>
              <a:tr h="273974">
                <a:tc>
                  <a:txBody>
                    <a:bodyPr/>
                    <a:lstStyle/>
                    <a:p>
                      <a:r>
                        <a:rPr lang="en-US" sz="1600" b="1" dirty="0">
                          <a:effectLst/>
                        </a:rPr>
                        <a:t>Linear Regression</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sz="1600" dirty="0">
                          <a:effectLst/>
                        </a:rPr>
                        <a:t>1389.135174897992</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3844302857"/>
                  </a:ext>
                </a:extLst>
              </a:tr>
              <a:tr h="273974">
                <a:tc>
                  <a:txBody>
                    <a:bodyPr/>
                    <a:lstStyle/>
                    <a:p>
                      <a:r>
                        <a:rPr lang="en-US" sz="1600" b="1" dirty="0">
                          <a:effectLst/>
                        </a:rPr>
                        <a:t>Navie Model</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sz="1600" dirty="0">
                          <a:effectLst/>
                        </a:rPr>
                        <a:t>3864.2793518443914</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extLst>
                  <a:ext uri="{0D108BD9-81ED-4DB2-BD59-A6C34878D82A}">
                    <a16:rowId xmlns:a16="http://schemas.microsoft.com/office/drawing/2014/main" val="3661213025"/>
                  </a:ext>
                </a:extLst>
              </a:tr>
              <a:tr h="273974">
                <a:tc>
                  <a:txBody>
                    <a:bodyPr/>
                    <a:lstStyle/>
                    <a:p>
                      <a:r>
                        <a:rPr lang="en-US" sz="1600" b="1" dirty="0">
                          <a:effectLst/>
                        </a:rPr>
                        <a:t>Simple Average Model</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sz="1600">
                          <a:effectLst/>
                        </a:rPr>
                        <a:t>1275.0818036965309</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486912927"/>
                  </a:ext>
                </a:extLst>
              </a:tr>
              <a:tr h="273974">
                <a:tc>
                  <a:txBody>
                    <a:bodyPr/>
                    <a:lstStyle/>
                    <a:p>
                      <a:r>
                        <a:rPr lang="en-US" sz="1600" b="1" dirty="0">
                          <a:effectLst/>
                        </a:rPr>
                        <a:t>Simple Exponential Smoothing</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sz="1600" dirty="0">
                          <a:effectLst/>
                        </a:rPr>
                        <a:t>1338.0046232563645</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extLst>
                  <a:ext uri="{0D108BD9-81ED-4DB2-BD59-A6C34878D82A}">
                    <a16:rowId xmlns:a16="http://schemas.microsoft.com/office/drawing/2014/main" val="4042911192"/>
                  </a:ext>
                </a:extLst>
              </a:tr>
              <a:tr h="273974">
                <a:tc>
                  <a:txBody>
                    <a:bodyPr/>
                    <a:lstStyle/>
                    <a:p>
                      <a:r>
                        <a:rPr lang="en-US" sz="1600" b="1" dirty="0">
                          <a:effectLst/>
                        </a:rPr>
                        <a:t>Double Exponential Smoothing</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sz="1600" dirty="0">
                          <a:effectLst/>
                        </a:rPr>
                        <a:t>5291.879833226911</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2731455835"/>
                  </a:ext>
                </a:extLst>
              </a:tr>
              <a:tr h="524729">
                <a:tc>
                  <a:txBody>
                    <a:bodyPr/>
                    <a:lstStyle/>
                    <a:p>
                      <a:r>
                        <a:rPr lang="en-US" sz="1600" b="1" dirty="0">
                          <a:effectLst/>
                        </a:rPr>
                        <a:t>Triple Exponential Smoothing Forecast (Additive)</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sz="1600" dirty="0">
                          <a:effectLst/>
                        </a:rPr>
                        <a:t>378.6262408893861</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extLst>
                  <a:ext uri="{0D108BD9-81ED-4DB2-BD59-A6C34878D82A}">
                    <a16:rowId xmlns:a16="http://schemas.microsoft.com/office/drawing/2014/main" val="3228714969"/>
                  </a:ext>
                </a:extLst>
              </a:tr>
              <a:tr h="524729">
                <a:tc>
                  <a:txBody>
                    <a:bodyPr/>
                    <a:lstStyle/>
                    <a:p>
                      <a:r>
                        <a:rPr lang="en-US" sz="1600" b="1" dirty="0">
                          <a:effectLst/>
                        </a:rPr>
                        <a:t>Triple Exponential Smoothing Forecast (Multiplicative)</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sz="1600" dirty="0">
                          <a:effectLst/>
                        </a:rPr>
                        <a:t>380.3928248482875</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2260175663"/>
                  </a:ext>
                </a:extLst>
              </a:tr>
              <a:tr h="1026240">
                <a:tc>
                  <a:txBody>
                    <a:bodyPr/>
                    <a:lstStyle/>
                    <a:p>
                      <a:r>
                        <a:rPr lang="en-US" sz="1600" b="1" dirty="0">
                          <a:effectLst/>
                        </a:rPr>
                        <a:t>Alpha=0.4,Beta=0.1,Gamma=0.2 Triple Exponential Smoothing Forecast (Additive, Multiplicative)</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r"/>
                      <a:r>
                        <a:rPr lang="en-US" sz="1600" dirty="0">
                          <a:effectLst/>
                        </a:rPr>
                        <a:t>317.43430200265</a:t>
                      </a:r>
                    </a:p>
                  </a:txBody>
                  <a:tcPr marL="83585" marR="83585" marT="11609" marB="11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3658513475"/>
                  </a:ext>
                </a:extLst>
              </a:tr>
            </a:tbl>
          </a:graphicData>
        </a:graphic>
      </p:graphicFrame>
      <p:sp>
        <p:nvSpPr>
          <p:cNvPr id="4" name="Text Placeholder 3">
            <a:extLst>
              <a:ext uri="{FF2B5EF4-FFF2-40B4-BE49-F238E27FC236}">
                <a16:creationId xmlns:a16="http://schemas.microsoft.com/office/drawing/2014/main" id="{D269E263-3B20-454D-091B-81C8F66C8565}"/>
              </a:ext>
            </a:extLst>
          </p:cNvPr>
          <p:cNvSpPr>
            <a:spLocks noGrp="1"/>
          </p:cNvSpPr>
          <p:nvPr>
            <p:ph type="body" sz="half" idx="2"/>
          </p:nvPr>
        </p:nvSpPr>
        <p:spPr/>
        <p:txBody>
          <a:bodyPr/>
          <a:lstStyle/>
          <a:p>
            <a:r>
              <a:rPr lang="en-US" dirty="0"/>
              <a:t>It is clear from the RMSE value that the Holt-Winters' additive method (317.43) is the best method for predicting the future data for 12 months.</a:t>
            </a:r>
          </a:p>
          <a:p>
            <a:r>
              <a:rPr lang="en-US" dirty="0"/>
              <a:t>The Holt-Winters' additive method is a powerful forecasting tool that can be used to predict future wine sales. By using this model, ABC Estate Wines can make informed decisions about marketing, production, and pricing to maximize sales.</a:t>
            </a:r>
          </a:p>
        </p:txBody>
      </p:sp>
    </p:spTree>
    <p:extLst>
      <p:ext uri="{BB962C8B-B14F-4D97-AF65-F5344CB8AC3E}">
        <p14:creationId xmlns:p14="http://schemas.microsoft.com/office/powerpoint/2010/main" val="139379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ECF2-0FC9-7BA8-ABC0-EA5A0027ACF6}"/>
              </a:ext>
            </a:extLst>
          </p:cNvPr>
          <p:cNvSpPr>
            <a:spLocks noGrp="1"/>
          </p:cNvSpPr>
          <p:nvPr>
            <p:ph type="title"/>
          </p:nvPr>
        </p:nvSpPr>
        <p:spPr/>
        <p:txBody>
          <a:bodyPr/>
          <a:lstStyle/>
          <a:p>
            <a:r>
              <a:rPr lang="en-US" dirty="0"/>
              <a:t>Prediction for FUTURE (12 Months)</a:t>
            </a:r>
          </a:p>
        </p:txBody>
      </p:sp>
      <p:sp>
        <p:nvSpPr>
          <p:cNvPr id="4" name="Text Placeholder 3">
            <a:extLst>
              <a:ext uri="{FF2B5EF4-FFF2-40B4-BE49-F238E27FC236}">
                <a16:creationId xmlns:a16="http://schemas.microsoft.com/office/drawing/2014/main" id="{AEBDE424-569A-ACBD-75C0-FADA703EC59B}"/>
              </a:ext>
            </a:extLst>
          </p:cNvPr>
          <p:cNvSpPr>
            <a:spLocks noGrp="1"/>
          </p:cNvSpPr>
          <p:nvPr>
            <p:ph type="body" sz="half" idx="2"/>
          </p:nvPr>
        </p:nvSpPr>
        <p:spPr/>
        <p:txBody>
          <a:bodyPr/>
          <a:lstStyle/>
          <a:p>
            <a:endParaRPr lang="en-US" dirty="0"/>
          </a:p>
          <a:p>
            <a:r>
              <a:rPr lang="en-US" dirty="0"/>
              <a:t>Orange lines represents predictions for future 12 months using Triple Exponential Smoothing model (Trend – Additive, Seasonal – Multiplicative) for smoothing values Alpha = 0.4, Beta = 0.1, Gamma =  0.2.</a:t>
            </a:r>
          </a:p>
        </p:txBody>
      </p:sp>
      <p:pic>
        <p:nvPicPr>
          <p:cNvPr id="22530" name="Picture 2">
            <a:extLst>
              <a:ext uri="{FF2B5EF4-FFF2-40B4-BE49-F238E27FC236}">
                <a16:creationId xmlns:a16="http://schemas.microsoft.com/office/drawing/2014/main" id="{6F664745-2A24-B5E5-7630-BCCF7E98DB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0" y="694510"/>
            <a:ext cx="7619861" cy="34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1553-2623-4B6D-FFCE-CD813D6C9EA5}"/>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0370AB78-4B52-A644-5A6A-A8720433E1CD}"/>
              </a:ext>
            </a:extLst>
          </p:cNvPr>
          <p:cNvSpPr>
            <a:spLocks noGrp="1"/>
          </p:cNvSpPr>
          <p:nvPr>
            <p:ph idx="1"/>
          </p:nvPr>
        </p:nvSpPr>
        <p:spPr/>
        <p:txBody>
          <a:bodyPr/>
          <a:lstStyle/>
          <a:p>
            <a:pPr marL="0" indent="0">
              <a:buNone/>
            </a:pPr>
            <a:r>
              <a:rPr lang="en-US" dirty="0"/>
              <a:t>ABC Estate Wines has been a leader in the wine industry for many years, offering high-quality wines to consumers all around the world. As the company continues to expand its reach and grow its customer base, it is essential to analyze market trends and forecast future sales to ensure continued success. In this project, we will focus on analyzing the sales data for sparkling wine in the 20th century.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489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4ECB9-0F4A-059D-F837-1E2FAB50A0E6}"/>
              </a:ext>
            </a:extLst>
          </p:cNvPr>
          <p:cNvSpPr>
            <a:spLocks noGrp="1"/>
          </p:cNvSpPr>
          <p:nvPr>
            <p:ph type="title"/>
          </p:nvPr>
        </p:nvSpPr>
        <p:spPr>
          <a:xfrm>
            <a:off x="8156350" y="484632"/>
            <a:ext cx="3544035" cy="1609344"/>
          </a:xfrm>
          <a:ln>
            <a:noFill/>
          </a:ln>
        </p:spPr>
        <p:txBody>
          <a:bodyPr>
            <a:normAutofit/>
          </a:bodyPr>
          <a:lstStyle/>
          <a:p>
            <a:r>
              <a:rPr lang="en-US" sz="3200" dirty="0"/>
              <a:t>EXPLORATORY DATA ANALYSIS</a:t>
            </a:r>
          </a:p>
        </p:txBody>
      </p:sp>
      <p:sp>
        <p:nvSpPr>
          <p:cNvPr id="23" name="Content Placeholder 6">
            <a:extLst>
              <a:ext uri="{FF2B5EF4-FFF2-40B4-BE49-F238E27FC236}">
                <a16:creationId xmlns:a16="http://schemas.microsoft.com/office/drawing/2014/main" id="{D5F07D4C-5079-998F-193E-C709223668A3}"/>
              </a:ext>
            </a:extLst>
          </p:cNvPr>
          <p:cNvSpPr>
            <a:spLocks noGrp="1"/>
          </p:cNvSpPr>
          <p:nvPr>
            <p:ph idx="1"/>
          </p:nvPr>
        </p:nvSpPr>
        <p:spPr>
          <a:xfrm>
            <a:off x="8156351" y="2121408"/>
            <a:ext cx="3544034" cy="4050792"/>
          </a:xfrm>
        </p:spPr>
        <p:txBody>
          <a:bodyPr>
            <a:normAutofit/>
          </a:bodyPr>
          <a:lstStyle/>
          <a:p>
            <a:r>
              <a:rPr lang="en-US" sz="1600" dirty="0"/>
              <a:t>Descriptive statistics of sales</a:t>
            </a:r>
          </a:p>
          <a:p>
            <a:endParaRPr lang="en-US" sz="1600" dirty="0"/>
          </a:p>
          <a:p>
            <a:r>
              <a:rPr lang="en-US" sz="1400" dirty="0"/>
              <a:t>There are no null values present in the dataset.</a:t>
            </a:r>
          </a:p>
          <a:p>
            <a:r>
              <a:rPr lang="en-US" sz="1400" dirty="0"/>
              <a:t>1525 rows and </a:t>
            </a:r>
            <a:r>
              <a:rPr lang="en-US" sz="1400"/>
              <a:t>9 columns</a:t>
            </a:r>
            <a:endParaRPr lang="en-US" sz="1600" dirty="0"/>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4" name="Table 23">
            <a:extLst>
              <a:ext uri="{FF2B5EF4-FFF2-40B4-BE49-F238E27FC236}">
                <a16:creationId xmlns:a16="http://schemas.microsoft.com/office/drawing/2014/main" id="{11296ADB-2D26-3BF1-0B01-D6D2C2FEBEDC}"/>
              </a:ext>
            </a:extLst>
          </p:cNvPr>
          <p:cNvGraphicFramePr>
            <a:graphicFrameLocks noGrp="1"/>
          </p:cNvGraphicFramePr>
          <p:nvPr/>
        </p:nvGraphicFramePr>
        <p:xfrm>
          <a:off x="1051351" y="640080"/>
          <a:ext cx="6047565" cy="5588104"/>
        </p:xfrm>
        <a:graphic>
          <a:graphicData uri="http://schemas.openxmlformats.org/drawingml/2006/table">
            <a:tbl>
              <a:tblPr>
                <a:solidFill>
                  <a:schemeClr val="bg1">
                    <a:lumMod val="95000"/>
                  </a:schemeClr>
                </a:solidFill>
              </a:tblPr>
              <a:tblGrid>
                <a:gridCol w="2269739">
                  <a:extLst>
                    <a:ext uri="{9D8B030D-6E8A-4147-A177-3AD203B41FA5}">
                      <a16:colId xmlns:a16="http://schemas.microsoft.com/office/drawing/2014/main" val="1261288263"/>
                    </a:ext>
                  </a:extLst>
                </a:gridCol>
                <a:gridCol w="3777826">
                  <a:extLst>
                    <a:ext uri="{9D8B030D-6E8A-4147-A177-3AD203B41FA5}">
                      <a16:colId xmlns:a16="http://schemas.microsoft.com/office/drawing/2014/main" val="2734358547"/>
                    </a:ext>
                  </a:extLst>
                </a:gridCol>
              </a:tblGrid>
              <a:tr h="698513">
                <a:tc>
                  <a:txBody>
                    <a:bodyPr/>
                    <a:lstStyle/>
                    <a:p>
                      <a:pPr fontAlgn="ctr"/>
                      <a:r>
                        <a:rPr lang="en-US" sz="2500" b="1" cap="none" spc="0">
                          <a:solidFill>
                            <a:schemeClr val="tx1"/>
                          </a:solidFill>
                          <a:effectLst/>
                        </a:rPr>
                        <a:t>count</a:t>
                      </a:r>
                    </a:p>
                  </a:txBody>
                  <a:tcPr marL="186451" marR="186451" marT="186451" marB="9322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2500" cap="none" spc="0">
                          <a:solidFill>
                            <a:schemeClr val="tx1"/>
                          </a:solidFill>
                          <a:effectLst/>
                        </a:rPr>
                        <a:t>187.000000</a:t>
                      </a:r>
                    </a:p>
                  </a:txBody>
                  <a:tcPr marL="186451" marR="186451" marT="186451" marB="93226"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24370239"/>
                  </a:ext>
                </a:extLst>
              </a:tr>
              <a:tr h="698513">
                <a:tc>
                  <a:txBody>
                    <a:bodyPr/>
                    <a:lstStyle/>
                    <a:p>
                      <a:pPr fontAlgn="ctr"/>
                      <a:r>
                        <a:rPr lang="en-US" sz="2500" b="1" cap="none" spc="0">
                          <a:solidFill>
                            <a:schemeClr val="tx1"/>
                          </a:solidFill>
                          <a:effectLst/>
                        </a:rPr>
                        <a:t>mean</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500" cap="none" spc="0">
                          <a:solidFill>
                            <a:schemeClr val="tx1"/>
                          </a:solidFill>
                          <a:effectLst/>
                        </a:rPr>
                        <a:t>2402.417112</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59373328"/>
                  </a:ext>
                </a:extLst>
              </a:tr>
              <a:tr h="698513">
                <a:tc>
                  <a:txBody>
                    <a:bodyPr/>
                    <a:lstStyle/>
                    <a:p>
                      <a:pPr fontAlgn="ctr"/>
                      <a:r>
                        <a:rPr lang="en-US" sz="2500" b="1" cap="none" spc="0">
                          <a:solidFill>
                            <a:schemeClr val="tx1"/>
                          </a:solidFill>
                          <a:effectLst/>
                        </a:rPr>
                        <a:t>std</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500" cap="none" spc="0">
                          <a:solidFill>
                            <a:schemeClr val="tx1"/>
                          </a:solidFill>
                          <a:effectLst/>
                        </a:rPr>
                        <a:t>1295.111540</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99254574"/>
                  </a:ext>
                </a:extLst>
              </a:tr>
              <a:tr h="698513">
                <a:tc>
                  <a:txBody>
                    <a:bodyPr/>
                    <a:lstStyle/>
                    <a:p>
                      <a:pPr fontAlgn="ctr"/>
                      <a:r>
                        <a:rPr lang="en-US" sz="2500" b="1" cap="none" spc="0">
                          <a:solidFill>
                            <a:schemeClr val="tx1"/>
                          </a:solidFill>
                          <a:effectLst/>
                        </a:rPr>
                        <a:t>min</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500" cap="none" spc="0">
                          <a:solidFill>
                            <a:schemeClr val="tx1"/>
                          </a:solidFill>
                          <a:effectLst/>
                        </a:rPr>
                        <a:t>1070.000000</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17714488"/>
                  </a:ext>
                </a:extLst>
              </a:tr>
              <a:tr h="698513">
                <a:tc>
                  <a:txBody>
                    <a:bodyPr/>
                    <a:lstStyle/>
                    <a:p>
                      <a:pPr fontAlgn="ctr"/>
                      <a:r>
                        <a:rPr lang="en-US" sz="2500" b="1" cap="none" spc="0">
                          <a:solidFill>
                            <a:schemeClr val="tx1"/>
                          </a:solidFill>
                          <a:effectLst/>
                        </a:rPr>
                        <a:t>25%</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500" cap="none" spc="0">
                          <a:solidFill>
                            <a:schemeClr val="tx1"/>
                          </a:solidFill>
                          <a:effectLst/>
                        </a:rPr>
                        <a:t>1605.000000</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817514405"/>
                  </a:ext>
                </a:extLst>
              </a:tr>
              <a:tr h="698513">
                <a:tc>
                  <a:txBody>
                    <a:bodyPr/>
                    <a:lstStyle/>
                    <a:p>
                      <a:pPr fontAlgn="ctr"/>
                      <a:r>
                        <a:rPr lang="en-US" sz="2500" b="1" cap="none" spc="0">
                          <a:solidFill>
                            <a:schemeClr val="tx1"/>
                          </a:solidFill>
                          <a:effectLst/>
                        </a:rPr>
                        <a:t>50%</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500" cap="none" spc="0">
                          <a:solidFill>
                            <a:schemeClr val="tx1"/>
                          </a:solidFill>
                          <a:effectLst/>
                        </a:rPr>
                        <a:t>1874.000000</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389704178"/>
                  </a:ext>
                </a:extLst>
              </a:tr>
              <a:tr h="698513">
                <a:tc>
                  <a:txBody>
                    <a:bodyPr/>
                    <a:lstStyle/>
                    <a:p>
                      <a:pPr fontAlgn="ctr"/>
                      <a:r>
                        <a:rPr lang="en-US" sz="2500" b="1" cap="none" spc="0">
                          <a:solidFill>
                            <a:schemeClr val="tx1"/>
                          </a:solidFill>
                          <a:effectLst/>
                        </a:rPr>
                        <a:t>75%</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500" cap="none" spc="0">
                          <a:solidFill>
                            <a:schemeClr val="tx1"/>
                          </a:solidFill>
                          <a:effectLst/>
                        </a:rPr>
                        <a:t>2549.000000</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1085352"/>
                  </a:ext>
                </a:extLst>
              </a:tr>
              <a:tr h="698513">
                <a:tc>
                  <a:txBody>
                    <a:bodyPr/>
                    <a:lstStyle/>
                    <a:p>
                      <a:pPr fontAlgn="ctr"/>
                      <a:r>
                        <a:rPr lang="en-US" sz="2500" b="1" cap="none" spc="0">
                          <a:solidFill>
                            <a:schemeClr val="tx1"/>
                          </a:solidFill>
                          <a:effectLst/>
                        </a:rPr>
                        <a:t>max</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500" cap="none" spc="0" dirty="0">
                          <a:solidFill>
                            <a:schemeClr val="tx1"/>
                          </a:solidFill>
                          <a:effectLst/>
                        </a:rPr>
                        <a:t>7242.00000</a:t>
                      </a:r>
                    </a:p>
                  </a:txBody>
                  <a:tcPr marL="186451" marR="186451" marT="186451" marB="9322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089982528"/>
                  </a:ext>
                </a:extLst>
              </a:tr>
            </a:tbl>
          </a:graphicData>
        </a:graphic>
      </p:graphicFrame>
    </p:spTree>
    <p:extLst>
      <p:ext uri="{BB962C8B-B14F-4D97-AF65-F5344CB8AC3E}">
        <p14:creationId xmlns:p14="http://schemas.microsoft.com/office/powerpoint/2010/main" val="208644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4B21-7125-3938-A4D8-27EF519CE5D5}"/>
              </a:ext>
            </a:extLst>
          </p:cNvPr>
          <p:cNvSpPr>
            <a:spLocks noGrp="1"/>
          </p:cNvSpPr>
          <p:nvPr>
            <p:ph type="title"/>
          </p:nvPr>
        </p:nvSpPr>
        <p:spPr/>
        <p:txBody>
          <a:bodyPr/>
          <a:lstStyle/>
          <a:p>
            <a:r>
              <a:rPr lang="en-US" dirty="0"/>
              <a:t>LINE PLOT</a:t>
            </a:r>
          </a:p>
        </p:txBody>
      </p:sp>
      <p:sp>
        <p:nvSpPr>
          <p:cNvPr id="4" name="Text Placeholder 3">
            <a:extLst>
              <a:ext uri="{FF2B5EF4-FFF2-40B4-BE49-F238E27FC236}">
                <a16:creationId xmlns:a16="http://schemas.microsoft.com/office/drawing/2014/main" id="{81A81B3C-B485-0912-5D65-F92FACC7FD50}"/>
              </a:ext>
            </a:extLst>
          </p:cNvPr>
          <p:cNvSpPr>
            <a:spLocks noGrp="1"/>
          </p:cNvSpPr>
          <p:nvPr>
            <p:ph type="body" sz="half" idx="2"/>
          </p:nvPr>
        </p:nvSpPr>
        <p:spPr/>
        <p:txBody>
          <a:bodyPr/>
          <a:lstStyle/>
          <a:p>
            <a:r>
              <a:rPr lang="en-US" dirty="0"/>
              <a:t>The data shows that sales of wine increased steadily over this 15-year period, from approximately 2,000 units in 1981 to over 6,000 units in 1995.</a:t>
            </a:r>
          </a:p>
        </p:txBody>
      </p:sp>
      <p:pic>
        <p:nvPicPr>
          <p:cNvPr id="2052" name="Picture 4">
            <a:extLst>
              <a:ext uri="{FF2B5EF4-FFF2-40B4-BE49-F238E27FC236}">
                <a16:creationId xmlns:a16="http://schemas.microsoft.com/office/drawing/2014/main" id="{936D4163-0F3D-F8ED-76B5-5C0DC0029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90" y="1611312"/>
            <a:ext cx="7688431" cy="363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2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42E4-D4A8-10CE-FE5A-B0AF22382591}"/>
              </a:ext>
            </a:extLst>
          </p:cNvPr>
          <p:cNvSpPr>
            <a:spLocks noGrp="1"/>
          </p:cNvSpPr>
          <p:nvPr>
            <p:ph type="title"/>
          </p:nvPr>
        </p:nvSpPr>
        <p:spPr/>
        <p:txBody>
          <a:bodyPr/>
          <a:lstStyle/>
          <a:p>
            <a:r>
              <a:rPr lang="en-US" dirty="0"/>
              <a:t>Box Plot of SALES</a:t>
            </a:r>
          </a:p>
        </p:txBody>
      </p:sp>
      <p:sp>
        <p:nvSpPr>
          <p:cNvPr id="4" name="Text Placeholder 3">
            <a:extLst>
              <a:ext uri="{FF2B5EF4-FFF2-40B4-BE49-F238E27FC236}">
                <a16:creationId xmlns:a16="http://schemas.microsoft.com/office/drawing/2014/main" id="{3A4F6B6B-EF08-C529-9EB9-64E6C91A840C}"/>
              </a:ext>
            </a:extLst>
          </p:cNvPr>
          <p:cNvSpPr>
            <a:spLocks noGrp="1"/>
          </p:cNvSpPr>
          <p:nvPr>
            <p:ph type="body" sz="half" idx="2"/>
          </p:nvPr>
        </p:nvSpPr>
        <p:spPr/>
        <p:txBody>
          <a:bodyPr/>
          <a:lstStyle/>
          <a:p>
            <a:r>
              <a:rPr lang="en-US" dirty="0"/>
              <a:t>The wine sales data exhibits a skewed distribution with high variability, characterized by a wide range of values and the presence of outliers. </a:t>
            </a:r>
          </a:p>
          <a:p>
            <a:endParaRPr lang="en-US" dirty="0"/>
          </a:p>
        </p:txBody>
      </p:sp>
      <p:pic>
        <p:nvPicPr>
          <p:cNvPr id="10244" name="Picture 4">
            <a:extLst>
              <a:ext uri="{FF2B5EF4-FFF2-40B4-BE49-F238E27FC236}">
                <a16:creationId xmlns:a16="http://schemas.microsoft.com/office/drawing/2014/main" id="{319DAEE1-1457-8640-E797-51FC71E70F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0" y="1641087"/>
            <a:ext cx="7258166" cy="357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38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FA25-3E3F-55AD-5A7E-DE4FBB321874}"/>
              </a:ext>
            </a:extLst>
          </p:cNvPr>
          <p:cNvSpPr>
            <a:spLocks noGrp="1"/>
          </p:cNvSpPr>
          <p:nvPr>
            <p:ph type="title"/>
          </p:nvPr>
        </p:nvSpPr>
        <p:spPr/>
        <p:txBody>
          <a:bodyPr/>
          <a:lstStyle/>
          <a:p>
            <a:r>
              <a:rPr lang="en-US" dirty="0"/>
              <a:t>ADDITIVE DECOMPOSITION</a:t>
            </a:r>
          </a:p>
        </p:txBody>
      </p:sp>
      <p:sp>
        <p:nvSpPr>
          <p:cNvPr id="4" name="Text Placeholder 3">
            <a:extLst>
              <a:ext uri="{FF2B5EF4-FFF2-40B4-BE49-F238E27FC236}">
                <a16:creationId xmlns:a16="http://schemas.microsoft.com/office/drawing/2014/main" id="{09BF501C-02A9-CD71-87B0-F9B7E02AA765}"/>
              </a:ext>
            </a:extLst>
          </p:cNvPr>
          <p:cNvSpPr>
            <a:spLocks noGrp="1"/>
          </p:cNvSpPr>
          <p:nvPr>
            <p:ph type="body" sz="half" idx="2"/>
          </p:nvPr>
        </p:nvSpPr>
        <p:spPr/>
        <p:txBody>
          <a:bodyPr/>
          <a:lstStyle/>
          <a:p>
            <a:r>
              <a:rPr lang="en-US" dirty="0"/>
              <a:t>Sales peaked in 1988 – 1989</a:t>
            </a:r>
          </a:p>
          <a:p>
            <a:r>
              <a:rPr lang="en-US" dirty="0"/>
              <a:t>The sales trend can be characterized as a U-shaped trend with an initial decline, followed by a recovery, a peak, and another decline.</a:t>
            </a:r>
          </a:p>
          <a:p>
            <a:r>
              <a:rPr lang="en-US" dirty="0"/>
              <a:t>In additive decomposition the points are scattered everywhere but can be fitted between two parallel lines. </a:t>
            </a:r>
          </a:p>
          <a:p>
            <a:endParaRPr lang="en-US" dirty="0"/>
          </a:p>
        </p:txBody>
      </p:sp>
      <p:pic>
        <p:nvPicPr>
          <p:cNvPr id="7174" name="Picture 6">
            <a:extLst>
              <a:ext uri="{FF2B5EF4-FFF2-40B4-BE49-F238E27FC236}">
                <a16:creationId xmlns:a16="http://schemas.microsoft.com/office/drawing/2014/main" id="{8BD10E87-4DEC-2D4D-2B8B-DC765718E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2" y="1836739"/>
            <a:ext cx="6990450" cy="287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46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7265-9BFA-2B33-4A6D-F44B5035101D}"/>
              </a:ext>
            </a:extLst>
          </p:cNvPr>
          <p:cNvSpPr>
            <a:spLocks noGrp="1"/>
          </p:cNvSpPr>
          <p:nvPr>
            <p:ph type="title"/>
          </p:nvPr>
        </p:nvSpPr>
        <p:spPr/>
        <p:txBody>
          <a:bodyPr/>
          <a:lstStyle/>
          <a:p>
            <a:r>
              <a:rPr lang="en-US" dirty="0"/>
              <a:t>MULTIPLICATIVE DECOMPOSITION</a:t>
            </a:r>
          </a:p>
        </p:txBody>
      </p:sp>
      <p:sp>
        <p:nvSpPr>
          <p:cNvPr id="4" name="Text Placeholder 3">
            <a:extLst>
              <a:ext uri="{FF2B5EF4-FFF2-40B4-BE49-F238E27FC236}">
                <a16:creationId xmlns:a16="http://schemas.microsoft.com/office/drawing/2014/main" id="{70104D9A-9A39-20CD-EF44-D290173183F6}"/>
              </a:ext>
            </a:extLst>
          </p:cNvPr>
          <p:cNvSpPr>
            <a:spLocks noGrp="1"/>
          </p:cNvSpPr>
          <p:nvPr>
            <p:ph type="body" sz="half" idx="2"/>
          </p:nvPr>
        </p:nvSpPr>
        <p:spPr/>
        <p:txBody>
          <a:bodyPr/>
          <a:lstStyle/>
          <a:p>
            <a:r>
              <a:rPr lang="en-US" dirty="0"/>
              <a:t>Both trend and seasonal are present</a:t>
            </a:r>
          </a:p>
          <a:p>
            <a:r>
              <a:rPr lang="en-US" dirty="0"/>
              <a:t>The residual points in multiplicative decomposition tend to align in a straight line, while those in additive decomposition scatter more widely, suggests that the multiplicative model better captures the underlying relationship between the trend, seasonality, and residuals in the time series data</a:t>
            </a:r>
          </a:p>
        </p:txBody>
      </p:sp>
      <p:pic>
        <p:nvPicPr>
          <p:cNvPr id="12290" name="Picture 2">
            <a:extLst>
              <a:ext uri="{FF2B5EF4-FFF2-40B4-BE49-F238E27FC236}">
                <a16:creationId xmlns:a16="http://schemas.microsoft.com/office/drawing/2014/main" id="{9BA8C66B-B1E8-DDC2-82E0-146522B17A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6260" y="1764626"/>
            <a:ext cx="7196671" cy="295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09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9F21-4191-491F-C670-3DA9166A46B6}"/>
              </a:ext>
            </a:extLst>
          </p:cNvPr>
          <p:cNvSpPr>
            <a:spLocks noGrp="1"/>
          </p:cNvSpPr>
          <p:nvPr>
            <p:ph type="title"/>
          </p:nvPr>
        </p:nvSpPr>
        <p:spPr/>
        <p:txBody>
          <a:bodyPr/>
          <a:lstStyle/>
          <a:p>
            <a:r>
              <a:rPr lang="en-US" dirty="0"/>
              <a:t>LINE PLOT OF TRAINING AND Test DATA</a:t>
            </a:r>
          </a:p>
        </p:txBody>
      </p:sp>
      <p:sp>
        <p:nvSpPr>
          <p:cNvPr id="4" name="Text Placeholder 3">
            <a:extLst>
              <a:ext uri="{FF2B5EF4-FFF2-40B4-BE49-F238E27FC236}">
                <a16:creationId xmlns:a16="http://schemas.microsoft.com/office/drawing/2014/main" id="{E0E9CA88-2370-3C72-6715-01DB906827F8}"/>
              </a:ext>
            </a:extLst>
          </p:cNvPr>
          <p:cNvSpPr>
            <a:spLocks noGrp="1"/>
          </p:cNvSpPr>
          <p:nvPr>
            <p:ph type="body" sz="half" idx="2"/>
          </p:nvPr>
        </p:nvSpPr>
        <p:spPr/>
        <p:txBody>
          <a:bodyPr/>
          <a:lstStyle/>
          <a:p>
            <a:r>
              <a:rPr lang="en-US" dirty="0"/>
              <a:t>Dataset is divided into two distinct periods for the purpose of assessing the model’s effectiveness. </a:t>
            </a:r>
          </a:p>
          <a:p>
            <a:r>
              <a:rPr lang="en-US" dirty="0"/>
              <a:t>Training set, which starts from January 1980 to December 1990, is utilized to calibrate the model. Meanwhile, the test set, which covers the period from January 1991 to July 1995, is employed to gauge the model’s predictive accuracy.</a:t>
            </a:r>
          </a:p>
        </p:txBody>
      </p:sp>
      <p:pic>
        <p:nvPicPr>
          <p:cNvPr id="8194" name="Picture 2">
            <a:extLst>
              <a:ext uri="{FF2B5EF4-FFF2-40B4-BE49-F238E27FC236}">
                <a16:creationId xmlns:a16="http://schemas.microsoft.com/office/drawing/2014/main" id="{6DF8C361-A003-F91C-37F8-E668620EDB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389" y="1680545"/>
            <a:ext cx="7303771"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1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621D-F611-A4AE-AB6C-FCE94C4CA99E}"/>
              </a:ext>
            </a:extLst>
          </p:cNvPr>
          <p:cNvSpPr>
            <a:spLocks noGrp="1"/>
          </p:cNvSpPr>
          <p:nvPr>
            <p:ph type="title"/>
          </p:nvPr>
        </p:nvSpPr>
        <p:spPr/>
        <p:txBody>
          <a:bodyPr/>
          <a:lstStyle/>
          <a:p>
            <a:r>
              <a:rPr lang="en-US" dirty="0"/>
              <a:t>Linear regression</a:t>
            </a:r>
          </a:p>
        </p:txBody>
      </p:sp>
      <p:sp>
        <p:nvSpPr>
          <p:cNvPr id="4" name="Text Placeholder 3">
            <a:extLst>
              <a:ext uri="{FF2B5EF4-FFF2-40B4-BE49-F238E27FC236}">
                <a16:creationId xmlns:a16="http://schemas.microsoft.com/office/drawing/2014/main" id="{92FA67DE-A1F3-F387-6475-69440EB8ACFC}"/>
              </a:ext>
            </a:extLst>
          </p:cNvPr>
          <p:cNvSpPr>
            <a:spLocks noGrp="1"/>
          </p:cNvSpPr>
          <p:nvPr>
            <p:ph type="body" sz="half" idx="2"/>
          </p:nvPr>
        </p:nvSpPr>
        <p:spPr/>
        <p:txBody>
          <a:bodyPr/>
          <a:lstStyle/>
          <a:p>
            <a:endParaRPr lang="en-US" dirty="0"/>
          </a:p>
          <a:p>
            <a:r>
              <a:rPr lang="en-US" dirty="0"/>
              <a:t>Green line represents the predicated values from Linear regression model.</a:t>
            </a:r>
          </a:p>
          <a:p>
            <a:r>
              <a:rPr lang="en-US" dirty="0"/>
              <a:t>Root Mean Square Error (RMSE) value of 1389 which is high.</a:t>
            </a:r>
          </a:p>
          <a:p>
            <a:r>
              <a:rPr lang="en-US" dirty="0"/>
              <a:t> Predicated values are very far from actual values.</a:t>
            </a:r>
          </a:p>
        </p:txBody>
      </p:sp>
      <p:pic>
        <p:nvPicPr>
          <p:cNvPr id="13318" name="Picture 6">
            <a:extLst>
              <a:ext uri="{FF2B5EF4-FFF2-40B4-BE49-F238E27FC236}">
                <a16:creationId xmlns:a16="http://schemas.microsoft.com/office/drawing/2014/main" id="{F19D67B0-0AB2-B655-4474-E128231C0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1737418"/>
            <a:ext cx="7478968" cy="338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51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319</TotalTime>
  <Words>851</Words>
  <Application>Microsoft Office PowerPoint</Application>
  <PresentationFormat>Widescreen</PresentationFormat>
  <Paragraphs>115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Calibri</vt:lpstr>
      <vt:lpstr>Roboto</vt:lpstr>
      <vt:lpstr>Rockwell</vt:lpstr>
      <vt:lpstr>Rockwell Condensed</vt:lpstr>
      <vt:lpstr>Rockwell Extra Bold</vt:lpstr>
      <vt:lpstr>Wingdings</vt:lpstr>
      <vt:lpstr>Wood Type</vt:lpstr>
      <vt:lpstr>Sparkling Wine Sales</vt:lpstr>
      <vt:lpstr>Description</vt:lpstr>
      <vt:lpstr>EXPLORATORY DATA ANALYSIS</vt:lpstr>
      <vt:lpstr>LINE PLOT</vt:lpstr>
      <vt:lpstr>Box Plot of SALES</vt:lpstr>
      <vt:lpstr>ADDITIVE DECOMPOSITION</vt:lpstr>
      <vt:lpstr>MULTIPLICATIVE DECOMPOSITION</vt:lpstr>
      <vt:lpstr>LINE PLOT OF TRAINING AND Test DATA</vt:lpstr>
      <vt:lpstr>Linear regression</vt:lpstr>
      <vt:lpstr>NAVIE MODEL</vt:lpstr>
      <vt:lpstr>SIMPLE AVERAGE MODEL</vt:lpstr>
      <vt:lpstr>Single Exponential Smoothing</vt:lpstr>
      <vt:lpstr>Double Exponential Smoothing</vt:lpstr>
      <vt:lpstr>Triple Exponential Smoothing (Additive)</vt:lpstr>
      <vt:lpstr>Triple Exponential Smoothing (Multiplicative)</vt:lpstr>
      <vt:lpstr>Triple Exponential Smoothing (Additive, Multiplicative)</vt:lpstr>
      <vt:lpstr>Summary</vt:lpstr>
      <vt:lpstr>Prediction for FUTURE (12 Months)</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Monisha Sengodan</dc:creator>
  <cp:lastModifiedBy>Monisha Sengodan</cp:lastModifiedBy>
  <cp:revision>2</cp:revision>
  <dcterms:created xsi:type="dcterms:W3CDTF">2025-05-21T11:06:30Z</dcterms:created>
  <dcterms:modified xsi:type="dcterms:W3CDTF">2025-05-23T09:11:17Z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etDate">
    <vt:lpwstr>2025-05-22T03:32:11Z</vt:lpwstr>
  </property>
  <property fmtid="{D5CDD505-2E9C-101B-9397-08002B2CF9AE}" pid="4" name="MSIP_Label_7fd8a196-24eb-41bb-9b22-e6a1875a70f5_Method">
    <vt:lpwstr>Privileged</vt:lpwstr>
  </property>
  <property fmtid="{D5CDD505-2E9C-101B-9397-08002B2CF9AE}" pid="5" name="MSIP_Label_7fd8a196-24eb-41bb-9b22-e6a1875a70f5_Name">
    <vt:lpwstr>Public</vt:lpwstr>
  </property>
  <property fmtid="{D5CDD505-2E9C-101B-9397-08002B2CF9AE}" pid="6" name="MSIP_Label_7fd8a196-24eb-41bb-9b22-e6a1875a70f5_SiteId">
    <vt:lpwstr>63ce7d59-2f3e-42cd-a8cc-be764cff5eb6</vt:lpwstr>
  </property>
  <property fmtid="{D5CDD505-2E9C-101B-9397-08002B2CF9AE}" pid="7" name="MSIP_Label_7fd8a196-24eb-41bb-9b22-e6a1875a70f5_ActionId">
    <vt:lpwstr>cec92f85-9637-4cc0-b226-4b6b353ef6d5</vt:lpwstr>
  </property>
  <property fmtid="{D5CDD505-2E9C-101B-9397-08002B2CF9AE}" pid="8" name="MSIP_Label_7fd8a196-24eb-41bb-9b22-e6a1875a70f5_ContentBits">
    <vt:lpwstr>0</vt:lpwstr>
  </property>
  <property fmtid="{D5CDD505-2E9C-101B-9397-08002B2CF9AE}" pid="9" name="MSIP_Label_7fd8a196-24eb-41bb-9b22-e6a1875a70f5_Tag">
    <vt:lpwstr>10, 0, 1, 1</vt:lpwstr>
  </property>
</Properties>
</file>