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hHkkGOLUiEip3MpM8OL1p/BLtx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Roboto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b663555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1b663555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1fecc25d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61fecc25d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047f81d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047f81d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047f81d2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047f81d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1fecc25d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61fecc25d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1fecc25d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61fecc25d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1fecc25d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61fecc25d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1fecc25d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61fecc25d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1fecc25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61fecc25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1fecc25d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61fecc25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1fecc25d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61fecc25d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1fecc25d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61fecc25d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1fecc25d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61fecc25d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51dfdf1ec_0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051dfdf1ec_0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1051dfdf1ec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51dfdf1ec_0_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1051dfdf1ec_0_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1051dfdf1ec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51dfdf1ec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051dfdf1ec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1051dfdf1ec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1051dfdf1ec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51dfdf1ec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051dfdf1ec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51dfdf1ec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051dfdf1ec_0_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051dfdf1ec_0_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051dfdf1ec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051dfdf1ec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1051dfdf1ec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51dfdf1ec_0_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1051dfdf1ec_0_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51dfdf1ec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51dfdf1ec_0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1051dfdf1ec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051dfdf1ec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1051dfdf1ec_0_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1051dfdf1ec_0_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1051dfdf1ec_0_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1051dfdf1ec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51dfdf1ec_0_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1051dfdf1ec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51dfdf1ec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51dfdf1ec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051dfdf1ec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keras-team/keras/issues/1207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Deep Neural Networks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Multilayer Perceptron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1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b663555b9_0_5"/>
          <p:cNvSpPr txBox="1"/>
          <p:nvPr>
            <p:ph type="title"/>
          </p:nvPr>
        </p:nvSpPr>
        <p:spPr>
          <a:xfrm>
            <a:off x="311700" y="105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Solution: cross-entropy</a:t>
            </a:r>
            <a:endParaRPr/>
          </a:p>
        </p:txBody>
      </p:sp>
      <p:sp>
        <p:nvSpPr>
          <p:cNvPr id="199" name="Google Shape;199;g31b663555b9_0_5"/>
          <p:cNvSpPr txBox="1"/>
          <p:nvPr>
            <p:ph idx="1" type="body"/>
          </p:nvPr>
        </p:nvSpPr>
        <p:spPr>
          <a:xfrm>
            <a:off x="311700" y="1762075"/>
            <a:ext cx="7300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Use </a:t>
            </a:r>
            <a:r>
              <a:rPr b="1" lang="en-GB">
                <a:solidFill>
                  <a:schemeClr val="dk1"/>
                </a:solidFill>
              </a:rPr>
              <a:t>categorical cross-entropy</a:t>
            </a:r>
            <a:r>
              <a:rPr lang="en-GB">
                <a:solidFill>
                  <a:schemeClr val="dk1"/>
                </a:solidFill>
              </a:rPr>
              <a:t> for classification!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Well-known measure from information theory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Has a </a:t>
            </a:r>
            <a:r>
              <a:rPr b="1" lang="en-GB">
                <a:solidFill>
                  <a:schemeClr val="dk1"/>
                </a:solidFill>
              </a:rPr>
              <a:t>binary variant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Remember, </a:t>
            </a:r>
            <a:r>
              <a:rPr b="1" lang="en-GB">
                <a:solidFill>
                  <a:schemeClr val="dk1"/>
                </a:solidFill>
              </a:rPr>
              <a:t>MSE is for regression, Cross-Entropy for classification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p(ground-truth class) = 1 and p(non ground-truth class) = 0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00" name="Google Shape;200;g31b663555b9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9361" y="527313"/>
            <a:ext cx="3911839" cy="16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1fecc25d0_0_197"/>
          <p:cNvSpPr txBox="1"/>
          <p:nvPr>
            <p:ph type="title"/>
          </p:nvPr>
        </p:nvSpPr>
        <p:spPr>
          <a:xfrm>
            <a:off x="367725" y="754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Remember this beast?</a:t>
            </a:r>
            <a:endParaRPr/>
          </a:p>
        </p:txBody>
      </p:sp>
      <p:sp>
        <p:nvSpPr>
          <p:cNvPr id="206" name="Google Shape;206;g261fecc25d0_0_197"/>
          <p:cNvSpPr txBox="1"/>
          <p:nvPr>
            <p:ph idx="1" type="body"/>
          </p:nvPr>
        </p:nvSpPr>
        <p:spPr>
          <a:xfrm>
            <a:off x="311700" y="1449300"/>
            <a:ext cx="8168400" cy="3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You can now code this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Plain stack of dense layers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‘hidden’, ‘intermediary’, ...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Layers feed into one another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(Famous “chain rule” is applicable in derivation)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Why?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Learn combinations of features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Recombine lower-level features into higher level features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7" name="Google Shape;207;g261fecc25d0_0_197"/>
          <p:cNvPicPr preferRelativeResize="0"/>
          <p:nvPr/>
        </p:nvPicPr>
        <p:blipFill rotWithShape="1">
          <a:blip r:embed="rId3">
            <a:alphaModFix/>
          </a:blip>
          <a:srcRect b="21843" l="0" r="0" t="0"/>
          <a:stretch/>
        </p:blipFill>
        <p:spPr>
          <a:xfrm>
            <a:off x="4806325" y="459275"/>
            <a:ext cx="4337674" cy="21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047f81d2c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Terminology for classical MLP</a:t>
            </a:r>
            <a:endParaRPr/>
          </a:p>
        </p:txBody>
      </p:sp>
      <p:sp>
        <p:nvSpPr>
          <p:cNvPr id="213" name="Google Shape;213;g32047f81d2c_0_0"/>
          <p:cNvSpPr txBox="1"/>
          <p:nvPr>
            <p:ph idx="1" type="body"/>
          </p:nvPr>
        </p:nvSpPr>
        <p:spPr>
          <a:xfrm>
            <a:off x="311700" y="1152475"/>
            <a:ext cx="47565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Input layer: </a:t>
            </a:r>
            <a:endParaRPr b="1">
              <a:solidFill>
                <a:schemeClr val="dk1"/>
              </a:solidFill>
            </a:endParaRPr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consists of neurons that correspond directly to the features of the input data</a:t>
            </a:r>
            <a:endParaRPr>
              <a:solidFill>
                <a:schemeClr val="dk1"/>
              </a:solidFill>
            </a:endParaRPr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passes the raw data to the next layer without performing any computations (no weights)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Hidden layers:</a:t>
            </a:r>
            <a:endParaRPr b="1">
              <a:solidFill>
                <a:schemeClr val="dk1"/>
              </a:solidFill>
            </a:endParaRPr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process the input data received from the previous layer by performing transformations (based on weights, biases, and activation functions)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Output layer:</a:t>
            </a:r>
            <a:endParaRPr b="1">
              <a:solidFill>
                <a:schemeClr val="dk1"/>
              </a:solidFill>
            </a:endParaRPr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consists of neurons that correspond directly to the number of outputs (</a:t>
            </a:r>
            <a:r>
              <a:rPr lang="en-GB">
                <a:solidFill>
                  <a:schemeClr val="dk1"/>
                </a:solidFill>
              </a:rPr>
              <a:t>generates the final result) </a:t>
            </a:r>
            <a:endParaRPr>
              <a:solidFill>
                <a:schemeClr val="dk1"/>
              </a:solidFill>
            </a:endParaRPr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is similar to hidden layers; the key difference lies in the activation function used, which is chosen based on the task: sigmoid or s</a:t>
            </a:r>
            <a:r>
              <a:rPr lang="en-GB">
                <a:solidFill>
                  <a:schemeClr val="dk1"/>
                </a:solidFill>
              </a:rPr>
              <a:t>oftmax</a:t>
            </a:r>
            <a:r>
              <a:rPr lang="en-GB">
                <a:solidFill>
                  <a:schemeClr val="dk1"/>
                </a:solidFill>
              </a:rPr>
              <a:t>  for classification and l</a:t>
            </a:r>
            <a:r>
              <a:rPr lang="en-GB">
                <a:solidFill>
                  <a:schemeClr val="dk1"/>
                </a:solidFill>
              </a:rPr>
              <a:t>inear (“nothing”) for regression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4" name="Google Shape;214;g32047f81d2c_0_0"/>
          <p:cNvPicPr preferRelativeResize="0"/>
          <p:nvPr/>
        </p:nvPicPr>
        <p:blipFill rotWithShape="1">
          <a:blip r:embed="rId3">
            <a:alphaModFix/>
          </a:blip>
          <a:srcRect b="21844" l="0" r="0" t="0"/>
          <a:stretch/>
        </p:blipFill>
        <p:spPr>
          <a:xfrm>
            <a:off x="5303247" y="1801775"/>
            <a:ext cx="3474975" cy="172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047f81d2c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Terminology in PyTorch</a:t>
            </a:r>
            <a:endParaRPr/>
          </a:p>
        </p:txBody>
      </p:sp>
      <p:sp>
        <p:nvSpPr>
          <p:cNvPr id="220" name="Google Shape;220;g32047f81d2c_0_17"/>
          <p:cNvSpPr txBox="1"/>
          <p:nvPr>
            <p:ph idx="1" type="body"/>
          </p:nvPr>
        </p:nvSpPr>
        <p:spPr>
          <a:xfrm>
            <a:off x="311700" y="1152475"/>
            <a:ext cx="47565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Linear layer</a:t>
            </a:r>
            <a:r>
              <a:rPr b="1" lang="en-GB">
                <a:solidFill>
                  <a:schemeClr val="dk1"/>
                </a:solidFill>
              </a:rPr>
              <a:t>: </a:t>
            </a:r>
            <a:endParaRPr b="1">
              <a:solidFill>
                <a:schemeClr val="dk1"/>
              </a:solidFill>
            </a:endParaRPr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it processes input features to output features in a linear manner using weights and biases (the same as a hidden layer from the previous slide)</a:t>
            </a:r>
            <a:endParaRPr>
              <a:solidFill>
                <a:schemeClr val="dk1"/>
              </a:solidFill>
            </a:endParaRPr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Adding an activation function is optional but essential if non-linear transformations are needed to capture complex patterns.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No input layers:</a:t>
            </a:r>
            <a:endParaRPr b="1">
              <a:solidFill>
                <a:schemeClr val="dk1"/>
              </a:solidFill>
            </a:endParaRPr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the input layer is not a true computational layer since it lacks weights or biases and serves only as a placeholder to pass data into the first hidden (or linear) layer.</a:t>
            </a:r>
            <a:endParaRPr>
              <a:solidFill>
                <a:schemeClr val="dk1"/>
              </a:solidFill>
            </a:endParaRPr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we can omit the terminology of an "input layer" when discussing linear layers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</a:t>
            </a:r>
            <a:r>
              <a:rPr b="1" lang="en-GB">
                <a:solidFill>
                  <a:schemeClr val="dk1"/>
                </a:solidFill>
              </a:rPr>
              <a:t>utput layer:</a:t>
            </a:r>
            <a:endParaRPr b="1">
              <a:solidFill>
                <a:schemeClr val="dk1"/>
              </a:solidFill>
            </a:endParaRPr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the last linear layer followed by a suitable activation </a:t>
            </a:r>
            <a:r>
              <a:rPr lang="en-GB">
                <a:solidFill>
                  <a:schemeClr val="dk1"/>
                </a:solidFill>
              </a:rPr>
              <a:t>function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1" name="Google Shape;221;g32047f81d2c_0_17"/>
          <p:cNvPicPr preferRelativeResize="0"/>
          <p:nvPr/>
        </p:nvPicPr>
        <p:blipFill rotWithShape="1">
          <a:blip r:embed="rId3">
            <a:alphaModFix/>
          </a:blip>
          <a:srcRect b="21844" l="0" r="0" t="0"/>
          <a:stretch/>
        </p:blipFill>
        <p:spPr>
          <a:xfrm>
            <a:off x="5303247" y="1801775"/>
            <a:ext cx="3474975" cy="172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1fecc25d0_0_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Non-linearity</a:t>
            </a:r>
            <a:endParaRPr/>
          </a:p>
        </p:txBody>
      </p:sp>
      <p:sp>
        <p:nvSpPr>
          <p:cNvPr id="227" name="Google Shape;227;g261fecc25d0_0_203"/>
          <p:cNvSpPr txBox="1"/>
          <p:nvPr>
            <p:ph idx="1" type="body"/>
          </p:nvPr>
        </p:nvSpPr>
        <p:spPr>
          <a:xfrm>
            <a:off x="311700" y="1152475"/>
            <a:ext cx="545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Output of intermediary layers also need activation function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Until recently, sigmoid (or similar) was used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New, much simpler non-linearity was discovered (Nair &amp; Hinton 2010)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GB">
                <a:solidFill>
                  <a:schemeClr val="dk1"/>
                </a:solidFill>
              </a:rPr>
              <a:t>Non-rectified linear unit</a:t>
            </a:r>
            <a:r>
              <a:rPr lang="en-GB">
                <a:solidFill>
                  <a:schemeClr val="dk1"/>
                </a:solidFill>
              </a:rPr>
              <a:t>  = </a:t>
            </a:r>
            <a:r>
              <a:rPr b="1" lang="en-GB">
                <a:solidFill>
                  <a:schemeClr val="dk1"/>
                </a:solidFill>
              </a:rPr>
              <a:t>ReLU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Typically used for activations for hidden layers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8" name="Google Shape;228;g261fecc25d0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97" y="144675"/>
            <a:ext cx="3422001" cy="303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1fecc25d0_0_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Issue of overfitting</a:t>
            </a:r>
            <a:endParaRPr/>
          </a:p>
        </p:txBody>
      </p:sp>
      <p:sp>
        <p:nvSpPr>
          <p:cNvPr id="234" name="Google Shape;234;g261fecc25d0_0_209"/>
          <p:cNvSpPr txBox="1"/>
          <p:nvPr>
            <p:ph idx="1" type="body"/>
          </p:nvPr>
        </p:nvSpPr>
        <p:spPr>
          <a:xfrm>
            <a:off x="311700" y="1152475"/>
            <a:ext cx="4613100" cy="3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Model is fitting the training data really well…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So well, that is doesn’t generalize anymore to other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Need for </a:t>
            </a:r>
            <a:r>
              <a:rPr b="1" lang="en-GB">
                <a:solidFill>
                  <a:schemeClr val="dk1"/>
                </a:solidFill>
              </a:rPr>
              <a:t>regularization</a:t>
            </a:r>
            <a:r>
              <a:rPr lang="en-GB">
                <a:solidFill>
                  <a:schemeClr val="dk1"/>
                </a:solidFill>
              </a:rPr>
              <a:t> strategies that keep the optimization in check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We’ll cover two (among many):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b="1" lang="en-GB">
                <a:solidFill>
                  <a:schemeClr val="dk1"/>
                </a:solidFill>
              </a:rPr>
              <a:t>early stopping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b="1" lang="en-GB">
                <a:solidFill>
                  <a:schemeClr val="dk1"/>
                </a:solidFill>
              </a:rPr>
              <a:t>Dropout </a:t>
            </a:r>
            <a:r>
              <a:rPr lang="en-GB">
                <a:solidFill>
                  <a:schemeClr val="dk1"/>
                </a:solidFill>
              </a:rPr>
              <a:t>(next week)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Overfitting - Wikipedia" id="235" name="Google Shape;235;g261fecc25d0_0_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950" y="927800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1fecc25d0_0_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Early stopping</a:t>
            </a:r>
            <a:endParaRPr/>
          </a:p>
        </p:txBody>
      </p:sp>
      <p:sp>
        <p:nvSpPr>
          <p:cNvPr id="241" name="Google Shape;241;g261fecc25d0_0_215"/>
          <p:cNvSpPr txBox="1"/>
          <p:nvPr>
            <p:ph idx="1" type="body"/>
          </p:nvPr>
        </p:nvSpPr>
        <p:spPr>
          <a:xfrm>
            <a:off x="311700" y="1152475"/>
            <a:ext cx="492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 sz="1600">
                <a:solidFill>
                  <a:schemeClr val="dk1"/>
                </a:solidFill>
              </a:rPr>
              <a:t>Conceptually simple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 sz="1600">
                <a:solidFill>
                  <a:schemeClr val="dk1"/>
                </a:solidFill>
              </a:rPr>
              <a:t>Continually </a:t>
            </a:r>
            <a:r>
              <a:rPr b="1" lang="en-GB" sz="1600">
                <a:solidFill>
                  <a:schemeClr val="dk1"/>
                </a:solidFill>
              </a:rPr>
              <a:t>monitor performance</a:t>
            </a:r>
            <a:r>
              <a:rPr lang="en-GB" sz="1600">
                <a:solidFill>
                  <a:schemeClr val="dk1"/>
                </a:solidFill>
              </a:rPr>
              <a:t> (loss, not accuracy etc.) on dev (or val) set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 sz="1600">
                <a:solidFill>
                  <a:schemeClr val="dk1"/>
                </a:solidFill>
              </a:rPr>
              <a:t>Stop training if there’s </a:t>
            </a:r>
            <a:r>
              <a:rPr b="1" lang="en-GB" sz="1600">
                <a:solidFill>
                  <a:schemeClr val="dk1"/>
                </a:solidFill>
              </a:rPr>
              <a:t>no progress anymore</a:t>
            </a:r>
            <a:r>
              <a:rPr lang="en-GB" sz="1600">
                <a:solidFill>
                  <a:schemeClr val="dk1"/>
                </a:solidFill>
              </a:rPr>
              <a:t> (for a while) on dev set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 sz="1600">
                <a:solidFill>
                  <a:schemeClr val="dk1"/>
                </a:solidFill>
              </a:rPr>
              <a:t>(Never mind whether train loss is still decreasing!)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 sz="1600">
                <a:solidFill>
                  <a:schemeClr val="dk1"/>
                </a:solidFill>
              </a:rPr>
              <a:t>Stop training at a suitable point (“sweet spot”)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 sz="1600">
                <a:solidFill>
                  <a:schemeClr val="dk1"/>
                </a:solidFill>
              </a:rPr>
              <a:t>Importance of a large and </a:t>
            </a:r>
            <a:r>
              <a:rPr b="1" lang="en-GB" sz="1600">
                <a:solidFill>
                  <a:schemeClr val="dk1"/>
                </a:solidFill>
              </a:rPr>
              <a:t>high-quality dev set </a:t>
            </a:r>
            <a:r>
              <a:rPr lang="en-GB" sz="1600">
                <a:solidFill>
                  <a:schemeClr val="dk1"/>
                </a:solidFill>
              </a:rPr>
              <a:t>(this isn’t “wasted” data)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GB" sz="1600">
                <a:solidFill>
                  <a:schemeClr val="dk1"/>
                </a:solidFill>
              </a:rPr>
              <a:t>Loss curves</a:t>
            </a:r>
            <a:r>
              <a:rPr lang="en-GB" sz="1600">
                <a:solidFill>
                  <a:schemeClr val="dk1"/>
                </a:solidFill>
              </a:rPr>
              <a:t> are important diagnostic instrument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242" name="Google Shape;242;g261fecc25d0_0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0700" y="1174450"/>
            <a:ext cx="3573950" cy="22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/>
              <a:t>1- Highlights of the notebook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8" name="Google Shape;24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GB">
                <a:solidFill>
                  <a:schemeClr val="dk1"/>
                </a:solidFill>
              </a:rPr>
              <a:t>IMDB movie dataset</a:t>
            </a:r>
            <a:r>
              <a:rPr lang="en-GB">
                <a:solidFill>
                  <a:schemeClr val="dk1"/>
                </a:solidFill>
              </a:rPr>
              <a:t> (ships with keras)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2 x 25,000 “polarized” reviews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Comes with train and test split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Balanced for positive and negative labels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GB">
                <a:solidFill>
                  <a:schemeClr val="dk1"/>
                </a:solidFill>
              </a:rPr>
              <a:t>Sentiment analysis</a:t>
            </a:r>
            <a:r>
              <a:rPr lang="en-GB">
                <a:solidFill>
                  <a:schemeClr val="dk1"/>
                </a:solidFill>
              </a:rPr>
              <a:t>: positive or negative (</a:t>
            </a:r>
            <a:r>
              <a:rPr b="1" lang="en-GB">
                <a:solidFill>
                  <a:schemeClr val="dk1"/>
                </a:solidFill>
              </a:rPr>
              <a:t>binary classification task)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First deep models: </a:t>
            </a:r>
            <a:r>
              <a:rPr b="1" lang="en-GB">
                <a:solidFill>
                  <a:schemeClr val="dk1"/>
                </a:solidFill>
              </a:rPr>
              <a:t>stacks of dense layers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GB">
                <a:solidFill>
                  <a:schemeClr val="dk1"/>
                </a:solidFill>
              </a:rPr>
              <a:t>Sigmoid</a:t>
            </a:r>
            <a:r>
              <a:rPr lang="en-GB">
                <a:solidFill>
                  <a:schemeClr val="dk1"/>
                </a:solidFill>
              </a:rPr>
              <a:t> activation function (to squash the output)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Use of </a:t>
            </a:r>
            <a:r>
              <a:rPr i="1" lang="en-GB">
                <a:solidFill>
                  <a:schemeClr val="dk1"/>
                </a:solidFill>
              </a:rPr>
              <a:t>post hoc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b="1" lang="en-GB">
                <a:solidFill>
                  <a:schemeClr val="dk1"/>
                </a:solidFill>
              </a:rPr>
              <a:t>evaluation metrics</a:t>
            </a:r>
            <a:r>
              <a:rPr lang="en-GB">
                <a:solidFill>
                  <a:schemeClr val="dk1"/>
                </a:solidFill>
              </a:rPr>
              <a:t> (as opposed to MSE loss)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Rationale behind </a:t>
            </a:r>
            <a:r>
              <a:rPr b="1" lang="en-GB">
                <a:solidFill>
                  <a:schemeClr val="dk1"/>
                </a:solidFill>
              </a:rPr>
              <a:t>batching</a:t>
            </a:r>
            <a:r>
              <a:rPr lang="en-GB">
                <a:solidFill>
                  <a:schemeClr val="dk1"/>
                </a:solidFill>
              </a:rPr>
              <a:t> (because the dataset is large)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1fecc25d0_0_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2-Highlight of the notebook</a:t>
            </a:r>
            <a:endParaRPr/>
          </a:p>
        </p:txBody>
      </p:sp>
      <p:sp>
        <p:nvSpPr>
          <p:cNvPr id="254" name="Google Shape;254;g261fecc25d0_0_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New multiclass </a:t>
            </a:r>
            <a:r>
              <a:rPr b="1" lang="en-GB">
                <a:solidFill>
                  <a:schemeClr val="dk1"/>
                </a:solidFill>
              </a:rPr>
              <a:t>text classification</a:t>
            </a:r>
            <a:r>
              <a:rPr lang="en-GB">
                <a:solidFill>
                  <a:schemeClr val="dk1"/>
                </a:solidFill>
              </a:rPr>
              <a:t> dataset: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Reuters newswire</a:t>
            </a:r>
            <a:r>
              <a:rPr lang="en-GB">
                <a:solidFill>
                  <a:schemeClr val="dk1"/>
                </a:solidFill>
              </a:rPr>
              <a:t> dataset (ships with keras)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11,228 newswire in 46 topics (allows default test split)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Controversial: topics aren’t known  [</a:t>
            </a:r>
            <a:r>
              <a:rPr lang="en-GB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https://github.com/keras-team/keras/issues/12072</a:t>
            </a:r>
            <a:r>
              <a:rPr lang="en-GB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But some people matched them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The </a:t>
            </a:r>
            <a:r>
              <a:rPr b="1" lang="en-GB">
                <a:solidFill>
                  <a:schemeClr val="dk1"/>
                </a:solidFill>
              </a:rPr>
              <a:t>softmax</a:t>
            </a:r>
            <a:r>
              <a:rPr lang="en-GB">
                <a:solidFill>
                  <a:schemeClr val="dk1"/>
                </a:solidFill>
              </a:rPr>
              <a:t> activation function (to convert ŷ into pseudo-probabilities)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GB">
                <a:solidFill>
                  <a:schemeClr val="dk1"/>
                </a:solidFill>
              </a:rPr>
              <a:t>Categorical cross-entropy</a:t>
            </a:r>
            <a:r>
              <a:rPr lang="en-GB">
                <a:solidFill>
                  <a:schemeClr val="dk1"/>
                </a:solidFill>
              </a:rPr>
              <a:t> as a loss function for classification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New non-linearity: </a:t>
            </a:r>
            <a:r>
              <a:rPr b="1" lang="en-GB">
                <a:solidFill>
                  <a:schemeClr val="dk1"/>
                </a:solidFill>
              </a:rPr>
              <a:t>ReLU</a:t>
            </a:r>
            <a:r>
              <a:rPr lang="en-GB">
                <a:solidFill>
                  <a:schemeClr val="dk1"/>
                </a:solidFill>
              </a:rPr>
              <a:t> (rectified linear unit)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Monitor loss (on the dev test) and prevent </a:t>
            </a:r>
            <a:r>
              <a:rPr b="1" lang="en-GB">
                <a:solidFill>
                  <a:schemeClr val="dk1"/>
                </a:solidFill>
              </a:rPr>
              <a:t>overfitting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Plot </a:t>
            </a:r>
            <a:r>
              <a:rPr b="1" lang="en-GB">
                <a:solidFill>
                  <a:schemeClr val="dk1"/>
                </a:solidFill>
              </a:rPr>
              <a:t>loss curves</a:t>
            </a:r>
            <a:r>
              <a:rPr lang="en-GB">
                <a:solidFill>
                  <a:schemeClr val="dk1"/>
                </a:solidFill>
              </a:rPr>
              <a:t>, using keras “History” object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Apply </a:t>
            </a:r>
            <a:r>
              <a:rPr b="1" lang="en-GB">
                <a:solidFill>
                  <a:schemeClr val="dk1"/>
                </a:solidFill>
              </a:rPr>
              <a:t>early stopping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Recap</a:t>
            </a:r>
            <a:endParaRPr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00" y="1017725"/>
            <a:ext cx="803363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rmalizing your data (specifically, input and batch normalization)."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2700" y="1366922"/>
            <a:ext cx="2972451" cy="23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Multivariate (binary) classification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-GB" sz="2000"/>
              <a:t>From regression to classification</a:t>
            </a:r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5594175" y="1862525"/>
            <a:ext cx="3639300" cy="30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b="0" i="0" lang="en-GB" sz="105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GB" sz="135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 + b -&gt; </a:t>
            </a: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ŷ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input features,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single output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Useful for regression, but also for binary classification. Just define an </a:t>
            </a:r>
            <a:r>
              <a:rPr b="1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activation function</a:t>
            </a: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1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threshold:</a:t>
            </a:r>
            <a:endParaRPr b="1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Two classes, A and B: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-"/>
            </a:pP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ŷ &gt;=  threshold; class A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-"/>
            </a:pP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ŷ &lt;  threshold; class B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Threshold serves as </a:t>
            </a:r>
            <a:r>
              <a:rPr b="1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boundary</a:t>
            </a:r>
            <a:endParaRPr b="1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1367275" y="2185025"/>
            <a:ext cx="539100" cy="539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3297925" y="2148600"/>
            <a:ext cx="539100" cy="539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3"/>
          <p:cNvCxnSpPr>
            <a:stCxn id="69" idx="6"/>
          </p:cNvCxnSpPr>
          <p:nvPr/>
        </p:nvCxnSpPr>
        <p:spPr>
          <a:xfrm>
            <a:off x="1906375" y="2454575"/>
            <a:ext cx="1402800" cy="1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" name="Google Shape;72;p3"/>
          <p:cNvSpPr txBox="1"/>
          <p:nvPr/>
        </p:nvSpPr>
        <p:spPr>
          <a:xfrm>
            <a:off x="2206300" y="2110400"/>
            <a:ext cx="7758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4088300" y="2148600"/>
            <a:ext cx="539100" cy="539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3"/>
          <p:cNvCxnSpPr>
            <a:stCxn id="70" idx="6"/>
            <a:endCxn id="73" idx="2"/>
          </p:cNvCxnSpPr>
          <p:nvPr/>
        </p:nvCxnSpPr>
        <p:spPr>
          <a:xfrm>
            <a:off x="3837025" y="2418150"/>
            <a:ext cx="251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" name="Google Shape;75;p3"/>
          <p:cNvSpPr/>
          <p:nvPr/>
        </p:nvSpPr>
        <p:spPr>
          <a:xfrm>
            <a:off x="1367275" y="1270625"/>
            <a:ext cx="539100" cy="539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3"/>
          <p:cNvCxnSpPr>
            <a:stCxn id="75" idx="6"/>
            <a:endCxn id="70" idx="1"/>
          </p:cNvCxnSpPr>
          <p:nvPr/>
        </p:nvCxnSpPr>
        <p:spPr>
          <a:xfrm>
            <a:off x="1906375" y="1540175"/>
            <a:ext cx="1470600" cy="68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" name="Google Shape;77;p3"/>
          <p:cNvSpPr txBox="1"/>
          <p:nvPr/>
        </p:nvSpPr>
        <p:spPr>
          <a:xfrm>
            <a:off x="2206300" y="1424600"/>
            <a:ext cx="7758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1367275" y="3099425"/>
            <a:ext cx="539100" cy="539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3"/>
          <p:cNvCxnSpPr>
            <a:stCxn id="73" idx="6"/>
            <a:endCxn id="80" idx="2"/>
          </p:cNvCxnSpPr>
          <p:nvPr/>
        </p:nvCxnSpPr>
        <p:spPr>
          <a:xfrm>
            <a:off x="4627400" y="2418150"/>
            <a:ext cx="30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" name="Google Shape;81;p3"/>
          <p:cNvSpPr txBox="1"/>
          <p:nvPr/>
        </p:nvSpPr>
        <p:spPr>
          <a:xfrm>
            <a:off x="2206300" y="3024800"/>
            <a:ext cx="7758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251100" y="1406150"/>
            <a:ext cx="775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“area”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275325" y="2324525"/>
            <a:ext cx="775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“year”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291550" y="3242900"/>
            <a:ext cx="98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“altitude”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3146588" y="1809725"/>
            <a:ext cx="7758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4403" y="162926"/>
            <a:ext cx="1305101" cy="25247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/>
          <p:nvPr/>
        </p:nvSpPr>
        <p:spPr>
          <a:xfrm>
            <a:off x="4936725" y="2148600"/>
            <a:ext cx="539100" cy="539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ŷ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4818363" y="2822225"/>
            <a:ext cx="775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“Price”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8" name="Google Shape;88;p3"/>
          <p:cNvCxnSpPr>
            <a:endCxn id="70" idx="3"/>
          </p:cNvCxnSpPr>
          <p:nvPr/>
        </p:nvCxnSpPr>
        <p:spPr>
          <a:xfrm flipH="1" rot="10800000">
            <a:off x="1906274" y="2608751"/>
            <a:ext cx="1470600" cy="73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Threshold for decision boundary</a:t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311700" y="1152475"/>
            <a:ext cx="5089500" cy="3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Ŷ (in regression) is unbounded: [-inf, +inf]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Apply “squashing function” to output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Feed output through sigmoid, which maps [-inf, +inf] to [0, 1]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Also known as “non-linear” activation function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Threshold is typically 0.5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500" y="483250"/>
            <a:ext cx="3666600" cy="3170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8075" y="3794750"/>
            <a:ext cx="2543449" cy="12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1fecc25d0_0_5"/>
          <p:cNvSpPr txBox="1"/>
          <p:nvPr>
            <p:ph type="title"/>
          </p:nvPr>
        </p:nvSpPr>
        <p:spPr>
          <a:xfrm>
            <a:off x="311700" y="230700"/>
            <a:ext cx="85206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Multivariate multiclass logistic regression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2" name="Google Shape;102;g261fecc25d0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3" name="Google Shape;103;g261fecc25d0_0_5"/>
          <p:cNvSpPr txBox="1"/>
          <p:nvPr/>
        </p:nvSpPr>
        <p:spPr>
          <a:xfrm>
            <a:off x="251100" y="737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scalars -&gt; many scalars (that represent classes)</a:t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61fecc25d0_0_5"/>
          <p:cNvSpPr txBox="1"/>
          <p:nvPr/>
        </p:nvSpPr>
        <p:spPr>
          <a:xfrm>
            <a:off x="6026725" y="1489375"/>
            <a:ext cx="2563200" cy="28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Suppose we want to </a:t>
            </a:r>
            <a:r>
              <a:rPr b="1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</a:t>
            </a: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instead of regression (“cheap”  vs “expensive” &gt;&lt; actual price).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Simple: each class gets its own “</a:t>
            </a:r>
            <a:r>
              <a:rPr b="1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perceptron</a:t>
            </a: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”!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Now: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-"/>
            </a:pP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ŷ becomes a vector!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-"/>
            </a:pP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 becomes a vector!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-"/>
            </a:pPr>
            <a:r>
              <a:rPr b="0" i="0" lang="en-GB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 becomes a matrix!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g261fecc25d0_0_5"/>
          <p:cNvSpPr/>
          <p:nvPr/>
        </p:nvSpPr>
        <p:spPr>
          <a:xfrm>
            <a:off x="1367275" y="2642225"/>
            <a:ext cx="539100" cy="539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61fecc25d0_0_5"/>
          <p:cNvSpPr/>
          <p:nvPr/>
        </p:nvSpPr>
        <p:spPr>
          <a:xfrm>
            <a:off x="3297925" y="2986800"/>
            <a:ext cx="539100" cy="539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g261fecc25d0_0_5"/>
          <p:cNvCxnSpPr>
            <a:stCxn id="105" idx="6"/>
            <a:endCxn id="106" idx="2"/>
          </p:cNvCxnSpPr>
          <p:nvPr/>
        </p:nvCxnSpPr>
        <p:spPr>
          <a:xfrm>
            <a:off x="1906375" y="2911775"/>
            <a:ext cx="1391700" cy="34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g261fecc25d0_0_5"/>
          <p:cNvSpPr txBox="1"/>
          <p:nvPr/>
        </p:nvSpPr>
        <p:spPr>
          <a:xfrm>
            <a:off x="1749100" y="2872400"/>
            <a:ext cx="7758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0" baseline="-25000" i="0" lang="en-GB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1, 1</a:t>
            </a:r>
            <a:r>
              <a:rPr b="0" i="0" lang="en-GB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g261fecc25d0_0_5"/>
          <p:cNvSpPr/>
          <p:nvPr/>
        </p:nvSpPr>
        <p:spPr>
          <a:xfrm>
            <a:off x="4466900" y="2986800"/>
            <a:ext cx="539100" cy="539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ŷ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g261fecc25d0_0_5"/>
          <p:cNvCxnSpPr>
            <a:endCxn id="109" idx="2"/>
          </p:cNvCxnSpPr>
          <p:nvPr/>
        </p:nvCxnSpPr>
        <p:spPr>
          <a:xfrm flipH="1" rot="10800000">
            <a:off x="3870500" y="3256350"/>
            <a:ext cx="596400" cy="3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" name="Google Shape;111;g261fecc25d0_0_5"/>
          <p:cNvSpPr/>
          <p:nvPr/>
        </p:nvSpPr>
        <p:spPr>
          <a:xfrm>
            <a:off x="1367275" y="1727825"/>
            <a:ext cx="539100" cy="539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g261fecc25d0_0_5"/>
          <p:cNvCxnSpPr>
            <a:stCxn id="111" idx="6"/>
            <a:endCxn id="106" idx="1"/>
          </p:cNvCxnSpPr>
          <p:nvPr/>
        </p:nvCxnSpPr>
        <p:spPr>
          <a:xfrm>
            <a:off x="1906375" y="1997375"/>
            <a:ext cx="1470600" cy="106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" name="Google Shape;113;g261fecc25d0_0_5"/>
          <p:cNvSpPr txBox="1"/>
          <p:nvPr/>
        </p:nvSpPr>
        <p:spPr>
          <a:xfrm>
            <a:off x="1596700" y="2034200"/>
            <a:ext cx="7758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0" baseline="-25000" i="0" lang="en-GB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0, 1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g261fecc25d0_0_5"/>
          <p:cNvSpPr/>
          <p:nvPr/>
        </p:nvSpPr>
        <p:spPr>
          <a:xfrm>
            <a:off x="1367275" y="3556625"/>
            <a:ext cx="539100" cy="539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g261fecc25d0_0_5"/>
          <p:cNvCxnSpPr>
            <a:stCxn id="114" idx="6"/>
            <a:endCxn id="106" idx="3"/>
          </p:cNvCxnSpPr>
          <p:nvPr/>
        </p:nvCxnSpPr>
        <p:spPr>
          <a:xfrm flipH="1" rot="10800000">
            <a:off x="1906375" y="3446975"/>
            <a:ext cx="1470600" cy="37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" name="Google Shape;116;g261fecc25d0_0_5"/>
          <p:cNvSpPr txBox="1"/>
          <p:nvPr/>
        </p:nvSpPr>
        <p:spPr>
          <a:xfrm>
            <a:off x="1977700" y="3634400"/>
            <a:ext cx="7758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0" baseline="-25000" i="0" lang="en-GB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2, 1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g261fecc25d0_0_5"/>
          <p:cNvSpPr txBox="1"/>
          <p:nvPr/>
        </p:nvSpPr>
        <p:spPr>
          <a:xfrm>
            <a:off x="4409200" y="3512125"/>
            <a:ext cx="1210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“Expensive”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g261fecc25d0_0_5"/>
          <p:cNvSpPr txBox="1"/>
          <p:nvPr/>
        </p:nvSpPr>
        <p:spPr>
          <a:xfrm>
            <a:off x="251100" y="1863350"/>
            <a:ext cx="775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“area”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g261fecc25d0_0_5"/>
          <p:cNvSpPr txBox="1"/>
          <p:nvPr/>
        </p:nvSpPr>
        <p:spPr>
          <a:xfrm>
            <a:off x="275325" y="2781725"/>
            <a:ext cx="775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“year”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g261fecc25d0_0_5"/>
          <p:cNvSpPr txBox="1"/>
          <p:nvPr/>
        </p:nvSpPr>
        <p:spPr>
          <a:xfrm>
            <a:off x="291550" y="3700100"/>
            <a:ext cx="98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“altitude”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g261fecc25d0_0_5"/>
          <p:cNvSpPr/>
          <p:nvPr/>
        </p:nvSpPr>
        <p:spPr>
          <a:xfrm>
            <a:off x="3305210" y="2224800"/>
            <a:ext cx="539100" cy="539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b="0" i="0" sz="1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61fecc25d0_0_5"/>
          <p:cNvSpPr/>
          <p:nvPr/>
        </p:nvSpPr>
        <p:spPr>
          <a:xfrm>
            <a:off x="4466900" y="2224800"/>
            <a:ext cx="539100" cy="539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ŷ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baseline="-2500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g261fecc25d0_0_5"/>
          <p:cNvCxnSpPr>
            <a:endCxn id="122" idx="2"/>
          </p:cNvCxnSpPr>
          <p:nvPr/>
        </p:nvCxnSpPr>
        <p:spPr>
          <a:xfrm flipH="1" rot="10800000">
            <a:off x="3870500" y="2494350"/>
            <a:ext cx="596400" cy="3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" name="Google Shape;124;g261fecc25d0_0_5"/>
          <p:cNvSpPr txBox="1"/>
          <p:nvPr/>
        </p:nvSpPr>
        <p:spPr>
          <a:xfrm>
            <a:off x="4333000" y="1835725"/>
            <a:ext cx="888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“Cheap”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5" name="Google Shape;125;g261fecc25d0_0_5"/>
          <p:cNvCxnSpPr>
            <a:endCxn id="121" idx="1"/>
          </p:cNvCxnSpPr>
          <p:nvPr/>
        </p:nvCxnSpPr>
        <p:spPr>
          <a:xfrm>
            <a:off x="1915959" y="1894249"/>
            <a:ext cx="1468200" cy="409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g261fecc25d0_0_5"/>
          <p:cNvCxnSpPr>
            <a:endCxn id="121" idx="2"/>
          </p:cNvCxnSpPr>
          <p:nvPr/>
        </p:nvCxnSpPr>
        <p:spPr>
          <a:xfrm flipH="1" rot="10800000">
            <a:off x="1813910" y="2494350"/>
            <a:ext cx="1491300" cy="223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g261fecc25d0_0_5"/>
          <p:cNvCxnSpPr>
            <a:endCxn id="121" idx="3"/>
          </p:cNvCxnSpPr>
          <p:nvPr/>
        </p:nvCxnSpPr>
        <p:spPr>
          <a:xfrm flipH="1" rot="10800000">
            <a:off x="1843359" y="2684951"/>
            <a:ext cx="1540800" cy="928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g261fecc25d0_0_5"/>
          <p:cNvSpPr txBox="1"/>
          <p:nvPr/>
        </p:nvSpPr>
        <p:spPr>
          <a:xfrm>
            <a:off x="1901500" y="1653200"/>
            <a:ext cx="7758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0" baseline="-25000" i="0" lang="en-GB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0, 0</a:t>
            </a:r>
            <a:endParaRPr b="0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g261fecc25d0_0_5"/>
          <p:cNvSpPr txBox="1"/>
          <p:nvPr/>
        </p:nvSpPr>
        <p:spPr>
          <a:xfrm>
            <a:off x="1749100" y="2567600"/>
            <a:ext cx="7758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0" baseline="-25000" i="0" lang="en-GB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1, 0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g261fecc25d0_0_5"/>
          <p:cNvSpPr txBox="1"/>
          <p:nvPr/>
        </p:nvSpPr>
        <p:spPr>
          <a:xfrm>
            <a:off x="1749100" y="3405800"/>
            <a:ext cx="7758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0" baseline="-25000" i="0" lang="en-GB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2, 0</a:t>
            </a:r>
            <a:r>
              <a:rPr b="1" i="0" lang="en-GB" sz="11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i="0" sz="11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g261fecc25d0_0_5"/>
          <p:cNvSpPr txBox="1"/>
          <p:nvPr/>
        </p:nvSpPr>
        <p:spPr>
          <a:xfrm>
            <a:off x="3338525" y="1789675"/>
            <a:ext cx="46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b="0" baseline="-25000" i="0" lang="en-GB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61fecc25d0_0_5"/>
          <p:cNvSpPr txBox="1"/>
          <p:nvPr/>
        </p:nvSpPr>
        <p:spPr>
          <a:xfrm>
            <a:off x="3169900" y="2642225"/>
            <a:ext cx="8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b="0" baseline="-25000" i="0" lang="en-GB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1fecc25d0_0_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Always: </a:t>
            </a:r>
            <a:r>
              <a:rPr i="1" lang="en-GB"/>
              <a:t>X * W + b </a:t>
            </a:r>
            <a:r>
              <a:rPr lang="en-GB"/>
              <a:t>(but the shapes shift)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8" name="Google Shape;138;g261fecc25d0_0_40"/>
          <p:cNvSpPr txBox="1"/>
          <p:nvPr/>
        </p:nvSpPr>
        <p:spPr>
          <a:xfrm>
            <a:off x="3752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61fecc25d0_0_40"/>
          <p:cNvSpPr txBox="1"/>
          <p:nvPr/>
        </p:nvSpPr>
        <p:spPr>
          <a:xfrm>
            <a:off x="1003000" y="1253100"/>
            <a:ext cx="166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Univariate linear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regression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g261fecc25d0_0_40"/>
          <p:cNvSpPr txBox="1"/>
          <p:nvPr/>
        </p:nvSpPr>
        <p:spPr>
          <a:xfrm>
            <a:off x="3737850" y="1253100"/>
            <a:ext cx="166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Multivariate linear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regression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g261fecc25d0_0_40"/>
          <p:cNvSpPr txBox="1"/>
          <p:nvPr/>
        </p:nvSpPr>
        <p:spPr>
          <a:xfrm>
            <a:off x="6300350" y="1253100"/>
            <a:ext cx="247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Multivariate multiclass logistic regression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g261fecc25d0_0_40"/>
          <p:cNvSpPr/>
          <p:nvPr/>
        </p:nvSpPr>
        <p:spPr>
          <a:xfrm>
            <a:off x="1602800" y="2083625"/>
            <a:ext cx="371700" cy="37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61fecc25d0_0_40"/>
          <p:cNvSpPr/>
          <p:nvPr/>
        </p:nvSpPr>
        <p:spPr>
          <a:xfrm>
            <a:off x="1602800" y="2920250"/>
            <a:ext cx="371700" cy="37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61fecc25d0_0_40"/>
          <p:cNvSpPr/>
          <p:nvPr/>
        </p:nvSpPr>
        <p:spPr>
          <a:xfrm>
            <a:off x="1602800" y="3717125"/>
            <a:ext cx="371700" cy="37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61fecc25d0_0_40"/>
          <p:cNvSpPr/>
          <p:nvPr/>
        </p:nvSpPr>
        <p:spPr>
          <a:xfrm>
            <a:off x="1602800" y="4386400"/>
            <a:ext cx="371700" cy="371700"/>
          </a:xfrm>
          <a:prstGeom prst="rect">
            <a:avLst/>
          </a:prstGeom>
          <a:solidFill>
            <a:srgbClr val="EEFF4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61fecc25d0_0_40"/>
          <p:cNvSpPr/>
          <p:nvPr/>
        </p:nvSpPr>
        <p:spPr>
          <a:xfrm>
            <a:off x="3888800" y="2083625"/>
            <a:ext cx="371700" cy="37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61fecc25d0_0_40"/>
          <p:cNvSpPr/>
          <p:nvPr/>
        </p:nvSpPr>
        <p:spPr>
          <a:xfrm>
            <a:off x="3847450" y="2920250"/>
            <a:ext cx="413100" cy="37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61fecc25d0_0_40"/>
          <p:cNvSpPr/>
          <p:nvPr/>
        </p:nvSpPr>
        <p:spPr>
          <a:xfrm>
            <a:off x="4269800" y="2083625"/>
            <a:ext cx="371700" cy="37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61fecc25d0_0_40"/>
          <p:cNvSpPr/>
          <p:nvPr/>
        </p:nvSpPr>
        <p:spPr>
          <a:xfrm>
            <a:off x="4249100" y="2920250"/>
            <a:ext cx="413100" cy="37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61fecc25d0_0_40"/>
          <p:cNvSpPr/>
          <p:nvPr/>
        </p:nvSpPr>
        <p:spPr>
          <a:xfrm>
            <a:off x="4269800" y="3640925"/>
            <a:ext cx="371700" cy="37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61fecc25d0_0_40"/>
          <p:cNvSpPr/>
          <p:nvPr/>
        </p:nvSpPr>
        <p:spPr>
          <a:xfrm>
            <a:off x="4269800" y="4386400"/>
            <a:ext cx="371700" cy="371700"/>
          </a:xfrm>
          <a:prstGeom prst="rect">
            <a:avLst/>
          </a:prstGeom>
          <a:solidFill>
            <a:srgbClr val="EEFF4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61fecc25d0_0_40"/>
          <p:cNvSpPr/>
          <p:nvPr/>
        </p:nvSpPr>
        <p:spPr>
          <a:xfrm>
            <a:off x="4650800" y="2083625"/>
            <a:ext cx="371700" cy="37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61fecc25d0_0_40"/>
          <p:cNvSpPr/>
          <p:nvPr/>
        </p:nvSpPr>
        <p:spPr>
          <a:xfrm>
            <a:off x="4662950" y="2920250"/>
            <a:ext cx="413100" cy="37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61fecc25d0_0_40"/>
          <p:cNvSpPr/>
          <p:nvPr/>
        </p:nvSpPr>
        <p:spPr>
          <a:xfrm>
            <a:off x="7165400" y="2083625"/>
            <a:ext cx="371700" cy="37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61fecc25d0_0_40"/>
          <p:cNvSpPr/>
          <p:nvPr/>
        </p:nvSpPr>
        <p:spPr>
          <a:xfrm>
            <a:off x="7124000" y="2615450"/>
            <a:ext cx="413100" cy="37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0, 0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61fecc25d0_0_40"/>
          <p:cNvSpPr/>
          <p:nvPr/>
        </p:nvSpPr>
        <p:spPr>
          <a:xfrm>
            <a:off x="7546400" y="2083625"/>
            <a:ext cx="371700" cy="37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61fecc25d0_0_40"/>
          <p:cNvSpPr/>
          <p:nvPr/>
        </p:nvSpPr>
        <p:spPr>
          <a:xfrm>
            <a:off x="7546400" y="2615450"/>
            <a:ext cx="413100" cy="37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0, 1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61fecc25d0_0_40"/>
          <p:cNvSpPr/>
          <p:nvPr/>
        </p:nvSpPr>
        <p:spPr>
          <a:xfrm>
            <a:off x="7394000" y="3640925"/>
            <a:ext cx="371700" cy="37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61fecc25d0_0_40"/>
          <p:cNvSpPr/>
          <p:nvPr/>
        </p:nvSpPr>
        <p:spPr>
          <a:xfrm>
            <a:off x="7394000" y="4386400"/>
            <a:ext cx="371700" cy="371700"/>
          </a:xfrm>
          <a:prstGeom prst="rect">
            <a:avLst/>
          </a:prstGeom>
          <a:solidFill>
            <a:srgbClr val="EEFF4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ŷ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61fecc25d0_0_40"/>
          <p:cNvSpPr/>
          <p:nvPr/>
        </p:nvSpPr>
        <p:spPr>
          <a:xfrm>
            <a:off x="7927400" y="2083625"/>
            <a:ext cx="371700" cy="37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61fecc25d0_0_40"/>
          <p:cNvSpPr/>
          <p:nvPr/>
        </p:nvSpPr>
        <p:spPr>
          <a:xfrm>
            <a:off x="7927400" y="2615450"/>
            <a:ext cx="413100" cy="37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0, 2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61fecc25d0_0_40"/>
          <p:cNvSpPr/>
          <p:nvPr/>
        </p:nvSpPr>
        <p:spPr>
          <a:xfrm>
            <a:off x="7124000" y="2996450"/>
            <a:ext cx="413100" cy="37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61fecc25d0_0_40"/>
          <p:cNvSpPr/>
          <p:nvPr/>
        </p:nvSpPr>
        <p:spPr>
          <a:xfrm>
            <a:off x="7546400" y="2996450"/>
            <a:ext cx="413100" cy="37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61fecc25d0_0_40"/>
          <p:cNvSpPr/>
          <p:nvPr/>
        </p:nvSpPr>
        <p:spPr>
          <a:xfrm>
            <a:off x="7927400" y="2996450"/>
            <a:ext cx="413100" cy="37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61fecc25d0_0_40"/>
          <p:cNvSpPr/>
          <p:nvPr/>
        </p:nvSpPr>
        <p:spPr>
          <a:xfrm>
            <a:off x="7775000" y="3640925"/>
            <a:ext cx="371700" cy="37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61fecc25d0_0_40"/>
          <p:cNvSpPr/>
          <p:nvPr/>
        </p:nvSpPr>
        <p:spPr>
          <a:xfrm>
            <a:off x="7775000" y="4386400"/>
            <a:ext cx="371700" cy="371700"/>
          </a:xfrm>
          <a:prstGeom prst="rect">
            <a:avLst/>
          </a:prstGeom>
          <a:solidFill>
            <a:srgbClr val="EEFF4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ŷ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61fecc25d0_0_40"/>
          <p:cNvSpPr/>
          <p:nvPr/>
        </p:nvSpPr>
        <p:spPr>
          <a:xfrm>
            <a:off x="1187525" y="1903663"/>
            <a:ext cx="7314600" cy="633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61fecc25d0_0_40"/>
          <p:cNvSpPr/>
          <p:nvPr/>
        </p:nvSpPr>
        <p:spPr>
          <a:xfrm>
            <a:off x="1187525" y="2580650"/>
            <a:ext cx="7314600" cy="1628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61fecc25d0_0_40"/>
          <p:cNvSpPr/>
          <p:nvPr/>
        </p:nvSpPr>
        <p:spPr>
          <a:xfrm>
            <a:off x="1187525" y="4251825"/>
            <a:ext cx="7314600" cy="633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61fecc25d0_0_40"/>
          <p:cNvSpPr txBox="1"/>
          <p:nvPr/>
        </p:nvSpPr>
        <p:spPr>
          <a:xfrm>
            <a:off x="407975" y="2008025"/>
            <a:ext cx="663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g261fecc25d0_0_40"/>
          <p:cNvSpPr txBox="1"/>
          <p:nvPr/>
        </p:nvSpPr>
        <p:spPr>
          <a:xfrm>
            <a:off x="311700" y="4370225"/>
            <a:ext cx="7593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g261fecc25d0_0_40"/>
          <p:cNvSpPr txBox="1"/>
          <p:nvPr/>
        </p:nvSpPr>
        <p:spPr>
          <a:xfrm>
            <a:off x="105925" y="3151025"/>
            <a:ext cx="1129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1fecc25d0_0_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Ŷ is a </a:t>
            </a:r>
            <a:r>
              <a:rPr b="1" lang="en-GB">
                <a:solidFill>
                  <a:schemeClr val="dk1"/>
                </a:solidFill>
              </a:rPr>
              <a:t>vector</a:t>
            </a:r>
            <a:r>
              <a:rPr lang="en-GB">
                <a:solidFill>
                  <a:schemeClr val="dk1"/>
                </a:solidFill>
              </a:rPr>
              <a:t> now, with entry </a:t>
            </a:r>
            <a:r>
              <a:rPr lang="en-GB" sz="1900">
                <a:solidFill>
                  <a:schemeClr val="dk1"/>
                </a:solidFill>
              </a:rPr>
              <a:t>Ŷ</a:t>
            </a:r>
            <a:r>
              <a:rPr baseline="-25000" lang="en-GB" sz="1900">
                <a:solidFill>
                  <a:schemeClr val="dk1"/>
                </a:solidFill>
              </a:rPr>
              <a:t>i</a:t>
            </a:r>
            <a:r>
              <a:rPr lang="en-GB" sz="1900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for each of </a:t>
            </a:r>
            <a:r>
              <a:rPr i="1" lang="en-GB">
                <a:solidFill>
                  <a:schemeClr val="dk1"/>
                </a:solidFill>
              </a:rPr>
              <a:t>n</a:t>
            </a:r>
            <a:r>
              <a:rPr lang="en-GB">
                <a:solidFill>
                  <a:schemeClr val="dk1"/>
                </a:solidFill>
              </a:rPr>
              <a:t> classes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Even if with the sigmoid, it is </a:t>
            </a:r>
            <a:r>
              <a:rPr b="1" lang="en-GB">
                <a:solidFill>
                  <a:schemeClr val="dk1"/>
                </a:solidFill>
              </a:rPr>
              <a:t>hard to compare</a:t>
            </a:r>
            <a:r>
              <a:rPr lang="en-GB">
                <a:solidFill>
                  <a:schemeClr val="dk1"/>
                </a:solidFill>
              </a:rPr>
              <a:t> outputs for different classes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Solution: apply normalization through </a:t>
            </a:r>
            <a:r>
              <a:rPr b="1" lang="en-GB">
                <a:solidFill>
                  <a:schemeClr val="dk1"/>
                </a:solidFill>
              </a:rPr>
              <a:t>softmax activation function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Turns Ŷ into (pseudo-)</a:t>
            </a:r>
            <a:r>
              <a:rPr b="1" lang="en-GB">
                <a:solidFill>
                  <a:schemeClr val="dk1"/>
                </a:solidFill>
              </a:rPr>
              <a:t>probabilities</a:t>
            </a:r>
            <a:r>
              <a:rPr lang="en-GB">
                <a:solidFill>
                  <a:schemeClr val="dk1"/>
                </a:solidFill>
              </a:rPr>
              <a:t> that sum to 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(Mathematically, the sigmoid is a special case of the softmax)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Math isn’t crucial: just remember, </a:t>
            </a:r>
            <a:r>
              <a:rPr b="1" lang="en-GB">
                <a:solidFill>
                  <a:schemeClr val="dk1"/>
                </a:solidFill>
              </a:rPr>
              <a:t>sigmoid is for one output; softmax for multiclass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8" name="Google Shape;178;g261fecc25d0_0_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Issue 1: activation function for outputs</a:t>
            </a:r>
            <a:endParaRPr/>
          </a:p>
        </p:txBody>
      </p:sp>
      <p:pic>
        <p:nvPicPr>
          <p:cNvPr id="179" name="Google Shape;179;g261fecc25d0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289400"/>
            <a:ext cx="4410925" cy="16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1fecc25d0_0_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Softmax</a:t>
            </a:r>
            <a:endParaRPr/>
          </a:p>
        </p:txBody>
      </p:sp>
      <p:sp>
        <p:nvSpPr>
          <p:cNvPr id="185" name="Google Shape;185;g261fecc25d0_0_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6" name="Google Shape;186;g261fecc25d0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175" y="1152463"/>
            <a:ext cx="53816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1fecc25d0_0_136"/>
          <p:cNvSpPr txBox="1"/>
          <p:nvPr>
            <p:ph type="title"/>
          </p:nvPr>
        </p:nvSpPr>
        <p:spPr>
          <a:xfrm>
            <a:off x="311700" y="508000"/>
            <a:ext cx="85206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Issue 2: MSE</a:t>
            </a:r>
            <a:endParaRPr/>
          </a:p>
        </p:txBody>
      </p:sp>
      <p:sp>
        <p:nvSpPr>
          <p:cNvPr id="192" name="Google Shape;192;g261fecc25d0_0_136"/>
          <p:cNvSpPr txBox="1"/>
          <p:nvPr>
            <p:ph idx="1" type="body"/>
          </p:nvPr>
        </p:nvSpPr>
        <p:spPr>
          <a:xfrm>
            <a:off x="311700" y="1370850"/>
            <a:ext cx="45891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Loss function measures difference between two vectors: (predicted) Ŷ and (true) 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MSE measures the average of the squared differences between Ŷ and 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MSE might still work but suboptimal for non-regression problems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3" name="Google Shape;193;g261fecc25d0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9767" y="1251550"/>
            <a:ext cx="3702533" cy="291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