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roxima Nova"/>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9" roundtripDataSignature="AMtx7mgdS/Ik7eQIARITaEnvnsjExmC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6b0fc431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106b0fc431f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6b0fc431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g106b0fc431f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106b0fc431f_0_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g106b0fc431f_0_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g106b0fc431f_0_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106b0fc431f_0_3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g106b0fc431f_0_3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g106b0fc431f_0_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106b0fc431f_0_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g106b0fc431f_0_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g106b0fc431f_0_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g106b0fc431f_0_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106b0fc431f_0_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g106b0fc431f_0_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106b0fc431f_0_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g106b0fc431f_0_1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g106b0fc431f_0_1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g106b0fc431f_0_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106b0fc431f_0_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g106b0fc431f_0_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106b0fc431f_0_2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g106b0fc431f_0_2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g106b0fc431f_0_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106b0fc431f_0_2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g106b0fc431f_0_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106b0fc431f_0_3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g106b0fc431f_0_3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g106b0fc431f_0_3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g106b0fc431f_0_3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g106b0fc431f_0_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106b0fc431f_0_3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g106b0fc431f_0_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106b0fc431f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g106b0fc431f_0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g106b0fc431f_0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hyperlink" Target="https://www.researchgate.net/publication/337260457_Enlarging_smaller_images_before_inputting_into_convolutional_neural_network_zero-padding_vs_interpolation/figures?lo=1" TargetMode="External"/><Relationship Id="rId5" Type="http://schemas.openxmlformats.org/officeDocument/2006/relationships/image" Target="../media/image17.png"/><Relationship Id="rId6" Type="http://schemas.openxmlformats.org/officeDocument/2006/relationships/hyperlink" Target="https://samruddhichitnis02.medium.com/how-to-zero-pad-images-from-scratch-using-numpy-d8779abf44d5"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mriquestions.com/convolutional-network.html#/" TargetMode="External"/><Relationship Id="rId4" Type="http://schemas.openxmlformats.org/officeDocument/2006/relationships/image" Target="../media/image9.png"/><Relationship Id="rId5"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arxiv.org/pdf/1409.1556" TargetMode="External"/><Relationship Id="rId4"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arxiv.org/pdf/1512.03385" TargetMode="Externa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cs231n.github.io/assets/conv-demo/index.html" TargetMode="Externa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ru"/>
              <a:t>Convolutional neural network (CNN)</a:t>
            </a:r>
            <a:endParaRPr/>
          </a:p>
        </p:txBody>
      </p:sp>
      <p:sp>
        <p:nvSpPr>
          <p:cNvPr id="55" name="Google Shape;55;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ru"/>
              <a:t>Why Convolutions (not MLP)?</a:t>
            </a:r>
            <a:br>
              <a:rPr lang="ru"/>
            </a:br>
            <a:endParaRPr/>
          </a:p>
        </p:txBody>
      </p:sp>
      <p:sp>
        <p:nvSpPr>
          <p:cNvPr id="117" name="Google Shape;117;p3"/>
          <p:cNvSpPr txBox="1"/>
          <p:nvPr>
            <p:ph idx="1" type="body"/>
          </p:nvPr>
        </p:nvSpPr>
        <p:spPr>
          <a:xfrm>
            <a:off x="311700" y="1152475"/>
            <a:ext cx="54768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ru">
                <a:solidFill>
                  <a:schemeClr val="dk1"/>
                </a:solidFill>
              </a:rPr>
              <a:t>they can handle translations</a:t>
            </a:r>
            <a:endParaRPr>
              <a:solidFill>
                <a:schemeClr val="dk1"/>
              </a:solidFill>
            </a:endParaRPr>
          </a:p>
          <a:p>
            <a:pPr indent="-342900" lvl="0" marL="457200" rtl="0" algn="l">
              <a:lnSpc>
                <a:spcPct val="115000"/>
              </a:lnSpc>
              <a:spcBef>
                <a:spcPts val="1600"/>
              </a:spcBef>
              <a:spcAft>
                <a:spcPts val="0"/>
              </a:spcAft>
              <a:buClr>
                <a:schemeClr val="dk1"/>
              </a:buClr>
              <a:buSzPts val="1800"/>
              <a:buChar char="●"/>
            </a:pPr>
            <a:r>
              <a:rPr lang="ru">
                <a:solidFill>
                  <a:schemeClr val="dk1"/>
                </a:solidFill>
              </a:rPr>
              <a:t>fewer parameters -&gt; faster processing and less memory -&gt; we can use deeper networks  </a:t>
            </a:r>
            <a:endParaRPr>
              <a:solidFill>
                <a:schemeClr val="dk1"/>
              </a:solidFill>
            </a:endParaRPr>
          </a:p>
          <a:p>
            <a:pPr indent="-342900" lvl="0" marL="457200" rtl="0" algn="l">
              <a:lnSpc>
                <a:spcPct val="115000"/>
              </a:lnSpc>
              <a:spcBef>
                <a:spcPts val="1600"/>
              </a:spcBef>
              <a:spcAft>
                <a:spcPts val="1600"/>
              </a:spcAft>
              <a:buSzPts val="1800"/>
              <a:buChar char="●"/>
            </a:pPr>
            <a:r>
              <a:rPr lang="ru">
                <a:solidFill>
                  <a:schemeClr val="dk1"/>
                </a:solidFill>
              </a:rPr>
              <a:t>fewer training samples to learn representation</a:t>
            </a:r>
            <a:r>
              <a:rPr lang="ru"/>
              <a:t>s</a:t>
            </a:r>
            <a:endParaRPr/>
          </a:p>
        </p:txBody>
      </p:sp>
      <p:pic>
        <p:nvPicPr>
          <p:cNvPr id="118" name="Google Shape;118;p3"/>
          <p:cNvPicPr preferRelativeResize="0"/>
          <p:nvPr/>
        </p:nvPicPr>
        <p:blipFill rotWithShape="1">
          <a:blip r:embed="rId3">
            <a:alphaModFix/>
          </a:blip>
          <a:srcRect b="0" l="0" r="0" t="0"/>
          <a:stretch/>
        </p:blipFill>
        <p:spPr>
          <a:xfrm>
            <a:off x="5788625" y="893500"/>
            <a:ext cx="3172461"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ru"/>
              <a:t>Why Convolutions (not MLP)?</a:t>
            </a:r>
            <a:br>
              <a:rPr lang="ru"/>
            </a:br>
            <a:endParaRPr/>
          </a:p>
          <a:p>
            <a:pPr indent="0" lvl="0" marL="0" rtl="0" algn="l">
              <a:lnSpc>
                <a:spcPct val="100000"/>
              </a:lnSpc>
              <a:spcBef>
                <a:spcPts val="0"/>
              </a:spcBef>
              <a:spcAft>
                <a:spcPts val="0"/>
              </a:spcAft>
              <a:buSzPts val="2800"/>
              <a:buNone/>
            </a:pPr>
            <a:r>
              <a:t/>
            </a:r>
            <a:endParaRPr/>
          </a:p>
        </p:txBody>
      </p:sp>
      <p:sp>
        <p:nvSpPr>
          <p:cNvPr id="124" name="Google Shape;124;p4"/>
          <p:cNvSpPr txBox="1"/>
          <p:nvPr>
            <p:ph idx="1" type="body"/>
          </p:nvPr>
        </p:nvSpPr>
        <p:spPr>
          <a:xfrm>
            <a:off x="311700" y="1152475"/>
            <a:ext cx="4508700" cy="354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ru" sz="1200">
                <a:solidFill>
                  <a:schemeClr val="dk1"/>
                </a:solidFill>
              </a:rPr>
              <a:t>Pros:</a:t>
            </a:r>
            <a:endParaRPr b="1"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ru" sz="1200">
                <a:solidFill>
                  <a:schemeClr val="dk1"/>
                </a:solidFill>
              </a:rPr>
              <a:t>learn hierarchical patterns from images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ru" sz="1200">
                <a:solidFill>
                  <a:schemeClr val="dk1"/>
                </a:solidFill>
              </a:rPr>
              <a:t>capture complex and abstract visual concepts</a:t>
            </a:r>
            <a:endParaRPr sz="1200">
              <a:solidFill>
                <a:schemeClr val="dk1"/>
              </a:solidFill>
            </a:endParaRPr>
          </a:p>
          <a:p>
            <a:pPr indent="0" lvl="0" marL="0" rtl="0" algn="l">
              <a:spcBef>
                <a:spcPts val="1600"/>
              </a:spcBef>
              <a:spcAft>
                <a:spcPts val="0"/>
              </a:spcAft>
              <a:buNone/>
            </a:pPr>
            <a:r>
              <a:rPr b="1" lang="ru" sz="1200">
                <a:solidFill>
                  <a:schemeClr val="dk1"/>
                </a:solidFill>
              </a:rPr>
              <a:t>Still issues with: </a:t>
            </a:r>
            <a:r>
              <a:rPr lang="ru" sz="1200">
                <a:solidFill>
                  <a:schemeClr val="dk1"/>
                </a:solidFill>
              </a:rPr>
              <a:t>changes in the scale, rotations, changes in colour.</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b="1" lang="ru" sz="1200">
                <a:solidFill>
                  <a:schemeClr val="dk1"/>
                </a:solidFill>
              </a:rPr>
              <a:t>Data augmentation for training data as a mitigation, examples:</a:t>
            </a:r>
            <a:endParaRPr b="1" sz="1200">
              <a:solidFill>
                <a:schemeClr val="dk1"/>
              </a:solidFill>
            </a:endParaRPr>
          </a:p>
          <a:p>
            <a:pPr indent="-304800" lvl="0" marL="457200" rtl="0" algn="l">
              <a:spcBef>
                <a:spcPts val="0"/>
              </a:spcBef>
              <a:spcAft>
                <a:spcPts val="0"/>
              </a:spcAft>
              <a:buClr>
                <a:schemeClr val="dk1"/>
              </a:buClr>
              <a:buSzPts val="1200"/>
              <a:buChar char="●"/>
            </a:pPr>
            <a:r>
              <a:rPr lang="ru" sz="1200">
                <a:solidFill>
                  <a:schemeClr val="dk1"/>
                </a:solidFill>
              </a:rPr>
              <a:t>Geometric transformations: rotation (rotating the image by a certain angle), flipping (horizontally or vertically), scaling (resizing the image), cropping (cropping parts of the image), etc.</a:t>
            </a:r>
            <a:endParaRPr sz="1200">
              <a:solidFill>
                <a:schemeClr val="dk1"/>
              </a:solidFill>
            </a:endParaRPr>
          </a:p>
          <a:p>
            <a:pPr indent="-304800" lvl="0" marL="457200" rtl="0" algn="l">
              <a:spcBef>
                <a:spcPts val="0"/>
              </a:spcBef>
              <a:spcAft>
                <a:spcPts val="0"/>
              </a:spcAft>
              <a:buClr>
                <a:schemeClr val="dk1"/>
              </a:buClr>
              <a:buSzPts val="1200"/>
              <a:buChar char="●"/>
            </a:pPr>
            <a:r>
              <a:rPr lang="ru" sz="1200">
                <a:solidFill>
                  <a:schemeClr val="dk1"/>
                </a:solidFill>
              </a:rPr>
              <a:t>Color transformations: brightness adjustment, contrast adjustment, etc.</a:t>
            </a:r>
            <a:endParaRPr sz="1200">
              <a:solidFill>
                <a:schemeClr val="dk1"/>
              </a:solidFill>
            </a:endParaRPr>
          </a:p>
          <a:p>
            <a:pPr indent="0" lvl="0" marL="0" rtl="0" algn="l">
              <a:spcBef>
                <a:spcPts val="0"/>
              </a:spcBef>
              <a:spcAft>
                <a:spcPts val="0"/>
              </a:spcAft>
              <a:buClr>
                <a:schemeClr val="dk1"/>
              </a:buClr>
              <a:buSzPts val="1800"/>
              <a:buFont typeface="Arial"/>
              <a:buNone/>
            </a:pPr>
            <a:r>
              <a:t/>
            </a:r>
            <a:endParaRPr b="1" sz="1400">
              <a:solidFill>
                <a:schemeClr val="dk1"/>
              </a:solidFill>
            </a:endParaRPr>
          </a:p>
          <a:p>
            <a:pPr indent="0" lvl="0" marL="0" rtl="0" algn="l">
              <a:spcBef>
                <a:spcPts val="0"/>
              </a:spcBef>
              <a:spcAft>
                <a:spcPts val="0"/>
              </a:spcAft>
              <a:buNone/>
            </a:pPr>
            <a:r>
              <a:t/>
            </a:r>
            <a:endParaRPr>
              <a:solidFill>
                <a:schemeClr val="dk1"/>
              </a:solidFill>
            </a:endParaRPr>
          </a:p>
        </p:txBody>
      </p:sp>
      <p:pic>
        <p:nvPicPr>
          <p:cNvPr id="125" name="Google Shape;125;p4"/>
          <p:cNvPicPr preferRelativeResize="0"/>
          <p:nvPr/>
        </p:nvPicPr>
        <p:blipFill rotWithShape="1">
          <a:blip r:embed="rId3">
            <a:alphaModFix/>
          </a:blip>
          <a:srcRect b="0" l="0" r="0" t="0"/>
          <a:stretch/>
        </p:blipFill>
        <p:spPr>
          <a:xfrm>
            <a:off x="4820400" y="1170125"/>
            <a:ext cx="4171200" cy="325326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ru"/>
              <a:t>If an input image (array) is too small</a:t>
            </a:r>
            <a:endParaRPr/>
          </a:p>
          <a:p>
            <a:pPr indent="0" lvl="0" marL="0" rtl="0" algn="l">
              <a:lnSpc>
                <a:spcPct val="100000"/>
              </a:lnSpc>
              <a:spcBef>
                <a:spcPts val="0"/>
              </a:spcBef>
              <a:spcAft>
                <a:spcPts val="0"/>
              </a:spcAft>
              <a:buSzPts val="2800"/>
              <a:buNone/>
            </a:pPr>
            <a:br>
              <a:rPr lang="ru"/>
            </a:br>
            <a:endParaRPr/>
          </a:p>
        </p:txBody>
      </p:sp>
      <p:sp>
        <p:nvSpPr>
          <p:cNvPr id="131" name="Google Shape;131;p11"/>
          <p:cNvSpPr txBox="1"/>
          <p:nvPr>
            <p:ph idx="1" type="body"/>
          </p:nvPr>
        </p:nvSpPr>
        <p:spPr>
          <a:xfrm>
            <a:off x="311700" y="1152475"/>
            <a:ext cx="31476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800"/>
              <a:buNone/>
            </a:pPr>
            <a:r>
              <a:rPr lang="ru" sz="1500">
                <a:solidFill>
                  <a:schemeClr val="dk1"/>
                </a:solidFill>
              </a:rPr>
              <a:t>If an input image (array) is too small, applying zero padding ensures it can fit the required dimensions for processing by the network (e.g., convolutional layers).</a:t>
            </a:r>
            <a:endParaRPr sz="1500"/>
          </a:p>
        </p:txBody>
      </p:sp>
      <p:pic>
        <p:nvPicPr>
          <p:cNvPr id="132" name="Google Shape;132;p11"/>
          <p:cNvPicPr preferRelativeResize="0"/>
          <p:nvPr/>
        </p:nvPicPr>
        <p:blipFill>
          <a:blip r:embed="rId3">
            <a:alphaModFix/>
          </a:blip>
          <a:stretch>
            <a:fillRect/>
          </a:stretch>
        </p:blipFill>
        <p:spPr>
          <a:xfrm>
            <a:off x="6012000" y="1650325"/>
            <a:ext cx="2889375" cy="1890300"/>
          </a:xfrm>
          <a:prstGeom prst="rect">
            <a:avLst/>
          </a:prstGeom>
          <a:noFill/>
          <a:ln>
            <a:noFill/>
          </a:ln>
        </p:spPr>
      </p:pic>
      <p:sp>
        <p:nvSpPr>
          <p:cNvPr id="133" name="Google Shape;133;p11"/>
          <p:cNvSpPr txBox="1"/>
          <p:nvPr/>
        </p:nvSpPr>
        <p:spPr>
          <a:xfrm>
            <a:off x="5772400" y="1126275"/>
            <a:ext cx="30000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ru" sz="1500">
                <a:solidFill>
                  <a:schemeClr val="dk1"/>
                </a:solidFill>
              </a:rPr>
              <a:t>How it looks for an </a:t>
            </a:r>
            <a:r>
              <a:rPr lang="ru" sz="1500" u="sng">
                <a:solidFill>
                  <a:schemeClr val="hlink"/>
                </a:solidFill>
                <a:hlinkClick r:id="rId4"/>
              </a:rPr>
              <a:t>image</a:t>
            </a:r>
            <a:r>
              <a:rPr lang="ru" sz="1500">
                <a:solidFill>
                  <a:schemeClr val="dk1"/>
                </a:solidFill>
              </a:rPr>
              <a:t> (a-&gt;b):</a:t>
            </a:r>
            <a:endParaRPr/>
          </a:p>
        </p:txBody>
      </p:sp>
      <p:pic>
        <p:nvPicPr>
          <p:cNvPr id="134" name="Google Shape;134;p11"/>
          <p:cNvPicPr preferRelativeResize="0"/>
          <p:nvPr/>
        </p:nvPicPr>
        <p:blipFill>
          <a:blip r:embed="rId5">
            <a:alphaModFix/>
          </a:blip>
          <a:stretch>
            <a:fillRect/>
          </a:stretch>
        </p:blipFill>
        <p:spPr>
          <a:xfrm>
            <a:off x="2004151" y="2999649"/>
            <a:ext cx="4872224" cy="1890300"/>
          </a:xfrm>
          <a:prstGeom prst="rect">
            <a:avLst/>
          </a:prstGeom>
          <a:noFill/>
          <a:ln>
            <a:noFill/>
          </a:ln>
        </p:spPr>
      </p:pic>
      <p:sp>
        <p:nvSpPr>
          <p:cNvPr id="135" name="Google Shape;135;p11"/>
          <p:cNvSpPr txBox="1"/>
          <p:nvPr/>
        </p:nvSpPr>
        <p:spPr>
          <a:xfrm>
            <a:off x="3049225" y="2584150"/>
            <a:ext cx="28491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ru" sz="1500">
                <a:solidFill>
                  <a:schemeClr val="dk1"/>
                </a:solidFill>
              </a:rPr>
              <a:t>How it looks for a </a:t>
            </a:r>
            <a:r>
              <a:rPr lang="ru" sz="1500" u="sng">
                <a:solidFill>
                  <a:schemeClr val="hlink"/>
                </a:solidFill>
                <a:hlinkClick r:id="rId6"/>
              </a:rPr>
              <a:t>matrix</a:t>
            </a:r>
            <a:r>
              <a:rPr lang="ru" sz="1500">
                <a:solidFill>
                  <a:schemeClr val="dk1"/>
                </a:solidFill>
              </a:rPr>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800"/>
              <a:buFont typeface="Arial"/>
              <a:buNone/>
            </a:pPr>
            <a:r>
              <a:rPr lang="ru"/>
              <a:t>If an input image (array) is too big</a:t>
            </a:r>
            <a:endParaRPr/>
          </a:p>
          <a:p>
            <a:pPr indent="0" lvl="0" marL="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t/>
            </a:r>
            <a:endParaRPr/>
          </a:p>
        </p:txBody>
      </p:sp>
      <p:sp>
        <p:nvSpPr>
          <p:cNvPr id="141" name="Google Shape;141;p12"/>
          <p:cNvSpPr txBox="1"/>
          <p:nvPr>
            <p:ph idx="1" type="body"/>
          </p:nvPr>
        </p:nvSpPr>
        <p:spPr>
          <a:xfrm>
            <a:off x="6768100" y="1040550"/>
            <a:ext cx="1646400" cy="4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sz="1500">
                <a:solidFill>
                  <a:schemeClr val="dk1"/>
                </a:solidFill>
              </a:rPr>
              <a:t>Image from </a:t>
            </a:r>
            <a:r>
              <a:rPr lang="ru" sz="1500" u="sng">
                <a:solidFill>
                  <a:schemeClr val="hlink"/>
                </a:solidFill>
                <a:hlinkClick r:id="rId3"/>
              </a:rPr>
              <a:t>here</a:t>
            </a:r>
            <a:r>
              <a:rPr lang="ru" sz="1500">
                <a:solidFill>
                  <a:schemeClr val="dk1"/>
                </a:solidFill>
              </a:rPr>
              <a:t>.</a:t>
            </a:r>
            <a:endParaRPr sz="1400">
              <a:solidFill>
                <a:schemeClr val="dk1"/>
              </a:solidFill>
            </a:endParaRPr>
          </a:p>
          <a:p>
            <a:pPr indent="0" lvl="0" marL="0" rtl="0" algn="l">
              <a:lnSpc>
                <a:spcPct val="115000"/>
              </a:lnSpc>
              <a:spcBef>
                <a:spcPts val="0"/>
              </a:spcBef>
              <a:spcAft>
                <a:spcPts val="1600"/>
              </a:spcAft>
              <a:buSzPts val="1800"/>
              <a:buNone/>
            </a:pPr>
            <a:r>
              <a:t/>
            </a:r>
            <a:endParaRPr/>
          </a:p>
        </p:txBody>
      </p:sp>
      <p:pic>
        <p:nvPicPr>
          <p:cNvPr id="142" name="Google Shape;142;p12"/>
          <p:cNvPicPr preferRelativeResize="0"/>
          <p:nvPr/>
        </p:nvPicPr>
        <p:blipFill rotWithShape="1">
          <a:blip r:embed="rId4">
            <a:alphaModFix/>
          </a:blip>
          <a:srcRect b="0" l="0" r="0" t="0"/>
          <a:stretch/>
        </p:blipFill>
        <p:spPr>
          <a:xfrm>
            <a:off x="2565163" y="3526675"/>
            <a:ext cx="3517326" cy="1467900"/>
          </a:xfrm>
          <a:prstGeom prst="rect">
            <a:avLst/>
          </a:prstGeom>
          <a:noFill/>
          <a:ln>
            <a:noFill/>
          </a:ln>
        </p:spPr>
      </p:pic>
      <p:pic>
        <p:nvPicPr>
          <p:cNvPr id="143" name="Google Shape;143;p12"/>
          <p:cNvPicPr preferRelativeResize="0"/>
          <p:nvPr/>
        </p:nvPicPr>
        <p:blipFill>
          <a:blip r:embed="rId5">
            <a:alphaModFix/>
          </a:blip>
          <a:stretch>
            <a:fillRect/>
          </a:stretch>
        </p:blipFill>
        <p:spPr>
          <a:xfrm>
            <a:off x="6037188" y="1542175"/>
            <a:ext cx="2795100" cy="1887974"/>
          </a:xfrm>
          <a:prstGeom prst="rect">
            <a:avLst/>
          </a:prstGeom>
          <a:noFill/>
          <a:ln>
            <a:noFill/>
          </a:ln>
        </p:spPr>
      </p:pic>
      <p:sp>
        <p:nvSpPr>
          <p:cNvPr id="144" name="Google Shape;144;p12"/>
          <p:cNvSpPr txBox="1"/>
          <p:nvPr/>
        </p:nvSpPr>
        <p:spPr>
          <a:xfrm>
            <a:off x="479250" y="1412100"/>
            <a:ext cx="3561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The size of an image (array, feature map) is reduced based on the window size and stride. For each window, the maximum value within the window is selected as the output.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ru"/>
              <a:t>How to build such CNNs?</a:t>
            </a:r>
            <a:endParaRPr/>
          </a:p>
        </p:txBody>
      </p:sp>
      <p:sp>
        <p:nvSpPr>
          <p:cNvPr id="150" name="Google Shape;150;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ru">
                <a:solidFill>
                  <a:schemeClr val="dk1"/>
                </a:solidFill>
              </a:rPr>
              <a:t>it is difficult (time consuming, computationally expensive)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ru">
                <a:solidFill>
                  <a:schemeClr val="dk1"/>
                </a:solidFill>
              </a:rPr>
              <a:t>there are many architectures around</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ru">
                <a:solidFill>
                  <a:schemeClr val="dk1"/>
                </a:solidFill>
              </a:rPr>
              <a:t>use one of these architectures</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ru" u="sng">
                <a:solidFill>
                  <a:schemeClr val="hlink"/>
                </a:solidFill>
                <a:hlinkClick r:id="rId3"/>
              </a:rPr>
              <a:t>VGG</a:t>
            </a:r>
            <a:endParaRPr/>
          </a:p>
        </p:txBody>
      </p:sp>
      <p:sp>
        <p:nvSpPr>
          <p:cNvPr id="156" name="Google Shape;156;p14"/>
          <p:cNvSpPr txBox="1"/>
          <p:nvPr>
            <p:ph idx="1" type="body"/>
          </p:nvPr>
        </p:nvSpPr>
        <p:spPr>
          <a:xfrm>
            <a:off x="311700" y="1152475"/>
            <a:ext cx="3823800" cy="335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ru" sz="1200">
                <a:solidFill>
                  <a:schemeClr val="dk1"/>
                </a:solidFill>
              </a:rPr>
              <a:t>VGG (16 </a:t>
            </a:r>
            <a:r>
              <a:rPr lang="ru" sz="1200">
                <a:solidFill>
                  <a:schemeClr val="dk1"/>
                </a:solidFill>
              </a:rPr>
              <a:t>and </a:t>
            </a:r>
            <a:r>
              <a:rPr b="1" lang="ru" sz="1200">
                <a:solidFill>
                  <a:schemeClr val="dk1"/>
                </a:solidFill>
              </a:rPr>
              <a:t>19)</a:t>
            </a:r>
            <a:r>
              <a:rPr lang="ru" sz="1200">
                <a:solidFill>
                  <a:schemeClr val="dk1"/>
                </a:solidFill>
              </a:rPr>
              <a:t> demonstrated that increasing the number of </a:t>
            </a:r>
            <a:r>
              <a:rPr lang="ru" sz="1200">
                <a:solidFill>
                  <a:schemeClr val="dk1"/>
                </a:solidFill>
              </a:rPr>
              <a:t>layers </a:t>
            </a:r>
            <a:r>
              <a:rPr lang="ru" sz="1200">
                <a:solidFill>
                  <a:schemeClr val="dk1"/>
                </a:solidFill>
              </a:rPr>
              <a:t>with small convolution filters significantly enhances performance in image recognition tasks.</a:t>
            </a:r>
            <a:endParaRPr sz="1200">
              <a:solidFill>
                <a:schemeClr val="dk1"/>
              </a:solidFill>
            </a:endParaRPr>
          </a:p>
          <a:p>
            <a:pPr indent="0" lvl="0" marL="0" rtl="0" algn="l">
              <a:lnSpc>
                <a:spcPct val="115000"/>
              </a:lnSpc>
              <a:spcBef>
                <a:spcPts val="1600"/>
              </a:spcBef>
              <a:spcAft>
                <a:spcPts val="0"/>
              </a:spcAft>
              <a:buSzPts val="1800"/>
              <a:buNone/>
            </a:pPr>
            <a:r>
              <a:rPr b="1" lang="ru" sz="1200">
                <a:solidFill>
                  <a:schemeClr val="dk1"/>
                </a:solidFill>
              </a:rPr>
              <a:t>Common</a:t>
            </a:r>
            <a:r>
              <a:rPr b="1" lang="ru" sz="1200">
                <a:solidFill>
                  <a:schemeClr val="dk1"/>
                </a:solidFill>
              </a:rPr>
              <a:t> practice:</a:t>
            </a:r>
            <a:r>
              <a:rPr lang="ru" sz="1200">
                <a:solidFill>
                  <a:schemeClr val="dk1"/>
                </a:solidFill>
              </a:rPr>
              <a:t> the number of </a:t>
            </a:r>
            <a:r>
              <a:rPr lang="ru" sz="1200">
                <a:solidFill>
                  <a:schemeClr val="dk1"/>
                </a:solidFill>
              </a:rPr>
              <a:t>channels</a:t>
            </a:r>
            <a:r>
              <a:rPr lang="ru" sz="1200">
                <a:solidFill>
                  <a:schemeClr val="dk1"/>
                </a:solidFill>
              </a:rPr>
              <a:t> (see depth in the image) grows as the number of layers increases. </a:t>
            </a:r>
            <a:endParaRPr sz="1200">
              <a:solidFill>
                <a:schemeClr val="dk1"/>
              </a:solidFill>
            </a:endParaRPr>
          </a:p>
          <a:p>
            <a:pPr indent="0" lvl="0" marL="0" rtl="0" algn="l">
              <a:lnSpc>
                <a:spcPct val="115000"/>
              </a:lnSpc>
              <a:spcBef>
                <a:spcPts val="1600"/>
              </a:spcBef>
              <a:spcAft>
                <a:spcPts val="0"/>
              </a:spcAft>
              <a:buSzPts val="1800"/>
              <a:buNone/>
            </a:pPr>
            <a:r>
              <a:rPr b="1" lang="ru" sz="1200">
                <a:solidFill>
                  <a:schemeClr val="dk1"/>
                </a:solidFill>
              </a:rPr>
              <a:t>MLP</a:t>
            </a:r>
            <a:r>
              <a:rPr lang="ru" sz="1200">
                <a:solidFill>
                  <a:schemeClr val="dk1"/>
                </a:solidFill>
              </a:rPr>
              <a:t> is used on top of the CNN to get predictions. </a:t>
            </a:r>
            <a:endParaRPr sz="1200">
              <a:solidFill>
                <a:schemeClr val="dk1"/>
              </a:solidFill>
            </a:endParaRPr>
          </a:p>
          <a:p>
            <a:pPr indent="0" lvl="0" marL="0" rtl="0" algn="l">
              <a:lnSpc>
                <a:spcPct val="115000"/>
              </a:lnSpc>
              <a:spcBef>
                <a:spcPts val="1600"/>
              </a:spcBef>
              <a:spcAft>
                <a:spcPts val="1600"/>
              </a:spcAft>
              <a:buSzPts val="1800"/>
              <a:buNone/>
            </a:pPr>
            <a:r>
              <a:t/>
            </a:r>
            <a:endParaRPr sz="1100">
              <a:solidFill>
                <a:schemeClr val="dk1"/>
              </a:solidFill>
            </a:endParaRPr>
          </a:p>
        </p:txBody>
      </p:sp>
      <p:pic>
        <p:nvPicPr>
          <p:cNvPr id="157" name="Google Shape;157;p14"/>
          <p:cNvPicPr preferRelativeResize="0"/>
          <p:nvPr/>
        </p:nvPicPr>
        <p:blipFill rotWithShape="1">
          <a:blip r:embed="rId4">
            <a:alphaModFix/>
          </a:blip>
          <a:srcRect b="0" l="0" r="0" t="0"/>
          <a:stretch/>
        </p:blipFill>
        <p:spPr>
          <a:xfrm>
            <a:off x="4572000" y="1152463"/>
            <a:ext cx="4333474" cy="2484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ru" u="sng">
                <a:solidFill>
                  <a:schemeClr val="hlink"/>
                </a:solidFill>
                <a:hlinkClick r:id="rId3"/>
              </a:rPr>
              <a:t>ResNet</a:t>
            </a:r>
            <a:endParaRPr/>
          </a:p>
          <a:p>
            <a:pPr indent="0" lvl="0" marL="0" rtl="0" algn="l">
              <a:lnSpc>
                <a:spcPct val="100000"/>
              </a:lnSpc>
              <a:spcBef>
                <a:spcPts val="0"/>
              </a:spcBef>
              <a:spcAft>
                <a:spcPts val="0"/>
              </a:spcAft>
              <a:buSzPts val="2800"/>
              <a:buNone/>
            </a:pPr>
            <a:r>
              <a:t/>
            </a:r>
            <a:endParaRPr/>
          </a:p>
        </p:txBody>
      </p:sp>
      <p:sp>
        <p:nvSpPr>
          <p:cNvPr id="163" name="Google Shape;163;p15"/>
          <p:cNvSpPr txBox="1"/>
          <p:nvPr>
            <p:ph idx="1" type="body"/>
          </p:nvPr>
        </p:nvSpPr>
        <p:spPr>
          <a:xfrm>
            <a:off x="260350" y="1152475"/>
            <a:ext cx="3934800" cy="33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b="1" lang="ru" sz="1200">
                <a:solidFill>
                  <a:schemeClr val="dk1"/>
                </a:solidFill>
              </a:rPr>
              <a:t>ResNet (Residual Network) </a:t>
            </a:r>
            <a:r>
              <a:rPr lang="ru" sz="1200">
                <a:solidFill>
                  <a:schemeClr val="dk1"/>
                </a:solidFill>
              </a:rPr>
              <a:t>was introduced to address the vanishing gradient problem. </a:t>
            </a:r>
            <a:endParaRPr sz="1200">
              <a:solidFill>
                <a:schemeClr val="dk1"/>
              </a:solidFill>
            </a:endParaRPr>
          </a:p>
          <a:p>
            <a:pPr indent="0" lvl="0" marL="0" rtl="0" algn="l">
              <a:spcBef>
                <a:spcPts val="0"/>
              </a:spcBef>
              <a:spcAft>
                <a:spcPts val="0"/>
              </a:spcAft>
              <a:buSzPts val="1100"/>
              <a:buNone/>
            </a:pPr>
            <a:r>
              <a:t/>
            </a:r>
            <a:endParaRPr sz="1200">
              <a:solidFill>
                <a:schemeClr val="dk1"/>
              </a:solidFill>
            </a:endParaRPr>
          </a:p>
          <a:p>
            <a:pPr indent="0" lvl="0" marL="0" rtl="0" algn="l">
              <a:spcBef>
                <a:spcPts val="0"/>
              </a:spcBef>
              <a:spcAft>
                <a:spcPts val="0"/>
              </a:spcAft>
              <a:buSzPts val="1100"/>
              <a:buNone/>
            </a:pPr>
            <a:r>
              <a:rPr lang="ru" sz="1200">
                <a:solidFill>
                  <a:schemeClr val="dk1"/>
                </a:solidFill>
              </a:rPr>
              <a:t>Its key innovation is the use of </a:t>
            </a:r>
            <a:r>
              <a:rPr b="1" lang="ru" sz="1200">
                <a:solidFill>
                  <a:schemeClr val="dk1"/>
                </a:solidFill>
              </a:rPr>
              <a:t>residual connections</a:t>
            </a:r>
            <a:r>
              <a:rPr lang="ru" sz="1200">
                <a:solidFill>
                  <a:schemeClr val="dk1"/>
                </a:solidFill>
              </a:rPr>
              <a:t>, or </a:t>
            </a:r>
            <a:r>
              <a:rPr b="1" lang="ru" sz="1200">
                <a:solidFill>
                  <a:schemeClr val="dk1"/>
                </a:solidFill>
              </a:rPr>
              <a:t>skip connections</a:t>
            </a:r>
            <a:r>
              <a:rPr lang="ru" sz="1200">
                <a:solidFill>
                  <a:schemeClr val="dk1"/>
                </a:solidFill>
              </a:rPr>
              <a:t>, which let the model pass information directly from one layer to another, skipping intermediate layers. This makes it easier to train very deep networks, even with hundreds of layers.</a:t>
            </a:r>
            <a:endParaRPr sz="1400"/>
          </a:p>
        </p:txBody>
      </p:sp>
      <p:pic>
        <p:nvPicPr>
          <p:cNvPr id="164" name="Google Shape;164;p15"/>
          <p:cNvPicPr preferRelativeResize="0"/>
          <p:nvPr/>
        </p:nvPicPr>
        <p:blipFill rotWithShape="1">
          <a:blip r:embed="rId4">
            <a:alphaModFix/>
          </a:blip>
          <a:srcRect b="0" l="0" r="0" t="0"/>
          <a:stretch/>
        </p:blipFill>
        <p:spPr>
          <a:xfrm>
            <a:off x="4855025" y="1152475"/>
            <a:ext cx="3687799" cy="3431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ru"/>
              <a:t>Building block of ResNet</a:t>
            </a:r>
            <a:endParaRPr/>
          </a:p>
        </p:txBody>
      </p:sp>
      <p:sp>
        <p:nvSpPr>
          <p:cNvPr id="170" name="Google Shape;170;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71" name="Google Shape;171;p16"/>
          <p:cNvPicPr preferRelativeResize="0"/>
          <p:nvPr/>
        </p:nvPicPr>
        <p:blipFill rotWithShape="1">
          <a:blip r:embed="rId3">
            <a:alphaModFix/>
          </a:blip>
          <a:srcRect b="0" l="0" r="0" t="0"/>
          <a:stretch/>
        </p:blipFill>
        <p:spPr>
          <a:xfrm>
            <a:off x="1905000" y="1390300"/>
            <a:ext cx="5233149" cy="2940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ru"/>
              <a:t>Pre-training and fine-tuning</a:t>
            </a:r>
            <a:endParaRPr/>
          </a:p>
        </p:txBody>
      </p:sp>
      <p:sp>
        <p:nvSpPr>
          <p:cNvPr id="177" name="Google Shape;177;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AutoNum type="arabicPeriod"/>
            </a:pPr>
            <a:r>
              <a:rPr lang="ru">
                <a:solidFill>
                  <a:schemeClr val="dk1"/>
                </a:solidFill>
              </a:rPr>
              <a:t>Weights learnt on big datasets can detect robust and general features</a:t>
            </a:r>
            <a:endParaRPr>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lang="ru">
                <a:solidFill>
                  <a:schemeClr val="dk1"/>
                </a:solidFill>
              </a:rPr>
              <a:t>Instead of random initialization, we can re-use these weights and fine-tune them</a:t>
            </a:r>
            <a:endParaRPr>
              <a:solidFill>
                <a:schemeClr val="dk1"/>
              </a:solidFill>
            </a:endParaRPr>
          </a:p>
          <a:p>
            <a:pPr indent="0" lvl="0" marL="0" rtl="0" algn="l">
              <a:lnSpc>
                <a:spcPct val="115000"/>
              </a:lnSpc>
              <a:spcBef>
                <a:spcPts val="1600"/>
              </a:spcBef>
              <a:spcAft>
                <a:spcPts val="0"/>
              </a:spcAft>
              <a:buSzPts val="1800"/>
              <a:buNone/>
            </a:pPr>
            <a:r>
              <a:rPr b="1" lang="ru">
                <a:solidFill>
                  <a:schemeClr val="dk1"/>
                </a:solidFill>
              </a:rPr>
              <a:t>Advantages:</a:t>
            </a:r>
            <a:endParaRPr b="1">
              <a:solidFill>
                <a:schemeClr val="dk1"/>
              </a:solidFill>
            </a:endParaRPr>
          </a:p>
          <a:p>
            <a:pPr indent="-342900" lvl="0" marL="457200" rtl="0" algn="l">
              <a:lnSpc>
                <a:spcPct val="115000"/>
              </a:lnSpc>
              <a:spcBef>
                <a:spcPts val="1600"/>
              </a:spcBef>
              <a:spcAft>
                <a:spcPts val="0"/>
              </a:spcAft>
              <a:buClr>
                <a:schemeClr val="dk1"/>
              </a:buClr>
              <a:buSzPts val="1800"/>
              <a:buAutoNum type="arabicPeriod"/>
            </a:pPr>
            <a:r>
              <a:rPr lang="ru">
                <a:solidFill>
                  <a:schemeClr val="dk1"/>
                </a:solidFill>
              </a:rPr>
              <a:t>faster convergence </a:t>
            </a:r>
            <a:endParaRPr>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lang="ru">
                <a:solidFill>
                  <a:schemeClr val="dk1"/>
                </a:solidFill>
              </a:rPr>
              <a:t>better results (especially for small datasets )</a:t>
            </a:r>
            <a:endParaRPr>
              <a:solidFill>
                <a:schemeClr val="dk1"/>
              </a:solidFill>
            </a:endParaRPr>
          </a:p>
          <a:p>
            <a:pPr indent="0" lvl="0" marL="0" rtl="0" algn="l">
              <a:lnSpc>
                <a:spcPct val="115000"/>
              </a:lnSpc>
              <a:spcBef>
                <a:spcPts val="1600"/>
              </a:spcBef>
              <a:spcAft>
                <a:spcPts val="0"/>
              </a:spcAft>
              <a:buSzPts val="1800"/>
              <a:buNone/>
            </a:pPr>
            <a:r>
              <a:rPr b="1" lang="ru">
                <a:solidFill>
                  <a:schemeClr val="dk1"/>
                </a:solidFill>
              </a:rPr>
              <a:t>Possible disadvantages:</a:t>
            </a:r>
            <a:endParaRPr b="1">
              <a:solidFill>
                <a:schemeClr val="dk1"/>
              </a:solidFill>
            </a:endParaRPr>
          </a:p>
          <a:p>
            <a:pPr indent="0" lvl="0" marL="0" rtl="0" algn="l">
              <a:lnSpc>
                <a:spcPct val="115000"/>
              </a:lnSpc>
              <a:spcBef>
                <a:spcPts val="1600"/>
              </a:spcBef>
              <a:spcAft>
                <a:spcPts val="0"/>
              </a:spcAft>
              <a:buSzPts val="1800"/>
              <a:buNone/>
            </a:pPr>
            <a:r>
              <a:rPr lang="ru">
                <a:solidFill>
                  <a:schemeClr val="dk1"/>
                </a:solidFill>
              </a:rPr>
              <a:t>If the pre-training dataset is too different (specific) from the current dataset, the results may be not very promising </a:t>
            </a:r>
            <a:endParaRPr>
              <a:solidFill>
                <a:schemeClr val="dk1"/>
              </a:solidFill>
            </a:endParaRPr>
          </a:p>
          <a:p>
            <a:pPr indent="0" lvl="0" marL="457200" rtl="0" algn="l">
              <a:lnSpc>
                <a:spcPct val="115000"/>
              </a:lnSpc>
              <a:spcBef>
                <a:spcPts val="1600"/>
              </a:spcBef>
              <a:spcAft>
                <a:spcPts val="1600"/>
              </a:spcAft>
              <a:buSzPts val="1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106b0fc431f_0_5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ru"/>
              <a:t>Do we have better solutions?</a:t>
            </a:r>
            <a:endParaRPr/>
          </a:p>
        </p:txBody>
      </p:sp>
      <p:sp>
        <p:nvSpPr>
          <p:cNvPr id="183" name="Google Shape;183;g106b0fc431f_0_58"/>
          <p:cNvSpPr txBox="1"/>
          <p:nvPr>
            <p:ph idx="1" type="body"/>
          </p:nvPr>
        </p:nvSpPr>
        <p:spPr>
          <a:xfrm>
            <a:off x="311700" y="1152475"/>
            <a:ext cx="8520600" cy="1143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ru">
                <a:solidFill>
                  <a:schemeClr val="dk1"/>
                </a:solidFill>
              </a:rPr>
              <a:t>CNNS are the most popular deep networks in computer vision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ru">
                <a:solidFill>
                  <a:schemeClr val="dk1"/>
                </a:solidFill>
              </a:rPr>
              <a:t>A lot of tools, architectures, pretrained models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ru">
                <a:solidFill>
                  <a:schemeClr val="dk1"/>
                </a:solidFill>
              </a:rPr>
              <a:t>But it seems that Transformers from NLP will replace</a:t>
            </a:r>
            <a:endParaRPr>
              <a:solidFill>
                <a:schemeClr val="dk1"/>
              </a:solidFill>
            </a:endParaRPr>
          </a:p>
        </p:txBody>
      </p:sp>
      <p:sp>
        <p:nvSpPr>
          <p:cNvPr id="184" name="Google Shape;184;g106b0fc431f_0_58"/>
          <p:cNvSpPr txBox="1"/>
          <p:nvPr>
            <p:ph type="title"/>
          </p:nvPr>
        </p:nvSpPr>
        <p:spPr>
          <a:xfrm>
            <a:off x="366225" y="24128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ru"/>
              <a:t>Notebook: </a:t>
            </a:r>
            <a:endParaRPr/>
          </a:p>
        </p:txBody>
      </p:sp>
      <p:sp>
        <p:nvSpPr>
          <p:cNvPr id="185" name="Google Shape;185;g106b0fc431f_0_58"/>
          <p:cNvSpPr txBox="1"/>
          <p:nvPr>
            <p:ph idx="1" type="body"/>
          </p:nvPr>
        </p:nvSpPr>
        <p:spPr>
          <a:xfrm>
            <a:off x="401825" y="3022350"/>
            <a:ext cx="8520600" cy="1143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ru">
                <a:solidFill>
                  <a:schemeClr val="dk1"/>
                </a:solidFill>
              </a:rPr>
              <a:t>MNIST dataset (database of handwritten digits)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ru">
                <a:solidFill>
                  <a:schemeClr val="dk1"/>
                </a:solidFill>
              </a:rPr>
              <a:t>Transfer learning</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ru"/>
              <a:t>Images</a:t>
            </a:r>
            <a:endParaRPr/>
          </a:p>
        </p:txBody>
      </p:sp>
      <p:sp>
        <p:nvSpPr>
          <p:cNvPr id="61" name="Google Shape;61;p5"/>
          <p:cNvSpPr txBox="1"/>
          <p:nvPr>
            <p:ph idx="1" type="body"/>
          </p:nvPr>
        </p:nvSpPr>
        <p:spPr>
          <a:xfrm>
            <a:off x="311700" y="1152475"/>
            <a:ext cx="39672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ru">
                <a:solidFill>
                  <a:schemeClr val="dk1"/>
                </a:solidFill>
              </a:rPr>
              <a:t>Grayscale: one channel with values of 0–255</a:t>
            </a:r>
            <a:endParaRPr>
              <a:solidFill>
                <a:schemeClr val="dk1"/>
              </a:solidFill>
            </a:endParaRPr>
          </a:p>
          <a:p>
            <a:pPr indent="-342900" lvl="0" marL="457200" rtl="0" algn="l">
              <a:lnSpc>
                <a:spcPct val="115000"/>
              </a:lnSpc>
              <a:spcBef>
                <a:spcPts val="1600"/>
              </a:spcBef>
              <a:spcAft>
                <a:spcPts val="1600"/>
              </a:spcAft>
              <a:buClr>
                <a:schemeClr val="dk1"/>
              </a:buClr>
              <a:buSzPts val="1800"/>
              <a:buChar char="●"/>
            </a:pPr>
            <a:r>
              <a:rPr lang="ru">
                <a:solidFill>
                  <a:schemeClr val="dk1"/>
                </a:solidFill>
              </a:rPr>
              <a:t>RGB (Red, Green, Blue): three color channels with values of 0–255</a:t>
            </a:r>
            <a:endParaRPr>
              <a:solidFill>
                <a:schemeClr val="dk1"/>
              </a:solidFill>
            </a:endParaRPr>
          </a:p>
        </p:txBody>
      </p:sp>
      <p:pic>
        <p:nvPicPr>
          <p:cNvPr id="62" name="Google Shape;62;p5"/>
          <p:cNvPicPr preferRelativeResize="0"/>
          <p:nvPr/>
        </p:nvPicPr>
        <p:blipFill rotWithShape="1">
          <a:blip r:embed="rId3">
            <a:alphaModFix/>
          </a:blip>
          <a:srcRect b="0" l="0" r="0" t="0"/>
          <a:stretch/>
        </p:blipFill>
        <p:spPr>
          <a:xfrm>
            <a:off x="4137400" y="1152475"/>
            <a:ext cx="4560300" cy="2280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ru"/>
              <a:t>What is image? Matrices (=channels)!</a:t>
            </a:r>
            <a:endParaRPr/>
          </a:p>
        </p:txBody>
      </p:sp>
      <p:sp>
        <p:nvSpPr>
          <p:cNvPr id="68" name="Google Shape;68;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69" name="Google Shape;69;p6"/>
          <p:cNvPicPr preferRelativeResize="0"/>
          <p:nvPr/>
        </p:nvPicPr>
        <p:blipFill rotWithShape="1">
          <a:blip r:embed="rId3">
            <a:alphaModFix/>
          </a:blip>
          <a:srcRect b="0" l="0" r="0" t="0"/>
          <a:stretch/>
        </p:blipFill>
        <p:spPr>
          <a:xfrm>
            <a:off x="1339900" y="1152475"/>
            <a:ext cx="6230800" cy="3504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106b0fc431f_0_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ru"/>
              <a:t>Multilayer Perceptron for Image Processing?</a:t>
            </a:r>
            <a:endParaRPr/>
          </a:p>
        </p:txBody>
      </p:sp>
      <p:sp>
        <p:nvSpPr>
          <p:cNvPr id="75" name="Google Shape;75;g106b0fc431f_0_50"/>
          <p:cNvSpPr txBox="1"/>
          <p:nvPr>
            <p:ph idx="1" type="body"/>
          </p:nvPr>
        </p:nvSpPr>
        <p:spPr>
          <a:xfrm>
            <a:off x="311700" y="1152475"/>
            <a:ext cx="5082300" cy="34185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Clr>
                <a:schemeClr val="dk1"/>
              </a:buClr>
              <a:buSzPts val="1800"/>
              <a:buChar char="-"/>
            </a:pPr>
            <a:r>
              <a:rPr lang="ru">
                <a:solidFill>
                  <a:schemeClr val="dk1"/>
                </a:solidFill>
              </a:rPr>
              <a:t>In theory, yes, but  practically </a:t>
            </a:r>
            <a:r>
              <a:rPr b="1" lang="ru">
                <a:solidFill>
                  <a:schemeClr val="dk1"/>
                </a:solidFill>
              </a:rPr>
              <a:t>no</a:t>
            </a:r>
            <a:endParaRPr b="1">
              <a:solidFill>
                <a:schemeClr val="dk1"/>
              </a:solidFill>
            </a:endParaRPr>
          </a:p>
          <a:p>
            <a:pPr indent="-342900" lvl="0" marL="457200" rtl="0" algn="l">
              <a:lnSpc>
                <a:spcPct val="115000"/>
              </a:lnSpc>
              <a:spcBef>
                <a:spcPts val="0"/>
              </a:spcBef>
              <a:spcAft>
                <a:spcPts val="0"/>
              </a:spcAft>
              <a:buClr>
                <a:schemeClr val="dk1"/>
              </a:buClr>
              <a:buSzPts val="1800"/>
              <a:buChar char="-"/>
            </a:pPr>
            <a:r>
              <a:rPr lang="ru">
                <a:solidFill>
                  <a:schemeClr val="dk1"/>
                </a:solidFill>
              </a:rPr>
              <a:t>We can build one huge vector out of these pixels and feed them to MLP</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b="1" lang="ru">
                <a:solidFill>
                  <a:schemeClr val="dk1"/>
                </a:solidFill>
              </a:rPr>
              <a:t>First problem: computational inefficiency </a:t>
            </a:r>
            <a:endParaRPr b="1">
              <a:solidFill>
                <a:schemeClr val="dk1"/>
              </a:solidFill>
            </a:endParaRPr>
          </a:p>
          <a:p>
            <a:pPr indent="-317500" lvl="1" marL="914400" rtl="0" algn="l">
              <a:lnSpc>
                <a:spcPct val="115000"/>
              </a:lnSpc>
              <a:spcBef>
                <a:spcPts val="0"/>
              </a:spcBef>
              <a:spcAft>
                <a:spcPts val="0"/>
              </a:spcAft>
              <a:buClr>
                <a:schemeClr val="dk1"/>
              </a:buClr>
              <a:buSzPts val="1400"/>
              <a:buChar char="-"/>
            </a:pPr>
            <a:r>
              <a:rPr lang="ru">
                <a:solidFill>
                  <a:schemeClr val="dk1"/>
                </a:solidFill>
              </a:rPr>
              <a:t>100 × 100–pixel image (10,000 pixels) would provide at least 10,000 neurons for the input</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ru">
                <a:solidFill>
                  <a:schemeClr val="dk1"/>
                </a:solidFill>
              </a:rPr>
              <a:t>if the next layer has just 1,000 neurons, that will give 10 million connections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ru">
                <a:solidFill>
                  <a:schemeClr val="dk1"/>
                </a:solidFill>
              </a:rPr>
              <a:t>Hence, large images would force us to use huge MLPs, that would not fit in any GPUs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ru">
                <a:solidFill>
                  <a:schemeClr val="dk1"/>
                </a:solidFill>
              </a:rPr>
              <a:t>We will need a lot of data</a:t>
            </a:r>
            <a:endParaRPr>
              <a:solidFill>
                <a:schemeClr val="dk1"/>
              </a:solidFill>
            </a:endParaRPr>
          </a:p>
        </p:txBody>
      </p:sp>
      <p:pic>
        <p:nvPicPr>
          <p:cNvPr id="76" name="Google Shape;76;g106b0fc431f_0_50"/>
          <p:cNvPicPr preferRelativeResize="0"/>
          <p:nvPr/>
        </p:nvPicPr>
        <p:blipFill rotWithShape="1">
          <a:blip r:embed="rId3">
            <a:alphaModFix/>
          </a:blip>
          <a:srcRect b="21843" l="0" r="0" t="0"/>
          <a:stretch/>
        </p:blipFill>
        <p:spPr>
          <a:xfrm>
            <a:off x="5304950" y="1961338"/>
            <a:ext cx="3620799" cy="1800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2"/>
          <p:cNvSpPr txBox="1"/>
          <p:nvPr>
            <p:ph type="title"/>
          </p:nvPr>
        </p:nvSpPr>
        <p:spPr>
          <a:xfrm>
            <a:off x="311700" y="521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ru"/>
              <a:t>Problem of “translation” of objects in images</a:t>
            </a:r>
            <a:endParaRPr/>
          </a:p>
          <a:p>
            <a:pPr indent="0" lvl="0" marL="0" rtl="0" algn="l">
              <a:lnSpc>
                <a:spcPct val="100000"/>
              </a:lnSpc>
              <a:spcBef>
                <a:spcPts val="0"/>
              </a:spcBef>
              <a:spcAft>
                <a:spcPts val="0"/>
              </a:spcAft>
              <a:buSzPts val="2800"/>
              <a:buNone/>
            </a:pPr>
            <a:r>
              <a:rPr lang="ru" sz="1700"/>
              <a:t>Network needs to handle “translations”: detect cat </a:t>
            </a:r>
            <a:r>
              <a:rPr i="1" lang="ru" sz="1700"/>
              <a:t>wherever</a:t>
            </a:r>
            <a:r>
              <a:rPr lang="ru" sz="1700"/>
              <a:t> it occurs</a:t>
            </a:r>
            <a:endParaRPr sz="1700"/>
          </a:p>
          <a:p>
            <a:pPr indent="0" lvl="0" marL="0" rtl="0" algn="l">
              <a:lnSpc>
                <a:spcPct val="100000"/>
              </a:lnSpc>
              <a:spcBef>
                <a:spcPts val="0"/>
              </a:spcBef>
              <a:spcAft>
                <a:spcPts val="0"/>
              </a:spcAft>
              <a:buSzPts val="2800"/>
              <a:buNone/>
            </a:pPr>
            <a:r>
              <a:rPr lang="ru" sz="1700"/>
              <a:t>MLP over all pixels only recognizes cats in exact (training) location</a:t>
            </a:r>
            <a:endParaRPr sz="1700"/>
          </a:p>
        </p:txBody>
      </p:sp>
      <p:pic>
        <p:nvPicPr>
          <p:cNvPr id="82" name="Google Shape;82;p2"/>
          <p:cNvPicPr preferRelativeResize="0"/>
          <p:nvPr/>
        </p:nvPicPr>
        <p:blipFill rotWithShape="1">
          <a:blip r:embed="rId3">
            <a:alphaModFix/>
          </a:blip>
          <a:srcRect b="0" l="0" r="0" t="0"/>
          <a:stretch/>
        </p:blipFill>
        <p:spPr>
          <a:xfrm>
            <a:off x="1279000" y="1609300"/>
            <a:ext cx="6586000" cy="3206350"/>
          </a:xfrm>
          <a:prstGeom prst="rect">
            <a:avLst/>
          </a:prstGeom>
          <a:noFill/>
          <a:ln>
            <a:noFill/>
          </a:ln>
        </p:spPr>
      </p:pic>
      <p:sp>
        <p:nvSpPr>
          <p:cNvPr id="83" name="Google Shape;83;p2"/>
          <p:cNvSpPr txBox="1"/>
          <p:nvPr/>
        </p:nvSpPr>
        <p:spPr>
          <a:xfrm>
            <a:off x="2855875" y="4703025"/>
            <a:ext cx="3948600" cy="27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ru" sz="1400" u="none" cap="none" strike="noStrike">
                <a:solidFill>
                  <a:schemeClr val="accent4"/>
                </a:solidFill>
                <a:latin typeface="Proxima Nova"/>
                <a:ea typeface="Proxima Nova"/>
                <a:cs typeface="Proxima Nova"/>
                <a:sym typeface="Proxima Nova"/>
              </a:rPr>
              <a:t>https://penkovsky.com/neural-networks/day5/</a:t>
            </a:r>
            <a:endParaRPr b="0" i="0" sz="1400" u="none" cap="none" strike="noStrike">
              <a:solidFill>
                <a:schemeClr val="accent4"/>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ru"/>
              <a:t>2D Convolution (= Filter, Kernal) for 1 channel</a:t>
            </a:r>
            <a:endParaRPr/>
          </a:p>
        </p:txBody>
      </p:sp>
      <p:sp>
        <p:nvSpPr>
          <p:cNvPr id="89" name="Google Shape;89;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ru"/>
              <a:t>We apply 2D convolution along the input (see more </a:t>
            </a:r>
            <a:r>
              <a:rPr lang="ru" u="sng">
                <a:solidFill>
                  <a:schemeClr val="hlink"/>
                </a:solidFill>
                <a:hlinkClick r:id="rId3"/>
              </a:rPr>
              <a:t>examples</a:t>
            </a:r>
            <a:r>
              <a:rPr lang="ru"/>
              <a:t>):</a:t>
            </a:r>
            <a:endParaRPr/>
          </a:p>
        </p:txBody>
      </p:sp>
      <p:pic>
        <p:nvPicPr>
          <p:cNvPr id="90" name="Google Shape;90;p8"/>
          <p:cNvPicPr preferRelativeResize="0"/>
          <p:nvPr/>
        </p:nvPicPr>
        <p:blipFill rotWithShape="1">
          <a:blip r:embed="rId4">
            <a:alphaModFix/>
          </a:blip>
          <a:srcRect b="0" l="0" r="0" t="0"/>
          <a:stretch/>
        </p:blipFill>
        <p:spPr>
          <a:xfrm>
            <a:off x="912813" y="1902763"/>
            <a:ext cx="6962775" cy="2924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ru"/>
              <a:t>2D Convolution </a:t>
            </a:r>
            <a:endParaRPr/>
          </a:p>
          <a:p>
            <a:pPr indent="0" lvl="0" marL="0" rtl="0" algn="l">
              <a:lnSpc>
                <a:spcPct val="100000"/>
              </a:lnSpc>
              <a:spcBef>
                <a:spcPts val="0"/>
              </a:spcBef>
              <a:spcAft>
                <a:spcPts val="0"/>
              </a:spcAft>
              <a:buSzPts val="2800"/>
              <a:buNone/>
            </a:pPr>
            <a:r>
              <a:t/>
            </a:r>
            <a:endParaRPr/>
          </a:p>
        </p:txBody>
      </p:sp>
      <p:pic>
        <p:nvPicPr>
          <p:cNvPr id="96" name="Google Shape;96;p7"/>
          <p:cNvPicPr preferRelativeResize="0"/>
          <p:nvPr/>
        </p:nvPicPr>
        <p:blipFill rotWithShape="1">
          <a:blip r:embed="rId3">
            <a:alphaModFix/>
          </a:blip>
          <a:srcRect b="0" l="0" r="0" t="0"/>
          <a:stretch/>
        </p:blipFill>
        <p:spPr>
          <a:xfrm>
            <a:off x="6103275" y="1934825"/>
            <a:ext cx="2966350" cy="1460000"/>
          </a:xfrm>
          <a:prstGeom prst="rect">
            <a:avLst/>
          </a:prstGeom>
          <a:noFill/>
          <a:ln>
            <a:noFill/>
          </a:ln>
        </p:spPr>
      </p:pic>
      <p:sp>
        <p:nvSpPr>
          <p:cNvPr id="97" name="Google Shape;97;p7"/>
          <p:cNvSpPr txBox="1"/>
          <p:nvPr>
            <p:ph idx="1" type="body"/>
          </p:nvPr>
        </p:nvSpPr>
        <p:spPr>
          <a:xfrm>
            <a:off x="311700" y="1152475"/>
            <a:ext cx="55902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ru">
                <a:solidFill>
                  <a:schemeClr val="dk1"/>
                </a:solidFill>
              </a:rPr>
              <a:t>Each convolution is similar to a small neuron</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ru">
                <a:solidFill>
                  <a:schemeClr val="dk1"/>
                </a:solidFill>
              </a:rPr>
              <a:t>Convolution = filter = kernel</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b="1" lang="ru">
                <a:solidFill>
                  <a:schemeClr val="dk1"/>
                </a:solidFill>
              </a:rPr>
              <a:t>Terminology:</a:t>
            </a:r>
            <a:endParaRPr b="1">
              <a:solidFill>
                <a:schemeClr val="dk1"/>
              </a:solidFill>
            </a:endParaRPr>
          </a:p>
          <a:p>
            <a:pPr indent="-317500" lvl="1" marL="914400" rtl="0" algn="l">
              <a:lnSpc>
                <a:spcPct val="115000"/>
              </a:lnSpc>
              <a:spcBef>
                <a:spcPts val="0"/>
              </a:spcBef>
              <a:spcAft>
                <a:spcPts val="0"/>
              </a:spcAft>
              <a:buClr>
                <a:schemeClr val="dk1"/>
              </a:buClr>
              <a:buSzPts val="1400"/>
              <a:buChar char="-"/>
            </a:pPr>
            <a:r>
              <a:rPr b="1" lang="ru">
                <a:solidFill>
                  <a:schemeClr val="dk1"/>
                </a:solidFill>
              </a:rPr>
              <a:t>Size of kernel (receptive field) </a:t>
            </a:r>
            <a:r>
              <a:rPr lang="ru">
                <a:solidFill>
                  <a:schemeClr val="dk1"/>
                </a:solidFill>
              </a:rPr>
              <a:t>= size of its matrix</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b="1" lang="ru">
                <a:solidFill>
                  <a:schemeClr val="dk1"/>
                </a:solidFill>
              </a:rPr>
              <a:t>Stride</a:t>
            </a:r>
            <a:r>
              <a:rPr lang="ru">
                <a:solidFill>
                  <a:schemeClr val="dk1"/>
                </a:solidFill>
              </a:rPr>
              <a:t>: step with which we slide the filter</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b="1" lang="ru">
                <a:solidFill>
                  <a:schemeClr val="dk1"/>
                </a:solidFill>
              </a:rPr>
              <a:t>Depth</a:t>
            </a:r>
            <a:r>
              <a:rPr lang="ru">
                <a:solidFill>
                  <a:schemeClr val="dk1"/>
                </a:solidFill>
              </a:rPr>
              <a:t>: number of filters per layer</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b="1" lang="ru">
                <a:solidFill>
                  <a:schemeClr val="dk1"/>
                </a:solidFill>
              </a:rPr>
              <a:t>Feature map</a:t>
            </a:r>
            <a:r>
              <a:rPr lang="ru">
                <a:solidFill>
                  <a:schemeClr val="dk1"/>
                </a:solidFill>
              </a:rPr>
              <a:t>: it is a tensor, which we get after applying convolution</a:t>
            </a:r>
            <a:endParaRPr>
              <a:solidFill>
                <a:schemeClr val="dk1"/>
              </a:solidFill>
            </a:endParaRPr>
          </a:p>
          <a:p>
            <a:pPr indent="0" lvl="0" marL="0" rtl="0" algn="l">
              <a:lnSpc>
                <a:spcPct val="115000"/>
              </a:lnSpc>
              <a:spcBef>
                <a:spcPts val="1200"/>
              </a:spcBef>
              <a:spcAft>
                <a:spcPts val="0"/>
              </a:spcAft>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ru"/>
              <a:t>2D Convolutions (multiple channels)</a:t>
            </a:r>
            <a:endParaRPr/>
          </a:p>
          <a:p>
            <a:pPr indent="0" lvl="0" marL="0" rtl="0" algn="l">
              <a:lnSpc>
                <a:spcPct val="100000"/>
              </a:lnSpc>
              <a:spcBef>
                <a:spcPts val="0"/>
              </a:spcBef>
              <a:spcAft>
                <a:spcPts val="0"/>
              </a:spcAft>
              <a:buSzPts val="2800"/>
              <a:buNone/>
            </a:pPr>
            <a:r>
              <a:t/>
            </a:r>
            <a:endParaRPr/>
          </a:p>
        </p:txBody>
      </p:sp>
      <p:sp>
        <p:nvSpPr>
          <p:cNvPr id="103" name="Google Shape;103;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04" name="Google Shape;104;p9"/>
          <p:cNvPicPr preferRelativeResize="0"/>
          <p:nvPr/>
        </p:nvPicPr>
        <p:blipFill rotWithShape="1">
          <a:blip r:embed="rId3">
            <a:alphaModFix/>
          </a:blip>
          <a:srcRect b="0" l="0" r="0" t="0"/>
          <a:stretch/>
        </p:blipFill>
        <p:spPr>
          <a:xfrm>
            <a:off x="907675" y="1080575"/>
            <a:ext cx="6808400" cy="38602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ru"/>
              <a:t>Stack of filters</a:t>
            </a:r>
            <a:endParaRPr/>
          </a:p>
        </p:txBody>
      </p:sp>
      <p:sp>
        <p:nvSpPr>
          <p:cNvPr id="110" name="Google Shape;110;p10"/>
          <p:cNvSpPr txBox="1"/>
          <p:nvPr>
            <p:ph idx="1" type="body"/>
          </p:nvPr>
        </p:nvSpPr>
        <p:spPr>
          <a:xfrm>
            <a:off x="311700" y="1288025"/>
            <a:ext cx="3708000" cy="342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ru" sz="1400">
                <a:solidFill>
                  <a:schemeClr val="dk1"/>
                </a:solidFill>
              </a:rPr>
              <a:t>One convolutional layer:</a:t>
            </a:r>
            <a:endParaRPr b="1"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ru" sz="1400">
                <a:solidFill>
                  <a:schemeClr val="dk1"/>
                </a:solidFill>
              </a:rPr>
              <a:t>we use multiple filters simultaneously followed by an activation function</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ru" sz="1400">
                <a:solidFill>
                  <a:schemeClr val="dk1"/>
                </a:solidFill>
              </a:rPr>
              <a:t>one filter produces one output channel</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ru" sz="1400">
                <a:solidFill>
                  <a:schemeClr val="dk1"/>
                </a:solidFill>
              </a:rPr>
              <a:t>multiple filters produce stack of channels</a:t>
            </a:r>
            <a:endParaRPr sz="1400">
              <a:solidFill>
                <a:schemeClr val="dk1"/>
              </a:solidFill>
            </a:endParaRPr>
          </a:p>
          <a:p>
            <a:pPr indent="0" lvl="0" marL="0" rtl="0" algn="l">
              <a:lnSpc>
                <a:spcPct val="115000"/>
              </a:lnSpc>
              <a:spcBef>
                <a:spcPts val="0"/>
              </a:spcBef>
              <a:spcAft>
                <a:spcPts val="0"/>
              </a:spcAft>
              <a:buNone/>
            </a:pPr>
            <a:r>
              <a:t/>
            </a:r>
            <a:endParaRPr sz="1400">
              <a:solidFill>
                <a:schemeClr val="dk1"/>
              </a:solidFill>
            </a:endParaRPr>
          </a:p>
          <a:p>
            <a:pPr indent="0" lvl="0" marL="0" rtl="0" algn="l">
              <a:lnSpc>
                <a:spcPct val="115000"/>
              </a:lnSpc>
              <a:spcBef>
                <a:spcPts val="0"/>
              </a:spcBef>
              <a:spcAft>
                <a:spcPts val="0"/>
              </a:spcAft>
              <a:buNone/>
            </a:pPr>
            <a:r>
              <a:rPr lang="ru" sz="1400">
                <a:solidFill>
                  <a:schemeClr val="dk1"/>
                </a:solidFill>
              </a:rPr>
              <a:t>We stack multiple </a:t>
            </a:r>
            <a:r>
              <a:rPr lang="ru" sz="1400">
                <a:solidFill>
                  <a:schemeClr val="dk1"/>
                </a:solidFill>
              </a:rPr>
              <a:t>convolutional layers (+ pooling, see later) to get a convolutional neural network.</a:t>
            </a:r>
            <a:endParaRPr sz="1400">
              <a:solidFill>
                <a:schemeClr val="dk1"/>
              </a:solidFill>
            </a:endParaRPr>
          </a:p>
        </p:txBody>
      </p:sp>
      <p:pic>
        <p:nvPicPr>
          <p:cNvPr id="111" name="Google Shape;111;p10"/>
          <p:cNvPicPr preferRelativeResize="0"/>
          <p:nvPr/>
        </p:nvPicPr>
        <p:blipFill rotWithShape="1">
          <a:blip r:embed="rId3">
            <a:alphaModFix/>
          </a:blip>
          <a:srcRect b="0" l="0" r="0" t="0"/>
          <a:stretch/>
        </p:blipFill>
        <p:spPr>
          <a:xfrm>
            <a:off x="4870475" y="1451475"/>
            <a:ext cx="3869201" cy="2153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