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jJxrGA20IcPofZL0c6eFBXJkrm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fa87534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fa87534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fa875349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fa875349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804fc00f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0804fc00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830b2c332_0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10830b2c332_0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10830b2c332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0830b2c332_0_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10830b2c332_0_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10830b2c332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830b2c332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0830b2c332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10830b2c332_0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g10830b2c332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830b2c332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g10830b2c332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830b2c332_0_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2" name="Google Shape;22;g10830b2c332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0830b2c332_0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g10830b2c332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0830b2c332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g10830b2c332_0_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10830b2c332_0_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g10830b2c332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0830b2c332_0_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g10830b2c332_0_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g10830b2c332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0830b2c332_0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g10830b2c332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830b2c332_0_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0830b2c332_0_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g10830b2c332_0_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g10830b2c332_0_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g10830b2c332_0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830b2c332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830b2c332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10830b2c332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Relationship Id="rId4" Type="http://schemas.openxmlformats.org/officeDocument/2006/relationships/hyperlink" Target="https://towardsdatascience.com/illustrated-guide-to-recurrent-neural-networks-79e5eb8049c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Recurrent Neural Networks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chemeClr val="dk1"/>
                </a:solidFill>
              </a:rPr>
              <a:t>Handling sequence data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Sequence Data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Language (speech, text) is a sequence of symbols 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Words (tokens)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Subwords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Characters (n-grams)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Natural Language Processing can be defined as transformations between sequential representations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Text2Speech, Speech2Text, Machine Translation, NER, POS tagging, 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Other sequence problems: weather prediction, share price prediction, ...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77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Context dependencies (~ long distance dependencies)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Context is used to solve ambiguities in language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Often local context is sufficient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It’s </a:t>
            </a:r>
            <a:r>
              <a:rPr b="1" lang="en">
                <a:solidFill>
                  <a:schemeClr val="dk1"/>
                </a:solidFill>
              </a:rPr>
              <a:t>an</a:t>
            </a:r>
            <a:r>
              <a:rPr lang="en">
                <a:solidFill>
                  <a:schemeClr val="dk1"/>
                </a:solidFill>
              </a:rPr>
              <a:t> amazing </a:t>
            </a:r>
            <a:r>
              <a:rPr i="1" lang="en">
                <a:solidFill>
                  <a:schemeClr val="dk1"/>
                </a:solidFill>
              </a:rPr>
              <a:t>dance			</a:t>
            </a:r>
            <a:r>
              <a:rPr lang="en">
                <a:solidFill>
                  <a:schemeClr val="dk1"/>
                </a:solidFill>
              </a:rPr>
              <a:t>Noun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They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i="1" lang="en">
                <a:solidFill>
                  <a:schemeClr val="dk1"/>
                </a:solidFill>
              </a:rPr>
              <a:t>dance</a:t>
            </a:r>
            <a:r>
              <a:rPr lang="en">
                <a:solidFill>
                  <a:schemeClr val="dk1"/>
                </a:solidFill>
              </a:rPr>
              <a:t> amazingly		Verb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But sometimes long distance effects and complex context patterns are at play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Michel</a:t>
            </a:r>
            <a:r>
              <a:rPr lang="en">
                <a:solidFill>
                  <a:schemeClr val="dk1"/>
                </a:solidFill>
              </a:rPr>
              <a:t> hates Boris but </a:t>
            </a:r>
            <a:r>
              <a:rPr b="1" lang="en">
                <a:solidFill>
                  <a:schemeClr val="dk1"/>
                </a:solidFill>
              </a:rPr>
              <a:t>he</a:t>
            </a:r>
            <a:r>
              <a:rPr lang="en">
                <a:solidFill>
                  <a:schemeClr val="dk1"/>
                </a:solidFill>
              </a:rPr>
              <a:t> remains polite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Michel hates </a:t>
            </a:r>
            <a:r>
              <a:rPr b="1" lang="en">
                <a:solidFill>
                  <a:schemeClr val="dk1"/>
                </a:solidFill>
              </a:rPr>
              <a:t>Boris</a:t>
            </a:r>
            <a:r>
              <a:rPr lang="en">
                <a:solidFill>
                  <a:schemeClr val="dk1"/>
                </a:solidFill>
              </a:rPr>
              <a:t> but </a:t>
            </a:r>
            <a:r>
              <a:rPr b="1" lang="en">
                <a:solidFill>
                  <a:schemeClr val="dk1"/>
                </a:solidFill>
              </a:rPr>
              <a:t>he</a:t>
            </a:r>
            <a:r>
              <a:rPr lang="en">
                <a:solidFill>
                  <a:schemeClr val="dk1"/>
                </a:solidFill>
              </a:rPr>
              <a:t> doesn’t notice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fa875349b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as a sequence</a:t>
            </a:r>
            <a:endParaRPr/>
          </a:p>
        </p:txBody>
      </p:sp>
      <p:sp>
        <p:nvSpPr>
          <p:cNvPr id="73" name="Google Shape;73;g31fa875349b_0_0"/>
          <p:cNvSpPr txBox="1"/>
          <p:nvPr>
            <p:ph idx="1" type="body"/>
          </p:nvPr>
        </p:nvSpPr>
        <p:spPr>
          <a:xfrm>
            <a:off x="311700" y="1152475"/>
            <a:ext cx="4097400" cy="3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Every token has its own ordinal position or timestep: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“What” → 0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“time” </a:t>
            </a:r>
            <a:r>
              <a:rPr lang="en">
                <a:solidFill>
                  <a:schemeClr val="dk1"/>
                </a:solidFill>
              </a:rPr>
              <a:t>→ 1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“is” → 2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“it” → 3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“?” → 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network should read the current timestep and pass some information to the next timestep. Hence, when the whole sequence is processed, our network should know “everything” about the sequence.</a:t>
            </a:r>
            <a:endParaRPr/>
          </a:p>
        </p:txBody>
      </p:sp>
      <p:pic>
        <p:nvPicPr>
          <p:cNvPr id="74" name="Google Shape;74;g31fa875349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275" y="1754525"/>
            <a:ext cx="4288475" cy="231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31fa875349b_0_0"/>
          <p:cNvSpPr txBox="1"/>
          <p:nvPr/>
        </p:nvSpPr>
        <p:spPr>
          <a:xfrm>
            <a:off x="5655350" y="4251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Image from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here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850" y="1098550"/>
            <a:ext cx="8072775" cy="26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Simple RNN</a:t>
            </a:r>
            <a:endParaRPr/>
          </a:p>
        </p:txBody>
      </p:sp>
      <p:sp>
        <p:nvSpPr>
          <p:cNvPr id="82" name="Google Shape;82;p6"/>
          <p:cNvSpPr txBox="1"/>
          <p:nvPr/>
        </p:nvSpPr>
        <p:spPr>
          <a:xfrm>
            <a:off x="641875" y="3714275"/>
            <a:ext cx="59583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X</a:t>
            </a:r>
            <a:r>
              <a:rPr baseline="-25000" lang="en" sz="1300">
                <a:solidFill>
                  <a:schemeClr val="dk1"/>
                </a:solidFill>
              </a:rPr>
              <a:t>i</a:t>
            </a:r>
            <a:r>
              <a:rPr lang="en" sz="1300">
                <a:solidFill>
                  <a:schemeClr val="dk1"/>
                </a:solidFill>
              </a:rPr>
              <a:t> - input (token, word, </a:t>
            </a:r>
            <a:r>
              <a:rPr lang="en" sz="1300">
                <a:solidFill>
                  <a:schemeClr val="dk1"/>
                </a:solidFill>
              </a:rPr>
              <a:t>embedding) at timestep i;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O</a:t>
            </a:r>
            <a:r>
              <a:rPr baseline="-25000" lang="en" sz="1300">
                <a:solidFill>
                  <a:schemeClr val="dk1"/>
                </a:solidFill>
              </a:rPr>
              <a:t>i</a:t>
            </a:r>
            <a:r>
              <a:rPr lang="en" sz="1300">
                <a:solidFill>
                  <a:schemeClr val="dk1"/>
                </a:solidFill>
              </a:rPr>
              <a:t> - output at timestep i, something that we want to predict for the current timestep (for a example, the next word);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h</a:t>
            </a:r>
            <a:r>
              <a:rPr baseline="-25000" lang="en" sz="1300">
                <a:solidFill>
                  <a:schemeClr val="dk1"/>
                </a:solidFill>
              </a:rPr>
              <a:t>i</a:t>
            </a:r>
            <a:r>
              <a:rPr lang="en" sz="1300">
                <a:solidFill>
                  <a:schemeClr val="dk1"/>
                </a:solidFill>
              </a:rPr>
              <a:t> - hidden state at timestep i, that we pass further and use to get predictions;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We use the same network at every timestep.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83" name="Google Shape;83;p6"/>
          <p:cNvPicPr preferRelativeResize="0"/>
          <p:nvPr/>
        </p:nvPicPr>
        <p:blipFill rotWithShape="1">
          <a:blip r:embed="rId4">
            <a:alphaModFix/>
          </a:blip>
          <a:srcRect b="13547" l="0" r="0" t="0"/>
          <a:stretch/>
        </p:blipFill>
        <p:spPr>
          <a:xfrm>
            <a:off x="6634425" y="4044150"/>
            <a:ext cx="2311276" cy="4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fa875349b_2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Key Components</a:t>
            </a:r>
            <a:endParaRPr/>
          </a:p>
        </p:txBody>
      </p:sp>
      <p:sp>
        <p:nvSpPr>
          <p:cNvPr id="89" name="Google Shape;89;g31fa875349b_2_1"/>
          <p:cNvSpPr txBox="1"/>
          <p:nvPr/>
        </p:nvSpPr>
        <p:spPr>
          <a:xfrm>
            <a:off x="421050" y="1203000"/>
            <a:ext cx="6453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 Sequence: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Tokens are mapped to embeddings (numerical vectors) before feeding into the RNN.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Hidden State: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memory that carries forward information from previous tokens. It is updated at every step to capture context.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 Sequence: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 are either predictions (e.g., next token) or transformed sequences.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(again!) :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1 ("The") --&gt; RNN --&gt; Hidden State 1 --&gt; Output 1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2 ("cat") --&gt; RNN --&gt; Hidden State 2 --&gt; Output 2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 3 ("sat") --&gt; RNN --&gt; Hidden State 3 --&gt; Output 3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Vanishing / exploding gradient problem</a:t>
            </a:r>
            <a:endParaRPr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longer the sequence, the deeper the network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With backprop, the deeper the network, the smaller / bigger the weights become layer after layer, and therefore also the gradients (going to infinity or zero depending whether they start &gt; 1 or &lt; 1)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Also a problem for MLP but less so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Take home message: the longer the sequences the more difficult to train the network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problem motivated LSTMs in the nineties (Hochreiter &amp; Schmidhuber)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LSTM (Long Short Term Memory)</a:t>
            </a:r>
            <a:endParaRPr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</a:rPr>
              <a:t>Special type of Gated Recurrent Networks (these have an extra learned parameter to control memory and forgetting). Also: GRU cell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</a:rPr>
              <a:t>LSTM cells have a short-term state and a long-term state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000000"/>
                </a:solidFill>
              </a:rPr>
              <a:t>Long-term state consists of</a:t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400">
                <a:solidFill>
                  <a:srgbClr val="000000"/>
                </a:solidFill>
              </a:rPr>
              <a:t>input gate (what to add to the long-term state)</a:t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400">
                <a:solidFill>
                  <a:srgbClr val="000000"/>
                </a:solidFill>
              </a:rPr>
              <a:t>forget gate (what to forget in the long-term state)</a:t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400">
                <a:solidFill>
                  <a:srgbClr val="000000"/>
                </a:solidFill>
              </a:rPr>
              <a:t>output gate (what to use as output)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804fc00fa_0_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Counterbalance the effect of vanishing gradients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Keep more relevant context information than simple RNNs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But: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Computationally slow because they must process input sequentially making it impossible to parallelize the computation of the processing of complete inputs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Hence: TRANSFORMERS (come and see them in the NLP course)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g10804fc00fa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/>
              <a:t>LSTMs</a:t>
            </a:r>
            <a:endParaRPr b="1" sz="37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