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22"/>
  </p:notesMasterIdLst>
  <p:sldIdLst>
    <p:sldId id="259" r:id="rId5"/>
    <p:sldId id="257" r:id="rId6"/>
    <p:sldId id="260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69" r:id="rId16"/>
    <p:sldId id="277" r:id="rId17"/>
    <p:sldId id="270" r:id="rId18"/>
    <p:sldId id="278" r:id="rId19"/>
    <p:sldId id="271" r:id="rId20"/>
    <p:sldId id="265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B161F-6767-44C5-A0BF-8C95296428AA}" v="2" dt="2022-12-29T17:21:26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A2FC-7099-4FB8-A54E-288E4C22F72F}" type="datetimeFigureOut">
              <a:rPr lang="pt-PT" smtClean="0"/>
              <a:t>29/12/2022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538A-F051-484C-8CF5-9816F29B006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8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70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00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4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499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77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60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1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>
              <a:lnSpc>
                <a:spcPct val="107000"/>
              </a:lnSpc>
              <a:spcAft>
                <a:spcPts val="800"/>
              </a:spcAft>
            </a:pPr>
            <a:r>
              <a:rPr lang="pt-BR"/>
              <a:t>O projeto proposto tem como objetivo construir uma interface web-</a:t>
            </a:r>
            <a:r>
              <a:rPr lang="pt-BR" err="1"/>
              <a:t>based</a:t>
            </a:r>
            <a:r>
              <a:rPr lang="pt-BR"/>
              <a:t> de uma aplicação idealizada para a partilha e consulta de apontamentos em formato digital.</a:t>
            </a:r>
          </a:p>
          <a:p>
            <a:pPr marL="186055">
              <a:lnSpc>
                <a:spcPct val="107000"/>
              </a:lnSpc>
              <a:spcAft>
                <a:spcPts val="800"/>
              </a:spcAft>
            </a:pPr>
            <a:r>
              <a:rPr lang="pt-BR"/>
              <a:t>Apresenta como principal diferenciador uma maior incorporação de componentes sociais orientada para fins educacionais, permitindo a comunicação e interação de utilizadores aliados à partilha e consulta de recursos.</a:t>
            </a:r>
            <a:endParaRPr lang="pt-BR">
              <a:cs typeface="Calibri"/>
            </a:endParaRPr>
          </a:p>
          <a:p>
            <a:pPr marL="186055">
              <a:lnSpc>
                <a:spcPct val="107000"/>
              </a:lnSpc>
              <a:spcAft>
                <a:spcPts val="800"/>
              </a:spcAft>
            </a:pPr>
            <a:r>
              <a:rPr lang="pt-BR"/>
              <a:t>Sendo assim, temos o intuito de criar uma plataforma que se assemelha a uma rede social orientada para fins educacionais.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Nesta fase, começamos a idealização da nossa aplicação. Com base no </a:t>
            </a:r>
            <a:r>
              <a:rPr lang="pt-PT" dirty="0" err="1"/>
              <a:t>inquerito</a:t>
            </a:r>
            <a:r>
              <a:rPr lang="pt-PT" dirty="0"/>
              <a:t> feito foi </a:t>
            </a:r>
            <a:r>
              <a:rPr lang="pt-PT" dirty="0" err="1"/>
              <a:t>possivel</a:t>
            </a:r>
            <a:r>
              <a:rPr lang="pt-PT" dirty="0"/>
              <a:t> constatar a predominância dos grupos privados, como o </a:t>
            </a:r>
            <a:r>
              <a:rPr lang="pt-PT" dirty="0" err="1"/>
              <a:t>whatsapp</a:t>
            </a:r>
            <a:r>
              <a:rPr lang="pt-PT" dirty="0"/>
              <a:t>, e do </a:t>
            </a:r>
            <a:r>
              <a:rPr lang="pt-PT" dirty="0" err="1"/>
              <a:t>accio</a:t>
            </a:r>
            <a:r>
              <a:rPr lang="pt-PT" dirty="0"/>
              <a:t>. Razão pela qual a nossa plataforma se baseia nos 2 conceitos dessas aplicações (redes sociais e </a:t>
            </a:r>
            <a:r>
              <a:rPr lang="pt-PT" dirty="0" err="1"/>
              <a:t>depositos</a:t>
            </a:r>
            <a:r>
              <a:rPr lang="pt-PT" dirty="0"/>
              <a:t> organizados de recursos).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</a:t>
            </a:r>
            <a:r>
              <a:rPr lang="pt-PT" dirty="0" err="1"/>
              <a:t>inquerito</a:t>
            </a:r>
            <a:r>
              <a:rPr lang="pt-PT" dirty="0"/>
              <a:t> também, teve interesse para validar e escolher determinadas </a:t>
            </a:r>
            <a:r>
              <a:rPr lang="pt-PT" dirty="0" err="1"/>
              <a:t>features</a:t>
            </a:r>
            <a:r>
              <a:rPr lang="pt-PT" dirty="0"/>
              <a:t> que implementamos na aplicação, como por exemplo, poder-se comunicar com os autores das notas (97%) e escolher o </a:t>
            </a:r>
            <a:r>
              <a:rPr lang="pt-PT" dirty="0" err="1"/>
              <a:t>metodo</a:t>
            </a:r>
            <a:r>
              <a:rPr lang="pt-PT" dirty="0"/>
              <a:t> de troca de pontos (44%)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Todo o trabalho adicional, como a definição das personas e a construção do modelo conceptual foi de muita utilidade na fase seguinte de prototipagem pois conseguimos definir </a:t>
            </a:r>
            <a:r>
              <a:rPr lang="pt-PT" dirty="0" err="1"/>
              <a:t>anticipadamente</a:t>
            </a:r>
            <a:r>
              <a:rPr lang="pt-PT" dirty="0"/>
              <a:t> o que </a:t>
            </a:r>
            <a:r>
              <a:rPr lang="pt-PT" dirty="0" err="1"/>
              <a:t>precisavamos</a:t>
            </a:r>
            <a:r>
              <a:rPr lang="pt-PT" dirty="0"/>
              <a:t> de ter na nossa aplicação de modo a providenciar o que os nossos utilizadores precisam.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71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Antes mesmo de começamos a trabalhar em uma versão finalizada do nosso produto precisamos considerar o feedback para o rascunho inicial.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isso foi reunido um conjunto de pessoas que ainda n tinham interagido com o projeto para </a:t>
            </a:r>
            <a:r>
              <a:rPr lang="pt-PT" dirty="0" err="1"/>
              <a:t>fronecer</a:t>
            </a:r>
            <a:r>
              <a:rPr lang="pt-PT" dirty="0"/>
              <a:t> feedback e criticas uteis por meio de avaliações </a:t>
            </a:r>
            <a:r>
              <a:rPr lang="pt-PT" dirty="0" err="1"/>
              <a:t>heuristicas</a:t>
            </a:r>
            <a:r>
              <a:rPr lang="pt-P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principais problemas encontrados pelos avaliadores nesta etapa são os seguintes: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. </a:t>
            </a:r>
            <a:r>
              <a:rPr lang="pt-PT" dirty="0" err="1"/>
              <a:t>Dificil</a:t>
            </a:r>
            <a:r>
              <a:rPr lang="pt-PT" dirty="0"/>
              <a:t> perceção do fluxo de navegação e intuito da aplicação;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. Ausência de um botão para apagar publicações na página que contém as listas de publicações e os apontamentos;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. Mau funcionamento da barra que permite ao utilizador fazer </a:t>
            </a:r>
            <a:r>
              <a:rPr lang="pt-PT" dirty="0" err="1"/>
              <a:t>scroll</a:t>
            </a:r>
            <a:r>
              <a:rPr lang="pt-PT" dirty="0"/>
              <a:t> para visualizar todas as conversas existentes na página Chat.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. Ausência de documentação relativamente à pontuação;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. </a:t>
            </a:r>
            <a:r>
              <a:rPr lang="pt-PT"/>
              <a:t>Difícil identificação do propósito da página onde ocorre a criação da lista de publicações.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746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9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6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39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39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2750400" y="3256067"/>
            <a:ext cx="6691200" cy="7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3862000" y="4521767"/>
            <a:ext cx="44680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2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2583117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2583117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6422084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6422084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85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gma.com/file/auIBWUeSyZ12AIWEnoYuJB/Group-prototype?t=NJKZUufOYAZ9KLP7-0" TargetMode="Externa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>
                <a:solidFill>
                  <a:schemeClr val="bg1"/>
                </a:solidFill>
                <a:latin typeface="Montserrat ExtraBold" panose="00000900000000000000" pitchFamily="2" charset="0"/>
              </a:rPr>
              <a:t>NoteGram</a:t>
            </a:r>
            <a:endParaRPr sz="36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4115324" y="3459733"/>
            <a:ext cx="3961352" cy="6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tx2"/>
                </a:solidFill>
                <a:latin typeface="Montserrat "/>
              </a:rPr>
              <a:t>Final </a:t>
            </a:r>
            <a:r>
              <a:rPr lang="pt-PT" sz="1400" err="1">
                <a:solidFill>
                  <a:schemeClr val="tx2"/>
                </a:solidFill>
                <a:latin typeface="Montserrat "/>
              </a:rPr>
              <a:t>Report</a:t>
            </a:r>
            <a:r>
              <a:rPr lang="pt-PT" sz="1400">
                <a:solidFill>
                  <a:schemeClr val="tx2"/>
                </a:solidFill>
                <a:latin typeface="Montserrat "/>
              </a:rPr>
              <a:t> </a:t>
            </a:r>
            <a:r>
              <a:rPr lang="pt-PT" sz="1400" err="1">
                <a:solidFill>
                  <a:schemeClr val="tx2"/>
                </a:solidFill>
                <a:latin typeface="Montserrat "/>
              </a:rPr>
              <a:t>and</a:t>
            </a:r>
            <a:r>
              <a:rPr lang="pt-PT" sz="1400">
                <a:solidFill>
                  <a:schemeClr val="tx2"/>
                </a:solidFill>
                <a:latin typeface="Montserrat "/>
              </a:rPr>
              <a:t> </a:t>
            </a:r>
            <a:r>
              <a:rPr lang="pt-PT" sz="1400" err="1">
                <a:solidFill>
                  <a:schemeClr val="tx2"/>
                </a:solidFill>
                <a:latin typeface="Montserrat "/>
              </a:rPr>
              <a:t>Presentation</a:t>
            </a:r>
            <a:endParaRPr lang="pt-PT" sz="1400">
              <a:solidFill>
                <a:schemeClr val="tx2"/>
              </a:solidFill>
              <a:latin typeface="Montserrat 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1067F5-6D66-79CC-5A1A-C7C6909E9A20}"/>
              </a:ext>
            </a:extLst>
          </p:cNvPr>
          <p:cNvSpPr txBox="1"/>
          <p:nvPr/>
        </p:nvSpPr>
        <p:spPr>
          <a:xfrm>
            <a:off x="8684768" y="5592065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67" b="1">
                <a:solidFill>
                  <a:schemeClr val="bg1"/>
                </a:solidFill>
                <a:latin typeface="Montserrat "/>
                <a:ea typeface="Montserrat ExtraLight"/>
                <a:cs typeface="Montserrat ExtraLight"/>
              </a:rPr>
              <a:t>T05G02</a:t>
            </a:r>
            <a:endParaRPr lang="pt-PT" sz="2489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C68CB-73BA-2B03-552C-74AF98C9C7CC}"/>
              </a:ext>
            </a:extLst>
          </p:cNvPr>
          <p:cNvSpPr txBox="1"/>
          <p:nvPr/>
        </p:nvSpPr>
        <p:spPr>
          <a:xfrm>
            <a:off x="8684768" y="6002433"/>
            <a:ext cx="61528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467" b="0">
                <a:solidFill>
                  <a:schemeClr val="bg1"/>
                </a:solidFill>
                <a:latin typeface="Montserrat "/>
                <a:ea typeface="Montserrat ExtraLight"/>
                <a:cs typeface="Montserrat ExtraLight"/>
              </a:rPr>
              <a:t>Inês Silva - up202008076</a:t>
            </a:r>
            <a:br>
              <a:rPr lang="en" sz="1467" b="0">
                <a:solidFill>
                  <a:schemeClr val="bg1"/>
                </a:solidFill>
                <a:latin typeface="Montserrat "/>
                <a:ea typeface="Montserrat ExtraLight"/>
                <a:cs typeface="Montserrat ExtraLight"/>
              </a:rPr>
            </a:br>
            <a:r>
              <a:rPr lang="en" sz="1467" b="0">
                <a:solidFill>
                  <a:schemeClr val="bg1"/>
                </a:solidFill>
                <a:latin typeface="Montserrat "/>
                <a:ea typeface="Montserrat ExtraLight"/>
                <a:cs typeface="Montserrat ExtraLight"/>
              </a:rPr>
              <a:t>Linda Rodrigues - up202005545</a:t>
            </a:r>
            <a:br>
              <a:rPr lang="en" sz="1467" b="0">
                <a:solidFill>
                  <a:schemeClr val="bg1"/>
                </a:solidFill>
                <a:latin typeface="Montserrat "/>
                <a:ea typeface="Montserrat ExtraLight"/>
                <a:cs typeface="Montserrat ExtraLight"/>
              </a:rPr>
            </a:br>
            <a:r>
              <a:rPr lang="en" sz="1467" b="0">
                <a:solidFill>
                  <a:schemeClr val="bg1"/>
                </a:solidFill>
                <a:latin typeface="Montserrat "/>
                <a:ea typeface="Montserrat ExtraLight"/>
                <a:cs typeface="Montserrat ExtraLight"/>
              </a:rPr>
              <a:t>Mónica Araújo - up202005209</a:t>
            </a:r>
            <a:endParaRPr lang="pt-PT" sz="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C3B0-7BCF-47D8-364B-36EC1774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88" y="1884327"/>
            <a:ext cx="1310812" cy="1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431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43850" y="297424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38139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243850" y="815637"/>
            <a:ext cx="8584740" cy="36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Wireflow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do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Fornecimento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de um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ficheiro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a um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Requerimento</a:t>
            </a: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0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B16FE68-1580-BF83-79A5-F2A2CEF03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91" y="1323776"/>
            <a:ext cx="4708800" cy="2674263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A10B88-096E-93EB-1836-FFF2FB25E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11" y="1323776"/>
            <a:ext cx="4708800" cy="2674263"/>
          </a:xfrm>
          <a:prstGeom prst="rect">
            <a:avLst/>
          </a:prstGeom>
        </p:spPr>
      </p:pic>
      <p:pic>
        <p:nvPicPr>
          <p:cNvPr id="11" name="Picture 10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76239827-1936-71EA-C5C1-6898C9533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90" y="4144925"/>
            <a:ext cx="4708800" cy="26742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3DACDA-4C52-51D9-1674-772A23311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8" y="4144924"/>
            <a:ext cx="4708802" cy="26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211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16418" y="345983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38139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345890" y="973751"/>
            <a:ext cx="8584740" cy="36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Wireflow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do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Fornecimento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de um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ficheiro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a um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Requerimento</a:t>
            </a: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0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94221F-94C5-96F6-8432-8ACED28E2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3" y="2009603"/>
            <a:ext cx="5222746" cy="2966147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9DD39-5131-1F2A-81DD-11F248138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93" y="2009603"/>
            <a:ext cx="5222744" cy="296614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1F7598-4015-DFBB-8616-C5085673B670}"/>
              </a:ext>
            </a:extLst>
          </p:cNvPr>
          <p:cNvSpPr/>
          <p:nvPr/>
        </p:nvSpPr>
        <p:spPr>
          <a:xfrm>
            <a:off x="3548039" y="5514688"/>
            <a:ext cx="5095921" cy="840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URL do protótipo: </a:t>
            </a:r>
            <a:r>
              <a:rPr lang="pt-PT">
                <a:hlinkClick r:id="rId5"/>
              </a:rPr>
              <a:t>NoteGram_ </a:t>
            </a:r>
            <a:r>
              <a:rPr lang="pt-PT" err="1">
                <a:hlinkClick r:id="rId5"/>
              </a:rPr>
              <a:t>Prototype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5697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30424" y="653471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and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800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24864" y="2294021"/>
            <a:ext cx="10625451" cy="39753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626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Na terceira e última fase do projeto foi desenvolvido o Protocolo de Avaliação do Utilizador, cuja finalidade consiste em medir a performance dos utilizadores na realização de tarefas comuns, em ambiente controlado.</a:t>
            </a:r>
          </a:p>
          <a:p>
            <a:pPr marL="18626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Esta avaliação dirigida a um total de 10 participantes(nº mínimo) baseou-se num guião predefinido constituído por perguntas introdutórias, um conjunto de tarefas comuns  e autónomas entre si e finalmente, por uma fase de perguntas finais.</a:t>
            </a:r>
          </a:p>
          <a:p>
            <a:pPr marL="18626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No final desta avaliação, foi possível a extração de dados relativamente ao tempo, erros, </a:t>
            </a:r>
            <a:r>
              <a:rPr lang="pt-PT" sz="1800" i="1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 e dificuldade para cada tarefa e grau de satisfação de cada utilizador com a plataforma na globalidade.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790751" y="64402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924865" y="1354853"/>
            <a:ext cx="10053712" cy="60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4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Protocolo</a:t>
            </a:r>
            <a:r>
              <a:rPr lang="en-US" sz="24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de </a:t>
            </a:r>
            <a:r>
              <a:rPr lang="en-US" sz="24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Avaliação</a:t>
            </a:r>
            <a:r>
              <a:rPr lang="en-US" sz="24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do </a:t>
            </a:r>
            <a:r>
              <a:rPr lang="en-US" sz="24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Utilizador</a:t>
            </a:r>
            <a:r>
              <a:rPr lang="en-US" sz="24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– </a:t>
            </a:r>
            <a:r>
              <a:rPr lang="en-US" sz="24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Método</a:t>
            </a:r>
            <a:r>
              <a:rPr lang="en-US" sz="24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e </a:t>
            </a:r>
            <a:r>
              <a:rPr lang="en-US" sz="24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participantes</a:t>
            </a:r>
            <a:br>
              <a:rPr lang="en-US" sz="24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4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780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30424" y="543743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90751" y="1781107"/>
            <a:ext cx="10625451" cy="46188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605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b="1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Questionário inicial</a:t>
            </a: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Idade, género, plataforma mais utilizada.</a:t>
            </a:r>
            <a:endParaRPr lang="pt-PT" sz="1800" b="1" dirty="0">
              <a:solidFill>
                <a:schemeClr val="bg1"/>
              </a:solidFill>
              <a:effectLst/>
              <a:latin typeface="Montserrat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6055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b="1" dirty="0">
              <a:solidFill>
                <a:schemeClr val="bg1"/>
              </a:solidFill>
              <a:effectLst/>
              <a:latin typeface="Montserrat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605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b="1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Realização de 3 tarefas</a:t>
            </a: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Tempo de realização, número de cliques, erros e dificuldade na realização das tarefas.</a:t>
            </a:r>
          </a:p>
          <a:p>
            <a:pPr marL="186055" inden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None/>
            </a:pPr>
            <a:endParaRPr lang="pt-PT" sz="1600" dirty="0">
              <a:solidFill>
                <a:schemeClr val="bg1"/>
              </a:solidFill>
              <a:effectLst/>
              <a:latin typeface="Montserrat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6055" inden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None/>
            </a:pPr>
            <a:r>
              <a:rPr lang="pt-PT" sz="1800" b="1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Questionário final</a:t>
            </a: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Nível de intuição da plataforma (1-5).</a:t>
            </a: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Avaliação do design (1-5). </a:t>
            </a: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Se utilizaria ou recomendaria a plataforma (Sim/Não).</a:t>
            </a: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Se considera que a plataforma engloba todas as funcionalidades necessárias (Sim/Não).</a:t>
            </a:r>
            <a:endParaRPr lang="pt-PT" sz="1400" dirty="0">
              <a:solidFill>
                <a:schemeClr val="bg1"/>
              </a:solidFill>
              <a:effectLst/>
              <a:latin typeface="Montserrat 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790751" y="424570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924865" y="1171511"/>
            <a:ext cx="10053712" cy="60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>
                <a:solidFill>
                  <a:schemeClr val="bg1"/>
                </a:solidFill>
                <a:latin typeface="Montserrat Light"/>
              </a:rPr>
              <a:t>&gt; </a:t>
            </a:r>
            <a:r>
              <a:rPr lang="en-US" sz="2400" b="1" kern="0" err="1">
                <a:solidFill>
                  <a:schemeClr val="bg1"/>
                </a:solidFill>
                <a:latin typeface="Montserrat Light"/>
              </a:rPr>
              <a:t>Protocolo</a:t>
            </a:r>
            <a:r>
              <a:rPr lang="en-US" sz="2400" b="1" kern="0">
                <a:solidFill>
                  <a:schemeClr val="bg1"/>
                </a:solidFill>
                <a:latin typeface="Montserrat Light"/>
              </a:rPr>
              <a:t> de </a:t>
            </a:r>
            <a:r>
              <a:rPr lang="en-US" sz="2400" b="1" kern="0" err="1">
                <a:solidFill>
                  <a:schemeClr val="bg1"/>
                </a:solidFill>
                <a:latin typeface="Montserrat Light"/>
              </a:rPr>
              <a:t>Avaliação</a:t>
            </a:r>
            <a:r>
              <a:rPr lang="en-US" sz="2400" b="1" kern="0">
                <a:solidFill>
                  <a:schemeClr val="bg1"/>
                </a:solidFill>
                <a:latin typeface="Montserrat Light"/>
              </a:rPr>
              <a:t> do </a:t>
            </a:r>
            <a:r>
              <a:rPr lang="en-US" sz="2400" b="1" kern="0" err="1">
                <a:solidFill>
                  <a:schemeClr val="bg1"/>
                </a:solidFill>
                <a:latin typeface="Montserrat Light"/>
              </a:rPr>
              <a:t>Utilizador</a:t>
            </a:r>
            <a:r>
              <a:rPr lang="en-US" sz="2400" b="1" kern="0">
                <a:solidFill>
                  <a:schemeClr val="bg1"/>
                </a:solidFill>
                <a:latin typeface="Montserrat Light"/>
              </a:rPr>
              <a:t> – </a:t>
            </a:r>
            <a:r>
              <a:rPr lang="en-US" sz="2400" b="1" kern="0" err="1">
                <a:solidFill>
                  <a:schemeClr val="bg1"/>
                </a:solidFill>
                <a:latin typeface="Montserrat Light"/>
              </a:rPr>
              <a:t>Método</a:t>
            </a:r>
            <a:br>
              <a:rPr lang="en-US" sz="2400" b="1" kern="0">
                <a:latin typeface="Montserrat Light" panose="020B0604020202020204" pitchFamily="2" charset="0"/>
              </a:rPr>
            </a:br>
            <a:endParaRPr lang="en-US" sz="2400" b="1" kern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2173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07845" y="370847"/>
            <a:ext cx="8843685" cy="62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and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800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>
            <a:cxnSpLocks/>
          </p:cNvCxnSpPr>
          <p:nvPr/>
        </p:nvCxnSpPr>
        <p:spPr>
          <a:xfrm>
            <a:off x="1368267" y="37556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516045" y="998615"/>
            <a:ext cx="6743260" cy="60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chemeClr val="bg1"/>
                </a:solidFill>
                <a:latin typeface="Montserrat Light"/>
              </a:rPr>
              <a:t>&gt; </a:t>
            </a:r>
            <a:r>
              <a:rPr lang="en-US" sz="2400" b="1" kern="0" dirty="0" err="1">
                <a:solidFill>
                  <a:schemeClr val="bg1"/>
                </a:solidFill>
                <a:latin typeface="Montserrat Light"/>
              </a:rPr>
              <a:t>Resultados</a:t>
            </a:r>
            <a:r>
              <a:rPr lang="en-US" sz="2400" b="1" kern="0" dirty="0">
                <a:solidFill>
                  <a:schemeClr val="bg1"/>
                </a:solidFill>
                <a:latin typeface="Montserrat Light"/>
              </a:rPr>
              <a:t> e </a:t>
            </a:r>
            <a:r>
              <a:rPr lang="en-US" sz="2400" b="1" kern="0" dirty="0" err="1">
                <a:solidFill>
                  <a:schemeClr val="bg1"/>
                </a:solidFill>
                <a:latin typeface="Montserrat Light"/>
              </a:rPr>
              <a:t>Análise</a:t>
            </a:r>
            <a:r>
              <a:rPr lang="en-US" sz="2400" b="1" kern="0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Montserrat Light"/>
              </a:rPr>
              <a:t>Estatística</a:t>
            </a:r>
            <a:endParaRPr lang="en-US" sz="24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D74BC7-C1E3-AFCE-6620-167D801D9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9127"/>
              </p:ext>
            </p:extLst>
          </p:nvPr>
        </p:nvGraphicFramePr>
        <p:xfrm>
          <a:off x="1049936" y="1986953"/>
          <a:ext cx="10092127" cy="36474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591">
                  <a:extLst>
                    <a:ext uri="{9D8B030D-6E8A-4147-A177-3AD203B41FA5}">
                      <a16:colId xmlns:a16="http://schemas.microsoft.com/office/drawing/2014/main" val="2802163379"/>
                    </a:ext>
                  </a:extLst>
                </a:gridCol>
                <a:gridCol w="1388461">
                  <a:extLst>
                    <a:ext uri="{9D8B030D-6E8A-4147-A177-3AD203B41FA5}">
                      <a16:colId xmlns:a16="http://schemas.microsoft.com/office/drawing/2014/main" val="3763981372"/>
                    </a:ext>
                  </a:extLst>
                </a:gridCol>
                <a:gridCol w="1535226">
                  <a:extLst>
                    <a:ext uri="{9D8B030D-6E8A-4147-A177-3AD203B41FA5}">
                      <a16:colId xmlns:a16="http://schemas.microsoft.com/office/drawing/2014/main" val="64037001"/>
                    </a:ext>
                  </a:extLst>
                </a:gridCol>
                <a:gridCol w="1144314">
                  <a:extLst>
                    <a:ext uri="{9D8B030D-6E8A-4147-A177-3AD203B41FA5}">
                      <a16:colId xmlns:a16="http://schemas.microsoft.com/office/drawing/2014/main" val="3813384614"/>
                    </a:ext>
                  </a:extLst>
                </a:gridCol>
                <a:gridCol w="1853535">
                  <a:extLst>
                    <a:ext uri="{9D8B030D-6E8A-4147-A177-3AD203B41FA5}">
                      <a16:colId xmlns:a16="http://schemas.microsoft.com/office/drawing/2014/main" val="3921258468"/>
                    </a:ext>
                  </a:extLst>
                </a:gridCol>
              </a:tblGrid>
              <a:tr h="9905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ontserrat" panose="00000500000000000000" pitchFamily="2" charset="0"/>
                        </a:rPr>
                        <a:t>Tarefa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ontserrat" panose="00000500000000000000" pitchFamily="2" charset="0"/>
                        </a:rPr>
                        <a:t>Número de cliques esperados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Percentagem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 de </a:t>
                      </a:r>
                      <a:r>
                        <a:rPr lang="en-US" i="1" dirty="0">
                          <a:latin typeface="montserrat" panose="00000500000000000000" pitchFamily="2" charset="0"/>
                        </a:rPr>
                        <a:t>missed clicks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Tempo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médio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esperado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montserrat" panose="00000500000000000000" pitchFamily="2" charset="0"/>
                        </a:rPr>
                        <a:t>Tempo médio obtido</a:t>
                      </a:r>
                      <a:endParaRPr lang="en-US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773627"/>
                  </a:ext>
                </a:extLst>
              </a:tr>
              <a:tr h="809412">
                <a:tc>
                  <a:txBody>
                    <a:bodyPr/>
                    <a:lstStyle/>
                    <a:p>
                      <a:pPr fontAlgn="base"/>
                      <a:r>
                        <a:rPr lang="pt-B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Criar grupo "Próximos Einsteins" com "Francisco Lopes" e "Danilo Gonçalves".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7 cliques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11.8%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montserrat" panose="00000500000000000000" pitchFamily="2" charset="0"/>
                        </a:rPr>
                        <a:t>13.7s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26.1s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71674"/>
                  </a:ext>
                </a:extLst>
              </a:tr>
              <a:tr h="864158"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Criar uma lista de publicações(com conteúdo) dentro da pasta "DA"</a:t>
                      </a:r>
                      <a:endParaRPr lang="en-US" b="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7 cliques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17.6%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12.5s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25s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24700"/>
                  </a:ext>
                </a:extLst>
              </a:tr>
              <a:tr h="983351">
                <a:tc>
                  <a:txBody>
                    <a:bodyPr/>
                    <a:lstStyle/>
                    <a:p>
                      <a:r>
                        <a:rPr lang="pt-B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Fornecer o ficheiro "Fisica_exame_21" ao requerimento da utilizadora "Maria Rodrigues"</a:t>
                      </a:r>
                      <a:endParaRPr lang="en-US" b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ontserrat" panose="00000500000000000000" pitchFamily="2" charset="0"/>
                        </a:rPr>
                        <a:t>6 cliques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6.3%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7.9s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23.9s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48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8203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07845" y="370847"/>
            <a:ext cx="8843685" cy="62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and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800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>
            <a:cxnSpLocks/>
          </p:cNvCxnSpPr>
          <p:nvPr/>
        </p:nvCxnSpPr>
        <p:spPr>
          <a:xfrm>
            <a:off x="1368267" y="37556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680637" y="872093"/>
            <a:ext cx="6743260" cy="60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>
                <a:solidFill>
                  <a:schemeClr val="bg1"/>
                </a:solidFill>
                <a:latin typeface="Montserrat Light"/>
              </a:rPr>
              <a:t>&gt; </a:t>
            </a:r>
            <a:r>
              <a:rPr lang="en-US" sz="2400" b="1" kern="0" err="1">
                <a:solidFill>
                  <a:schemeClr val="bg1"/>
                </a:solidFill>
                <a:latin typeface="Montserrat Light"/>
              </a:rPr>
              <a:t>Resultados</a:t>
            </a:r>
            <a:r>
              <a:rPr lang="en-US" sz="2400" b="1" kern="0">
                <a:solidFill>
                  <a:schemeClr val="bg1"/>
                </a:solidFill>
                <a:latin typeface="Montserrat Light"/>
              </a:rPr>
              <a:t> e </a:t>
            </a:r>
            <a:r>
              <a:rPr lang="en-US" sz="2400" b="1" kern="0" err="1">
                <a:solidFill>
                  <a:schemeClr val="bg1"/>
                </a:solidFill>
                <a:latin typeface="Montserrat Light"/>
              </a:rPr>
              <a:t>Análise</a:t>
            </a:r>
            <a:r>
              <a:rPr lang="en-US" sz="2400" b="1" kern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400" b="1" kern="0" err="1">
                <a:solidFill>
                  <a:schemeClr val="bg1"/>
                </a:solidFill>
                <a:latin typeface="Montserrat Light"/>
              </a:rPr>
              <a:t>Estatística</a:t>
            </a:r>
            <a:endParaRPr lang="en-US" sz="2400" b="1" kern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46DC-795F-E41F-6B7E-A45A2489F0FA}"/>
              </a:ext>
            </a:extLst>
          </p:cNvPr>
          <p:cNvSpPr txBox="1"/>
          <p:nvPr/>
        </p:nvSpPr>
        <p:spPr>
          <a:xfrm>
            <a:off x="1153992" y="1681120"/>
            <a:ext cx="8951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ontserrat" panose="00000500000000000000" pitchFamily="2" charset="0"/>
              </a:rPr>
              <a:t>No que respeita à dificuldade da plataforma, a tarefa que apresenta um maior nível de dificuldade associado é </a:t>
            </a:r>
            <a:r>
              <a:rPr lang="en-GB">
                <a:solidFill>
                  <a:schemeClr val="bg1"/>
                </a:solidFill>
                <a:latin typeface="montserrat" panose="00000500000000000000" pitchFamily="2" charset="0"/>
              </a:rPr>
              <a:t>a </a:t>
            </a:r>
            <a:r>
              <a:rPr lang="en-GB" err="1">
                <a:solidFill>
                  <a:schemeClr val="bg1"/>
                </a:solidFill>
                <a:latin typeface="montserrat" panose="00000500000000000000" pitchFamily="2" charset="0"/>
              </a:rPr>
              <a:t>criação</a:t>
            </a:r>
            <a:r>
              <a:rPr lang="en-GB">
                <a:solidFill>
                  <a:schemeClr val="bg1"/>
                </a:solidFill>
                <a:latin typeface="montserrat" panose="00000500000000000000" pitchFamily="2" charset="0"/>
              </a:rPr>
              <a:t> de </a:t>
            </a:r>
            <a:r>
              <a:rPr lang="en-GB" err="1">
                <a:solidFill>
                  <a:schemeClr val="bg1"/>
                </a:solidFill>
                <a:latin typeface="montserrat" panose="00000500000000000000" pitchFamily="2" charset="0"/>
              </a:rPr>
              <a:t>uma</a:t>
            </a:r>
            <a:r>
              <a:rPr lang="en-GB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err="1">
                <a:solidFill>
                  <a:schemeClr val="bg1"/>
                </a:solidFill>
                <a:latin typeface="montserrat" panose="00000500000000000000" pitchFamily="2" charset="0"/>
              </a:rPr>
              <a:t>lista</a:t>
            </a:r>
            <a:r>
              <a:rPr lang="en-GB">
                <a:solidFill>
                  <a:schemeClr val="bg1"/>
                </a:solidFill>
                <a:latin typeface="montserrat" panose="00000500000000000000" pitchFamily="2" charset="0"/>
              </a:rPr>
              <a:t> de </a:t>
            </a:r>
            <a:r>
              <a:rPr lang="en-GB" err="1">
                <a:solidFill>
                  <a:schemeClr val="bg1"/>
                </a:solidFill>
                <a:latin typeface="montserrat" panose="00000500000000000000" pitchFamily="2" charset="0"/>
              </a:rPr>
              <a:t>publicações</a:t>
            </a:r>
            <a:r>
              <a:rPr lang="en-GB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pt-BR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pt-PT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ontserrat" panose="00000500000000000000" pitchFamily="2" charset="0"/>
              </a:rPr>
              <a:t>Foi possível aferir que todos os avaliadores utilizariam e recomendariam a nossa plataforma.</a:t>
            </a:r>
          </a:p>
          <a:p>
            <a:endParaRPr lang="pt-PT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ontserrat" panose="00000500000000000000" pitchFamily="2" charset="0"/>
              </a:rPr>
              <a:t>No que toca à estética e coesão do protótipo, a resposta média corresponde a 5/5.</a:t>
            </a:r>
          </a:p>
          <a:p>
            <a:endParaRPr lang="pt-PT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ontserrat" panose="00000500000000000000" pitchFamily="2" charset="0"/>
              </a:rPr>
              <a:t>Relativamente à intuição da aplicação, obtivemos uma média que ronda os 4.5/5.</a:t>
            </a:r>
          </a:p>
          <a:p>
            <a:endParaRPr lang="pt-PT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ontserrat" panose="00000500000000000000" pitchFamily="2" charset="0"/>
              </a:rPr>
              <a:t>Por último, verificamos uma concordância na inclusão de todas as funcionalidades necessárias.</a:t>
            </a:r>
          </a:p>
          <a:p>
            <a:endParaRPr lang="pt-PT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461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23887" y="602750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069144" y="2226959"/>
            <a:ext cx="10053712" cy="44820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626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b="1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Conclusão do protótipo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Problemas encontrados na fase anterior permitiram um protótipo mais integrado. 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Visão bem definida do funcionamento da aplicação.</a:t>
            </a:r>
            <a:endParaRPr lang="pt-PT" sz="1600" dirty="0"/>
          </a:p>
          <a:p>
            <a:pPr marL="186262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b="1" dirty="0">
              <a:solidFill>
                <a:schemeClr val="bg1"/>
              </a:solidFill>
              <a:effectLst/>
              <a:latin typeface="Montserrat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626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b="1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Influência dos resultados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Tendência para respostas positivas, tendo em conta que os avaliadores </a:t>
            </a:r>
            <a:b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6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são pessoas conhecidas de cada elemento do grupo.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301695" y="1248691"/>
            <a:ext cx="6743260" cy="60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400" b="1" kern="0" err="1">
                <a:solidFill>
                  <a:schemeClr val="bg1"/>
                </a:solidFill>
                <a:latin typeface="Montserrat Light" panose="020B0604020202020204" pitchFamily="2" charset="0"/>
              </a:rPr>
              <a:t>Conclusões</a:t>
            </a:r>
            <a:br>
              <a:rPr lang="en-US" sz="2400" b="1" kern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400" b="1" kern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815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69B40F-EE89-7E70-9DBB-1AC7900F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217" y="3443385"/>
            <a:ext cx="6691200" cy="7984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800">
                <a:solidFill>
                  <a:schemeClr val="accent1"/>
                </a:solidFill>
                <a:latin typeface="Montserrat ExtraBold" panose="00000900000000000000" pitchFamily="2" charset="0"/>
              </a:rPr>
              <a:t>Obrigado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A2B45D3-CCC4-2219-0400-75296270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1" y="4104625"/>
            <a:ext cx="3121892" cy="53052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>
                <a:solidFill>
                  <a:schemeClr val="bg1"/>
                </a:solidFill>
                <a:latin typeface="Montserrat" panose="00000500000000000000" pitchFamily="2" charset="0"/>
              </a:rPr>
              <a:t>Pela </a:t>
            </a:r>
            <a:r>
              <a:rPr lang="pt-PT" sz="2400">
                <a:solidFill>
                  <a:schemeClr val="bg1"/>
                </a:solidFill>
                <a:latin typeface="Montserrat" panose="00000500000000000000" pitchFamily="2" charset="0"/>
              </a:rPr>
              <a:t>atenção</a:t>
            </a:r>
          </a:p>
        </p:txBody>
      </p:sp>
      <p:pic>
        <p:nvPicPr>
          <p:cNvPr id="1026" name="Picture 2" descr="NEEQ/FEUP">
            <a:extLst>
              <a:ext uri="{FF2B5EF4-FFF2-40B4-BE49-F238E27FC236}">
                <a16:creationId xmlns:a16="http://schemas.microsoft.com/office/drawing/2014/main" id="{A6B60139-ADEB-5CF8-641A-F3958AB9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7" y="5773153"/>
            <a:ext cx="2317116" cy="91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>
            <a:extLst>
              <a:ext uri="{FF2B5EF4-FFF2-40B4-BE49-F238E27FC236}">
                <a16:creationId xmlns:a16="http://schemas.microsoft.com/office/drawing/2014/main" id="{CF2B14F3-6266-A47C-6724-B8170CCDF788}"/>
              </a:ext>
            </a:extLst>
          </p:cNvPr>
          <p:cNvSpPr txBox="1">
            <a:spLocks/>
          </p:cNvSpPr>
          <p:nvPr/>
        </p:nvSpPr>
        <p:spPr>
          <a:xfrm>
            <a:off x="5130801" y="6368188"/>
            <a:ext cx="1560945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100">
                <a:solidFill>
                  <a:schemeClr val="bg1"/>
                </a:solidFill>
                <a:latin typeface="Montserrat" panose="00000500000000000000" pitchFamily="2" charset="0"/>
              </a:rPr>
              <a:t>Ano</a:t>
            </a:r>
            <a:r>
              <a:rPr lang="en-GB" sz="1100">
                <a:solidFill>
                  <a:schemeClr val="bg1"/>
                </a:solidFill>
                <a:latin typeface="Montserrat" panose="00000500000000000000" pitchFamily="2" charset="0"/>
              </a:rPr>
              <a:t> 2022/23</a:t>
            </a:r>
            <a:endParaRPr lang="pt-PT" sz="11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653C5946-CE48-2598-C7B6-C3C02925F08C}"/>
              </a:ext>
            </a:extLst>
          </p:cNvPr>
          <p:cNvSpPr txBox="1">
            <a:spLocks/>
          </p:cNvSpPr>
          <p:nvPr/>
        </p:nvSpPr>
        <p:spPr>
          <a:xfrm>
            <a:off x="9374874" y="6368188"/>
            <a:ext cx="3878025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100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pt-PT" sz="1100">
                <a:solidFill>
                  <a:schemeClr val="bg1"/>
                </a:solidFill>
                <a:latin typeface="Montserrat" panose="00000500000000000000" pitchFamily="2" charset="0"/>
              </a:rPr>
              <a:t>PC – Interação Pessoa Computador</a:t>
            </a:r>
          </a:p>
        </p:txBody>
      </p:sp>
    </p:spTree>
    <p:extLst>
      <p:ext uri="{BB962C8B-B14F-4D97-AF65-F5344CB8AC3E}">
        <p14:creationId xmlns:p14="http://schemas.microsoft.com/office/powerpoint/2010/main" val="198837303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349376" y="967789"/>
            <a:ext cx="6172400" cy="8722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accent1"/>
                </a:solidFill>
                <a:latin typeface="Montserrat ExtraBold" panose="00000900000000000000" pitchFamily="2" charset="0"/>
                <a:cs typeface="Arial" panose="020B0604020202020204" pitchFamily="34" charset="0"/>
              </a:rPr>
              <a:t>Conteúdos a abordar</a:t>
            </a:r>
            <a:endParaRPr sz="3200">
              <a:solidFill>
                <a:schemeClr val="accent1"/>
              </a:solidFill>
              <a:latin typeface="Montserrat ExtraBold" panose="000009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22" name="Google Shape;222;p45"/>
          <p:cNvCxnSpPr/>
          <p:nvPr/>
        </p:nvCxnSpPr>
        <p:spPr>
          <a:xfrm>
            <a:off x="1491021" y="1006383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92F6B8-E29A-10E6-FAFC-BDDFEC2B0F44}"/>
              </a:ext>
            </a:extLst>
          </p:cNvPr>
          <p:cNvGrpSpPr/>
          <p:nvPr/>
        </p:nvGrpSpPr>
        <p:grpSpPr>
          <a:xfrm>
            <a:off x="1768666" y="2188577"/>
            <a:ext cx="2016427" cy="1221245"/>
            <a:chOff x="2487584" y="2266335"/>
            <a:chExt cx="2016427" cy="12212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8D1FAF-C8E0-598E-4480-9CD049E6BF5E}"/>
                </a:ext>
              </a:extLst>
            </p:cNvPr>
            <p:cNvSpPr txBox="1"/>
            <p:nvPr/>
          </p:nvSpPr>
          <p:spPr>
            <a:xfrm>
              <a:off x="2487584" y="2266335"/>
              <a:ext cx="1914607" cy="74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67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01</a:t>
              </a:r>
            </a:p>
          </p:txBody>
        </p:sp>
        <p:cxnSp>
          <p:nvCxnSpPr>
            <p:cNvPr id="39" name="Google Shape;187;p40">
              <a:extLst>
                <a:ext uri="{FF2B5EF4-FFF2-40B4-BE49-F238E27FC236}">
                  <a16:creationId xmlns:a16="http://schemas.microsoft.com/office/drawing/2014/main" id="{D7D39B61-9A76-DF69-FDFD-EA32D7A00A59}"/>
                </a:ext>
              </a:extLst>
            </p:cNvPr>
            <p:cNvCxnSpPr/>
            <p:nvPr/>
          </p:nvCxnSpPr>
          <p:spPr>
            <a:xfrm>
              <a:off x="3154613" y="2902011"/>
              <a:ext cx="52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  <p:sp>
          <p:nvSpPr>
            <p:cNvPr id="40" name="Google Shape;183;p40">
              <a:extLst>
                <a:ext uri="{FF2B5EF4-FFF2-40B4-BE49-F238E27FC236}">
                  <a16:creationId xmlns:a16="http://schemas.microsoft.com/office/drawing/2014/main" id="{E14EC545-BB99-30C9-125E-D57D818E7D91}"/>
                </a:ext>
              </a:extLst>
            </p:cNvPr>
            <p:cNvSpPr txBox="1">
              <a:spLocks/>
            </p:cNvSpPr>
            <p:nvPr/>
          </p:nvSpPr>
          <p:spPr>
            <a:xfrm>
              <a:off x="2692598" y="2867502"/>
              <a:ext cx="1811413" cy="620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PT" sz="1800" dirty="0">
                  <a:solidFill>
                    <a:schemeClr val="bg1"/>
                  </a:solidFill>
                  <a:latin typeface="Montserrat ExtraBold"/>
                </a:rPr>
                <a:t>Introdução</a:t>
              </a:r>
              <a:endParaRPr lang="pt-PT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F5AA68-F003-E5FA-6307-4DAFB1D32241}"/>
              </a:ext>
            </a:extLst>
          </p:cNvPr>
          <p:cNvGrpSpPr/>
          <p:nvPr/>
        </p:nvGrpSpPr>
        <p:grpSpPr>
          <a:xfrm>
            <a:off x="4048583" y="2137129"/>
            <a:ext cx="3167297" cy="1795638"/>
            <a:chOff x="4512351" y="2222990"/>
            <a:chExt cx="3167297" cy="17956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FF208F-1148-AAA0-77D8-84F068008221}"/>
                </a:ext>
              </a:extLst>
            </p:cNvPr>
            <p:cNvSpPr txBox="1"/>
            <p:nvPr/>
          </p:nvSpPr>
          <p:spPr>
            <a:xfrm>
              <a:off x="4512351" y="2222990"/>
              <a:ext cx="3167297" cy="74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67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02</a:t>
              </a:r>
            </a:p>
          </p:txBody>
        </p:sp>
        <p:cxnSp>
          <p:nvCxnSpPr>
            <p:cNvPr id="43" name="Google Shape;187;p40">
              <a:extLst>
                <a:ext uri="{FF2B5EF4-FFF2-40B4-BE49-F238E27FC236}">
                  <a16:creationId xmlns:a16="http://schemas.microsoft.com/office/drawing/2014/main" id="{09A43A49-9F93-B584-99CD-CE2528268C14}"/>
                </a:ext>
              </a:extLst>
            </p:cNvPr>
            <p:cNvCxnSpPr/>
            <p:nvPr/>
          </p:nvCxnSpPr>
          <p:spPr>
            <a:xfrm>
              <a:off x="5831200" y="2916284"/>
              <a:ext cx="52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E3368B-94A8-CAA3-A6E5-357015412DF1}"/>
                </a:ext>
              </a:extLst>
            </p:cNvPr>
            <p:cNvSpPr txBox="1"/>
            <p:nvPr/>
          </p:nvSpPr>
          <p:spPr>
            <a:xfrm>
              <a:off x="4679581" y="3064521"/>
              <a:ext cx="2832835" cy="954107"/>
            </a:xfrm>
            <a:prstGeom prst="rect">
              <a:avLst/>
            </a:prstGeom>
            <a:noFill/>
          </p:spPr>
          <p:txBody>
            <a:bodyPr wrap="square" lIns="121920" tIns="60960" rIns="121920" bIns="6096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PT" sz="1800" dirty="0">
                  <a:solidFill>
                    <a:schemeClr val="bg1"/>
                  </a:solidFill>
                  <a:latin typeface="Montserrat ExtraBold"/>
                </a:rPr>
                <a:t>User and </a:t>
              </a:r>
              <a:r>
                <a:rPr lang="pt-PT" sz="1800" dirty="0" err="1">
                  <a:solidFill>
                    <a:schemeClr val="bg1"/>
                  </a:solidFill>
                  <a:latin typeface="Montserrat ExtraBold"/>
                </a:rPr>
                <a:t>Task</a:t>
              </a:r>
              <a:r>
                <a:rPr lang="pt-PT" sz="1800" dirty="0">
                  <a:solidFill>
                    <a:schemeClr val="bg1"/>
                  </a:solidFill>
                  <a:latin typeface="Montserrat ExtraBold"/>
                </a:rPr>
                <a:t> Analysis: Principais conclusões</a:t>
              </a:r>
              <a:endParaRPr lang="pt-PT" sz="1800" dirty="0">
                <a:solidFill>
                  <a:schemeClr val="bg1"/>
                </a:solidFill>
                <a:latin typeface="Montserrat ExtraBold" panose="000009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588C8B-9E85-2E2B-1B15-AECC0D790F2F}"/>
              </a:ext>
            </a:extLst>
          </p:cNvPr>
          <p:cNvGrpSpPr/>
          <p:nvPr/>
        </p:nvGrpSpPr>
        <p:grpSpPr>
          <a:xfrm>
            <a:off x="7327705" y="2146554"/>
            <a:ext cx="3278317" cy="1770825"/>
            <a:chOff x="7414417" y="2222990"/>
            <a:chExt cx="3278317" cy="177082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08DCB0-D157-FDF3-5477-28D454D35C58}"/>
                </a:ext>
              </a:extLst>
            </p:cNvPr>
            <p:cNvSpPr txBox="1"/>
            <p:nvPr/>
          </p:nvSpPr>
          <p:spPr>
            <a:xfrm>
              <a:off x="7745167" y="2222990"/>
              <a:ext cx="2616819" cy="74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67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03</a:t>
              </a:r>
            </a:p>
          </p:txBody>
        </p:sp>
        <p:cxnSp>
          <p:nvCxnSpPr>
            <p:cNvPr id="48" name="Google Shape;187;p40">
              <a:extLst>
                <a:ext uri="{FF2B5EF4-FFF2-40B4-BE49-F238E27FC236}">
                  <a16:creationId xmlns:a16="http://schemas.microsoft.com/office/drawing/2014/main" id="{8CB35588-1839-0BA2-03DF-C1AB1A82AC72}"/>
                </a:ext>
              </a:extLst>
            </p:cNvPr>
            <p:cNvCxnSpPr/>
            <p:nvPr/>
          </p:nvCxnSpPr>
          <p:spPr>
            <a:xfrm>
              <a:off x="8772895" y="2902011"/>
              <a:ext cx="52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834FCC-7FA5-1F22-FF34-9A5F0222AA5C}"/>
                </a:ext>
              </a:extLst>
            </p:cNvPr>
            <p:cNvSpPr txBox="1"/>
            <p:nvPr/>
          </p:nvSpPr>
          <p:spPr>
            <a:xfrm>
              <a:off x="7414417" y="3070485"/>
              <a:ext cx="327831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PT" sz="1800" dirty="0" err="1">
                  <a:solidFill>
                    <a:schemeClr val="bg1"/>
                  </a:solidFill>
                  <a:latin typeface="Montserrat ExtraBold" panose="00000900000000000000" pitchFamily="2" charset="0"/>
                </a:rPr>
                <a:t>First</a:t>
              </a:r>
              <a:r>
                <a:rPr lang="pt-PT" sz="1800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PT" sz="1800" dirty="0" err="1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Prototype</a:t>
              </a:r>
              <a:r>
                <a:rPr lang="pt-PT" sz="1800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 and </a:t>
              </a:r>
              <a:r>
                <a:rPr lang="pt-PT" sz="1800" dirty="0" err="1">
                  <a:solidFill>
                    <a:schemeClr val="bg1"/>
                  </a:solidFill>
                  <a:latin typeface="Montserrat ExtraBold" panose="00000900000000000000" pitchFamily="2" charset="0"/>
                </a:rPr>
                <a:t>Heuristic</a:t>
              </a:r>
              <a:r>
                <a:rPr lang="pt-PT" sz="1800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PT" sz="1800" dirty="0" err="1">
                  <a:solidFill>
                    <a:schemeClr val="bg1"/>
                  </a:solidFill>
                  <a:latin typeface="Montserrat ExtraBold" panose="00000900000000000000" pitchFamily="2" charset="0"/>
                </a:rPr>
                <a:t>Evaluation</a:t>
              </a:r>
              <a:r>
                <a:rPr lang="pt-PT" sz="1800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: Principais conclusões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98C06C-541B-F37E-1B6F-451ADA3D8F33}"/>
              </a:ext>
            </a:extLst>
          </p:cNvPr>
          <p:cNvGrpSpPr/>
          <p:nvPr/>
        </p:nvGrpSpPr>
        <p:grpSpPr>
          <a:xfrm>
            <a:off x="658612" y="4482549"/>
            <a:ext cx="3389971" cy="1370956"/>
            <a:chOff x="940025" y="4525879"/>
            <a:chExt cx="3389971" cy="13709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76C9DF6-A536-2508-FFE7-F9F17EA20B2B}"/>
                </a:ext>
              </a:extLst>
            </p:cNvPr>
            <p:cNvSpPr txBox="1"/>
            <p:nvPr/>
          </p:nvSpPr>
          <p:spPr>
            <a:xfrm>
              <a:off x="1278162" y="4525879"/>
              <a:ext cx="2440547" cy="74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67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04</a:t>
              </a:r>
            </a:p>
          </p:txBody>
        </p:sp>
        <p:cxnSp>
          <p:nvCxnSpPr>
            <p:cNvPr id="3" name="Google Shape;187;p40">
              <a:extLst>
                <a:ext uri="{FF2B5EF4-FFF2-40B4-BE49-F238E27FC236}">
                  <a16:creationId xmlns:a16="http://schemas.microsoft.com/office/drawing/2014/main" id="{497F5AAB-D6AE-6537-9F55-779969E6CBFB}"/>
                </a:ext>
              </a:extLst>
            </p:cNvPr>
            <p:cNvCxnSpPr/>
            <p:nvPr/>
          </p:nvCxnSpPr>
          <p:spPr>
            <a:xfrm>
              <a:off x="2233636" y="5204903"/>
              <a:ext cx="52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  <p:sp>
          <p:nvSpPr>
            <p:cNvPr id="4" name="Google Shape;183;p40">
              <a:extLst>
                <a:ext uri="{FF2B5EF4-FFF2-40B4-BE49-F238E27FC236}">
                  <a16:creationId xmlns:a16="http://schemas.microsoft.com/office/drawing/2014/main" id="{77680E28-952F-A539-0806-E467C4A84766}"/>
                </a:ext>
              </a:extLst>
            </p:cNvPr>
            <p:cNvSpPr txBox="1">
              <a:spLocks/>
            </p:cNvSpPr>
            <p:nvPr/>
          </p:nvSpPr>
          <p:spPr>
            <a:xfrm>
              <a:off x="940025" y="5276757"/>
              <a:ext cx="3389971" cy="620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PT" sz="1800" dirty="0" err="1">
                  <a:solidFill>
                    <a:schemeClr val="bg1"/>
                  </a:solidFill>
                  <a:latin typeface="Montserrat ExtraBold"/>
                </a:rPr>
                <a:t>Wireflow</a:t>
              </a:r>
              <a:r>
                <a:rPr lang="pt-PT" sz="1800" dirty="0">
                  <a:solidFill>
                    <a:schemeClr val="bg1"/>
                  </a:solidFill>
                  <a:latin typeface="Montserrat ExtraBold"/>
                </a:rPr>
                <a:t> do Protótipo</a:t>
              </a:r>
              <a:endParaRPr lang="pt-PT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1CF6CA-449D-DE44-C9BC-6073E98BA3F2}"/>
              </a:ext>
            </a:extLst>
          </p:cNvPr>
          <p:cNvGrpSpPr/>
          <p:nvPr/>
        </p:nvGrpSpPr>
        <p:grpSpPr>
          <a:xfrm>
            <a:off x="3685169" y="4473122"/>
            <a:ext cx="2498373" cy="1876630"/>
            <a:chOff x="3925836" y="4525884"/>
            <a:chExt cx="2498373" cy="18766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22D6B5-5E43-0C2F-0267-8E8797368252}"/>
                </a:ext>
              </a:extLst>
            </p:cNvPr>
            <p:cNvSpPr txBox="1"/>
            <p:nvPr/>
          </p:nvSpPr>
          <p:spPr>
            <a:xfrm>
              <a:off x="4095532" y="4525884"/>
              <a:ext cx="2158977" cy="74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67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05</a:t>
              </a:r>
            </a:p>
          </p:txBody>
        </p:sp>
        <p:cxnSp>
          <p:nvCxnSpPr>
            <p:cNvPr id="6" name="Google Shape;187;p40">
              <a:extLst>
                <a:ext uri="{FF2B5EF4-FFF2-40B4-BE49-F238E27FC236}">
                  <a16:creationId xmlns:a16="http://schemas.microsoft.com/office/drawing/2014/main" id="{8140F20C-C843-92E3-041B-5F132C541E4A}"/>
                </a:ext>
              </a:extLst>
            </p:cNvPr>
            <p:cNvCxnSpPr/>
            <p:nvPr/>
          </p:nvCxnSpPr>
          <p:spPr>
            <a:xfrm>
              <a:off x="4910223" y="5219176"/>
              <a:ext cx="52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024CFE-D205-5D14-1A1A-057C890C683A}"/>
                </a:ext>
              </a:extLst>
            </p:cNvPr>
            <p:cNvSpPr txBox="1"/>
            <p:nvPr/>
          </p:nvSpPr>
          <p:spPr>
            <a:xfrm>
              <a:off x="3925836" y="5448407"/>
              <a:ext cx="2498373" cy="954107"/>
            </a:xfrm>
            <a:prstGeom prst="rect">
              <a:avLst/>
            </a:prstGeom>
            <a:noFill/>
          </p:spPr>
          <p:txBody>
            <a:bodyPr wrap="square" lIns="121920" tIns="60960" rIns="121920" bIns="6096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PT" sz="1800" dirty="0">
                  <a:solidFill>
                    <a:schemeClr val="bg1"/>
                  </a:solidFill>
                  <a:latin typeface="Montserrat ExtraBold"/>
                </a:rPr>
                <a:t>Protocolo de Avaliação do utilizador</a:t>
              </a:r>
              <a:endParaRPr lang="pt-PT" sz="1800" dirty="0">
                <a:solidFill>
                  <a:schemeClr val="bg1"/>
                </a:solidFill>
                <a:latin typeface="Montserrat ExtraBold" panose="000009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2FAA62-4457-CFE0-4963-062481E473D2}"/>
              </a:ext>
            </a:extLst>
          </p:cNvPr>
          <p:cNvGrpSpPr/>
          <p:nvPr/>
        </p:nvGrpSpPr>
        <p:grpSpPr>
          <a:xfrm>
            <a:off x="6280991" y="4463695"/>
            <a:ext cx="2498373" cy="1575356"/>
            <a:chOff x="6334344" y="4525884"/>
            <a:chExt cx="2498373" cy="15753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535610-E9D1-B2E0-D1E7-F1997ED1AA40}"/>
                </a:ext>
              </a:extLst>
            </p:cNvPr>
            <p:cNvSpPr txBox="1"/>
            <p:nvPr/>
          </p:nvSpPr>
          <p:spPr>
            <a:xfrm>
              <a:off x="6747551" y="4525884"/>
              <a:ext cx="1548449" cy="74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67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06</a:t>
              </a:r>
            </a:p>
          </p:txBody>
        </p:sp>
        <p:cxnSp>
          <p:nvCxnSpPr>
            <p:cNvPr id="9" name="Google Shape;187;p40">
              <a:extLst>
                <a:ext uri="{FF2B5EF4-FFF2-40B4-BE49-F238E27FC236}">
                  <a16:creationId xmlns:a16="http://schemas.microsoft.com/office/drawing/2014/main" id="{4ADF174F-F0A6-DC2A-CF92-204767B88BC4}"/>
                </a:ext>
              </a:extLst>
            </p:cNvPr>
            <p:cNvCxnSpPr/>
            <p:nvPr/>
          </p:nvCxnSpPr>
          <p:spPr>
            <a:xfrm>
              <a:off x="7259508" y="5224404"/>
              <a:ext cx="52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6DF80F-10D3-92FA-B2AA-453A39FC9BC5}"/>
                </a:ext>
              </a:extLst>
            </p:cNvPr>
            <p:cNvSpPr txBox="1"/>
            <p:nvPr/>
          </p:nvSpPr>
          <p:spPr>
            <a:xfrm>
              <a:off x="6334344" y="5454909"/>
              <a:ext cx="249837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PT" sz="1800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Resultados e análise estatística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6C6B3-40A5-B471-21B9-5B24EE59D1AB}"/>
              </a:ext>
            </a:extLst>
          </p:cNvPr>
          <p:cNvGrpSpPr/>
          <p:nvPr/>
        </p:nvGrpSpPr>
        <p:grpSpPr>
          <a:xfrm>
            <a:off x="9104268" y="4463695"/>
            <a:ext cx="2081561" cy="1269599"/>
            <a:chOff x="9234969" y="4525884"/>
            <a:chExt cx="2081561" cy="12695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13F80B-644C-5085-9C90-9273C14A8788}"/>
                </a:ext>
              </a:extLst>
            </p:cNvPr>
            <p:cNvSpPr txBox="1"/>
            <p:nvPr/>
          </p:nvSpPr>
          <p:spPr>
            <a:xfrm>
              <a:off x="9681019" y="4525884"/>
              <a:ext cx="1189463" cy="74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67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07</a:t>
              </a:r>
            </a:p>
          </p:txBody>
        </p:sp>
        <p:cxnSp>
          <p:nvCxnSpPr>
            <p:cNvPr id="12" name="Google Shape;187;p40">
              <a:extLst>
                <a:ext uri="{FF2B5EF4-FFF2-40B4-BE49-F238E27FC236}">
                  <a16:creationId xmlns:a16="http://schemas.microsoft.com/office/drawing/2014/main" id="{27640EB1-5A5D-5E68-8E7F-02725E470011}"/>
                </a:ext>
              </a:extLst>
            </p:cNvPr>
            <p:cNvCxnSpPr/>
            <p:nvPr/>
          </p:nvCxnSpPr>
          <p:spPr>
            <a:xfrm>
              <a:off x="10004037" y="5223538"/>
              <a:ext cx="52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B260BB-1B03-7CBB-7EAD-4A3913371065}"/>
                </a:ext>
              </a:extLst>
            </p:cNvPr>
            <p:cNvSpPr txBox="1"/>
            <p:nvPr/>
          </p:nvSpPr>
          <p:spPr>
            <a:xfrm>
              <a:off x="9234969" y="5415827"/>
              <a:ext cx="2081561" cy="37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PT" sz="1867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Conclusões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9063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46988" y="576753"/>
            <a:ext cx="7198513" cy="6112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>
                <a:solidFill>
                  <a:schemeClr val="accent1"/>
                </a:solidFill>
                <a:latin typeface="Montserrat ExtraBold" panose="00000900000000000000" pitchFamily="2" charset="0"/>
              </a:rPr>
              <a:t>Introdução </a:t>
            </a:r>
            <a:endParaRPr sz="2667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2">
            <a:extLst>
              <a:ext uri="{FF2B5EF4-FFF2-40B4-BE49-F238E27FC236}">
                <a16:creationId xmlns:a16="http://schemas.microsoft.com/office/drawing/2014/main" id="{351945F3-0BD5-2FD3-1C30-0F56D52F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77" y="5314070"/>
            <a:ext cx="4517232" cy="9685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527A3C-CA9C-8144-2207-01D0D08D6D40}"/>
              </a:ext>
            </a:extLst>
          </p:cNvPr>
          <p:cNvSpPr txBox="1"/>
          <p:nvPr/>
        </p:nvSpPr>
        <p:spPr>
          <a:xfrm>
            <a:off x="1247180" y="1585020"/>
            <a:ext cx="740271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Interface web-based</a:t>
            </a:r>
            <a:endParaRPr lang="pt-PT" dirty="0">
              <a:solidFill>
                <a:schemeClr val="bg1"/>
              </a:solidFill>
              <a:latin typeface="montserrat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Partilha e consulta de apontamentos em formato digital</a:t>
            </a:r>
            <a:endParaRPr lang="pt-PT" dirty="0">
              <a:solidFill>
                <a:schemeClr val="bg1"/>
              </a:solidFill>
              <a:latin typeface="montserra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Incorporação de componentes sociais:</a:t>
            </a:r>
            <a:endParaRPr lang="pt-PT" dirty="0">
              <a:solidFill>
                <a:schemeClr val="bg1"/>
              </a:solidFill>
              <a:latin typeface="montserrat"/>
            </a:endParaRPr>
          </a:p>
          <a:p>
            <a:pPr marL="57150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 Comunicação</a:t>
            </a:r>
            <a:endParaRPr lang="pt-PT" dirty="0">
              <a:solidFill>
                <a:schemeClr val="bg1"/>
              </a:solidFill>
              <a:latin typeface="montserrat"/>
            </a:endParaRPr>
          </a:p>
          <a:p>
            <a:pPr marL="57150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 Interação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Diferentes plataformas numa só</a:t>
            </a:r>
            <a:endParaRPr lang="pt-PT" dirty="0">
              <a:solidFill>
                <a:schemeClr val="bg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47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770021" y="642456"/>
            <a:ext cx="9453096" cy="6112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User and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Task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Analysis – </a:t>
            </a:r>
            <a:r>
              <a:rPr lang="pt-PT" sz="2667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Principais conclusões</a:t>
            </a: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01923" y="1325124"/>
            <a:ext cx="10053712" cy="50927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605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solidFill>
                  <a:schemeClr val="bg1"/>
                </a:solidFill>
                <a:latin typeface="montserrat"/>
                <a:ea typeface="Calibri" panose="020F0502020204030204" pitchFamily="34" charset="0"/>
              </a:rPr>
              <a:t>Inquérito:</a:t>
            </a: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latin typeface="montserrat"/>
              </a:rPr>
              <a:t>Constatar a predominância de grupos privados (redes sociais) e do Accio (plataforma organizada de recursos educacionais)</a:t>
            </a: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latin typeface="montserrat"/>
              </a:rPr>
              <a:t>Validação (1) e escolha (2) dos melhores recursos para implementarmos na aplicação: (exemplo)</a:t>
            </a: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  <a:p>
            <a:pPr marL="1218565" lvl="1" indent="-42291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latin typeface="montserrat"/>
              </a:rPr>
              <a:t>(1) Poder comunicar com os autores das notas (97%)</a:t>
            </a: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  <a:p>
            <a:pPr marL="1218565" lvl="1" indent="-42291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latin typeface="montserrat"/>
              </a:rPr>
              <a:t>(2) Escolher o método de troca de pontos (44%)</a:t>
            </a: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  <a:p>
            <a:pPr marL="186055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  <a:p>
            <a:pPr marL="18605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solidFill>
                  <a:schemeClr val="bg1"/>
                </a:solidFill>
                <a:latin typeface="montserrat"/>
              </a:rPr>
              <a:t>A definição das personas e a construção do modelo conceptual foi de muita utilidade na fase seguinte de prototipagem:</a:t>
            </a: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latin typeface="montserrat"/>
              </a:rPr>
              <a:t>Definir antecipadamente o que precisávamos de ter na nossa aplicação para cumprir os nosso objetivos </a:t>
            </a: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  <a:p>
            <a:pPr marL="471805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latin typeface="montserrat"/>
              </a:rPr>
              <a:t>Definir os utilizadores da nossa aplicação, assim como os seus comportamentos.</a:t>
            </a:r>
            <a:endParaRPr lang="pt-PT" sz="1800" dirty="0">
              <a:solidFill>
                <a:schemeClr val="bg1"/>
              </a:solidFill>
              <a:latin typeface="montserrat"/>
              <a:cs typeface="Arial" panose="020B0604020202020204" pitchFamily="34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837915" y="570998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503509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60827" y="446553"/>
            <a:ext cx="10319370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First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Heuristic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r>
              <a:rPr lang="pt-PT" sz="2667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: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Principais conclusões</a:t>
            </a: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369387" y="1585145"/>
            <a:ext cx="10319370" cy="482630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Antes de avançar para o produto final necessitamos de feedback do rascunho inicial.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Os avaliadores do nosso projeto são pessoas que ainda não tinham interagido com o </a:t>
            </a:r>
            <a:r>
              <a:rPr lang="pt-PT" sz="18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projeto.</a:t>
            </a:r>
            <a:endParaRPr lang="pt-PT" sz="1800" dirty="0">
              <a:solidFill>
                <a:schemeClr val="bg1"/>
              </a:solidFill>
              <a:effectLst/>
              <a:latin typeface="Montserrat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O feedback e as criticas </a:t>
            </a:r>
            <a:r>
              <a:rPr lang="pt-PT" sz="18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lang="pt-PT" sz="18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teis foram obtidas por meio de avaliações heurísticas.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800" dirty="0">
                <a:solidFill>
                  <a:schemeClr val="bg1"/>
                </a:solidFill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Os principais problemas são: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Difícil perceção do fluxo de navegação e intuito da aplicação;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Ausência de um botão para apagar publicações na página que contém as listas de publicações e os apontamentos;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Mau funcionamento da barra que permite ao utilizador fazer scroll para visualizar todas as conversas existentes na página Chat;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Ausência de documentação relativamente à pontuação;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effectLst/>
                <a:latin typeface="Montserrat "/>
                <a:ea typeface="Calibri" panose="020F0502020204030204" pitchFamily="34" charset="0"/>
                <a:cs typeface="Arial" panose="020B0604020202020204" pitchFamily="34" charset="0"/>
              </a:rPr>
              <a:t>Difícil identificação do propósito da página onde ocorre a criação da lista de publicações.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563595" y="41486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012667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43850" y="308938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38139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243850" y="810828"/>
            <a:ext cx="7065655" cy="48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Wireflow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da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Criação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de um novo grupo</a:t>
            </a: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0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B947F7-4909-98F4-36CB-455E53570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8" y="1470664"/>
            <a:ext cx="4707032" cy="2647050"/>
          </a:xfrm>
          <a:prstGeom prst="rect">
            <a:avLst/>
          </a:prstGeom>
        </p:spPr>
      </p:pic>
      <p:pic>
        <p:nvPicPr>
          <p:cNvPr id="34" name="Picture 3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914EC4C-C6ED-946F-E7B5-3290EFA59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08" y="4280155"/>
            <a:ext cx="1758096" cy="1933257"/>
          </a:xfrm>
          <a:prstGeom prst="rect">
            <a:avLst/>
          </a:prstGeom>
        </p:spPr>
      </p:pic>
      <p:pic>
        <p:nvPicPr>
          <p:cNvPr id="36" name="Picture 3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0CB21BA-67AD-FE11-D340-FB14AE5EA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99" y="4280155"/>
            <a:ext cx="1774256" cy="1933257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9E62FC-D6E9-8371-C351-7C5AD8C14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230" y="1467659"/>
            <a:ext cx="4703955" cy="2649585"/>
          </a:xfrm>
          <a:prstGeom prst="rect">
            <a:avLst/>
          </a:prstGeom>
        </p:spPr>
      </p:pic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6B9D172-B7D2-C0AD-5A00-D9E0DA399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327" y="4651671"/>
            <a:ext cx="2743200" cy="1569096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50984B7-2018-74EA-435D-FDD1A4AF5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106" y="4283301"/>
            <a:ext cx="1888275" cy="19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729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62138" y="315712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38139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262138" y="881791"/>
            <a:ext cx="7065655" cy="48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Wireflow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da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Criação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de um novo grupo</a:t>
            </a: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0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8D402ED-B845-CAD4-D764-A850077C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67" y="2127399"/>
            <a:ext cx="2743200" cy="2603202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EC80B6-EE28-4D18-E759-D435E711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547" y="2127399"/>
            <a:ext cx="4666786" cy="26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59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43850" y="255962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38139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650641" y="725231"/>
            <a:ext cx="8584740" cy="36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Wireflow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da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Criação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de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uma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Lista de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Publicações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com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conteúdo</a:t>
            </a: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0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F40ECB5-16DD-9903-E4B6-1A036BF82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67" y="1322127"/>
            <a:ext cx="4708800" cy="267426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FEFDF722-B3FE-B525-D50C-7BB0B8BB7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96" y="1322126"/>
            <a:ext cx="4708800" cy="2674263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A917FD-C18A-2A86-7DF5-C6B3423D7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54" y="4106424"/>
            <a:ext cx="3363247" cy="237540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C9D97338-ED49-0B7F-B677-71A0A527C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73" y="4101195"/>
            <a:ext cx="3363246" cy="2370180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BC2DBE-065F-ABAF-1F19-E7686AF3A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491" y="4095966"/>
            <a:ext cx="3363248" cy="23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65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52994" y="328973"/>
            <a:ext cx="8843685" cy="12555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Second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Prototype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and </a:t>
            </a:r>
            <a:r>
              <a:rPr lang="pt-PT" sz="2800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User</a:t>
            </a:r>
            <a: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 </a:t>
            </a:r>
            <a:r>
              <a:rPr lang="pt-PT" sz="2667" i="1" dirty="0" err="1">
                <a:solidFill>
                  <a:schemeClr val="accent1"/>
                </a:solidFill>
                <a:latin typeface="Montserrat ExtraBold" panose="00000900000000000000" pitchFamily="2" charset="0"/>
              </a:rPr>
              <a:t>Evaluation</a:t>
            </a: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br>
              <a:rPr lang="pt-PT" sz="2667" i="1" dirty="0">
                <a:solidFill>
                  <a:schemeClr val="accent1"/>
                </a:solidFill>
                <a:latin typeface="Montserrat ExtraBold" panose="00000900000000000000" pitchFamily="2" charset="0"/>
              </a:rPr>
            </a:br>
            <a:endParaRPr sz="2667" i="1" dirty="0">
              <a:solidFill>
                <a:schemeClr val="accent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38139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219C8E4E-50A5-0859-52DC-08A8FF105852}"/>
              </a:ext>
            </a:extLst>
          </p:cNvPr>
          <p:cNvSpPr txBox="1">
            <a:spLocks/>
          </p:cNvSpPr>
          <p:nvPr/>
        </p:nvSpPr>
        <p:spPr>
          <a:xfrm>
            <a:off x="1650640" y="832186"/>
            <a:ext cx="8584740" cy="36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&gt;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Wireflow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da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Criação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de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uma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Lista de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Publicações</a:t>
            </a:r>
            <a: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  <a:t> com </a:t>
            </a:r>
            <a:r>
              <a:rPr lang="en-US" sz="2000" b="1" kern="0" dirty="0" err="1">
                <a:solidFill>
                  <a:schemeClr val="bg1"/>
                </a:solidFill>
                <a:latin typeface="Montserrat Light" panose="020B0604020202020204" pitchFamily="2" charset="0"/>
              </a:rPr>
              <a:t>conteúdo</a:t>
            </a: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br>
              <a:rPr lang="en-US" sz="2000" b="1" kern="0" dirty="0">
                <a:solidFill>
                  <a:schemeClr val="bg1"/>
                </a:solidFill>
                <a:latin typeface="Montserrat Light" panose="020B0604020202020204" pitchFamily="2" charset="0"/>
              </a:rPr>
            </a:br>
            <a:endParaRPr lang="en-US" sz="2000" b="1" kern="0" dirty="0">
              <a:solidFill>
                <a:schemeClr val="bg1"/>
              </a:solidFill>
              <a:latin typeface="Montserrat Light" panose="020B0604020202020204" pitchFamily="2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BD2974-6E9B-BEC4-8625-E4D587AF8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01" y="1584510"/>
            <a:ext cx="3607997" cy="1940604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6DA049-6F55-93A5-31BB-227EA58B3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9" y="3802341"/>
            <a:ext cx="4708800" cy="2674263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8503958-D2A4-C43B-2F07-1ECEE8E80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63" y="3802341"/>
            <a:ext cx="4708800" cy="26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189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7C71EE02B5C447B422ABD4525C94B2" ma:contentTypeVersion="6" ma:contentTypeDescription="Criar um novo documento." ma:contentTypeScope="" ma:versionID="2576e100616b82730f2bf338079b99bc">
  <xsd:schema xmlns:xsd="http://www.w3.org/2001/XMLSchema" xmlns:xs="http://www.w3.org/2001/XMLSchema" xmlns:p="http://schemas.microsoft.com/office/2006/metadata/properties" xmlns:ns3="ca0486df-58f0-4706-a05c-5f1c4a3b86d0" xmlns:ns4="8a6110d5-540e-434f-ac1d-5c8106568431" targetNamespace="http://schemas.microsoft.com/office/2006/metadata/properties" ma:root="true" ma:fieldsID="42a0ea079a878afc3320a598e3e2849a" ns3:_="" ns4:_="">
    <xsd:import namespace="ca0486df-58f0-4706-a05c-5f1c4a3b86d0"/>
    <xsd:import namespace="8a6110d5-540e-434f-ac1d-5c81065684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86df-58f0-4706-a05c-5f1c4a3b8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110d5-540e-434f-ac1d-5c81065684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0486df-58f0-4706-a05c-5f1c4a3b86d0" xsi:nil="true"/>
  </documentManagement>
</p:properties>
</file>

<file path=customXml/itemProps1.xml><?xml version="1.0" encoding="utf-8"?>
<ds:datastoreItem xmlns:ds="http://schemas.openxmlformats.org/officeDocument/2006/customXml" ds:itemID="{F6EA888D-C4DB-4CE4-AE3F-24C14CE4E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022C33-BE06-4D35-9507-2776C5BCA271}">
  <ds:schemaRefs>
    <ds:schemaRef ds:uri="8a6110d5-540e-434f-ac1d-5c8106568431"/>
    <ds:schemaRef ds:uri="ca0486df-58f0-4706-a05c-5f1c4a3b86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3924BD-8AD2-4291-91C4-6202A3C39518}">
  <ds:schemaRefs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8a6110d5-540e-434f-ac1d-5c8106568431"/>
    <ds:schemaRef ds:uri="ca0486df-58f0-4706-a05c-5f1c4a3b86d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1298</Words>
  <Application>Microsoft Office PowerPoint</Application>
  <PresentationFormat>Widescreen</PresentationFormat>
  <Paragraphs>144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Montserrat</vt:lpstr>
      <vt:lpstr>Montserrat</vt:lpstr>
      <vt:lpstr>Montserrat </vt:lpstr>
      <vt:lpstr>Montserrat ExtraBold</vt:lpstr>
      <vt:lpstr>Montserrat Light</vt:lpstr>
      <vt:lpstr>Futuristic Background by Slidesgo</vt:lpstr>
      <vt:lpstr>NoteGram</vt:lpstr>
      <vt:lpstr>Conteúdos a abordar</vt:lpstr>
      <vt:lpstr>Introdução </vt:lpstr>
      <vt:lpstr>User and Task Analysis – Principais conclusões</vt:lpstr>
      <vt:lpstr>First Prototype and Heuristic Evaluation: Principais conclusões</vt:lpstr>
      <vt:lpstr>Second Prototype and User Evaluation   </vt:lpstr>
      <vt:lpstr>Second Prototype and User Evaluation   </vt:lpstr>
      <vt:lpstr>Second Prototype and User Evaluation   </vt:lpstr>
      <vt:lpstr>Second Prototype and User Evaluation   </vt:lpstr>
      <vt:lpstr>Second Prototype and User Evaluation   </vt:lpstr>
      <vt:lpstr>Second Prototype and User Evaluation   </vt:lpstr>
      <vt:lpstr>Second Prototype and User Evaluation   </vt:lpstr>
      <vt:lpstr>Second Prototype and User Evaluation   </vt:lpstr>
      <vt:lpstr>Second Prototype and User Evaluation </vt:lpstr>
      <vt:lpstr>Second Prototype and User Evaluation </vt:lpstr>
      <vt:lpstr>Second Prototype and User Evaluation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Silva</dc:creator>
  <cp:lastModifiedBy>Mónica Azevedo Araújo</cp:lastModifiedBy>
  <cp:revision>2</cp:revision>
  <dcterms:created xsi:type="dcterms:W3CDTF">2022-12-10T13:30:38Z</dcterms:created>
  <dcterms:modified xsi:type="dcterms:W3CDTF">2022-12-29T17:22:13Z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0x010100727C71EE02B5C447B422ABD4525C94B2</vt:lpwstr>
  </property>
</Properties>
</file>