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5.png" ContentType="image/png"/>
  <Override PartName="/ppt/media/image4.jpeg" ContentType="image/jpeg"/>
  <Override PartName="/ppt/media/image3.png" ContentType="image/png"/>
  <Override PartName="/ppt/media/image1.png" ContentType="image/png"/>
  <Override PartName="/ppt/media/image2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1330ADF-DD2C-487A-A455-385A5D9B59E7}" type="slidenum">
              <a:rPr b="0" lang="en-IN" sz="1400" spc="-1" strike="noStrike">
                <a:latin typeface="Times New Roman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55B73DF-79F2-44CA-BA7B-7D10EABB27D8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Shape 27" descr=""/>
          <p:cNvPicPr/>
          <p:nvPr/>
        </p:nvPicPr>
        <p:blipFill>
          <a:blip r:embed="rId2"/>
          <a:srcRect l="0" t="0" r="0" b="16243"/>
          <a:stretch/>
        </p:blipFill>
        <p:spPr>
          <a:xfrm>
            <a:off x="-68760" y="-64080"/>
            <a:ext cx="12318120" cy="692136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-68760" y="5709960"/>
            <a:ext cx="12318480" cy="1161360"/>
          </a:xfrm>
          <a:prstGeom prst="rect">
            <a:avLst/>
          </a:prstGeom>
          <a:solidFill>
            <a:srgbClr val="e6352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Shape 29" descr=""/>
          <p:cNvPicPr/>
          <p:nvPr/>
        </p:nvPicPr>
        <p:blipFill>
          <a:blip r:embed="rId3"/>
          <a:stretch/>
        </p:blipFill>
        <p:spPr>
          <a:xfrm>
            <a:off x="9218160" y="5835240"/>
            <a:ext cx="2694960" cy="91044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>
            <a:off x="591120" y="3969000"/>
            <a:ext cx="482040" cy="103320"/>
          </a:xfrm>
          <a:prstGeom prst="rect">
            <a:avLst/>
          </a:prstGeom>
          <a:solidFill>
            <a:srgbClr val="e6352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l</a:t>
            </a:r>
            <a:r>
              <a:rPr b="0" lang="en-IN" sz="4400" spc="-1" strike="noStrike">
                <a:latin typeface="Arial"/>
              </a:rPr>
              <a:t>i</a:t>
            </a:r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k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o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d</a:t>
            </a:r>
            <a:r>
              <a:rPr b="0" lang="en-IN" sz="4400" spc="-1" strike="noStrike">
                <a:latin typeface="Arial"/>
              </a:rPr>
              <a:t>i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h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i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l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x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f</a:t>
            </a:r>
            <a:r>
              <a:rPr b="0" lang="en-IN" sz="4400" spc="-1" strike="noStrike">
                <a:latin typeface="Arial"/>
              </a:rPr>
              <a:t>o</a:t>
            </a:r>
            <a:r>
              <a:rPr b="0" lang="en-IN" sz="4400" spc="-1" strike="noStrike">
                <a:latin typeface="Arial"/>
              </a:rPr>
              <a:t>r</a:t>
            </a:r>
            <a:r>
              <a:rPr b="0" lang="en-IN" sz="4400" spc="-1" strike="noStrike">
                <a:latin typeface="Arial"/>
              </a:rPr>
              <a:t>m</a:t>
            </a:r>
            <a:r>
              <a:rPr b="0" lang="en-IN" sz="4400" spc="-1" strike="noStrike">
                <a:latin typeface="Arial"/>
              </a:rPr>
              <a:t>a</a:t>
            </a:r>
            <a:r>
              <a:rPr b="0" lang="en-IN" sz="4400" spc="-1" strike="noStrike">
                <a:latin typeface="Arial"/>
              </a:rPr>
              <a:t>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11" descr=""/>
          <p:cNvPicPr/>
          <p:nvPr/>
        </p:nvPicPr>
        <p:blipFill>
          <a:blip r:embed="rId2"/>
          <a:stretch/>
        </p:blipFill>
        <p:spPr>
          <a:xfrm>
            <a:off x="0" y="-30960"/>
            <a:ext cx="12188160" cy="696456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1523880" y="2209680"/>
            <a:ext cx="891468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6195960"/>
            <a:ext cx="12191400" cy="661320"/>
          </a:xfrm>
          <a:prstGeom prst="rect">
            <a:avLst/>
          </a:prstGeom>
          <a:solidFill>
            <a:srgbClr val="e6352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3" name="Shape 43" descr=""/>
          <p:cNvPicPr/>
          <p:nvPr/>
        </p:nvPicPr>
        <p:blipFill>
          <a:blip r:embed="rId2"/>
          <a:stretch/>
        </p:blipFill>
        <p:spPr>
          <a:xfrm>
            <a:off x="10563840" y="6290280"/>
            <a:ext cx="1349280" cy="45576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520200" y="1182960"/>
            <a:ext cx="330840" cy="75960"/>
          </a:xfrm>
          <a:prstGeom prst="rect">
            <a:avLst/>
          </a:prstGeom>
          <a:solidFill>
            <a:srgbClr val="e6352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://www.nyc.gov/html/tlc/html/about/trip_record_data.shtml" TargetMode="External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archive.ics.uci.edu/ml/datasets/Computer+Hardware" TargetMode="External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63680" y="2802240"/>
            <a:ext cx="5181480" cy="11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b"/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ffffff"/>
                </a:solidFill>
                <a:latin typeface="Playfair Display"/>
                <a:ea typeface="Playfair Display"/>
              </a:rPr>
              <a:t>LINEAR REGRESSION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63680" y="4252680"/>
            <a:ext cx="763560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90000"/>
              </a:lnSpc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  <a:ea typeface="Roboto"/>
              </a:rPr>
              <a:t>P : 080 4928 5000     |     E : enquiry@acadgild.com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132"/>
              </a:spcBef>
              <a:spcAft>
                <a:spcPts val="2132"/>
              </a:spcAft>
            </a:pP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216720" y="309960"/>
            <a:ext cx="10872360" cy="79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90000"/>
              </a:lnSpc>
            </a:pPr>
            <a:r>
              <a:rPr b="1" lang="en-IN" sz="4000" spc="-1" strike="noStrike">
                <a:solidFill>
                  <a:srgbClr val="808080"/>
                </a:solidFill>
                <a:latin typeface="Calibri Light"/>
                <a:ea typeface="Playfair Display"/>
              </a:rPr>
              <a:t>ALGORITHM ADVANTAGES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216720" y="1505520"/>
            <a:ext cx="11372040" cy="42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Extremely simple method</a:t>
            </a:r>
            <a:endParaRPr b="0" lang="en-IN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When relationships between the independent variables and the dependent variable are almost linear, shows optimal results.</a:t>
            </a:r>
            <a:endParaRPr b="0" lang="en-IN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Very easy and intuitive to use and understand</a:t>
            </a:r>
            <a:endParaRPr b="0" lang="en-IN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Even when it doesn’t fit the data exactly, we can use it to find the nature of the relationship between the two variables.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59120" y="332280"/>
            <a:ext cx="10836000" cy="68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90000"/>
              </a:lnSpc>
            </a:pPr>
            <a:r>
              <a:rPr b="1" lang="en-IN" sz="4000" spc="-1" strike="noStrike">
                <a:solidFill>
                  <a:srgbClr val="666666"/>
                </a:solidFill>
                <a:latin typeface="Calibri Light"/>
                <a:ea typeface="Playfair Display"/>
              </a:rPr>
              <a:t>ALGORITHM DISADVANTAGES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59120" y="1585800"/>
            <a:ext cx="11610360" cy="357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Linear regression is limited to predicting the numeric output.</a:t>
            </a:r>
            <a:endParaRPr b="0" lang="en-IN" sz="20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Very sensitive to anomalies in the data (or outliers)</a:t>
            </a:r>
            <a:endParaRPr b="0" lang="en-IN" sz="20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If we have a number of parameters greater than the number of samples available, then the model starts to model the noise rather than the relationship between the variables.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54160" y="258840"/>
            <a:ext cx="10782000" cy="7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90000"/>
              </a:lnSpc>
            </a:pPr>
            <a:r>
              <a:rPr b="1" lang="en-IN" sz="4000" spc="-1" strike="noStrike">
                <a:solidFill>
                  <a:srgbClr val="666666"/>
                </a:solidFill>
                <a:latin typeface="Calibri Light"/>
                <a:ea typeface="Playfair Display"/>
              </a:rPr>
              <a:t>STEPS TO IMPLEMENT LINEAR REGRESSION IN PYTHON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254160" y="138852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Import the necessary libraries</a:t>
            </a:r>
            <a:endParaRPr b="0" lang="en-IN" sz="20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Load the data set</a:t>
            </a:r>
            <a:endParaRPr b="0" lang="en-IN" sz="20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Select predictor and target variables</a:t>
            </a:r>
            <a:endParaRPr b="0" lang="en-IN" sz="20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Split the data into train and test data</a:t>
            </a:r>
            <a:endParaRPr b="0" lang="en-IN" sz="20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Fit the model to the data</a:t>
            </a:r>
            <a:endParaRPr b="0" lang="en-IN" sz="20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Evaluate model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12040" y="351000"/>
            <a:ext cx="10684800" cy="75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90000"/>
              </a:lnSpc>
            </a:pPr>
            <a:r>
              <a:rPr b="1" lang="en-IN" sz="4000" spc="-1" strike="noStrike">
                <a:solidFill>
                  <a:srgbClr val="666666"/>
                </a:solidFill>
                <a:latin typeface="Calibri Light"/>
                <a:ea typeface="Playfair Display"/>
              </a:rPr>
              <a:t>TAXI DATASET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294200" y="3129120"/>
            <a:ext cx="9602640" cy="5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IN" sz="20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http://www.nyc.gov/html/tlc/html/about/trip_record_data.shtml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239400" y="223560"/>
            <a:ext cx="10684800" cy="75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90000"/>
              </a:lnSpc>
            </a:pPr>
            <a:r>
              <a:rPr b="1" lang="en-IN" sz="4000" spc="-1" strike="noStrike">
                <a:solidFill>
                  <a:srgbClr val="666666"/>
                </a:solidFill>
                <a:latin typeface="Calibri Light"/>
                <a:ea typeface="Playfair Display"/>
              </a:rPr>
              <a:t>TAXI DATASET - FIELDS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239400" y="1434240"/>
            <a:ext cx="11328120" cy="398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Fare_amount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is the column that corresponds to the target variable, which needs to be predicted. </a:t>
            </a:r>
            <a:endParaRPr b="0" lang="en-IN" sz="2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VendorID: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The ID of the taxi vendor. </a:t>
            </a:r>
            <a:endParaRPr b="0" lang="en-IN" sz="2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tpep_pickup_datetime: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The time at which the passenger is picked up.</a:t>
            </a:r>
            <a:endParaRPr b="0" lang="en-IN" sz="2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tpep_dropoff_datetime: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The time at which the passenger is dropped off.</a:t>
            </a:r>
            <a:endParaRPr b="0" lang="en-IN" sz="2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passenger_count: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Number of passengers on the ride.</a:t>
            </a:r>
            <a:endParaRPr b="0" lang="en-IN" sz="2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trip_distance: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The distance covered by the trip.</a:t>
            </a:r>
            <a:endParaRPr b="0" lang="en-IN" sz="2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RatecodeID: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The rate type of the taxi trip.</a:t>
            </a:r>
            <a:endParaRPr b="0" lang="en-IN" sz="2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store_and_fwd_flag: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This flag indicates whether the trip record was held in vehicle.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86480" y="231840"/>
            <a:ext cx="1100376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90000"/>
              </a:lnSpc>
            </a:pPr>
            <a:r>
              <a:rPr b="1" lang="en-IN" sz="4000" spc="-1" strike="noStrike">
                <a:solidFill>
                  <a:srgbClr val="666666"/>
                </a:solidFill>
                <a:latin typeface="Calibri Light"/>
                <a:ea typeface="Playfair Display"/>
              </a:rPr>
              <a:t>TAXI DATASET - FIELDS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224280" y="1454400"/>
            <a:ext cx="11742840" cy="428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PULocationID: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Pickup Location ID.</a:t>
            </a:r>
            <a:endParaRPr b="0" lang="en-IN" sz="2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DOLocationID: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Drop off Location ID.</a:t>
            </a:r>
            <a:endParaRPr b="0" lang="en-IN" sz="2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payment_type: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Mode of payment.</a:t>
            </a:r>
            <a:endParaRPr b="0" lang="en-IN" sz="2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fare_amount: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Fare for trip.</a:t>
            </a:r>
            <a:endParaRPr b="0" lang="en-IN" sz="2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Extra: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Extra charges.</a:t>
            </a:r>
            <a:endParaRPr b="0" lang="en-IN" sz="2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mta_tax: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Metropolitan Transit Authority Tax</a:t>
            </a:r>
            <a:endParaRPr b="0" lang="en-IN" sz="2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tip_amount: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Amount given as tip.</a:t>
            </a:r>
            <a:endParaRPr b="0" lang="en-IN" sz="2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tolls_amount: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Amount given at toll booths.</a:t>
            </a:r>
            <a:endParaRPr b="0" lang="en-IN" sz="2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improvement_surcharge: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Surcharge in lieu of rate hike.</a:t>
            </a:r>
            <a:endParaRPr b="0" lang="en-IN" sz="2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total_amount: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Total amount to be paid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292320" y="328320"/>
            <a:ext cx="10514880" cy="7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90000"/>
              </a:lnSpc>
            </a:pPr>
            <a:r>
              <a:rPr b="1" lang="en-IN" sz="4000" spc="-1" strike="noStrike">
                <a:solidFill>
                  <a:srgbClr val="666666"/>
                </a:solidFill>
                <a:latin typeface="Calibri Light"/>
                <a:ea typeface="Playfair Display"/>
              </a:rPr>
              <a:t>R-SQUARED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292320" y="1505520"/>
            <a:ext cx="11307240" cy="45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Also called co-efficient of determination.</a:t>
            </a:r>
            <a:endParaRPr b="0" lang="en-IN" sz="20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Statistical measure of how close the data is to the fitted regression line.</a:t>
            </a:r>
            <a:endParaRPr b="0" lang="en-IN" sz="20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Between 0 and 100%</a:t>
            </a:r>
            <a:endParaRPr b="0" lang="en-IN" sz="20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0% - Model explains none of the variability of the response data around its mean</a:t>
            </a:r>
            <a:endParaRPr b="0" lang="en-IN" sz="20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100% - Model explains all of the variability of the response data around its mean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2881080" y="1636920"/>
            <a:ext cx="6577920" cy="16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90000"/>
              </a:lnSpc>
            </a:pPr>
            <a:r>
              <a:rPr b="1" lang="en-IN" sz="6400" spc="-1" strike="noStrike">
                <a:solidFill>
                  <a:srgbClr val="ffffff"/>
                </a:solidFill>
                <a:latin typeface="Playfair Display"/>
                <a:ea typeface="Playfair Display"/>
              </a:rPr>
              <a:t>THANK YOU</a:t>
            </a:r>
            <a:endParaRPr b="0" lang="en-IN" sz="64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"/>
          <p:cNvGrpSpPr/>
          <p:nvPr/>
        </p:nvGrpSpPr>
        <p:grpSpPr>
          <a:xfrm>
            <a:off x="1167840" y="1875600"/>
            <a:ext cx="5434200" cy="3496320"/>
            <a:chOff x="1167840" y="1875600"/>
            <a:chExt cx="5434200" cy="3496320"/>
          </a:xfrm>
        </p:grpSpPr>
        <p:grpSp>
          <p:nvGrpSpPr>
            <p:cNvPr id="132" name="Group 2"/>
            <p:cNvGrpSpPr/>
            <p:nvPr/>
          </p:nvGrpSpPr>
          <p:grpSpPr>
            <a:xfrm>
              <a:off x="1167840" y="1875600"/>
              <a:ext cx="5434200" cy="3496320"/>
              <a:chOff x="1167840" y="1875600"/>
              <a:chExt cx="5434200" cy="3496320"/>
            </a:xfrm>
          </p:grpSpPr>
          <p:grpSp>
            <p:nvGrpSpPr>
              <p:cNvPr id="133" name="Group 3"/>
              <p:cNvGrpSpPr/>
              <p:nvPr/>
            </p:nvGrpSpPr>
            <p:grpSpPr>
              <a:xfrm>
                <a:off x="1167840" y="1875600"/>
                <a:ext cx="5434200" cy="3496320"/>
                <a:chOff x="1167840" y="1875600"/>
                <a:chExt cx="5434200" cy="3496320"/>
              </a:xfrm>
            </p:grpSpPr>
            <p:sp>
              <p:nvSpPr>
                <p:cNvPr id="134" name="CustomShape 4"/>
                <p:cNvSpPr/>
                <p:nvPr/>
              </p:nvSpPr>
              <p:spPr>
                <a:xfrm>
                  <a:off x="1682640" y="1875600"/>
                  <a:ext cx="4919400" cy="34963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/>
                <a:p>
                  <a:pPr>
                    <a:lnSpc>
                      <a:spcPct val="200000"/>
                    </a:lnSpc>
                  </a:pPr>
                  <a:r>
                    <a:rPr b="0" lang="en-IN" sz="1600" spc="-1" strike="noStrike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Regression</a:t>
                  </a:r>
                  <a:endParaRPr b="0" lang="en-IN" sz="1600" spc="-1" strike="noStrike">
                    <a:latin typeface="Arial"/>
                  </a:endParaRPr>
                </a:p>
                <a:p>
                  <a:pPr>
                    <a:lnSpc>
                      <a:spcPct val="200000"/>
                    </a:lnSpc>
                  </a:pPr>
                  <a:r>
                    <a:rPr b="0" lang="en-IN" sz="1600" spc="-1" strike="noStrike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Simple Linear Regression</a:t>
                  </a:r>
                  <a:r>
                    <a:rPr b="0" lang="en-IN" sz="1600" spc="-1" strike="noStrike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	</a:t>
                  </a:r>
                  <a:endParaRPr b="0" lang="en-IN" sz="1600" spc="-1" strike="noStrike">
                    <a:latin typeface="Arial"/>
                  </a:endParaRPr>
                </a:p>
                <a:p>
                  <a:pPr>
                    <a:lnSpc>
                      <a:spcPct val="200000"/>
                    </a:lnSpc>
                  </a:pPr>
                  <a:r>
                    <a:rPr b="0" lang="en-IN" sz="1600" spc="-1" strike="noStrike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Multiple Linear Regression</a:t>
                  </a:r>
                  <a:r>
                    <a:rPr b="0" lang="en-IN" sz="1600" spc="-1" strike="noStrike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	</a:t>
                  </a:r>
                  <a:endParaRPr b="0" lang="en-IN" sz="1600" spc="-1" strike="noStrike">
                    <a:latin typeface="Arial"/>
                  </a:endParaRPr>
                </a:p>
                <a:p>
                  <a:pPr>
                    <a:lnSpc>
                      <a:spcPct val="200000"/>
                    </a:lnSpc>
                  </a:pPr>
                  <a:r>
                    <a:rPr b="0" lang="en-IN" sz="1600" spc="-1" strike="noStrike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Least Square Method</a:t>
                  </a:r>
                  <a:endParaRPr b="0" lang="en-IN" sz="1600" spc="-1" strike="noStrike">
                    <a:latin typeface="Arial"/>
                  </a:endParaRPr>
                </a:p>
                <a:p>
                  <a:pPr>
                    <a:lnSpc>
                      <a:spcPct val="200000"/>
                    </a:lnSpc>
                  </a:pPr>
                  <a:r>
                    <a:rPr b="0" lang="en-IN" sz="1600" spc="-1" strike="noStrike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Algorithm Advantages And Disadvantages</a:t>
                  </a:r>
                  <a:endParaRPr b="0" lang="en-IN" sz="1600" spc="-1" strike="noStrike">
                    <a:latin typeface="Arial"/>
                  </a:endParaRPr>
                </a:p>
                <a:p>
                  <a:pPr>
                    <a:lnSpc>
                      <a:spcPct val="200000"/>
                    </a:lnSpc>
                  </a:pPr>
                  <a:r>
                    <a:rPr b="0" lang="en-IN" sz="1600" spc="-1" strike="noStrike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Assumptions</a:t>
                  </a:r>
                  <a:endParaRPr b="0" lang="en-IN" sz="1600" spc="-1" strike="noStrike">
                    <a:latin typeface="Arial"/>
                  </a:endParaRPr>
                </a:p>
                <a:p>
                  <a:pPr>
                    <a:lnSpc>
                      <a:spcPct val="200000"/>
                    </a:lnSpc>
                  </a:pPr>
                  <a:r>
                    <a:rPr b="0" lang="en-IN" sz="1600" spc="-1" strike="noStrike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Steps To Implement Linear Regression In Python</a:t>
                  </a:r>
                  <a:endParaRPr b="0" lang="en-IN" sz="1600" spc="-1" strike="noStrike">
                    <a:latin typeface="Arial"/>
                  </a:endParaRPr>
                </a:p>
              </p:txBody>
            </p:sp>
            <p:sp>
              <p:nvSpPr>
                <p:cNvPr id="135" name="CustomShape 5"/>
                <p:cNvSpPr/>
                <p:nvPr/>
              </p:nvSpPr>
              <p:spPr>
                <a:xfrm>
                  <a:off x="1170000" y="2008440"/>
                  <a:ext cx="433800" cy="3654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f3562b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/>
                <a:p>
                  <a:pPr algn="ctr">
                    <a:lnSpc>
                      <a:spcPct val="100000"/>
                    </a:lnSpc>
                  </a:pPr>
                  <a:r>
                    <a:rPr b="1" lang="en-IN" sz="1800" spc="-1" strike="noStrike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b="0" lang="en-IN" sz="1800" spc="-1" strike="noStrike">
                    <a:latin typeface="Arial"/>
                  </a:endParaRPr>
                </a:p>
              </p:txBody>
            </p:sp>
            <p:sp>
              <p:nvSpPr>
                <p:cNvPr id="136" name="CustomShape 6"/>
                <p:cNvSpPr/>
                <p:nvPr/>
              </p:nvSpPr>
              <p:spPr>
                <a:xfrm>
                  <a:off x="1167840" y="2493720"/>
                  <a:ext cx="433800" cy="3654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f3562b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/>
                <a:p>
                  <a:pPr algn="ctr">
                    <a:lnSpc>
                      <a:spcPct val="100000"/>
                    </a:lnSpc>
                  </a:pPr>
                  <a:r>
                    <a:rPr b="1" lang="en-IN" sz="1800" spc="-1" strike="noStrike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2</a:t>
                  </a:r>
                  <a:endParaRPr b="0" lang="en-IN" sz="1800" spc="-1" strike="noStrike">
                    <a:latin typeface="Arial"/>
                  </a:endParaRPr>
                </a:p>
              </p:txBody>
            </p:sp>
            <p:sp>
              <p:nvSpPr>
                <p:cNvPr id="137" name="CustomShape 7"/>
                <p:cNvSpPr/>
                <p:nvPr/>
              </p:nvSpPr>
              <p:spPr>
                <a:xfrm>
                  <a:off x="1167840" y="2979720"/>
                  <a:ext cx="433800" cy="3654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f3562b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/>
                <a:p>
                  <a:pPr algn="ctr">
                    <a:lnSpc>
                      <a:spcPct val="100000"/>
                    </a:lnSpc>
                  </a:pPr>
                  <a:r>
                    <a:rPr b="1" lang="en-IN" sz="1800" spc="-1" strike="noStrike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3</a:t>
                  </a:r>
                  <a:endParaRPr b="0" lang="en-IN" sz="1800" spc="-1" strike="noStrike">
                    <a:latin typeface="Arial"/>
                  </a:endParaRPr>
                </a:p>
              </p:txBody>
            </p:sp>
            <p:sp>
              <p:nvSpPr>
                <p:cNvPr id="138" name="CustomShape 8"/>
                <p:cNvSpPr/>
                <p:nvPr/>
              </p:nvSpPr>
              <p:spPr>
                <a:xfrm>
                  <a:off x="1167840" y="3465360"/>
                  <a:ext cx="433800" cy="3654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f3562b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/>
                <a:p>
                  <a:pPr algn="ctr">
                    <a:lnSpc>
                      <a:spcPct val="100000"/>
                    </a:lnSpc>
                  </a:pPr>
                  <a:r>
                    <a:rPr b="1" lang="en-IN" sz="1800" spc="-1" strike="noStrike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4</a:t>
                  </a:r>
                  <a:endParaRPr b="0" lang="en-IN" sz="1800" spc="-1" strike="noStrike">
                    <a:latin typeface="Arial"/>
                  </a:endParaRPr>
                </a:p>
              </p:txBody>
            </p:sp>
            <p:sp>
              <p:nvSpPr>
                <p:cNvPr id="139" name="CustomShape 9"/>
                <p:cNvSpPr/>
                <p:nvPr/>
              </p:nvSpPr>
              <p:spPr>
                <a:xfrm>
                  <a:off x="1167840" y="3949560"/>
                  <a:ext cx="433800" cy="3654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f3562b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/>
                <a:p>
                  <a:pPr algn="ctr">
                    <a:lnSpc>
                      <a:spcPct val="100000"/>
                    </a:lnSpc>
                  </a:pPr>
                  <a:r>
                    <a:rPr b="1" lang="en-IN" sz="1800" spc="-1" strike="noStrike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5</a:t>
                  </a:r>
                  <a:endParaRPr b="0" lang="en-IN" sz="1800" spc="-1" strike="noStrike">
                    <a:latin typeface="Arial"/>
                  </a:endParaRPr>
                </a:p>
              </p:txBody>
            </p:sp>
          </p:grpSp>
          <p:sp>
            <p:nvSpPr>
              <p:cNvPr id="140" name="CustomShape 10"/>
              <p:cNvSpPr/>
              <p:nvPr/>
            </p:nvSpPr>
            <p:spPr>
              <a:xfrm>
                <a:off x="1167840" y="4436280"/>
                <a:ext cx="433800" cy="3654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3562b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1" lang="en-IN" sz="1800" spc="-1" strike="noStrike">
                    <a:solidFill>
                      <a:srgbClr val="ffffff"/>
                    </a:solidFill>
                    <a:latin typeface="Calibri"/>
                    <a:ea typeface="DejaVu Sans"/>
                  </a:rPr>
                  <a:t>6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sp>
          <p:nvSpPr>
            <p:cNvPr id="141" name="CustomShape 11"/>
            <p:cNvSpPr/>
            <p:nvPr/>
          </p:nvSpPr>
          <p:spPr>
            <a:xfrm>
              <a:off x="1170000" y="4918320"/>
              <a:ext cx="401400" cy="3654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3562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IN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7</a:t>
              </a: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142" name="CustomShape 12"/>
          <p:cNvSpPr/>
          <p:nvPr/>
        </p:nvSpPr>
        <p:spPr>
          <a:xfrm>
            <a:off x="6669360" y="2008440"/>
            <a:ext cx="433800" cy="365400"/>
          </a:xfrm>
          <a:prstGeom prst="ellipse">
            <a:avLst/>
          </a:prstGeom>
          <a:solidFill>
            <a:schemeClr val="accent2"/>
          </a:solidFill>
          <a:ln>
            <a:solidFill>
              <a:srgbClr val="f3562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8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3" name="CustomShape 13"/>
          <p:cNvSpPr/>
          <p:nvPr/>
        </p:nvSpPr>
        <p:spPr>
          <a:xfrm>
            <a:off x="7248600" y="1925640"/>
            <a:ext cx="4919400" cy="10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200000"/>
              </a:lnSpc>
            </a:pPr>
            <a:r>
              <a:rPr b="0" lang="en-IN" sz="1600" spc="-1" strike="noStrike">
                <a:solidFill>
                  <a:srgbClr val="ffffff"/>
                </a:solidFill>
                <a:latin typeface="Trebuchet MS"/>
                <a:ea typeface="DejaVu Sans"/>
              </a:rPr>
              <a:t>Taxi Data Set and It’s Fields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IN" sz="1600" spc="-1" strike="noStrike">
                <a:solidFill>
                  <a:srgbClr val="ffffff"/>
                </a:solidFill>
                <a:latin typeface="Trebuchet MS"/>
                <a:ea typeface="DejaVu Sans"/>
              </a:rPr>
              <a:t>R-squared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44" name="CustomShape 14"/>
          <p:cNvSpPr/>
          <p:nvPr/>
        </p:nvSpPr>
        <p:spPr>
          <a:xfrm>
            <a:off x="6708600" y="2527200"/>
            <a:ext cx="433800" cy="365400"/>
          </a:xfrm>
          <a:prstGeom prst="ellipse">
            <a:avLst/>
          </a:prstGeom>
          <a:solidFill>
            <a:schemeClr val="accent2"/>
          </a:solidFill>
          <a:ln>
            <a:solidFill>
              <a:srgbClr val="f3562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9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15440" y="383400"/>
            <a:ext cx="579816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90000"/>
              </a:lnSpc>
            </a:pPr>
            <a:r>
              <a:rPr b="1" lang="en-IN" sz="4000" spc="-1" strike="noStrike" cap="small">
                <a:solidFill>
                  <a:srgbClr val="808080"/>
                </a:solidFill>
                <a:latin typeface="Calibri Light"/>
                <a:ea typeface="Playfair Display"/>
              </a:rPr>
              <a:t>Regression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415440" y="1486800"/>
            <a:ext cx="11289960" cy="374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Regression analysis investigates relationship between dependent (target) and independent variable(s) (predictor).</a:t>
            </a:r>
            <a:endParaRPr b="0" lang="en-IN" sz="20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Used for forecasting, time series modelling and finding causal relationships between variables.</a:t>
            </a:r>
            <a:endParaRPr b="0" lang="en-IN" sz="20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Determines significant relationships between independent and dependent variables.</a:t>
            </a:r>
            <a:endParaRPr b="0" lang="en-IN" sz="20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Determines strength of impact of multiple independent variables on dependent variables.</a:t>
            </a:r>
            <a:endParaRPr b="0" lang="en-IN" sz="20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Allows to find relationships between variables measured at different scales.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291600" y="349560"/>
            <a:ext cx="1051488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90000"/>
              </a:lnSpc>
            </a:pPr>
            <a:r>
              <a:rPr b="1" lang="en-IN" sz="4000" spc="-1" strike="noStrike">
                <a:solidFill>
                  <a:srgbClr val="808080"/>
                </a:solidFill>
                <a:latin typeface="Calibri Light"/>
                <a:ea typeface="Playfair Display"/>
              </a:rPr>
              <a:t>SIMPLE LINEAR REGRESSION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162440" y="1246320"/>
            <a:ext cx="183600" cy="13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0" bIns="0" anchor="ctr"/>
          <a:p>
            <a:pPr>
              <a:lnSpc>
                <a:spcPct val="100000"/>
              </a:lnSpc>
            </a:pPr>
            <a:br/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br/>
            <a:endParaRPr b="0" lang="en-IN" sz="18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291600" y="1441440"/>
            <a:ext cx="11105640" cy="442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For finding relationship between two variables.</a:t>
            </a:r>
            <a:endParaRPr b="0" lang="en-IN" sz="20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The relationship is not deterministic, but statistic.</a:t>
            </a:r>
            <a:endParaRPr b="0" lang="en-IN" sz="20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The idea is to find the line that best fits the data.</a:t>
            </a:r>
            <a:endParaRPr b="0" lang="en-IN" sz="20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Relationship is expressed as y = B</a:t>
            </a:r>
            <a:r>
              <a:rPr b="0" lang="en-IN" sz="20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+ B</a:t>
            </a:r>
            <a:r>
              <a:rPr b="0" lang="en-IN" sz="20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* x + e, which is the regression model</a:t>
            </a:r>
            <a:endParaRPr b="0" lang="en-IN" sz="2000" spc="-1" strike="noStrike">
              <a:latin typeface="Arial"/>
            </a:endParaRPr>
          </a:p>
          <a:p>
            <a:pPr marL="1371600">
              <a:lnSpc>
                <a:spcPct val="90000"/>
              </a:lnSpc>
              <a:spcBef>
                <a:spcPts val="499"/>
              </a:spcBef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1" lang="en-IN" sz="16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– intercept</a:t>
            </a:r>
            <a:endParaRPr b="0" lang="en-IN" sz="1600" spc="-1" strike="noStrike">
              <a:latin typeface="Arial"/>
            </a:endParaRPr>
          </a:p>
          <a:p>
            <a:pPr marL="1371600">
              <a:lnSpc>
                <a:spcPct val="90000"/>
              </a:lnSpc>
              <a:spcBef>
                <a:spcPts val="499"/>
              </a:spcBef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1" lang="en-IN" sz="16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b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– slope</a:t>
            </a:r>
            <a:endParaRPr b="0" lang="en-IN" sz="1600" spc="-1" strike="noStrike">
              <a:latin typeface="Arial"/>
            </a:endParaRPr>
          </a:p>
          <a:p>
            <a:pPr marL="1371600">
              <a:lnSpc>
                <a:spcPct val="90000"/>
              </a:lnSpc>
              <a:spcBef>
                <a:spcPts val="499"/>
              </a:spcBef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e – error, variability in y that cannot be explained by the linear relationship between x and y</a:t>
            </a: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271800" y="358200"/>
            <a:ext cx="10434600" cy="77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90000"/>
              </a:lnSpc>
            </a:pPr>
            <a:r>
              <a:rPr b="1" lang="en-IN" sz="4000" spc="-1" strike="noStrike">
                <a:solidFill>
                  <a:srgbClr val="808080"/>
                </a:solidFill>
                <a:latin typeface="Calibri Light"/>
                <a:ea typeface="Playfair Display"/>
              </a:rPr>
              <a:t>POSITIVE RELATIONSHIP BETWEEN x AND Y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9608760" y="2493720"/>
            <a:ext cx="1836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br/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IN" sz="1800" spc="-1" strike="noStrike">
              <a:latin typeface="Arial"/>
            </a:endParaRPr>
          </a:p>
        </p:txBody>
      </p:sp>
      <p:pic>
        <p:nvPicPr>
          <p:cNvPr id="152" name="Content Placeholder 3" descr=""/>
          <p:cNvPicPr/>
          <p:nvPr/>
        </p:nvPicPr>
        <p:blipFill>
          <a:blip r:embed="rId1"/>
          <a:stretch/>
        </p:blipFill>
        <p:spPr>
          <a:xfrm>
            <a:off x="3353040" y="1818360"/>
            <a:ext cx="5484960" cy="322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73320" y="380520"/>
            <a:ext cx="10514880" cy="76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90000"/>
              </a:lnSpc>
            </a:pPr>
            <a:r>
              <a:rPr b="1" lang="en-IN" sz="4000" spc="-1" strike="noStrike">
                <a:solidFill>
                  <a:srgbClr val="808080"/>
                </a:solidFill>
                <a:latin typeface="Calibri Light"/>
                <a:ea typeface="Playfair Display"/>
              </a:rPr>
              <a:t>MULTIPLE LINEAR REGRESSION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90400" y="159912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Uses several explanatory variables to predict outcome of response variable.</a:t>
            </a:r>
            <a:endParaRPr b="0" lang="en-IN" sz="20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Model is given as: y = B</a:t>
            </a:r>
            <a:r>
              <a:rPr b="0" lang="en-IN" sz="20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 + B</a:t>
            </a:r>
            <a:r>
              <a:rPr b="0" lang="en-IN" sz="20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r>
              <a:rPr b="0" lang="en-IN" sz="20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i1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 + B</a:t>
            </a:r>
            <a:r>
              <a:rPr b="0" lang="en-IN" sz="20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r>
              <a:rPr b="0" lang="en-IN" sz="20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i2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 + ... + B</a:t>
            </a:r>
            <a:r>
              <a:rPr b="0" lang="en-IN" sz="20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r>
              <a:rPr b="0" lang="en-IN" sz="20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ip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 + E where i = 1,2, ..., n</a:t>
            </a:r>
            <a:endParaRPr b="0" lang="en-IN" sz="20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Line gives how the mean response µ</a:t>
            </a:r>
            <a:r>
              <a:rPr b="0" lang="en-IN" sz="20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y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changes with the explanatory variables.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20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Data = Fit + Residual</a:t>
            </a:r>
            <a:endParaRPr b="0" lang="en-IN" sz="20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Residual is the deviations of observations from their means.</a:t>
            </a:r>
            <a:endParaRPr b="0" lang="en-IN" sz="20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34800" y="281520"/>
            <a:ext cx="10514880" cy="8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90000"/>
              </a:lnSpc>
            </a:pPr>
            <a:r>
              <a:rPr b="1" lang="en-IN" sz="4000" spc="-1" strike="noStrike">
                <a:solidFill>
                  <a:srgbClr val="808080"/>
                </a:solidFill>
                <a:latin typeface="Calibri Light"/>
                <a:ea typeface="Playfair Display"/>
              </a:rPr>
              <a:t>LEAST SQUARE METHOD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34800" y="1590480"/>
            <a:ext cx="11253960" cy="442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Used to minimize the residual.</a:t>
            </a:r>
            <a:endParaRPr b="0" lang="en-IN" sz="2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Best fitting line is calculated by minimizing the sum of the squares of the vertical deviations from each data point on the line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</p:txBody>
      </p:sp>
      <p:grpSp>
        <p:nvGrpSpPr>
          <p:cNvPr id="157" name="Group 3"/>
          <p:cNvGrpSpPr/>
          <p:nvPr/>
        </p:nvGrpSpPr>
        <p:grpSpPr>
          <a:xfrm>
            <a:off x="6696000" y="3081600"/>
            <a:ext cx="3789360" cy="2455560"/>
            <a:chOff x="6696000" y="3081600"/>
            <a:chExt cx="3789360" cy="2455560"/>
          </a:xfrm>
        </p:grpSpPr>
        <p:sp>
          <p:nvSpPr>
            <p:cNvPr id="158" name="Line 4"/>
            <p:cNvSpPr/>
            <p:nvPr/>
          </p:nvSpPr>
          <p:spPr>
            <a:xfrm>
              <a:off x="6696000" y="3081600"/>
              <a:ext cx="360" cy="2455560"/>
            </a:xfrm>
            <a:prstGeom prst="line">
              <a:avLst/>
            </a:prstGeom>
            <a:ln>
              <a:rou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59" name="Line 5"/>
            <p:cNvSpPr/>
            <p:nvPr/>
          </p:nvSpPr>
          <p:spPr>
            <a:xfrm>
              <a:off x="6696000" y="5536800"/>
              <a:ext cx="3789360" cy="360"/>
            </a:xfrm>
            <a:prstGeom prst="line">
              <a:avLst/>
            </a:prstGeom>
            <a:ln>
              <a:rou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60" name="Line 6"/>
            <p:cNvSpPr/>
            <p:nvPr/>
          </p:nvSpPr>
          <p:spPr>
            <a:xfrm flipV="1">
              <a:off x="6735960" y="3224160"/>
              <a:ext cx="2184480" cy="2292480"/>
            </a:xfrm>
            <a:prstGeom prst="line">
              <a:avLst/>
            </a:prstGeom>
            <a:ln>
              <a:rou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61" name="CustomShape 7"/>
            <p:cNvSpPr/>
            <p:nvPr/>
          </p:nvSpPr>
          <p:spPr>
            <a:xfrm>
              <a:off x="7030440" y="4527360"/>
              <a:ext cx="129240" cy="21708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62" name="CustomShape 8"/>
            <p:cNvSpPr/>
            <p:nvPr/>
          </p:nvSpPr>
          <p:spPr>
            <a:xfrm>
              <a:off x="7836480" y="4745160"/>
              <a:ext cx="129240" cy="21708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63" name="CustomShape 9"/>
            <p:cNvSpPr/>
            <p:nvPr/>
          </p:nvSpPr>
          <p:spPr>
            <a:xfrm>
              <a:off x="8161200" y="3156840"/>
              <a:ext cx="129240" cy="21708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64" name="CustomShape 10"/>
            <p:cNvSpPr/>
            <p:nvPr/>
          </p:nvSpPr>
          <p:spPr>
            <a:xfrm>
              <a:off x="8658720" y="3918600"/>
              <a:ext cx="129240" cy="21708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65" name="Line 11"/>
            <p:cNvSpPr/>
            <p:nvPr/>
          </p:nvSpPr>
          <p:spPr>
            <a:xfrm>
              <a:off x="7095240" y="4719240"/>
              <a:ext cx="360" cy="444600"/>
            </a:xfrm>
            <a:prstGeom prst="line">
              <a:avLst/>
            </a:prstGeom>
            <a:ln>
              <a:rou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66" name="Line 12"/>
            <p:cNvSpPr/>
            <p:nvPr/>
          </p:nvSpPr>
          <p:spPr>
            <a:xfrm flipV="1">
              <a:off x="7901280" y="4061880"/>
              <a:ext cx="360" cy="683280"/>
            </a:xfrm>
            <a:prstGeom prst="line">
              <a:avLst/>
            </a:prstGeom>
            <a:ln>
              <a:rou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67" name="Line 13"/>
            <p:cNvSpPr/>
            <p:nvPr/>
          </p:nvSpPr>
          <p:spPr>
            <a:xfrm>
              <a:off x="8226000" y="3374640"/>
              <a:ext cx="360" cy="519840"/>
            </a:xfrm>
            <a:prstGeom prst="line">
              <a:avLst/>
            </a:prstGeom>
            <a:ln>
              <a:rou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68" name="Line 14"/>
            <p:cNvSpPr/>
            <p:nvPr/>
          </p:nvSpPr>
          <p:spPr>
            <a:xfrm flipV="1">
              <a:off x="8704800" y="3453480"/>
              <a:ext cx="360" cy="439200"/>
            </a:xfrm>
            <a:prstGeom prst="line">
              <a:avLst/>
            </a:prstGeom>
            <a:ln>
              <a:rou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</p:grp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19760" y="349560"/>
            <a:ext cx="10871280" cy="7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90000"/>
              </a:lnSpc>
            </a:pPr>
            <a:r>
              <a:rPr b="1" lang="en-IN" sz="4000" spc="-1" strike="noStrike">
                <a:solidFill>
                  <a:srgbClr val="666666"/>
                </a:solidFill>
                <a:latin typeface="Calibri Light"/>
                <a:ea typeface="Playfair Display"/>
              </a:rPr>
              <a:t>A</a:t>
            </a:r>
            <a:r>
              <a:rPr b="1" lang="en-IN" sz="4000" spc="-1" strike="noStrike">
                <a:solidFill>
                  <a:srgbClr val="666666"/>
                </a:solidFill>
                <a:latin typeface="Calibri Light"/>
                <a:ea typeface="Playfair Display"/>
              </a:rPr>
              <a:t>S</a:t>
            </a:r>
            <a:r>
              <a:rPr b="1" lang="en-IN" sz="4000" spc="-1" strike="noStrike">
                <a:solidFill>
                  <a:srgbClr val="666666"/>
                </a:solidFill>
                <a:latin typeface="Calibri Light"/>
                <a:ea typeface="Playfair Display"/>
              </a:rPr>
              <a:t>S</a:t>
            </a:r>
            <a:r>
              <a:rPr b="1" lang="en-IN" sz="4000" spc="-1" strike="noStrike">
                <a:solidFill>
                  <a:srgbClr val="666666"/>
                </a:solidFill>
                <a:latin typeface="Calibri Light"/>
                <a:ea typeface="Playfair Display"/>
              </a:rPr>
              <a:t>U</a:t>
            </a:r>
            <a:r>
              <a:rPr b="1" lang="en-IN" sz="4000" spc="-1" strike="noStrike">
                <a:solidFill>
                  <a:srgbClr val="666666"/>
                </a:solidFill>
                <a:latin typeface="Calibri Light"/>
                <a:ea typeface="Playfair Display"/>
              </a:rPr>
              <a:t>M</a:t>
            </a:r>
            <a:r>
              <a:rPr b="1" lang="en-IN" sz="4000" spc="-1" strike="noStrike">
                <a:solidFill>
                  <a:srgbClr val="666666"/>
                </a:solidFill>
                <a:latin typeface="Calibri Light"/>
                <a:ea typeface="Playfair Display"/>
              </a:rPr>
              <a:t>P</a:t>
            </a:r>
            <a:r>
              <a:rPr b="1" lang="en-IN" sz="4000" spc="-1" strike="noStrike">
                <a:solidFill>
                  <a:srgbClr val="666666"/>
                </a:solidFill>
                <a:latin typeface="Calibri Light"/>
                <a:ea typeface="Playfair Display"/>
              </a:rPr>
              <a:t>T</a:t>
            </a:r>
            <a:r>
              <a:rPr b="1" lang="en-IN" sz="4000" spc="-1" strike="noStrike">
                <a:solidFill>
                  <a:srgbClr val="666666"/>
                </a:solidFill>
                <a:latin typeface="Calibri Light"/>
                <a:ea typeface="Playfair Display"/>
              </a:rPr>
              <a:t>I</a:t>
            </a:r>
            <a:r>
              <a:rPr b="1" lang="en-IN" sz="4000" spc="-1" strike="noStrike">
                <a:solidFill>
                  <a:srgbClr val="666666"/>
                </a:solidFill>
                <a:latin typeface="Calibri Light"/>
                <a:ea typeface="Playfair Display"/>
              </a:rPr>
              <a:t>O</a:t>
            </a:r>
            <a:r>
              <a:rPr b="1" lang="en-IN" sz="4000" spc="-1" strike="noStrike">
                <a:solidFill>
                  <a:srgbClr val="666666"/>
                </a:solidFill>
                <a:latin typeface="Calibri Light"/>
                <a:ea typeface="Playfair Display"/>
              </a:rPr>
              <a:t>N</a:t>
            </a:r>
            <a:r>
              <a:rPr b="1" lang="en-IN" sz="4000" spc="-1" strike="noStrike">
                <a:solidFill>
                  <a:srgbClr val="666666"/>
                </a:solidFill>
                <a:latin typeface="Calibri Light"/>
                <a:ea typeface="Playfair Display"/>
              </a:rPr>
              <a:t>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19760" y="145188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endParaRPr b="0" lang="en-IN" sz="20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endParaRPr b="0" lang="en-IN" sz="20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endParaRPr b="0" lang="en-IN" sz="20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endParaRPr b="0" lang="en-IN" sz="2000" spc="-1" strike="noStrike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864000" y="360000"/>
            <a:ext cx="8927640" cy="13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666666"/>
                </a:solidFill>
                <a:latin typeface="Arial Black"/>
              </a:rPr>
              <a:t>M</a:t>
            </a:r>
            <a:r>
              <a:rPr b="1" lang="en-IN" sz="3600" spc="-1" strike="noStrike">
                <a:solidFill>
                  <a:srgbClr val="666666"/>
                </a:solidFill>
                <a:latin typeface="Arial Black"/>
              </a:rPr>
              <a:t>U</a:t>
            </a:r>
            <a:r>
              <a:rPr b="1" lang="en-IN" sz="3600" spc="-1" strike="noStrike">
                <a:solidFill>
                  <a:srgbClr val="666666"/>
                </a:solidFill>
                <a:latin typeface="Arial Black"/>
              </a:rPr>
              <a:t>L</a:t>
            </a:r>
            <a:r>
              <a:rPr b="1" lang="en-IN" sz="3600" spc="-1" strike="noStrike">
                <a:solidFill>
                  <a:srgbClr val="666666"/>
                </a:solidFill>
                <a:latin typeface="Arial Black"/>
              </a:rPr>
              <a:t>T</a:t>
            </a:r>
            <a:r>
              <a:rPr b="1" lang="en-IN" sz="3600" spc="-1" strike="noStrike">
                <a:solidFill>
                  <a:srgbClr val="666666"/>
                </a:solidFill>
                <a:latin typeface="Arial Black"/>
              </a:rPr>
              <a:t>I</a:t>
            </a:r>
            <a:r>
              <a:rPr b="1" lang="en-IN" sz="3600" spc="-1" strike="noStrike">
                <a:solidFill>
                  <a:srgbClr val="666666"/>
                </a:solidFill>
                <a:latin typeface="Arial Black"/>
              </a:rPr>
              <a:t>P</a:t>
            </a:r>
            <a:r>
              <a:rPr b="1" lang="en-IN" sz="3600" spc="-1" strike="noStrike">
                <a:solidFill>
                  <a:srgbClr val="666666"/>
                </a:solidFill>
                <a:latin typeface="Arial Black"/>
              </a:rPr>
              <a:t>L</a:t>
            </a:r>
            <a:r>
              <a:rPr b="1" lang="en-IN" sz="3600" spc="-1" strike="noStrike">
                <a:solidFill>
                  <a:srgbClr val="666666"/>
                </a:solidFill>
                <a:latin typeface="Arial Black"/>
              </a:rPr>
              <a:t>E</a:t>
            </a:r>
            <a:r>
              <a:rPr b="1" lang="en-IN" sz="3600" spc="-1" strike="noStrike">
                <a:solidFill>
                  <a:srgbClr val="666666"/>
                </a:solidFill>
                <a:latin typeface="Arial Black"/>
              </a:rPr>
              <a:t> </a:t>
            </a:r>
            <a:r>
              <a:rPr b="1" lang="en-IN" sz="3600" spc="-1" strike="noStrike">
                <a:solidFill>
                  <a:srgbClr val="666666"/>
                </a:solidFill>
                <a:latin typeface="Arial Black"/>
              </a:rPr>
              <a:t>L</a:t>
            </a:r>
            <a:r>
              <a:rPr b="1" lang="en-IN" sz="3600" spc="-1" strike="noStrike">
                <a:solidFill>
                  <a:srgbClr val="666666"/>
                </a:solidFill>
                <a:latin typeface="Arial Black"/>
              </a:rPr>
              <a:t>I</a:t>
            </a:r>
            <a:r>
              <a:rPr b="1" lang="en-IN" sz="3600" spc="-1" strike="noStrike">
                <a:solidFill>
                  <a:srgbClr val="666666"/>
                </a:solidFill>
                <a:latin typeface="Arial Black"/>
              </a:rPr>
              <a:t>N</a:t>
            </a:r>
            <a:r>
              <a:rPr b="1" lang="en-IN" sz="3600" spc="-1" strike="noStrike">
                <a:solidFill>
                  <a:srgbClr val="666666"/>
                </a:solidFill>
                <a:latin typeface="Arial Black"/>
              </a:rPr>
              <a:t>E</a:t>
            </a:r>
            <a:r>
              <a:rPr b="1" lang="en-IN" sz="3600" spc="-1" strike="noStrike">
                <a:solidFill>
                  <a:srgbClr val="666666"/>
                </a:solidFill>
                <a:latin typeface="Arial Black"/>
              </a:rPr>
              <a:t>A</a:t>
            </a:r>
            <a:r>
              <a:rPr b="1" lang="en-IN" sz="3600" spc="-1" strike="noStrike">
                <a:solidFill>
                  <a:srgbClr val="666666"/>
                </a:solidFill>
                <a:latin typeface="Arial Black"/>
              </a:rPr>
              <a:t>R</a:t>
            </a:r>
            <a:r>
              <a:rPr b="1" lang="en-IN" sz="3600" spc="-1" strike="noStrike">
                <a:solidFill>
                  <a:srgbClr val="666666"/>
                </a:solidFill>
                <a:latin typeface="Arial Black"/>
              </a:rPr>
              <a:t> </a:t>
            </a:r>
            <a:r>
              <a:rPr b="1" lang="en-IN" sz="3600" spc="-1" strike="noStrike">
                <a:solidFill>
                  <a:srgbClr val="666666"/>
                </a:solidFill>
                <a:latin typeface="Arial Black"/>
              </a:rPr>
              <a:t>R</a:t>
            </a:r>
            <a:r>
              <a:rPr b="1" lang="en-IN" sz="3600" spc="-1" strike="noStrike">
                <a:solidFill>
                  <a:srgbClr val="666666"/>
                </a:solidFill>
                <a:latin typeface="Arial Black"/>
              </a:rPr>
              <a:t>E</a:t>
            </a:r>
            <a:r>
              <a:rPr b="1" lang="en-IN" sz="3600" spc="-1" strike="noStrike">
                <a:solidFill>
                  <a:srgbClr val="666666"/>
                </a:solidFill>
                <a:latin typeface="Arial Black"/>
              </a:rPr>
              <a:t>G</a:t>
            </a:r>
            <a:r>
              <a:rPr b="1" lang="en-IN" sz="3600" spc="-1" strike="noStrike">
                <a:solidFill>
                  <a:srgbClr val="666666"/>
                </a:solidFill>
                <a:latin typeface="Arial Black"/>
              </a:rPr>
              <a:t>R</a:t>
            </a:r>
            <a:r>
              <a:rPr b="1" lang="en-IN" sz="3600" spc="-1" strike="noStrike">
                <a:solidFill>
                  <a:srgbClr val="666666"/>
                </a:solidFill>
                <a:latin typeface="Arial Black"/>
              </a:rPr>
              <a:t>E</a:t>
            </a:r>
            <a:r>
              <a:rPr b="1" lang="en-IN" sz="3600" spc="-1" strike="noStrike">
                <a:solidFill>
                  <a:srgbClr val="666666"/>
                </a:solidFill>
                <a:latin typeface="Arial Black"/>
              </a:rPr>
              <a:t>S</a:t>
            </a:r>
            <a:r>
              <a:rPr b="1" lang="en-IN" sz="3600" spc="-1" strike="noStrike">
                <a:solidFill>
                  <a:srgbClr val="666666"/>
                </a:solidFill>
                <a:latin typeface="Arial Black"/>
              </a:rPr>
              <a:t>S</a:t>
            </a:r>
            <a:r>
              <a:rPr b="1" lang="en-IN" sz="3600" spc="-1" strike="noStrike">
                <a:solidFill>
                  <a:srgbClr val="666666"/>
                </a:solidFill>
                <a:latin typeface="Arial Black"/>
              </a:rPr>
              <a:t>I</a:t>
            </a:r>
            <a:r>
              <a:rPr b="1" lang="en-IN" sz="3600" spc="-1" strike="noStrike">
                <a:solidFill>
                  <a:srgbClr val="666666"/>
                </a:solidFill>
                <a:latin typeface="Arial Black"/>
              </a:rPr>
              <a:t>O</a:t>
            </a:r>
            <a:r>
              <a:rPr b="1" lang="en-IN" sz="3600" spc="-1" strike="noStrike">
                <a:solidFill>
                  <a:srgbClr val="666666"/>
                </a:solidFill>
                <a:latin typeface="Arial Black"/>
              </a:rPr>
              <a:t>N</a:t>
            </a:r>
            <a:r>
              <a:rPr b="1" lang="en-IN" sz="3600" spc="-1" strike="noStrike">
                <a:solidFill>
                  <a:srgbClr val="666666"/>
                </a:solidFill>
                <a:latin typeface="Arial Black"/>
              </a:rPr>
              <a:t> </a:t>
            </a:r>
            <a:r>
              <a:rPr b="1" lang="en-IN" sz="3600" spc="-1" strike="noStrike">
                <a:solidFill>
                  <a:srgbClr val="666666"/>
                </a:solidFill>
                <a:latin typeface="Arial Black"/>
              </a:rPr>
              <a:t>-</a:t>
            </a:r>
            <a:r>
              <a:rPr b="1" lang="en-IN" sz="3600" spc="-1" strike="noStrike">
                <a:solidFill>
                  <a:srgbClr val="666666"/>
                </a:solidFill>
                <a:latin typeface="Arial Black"/>
              </a:rPr>
              <a:t> </a:t>
            </a:r>
            <a:r>
              <a:rPr b="1" lang="en-IN" sz="3600" spc="-1" strike="noStrike">
                <a:solidFill>
                  <a:srgbClr val="666666"/>
                </a:solidFill>
                <a:latin typeface="Arial Black"/>
              </a:rPr>
              <a:t>D</a:t>
            </a:r>
            <a:r>
              <a:rPr b="1" lang="en-IN" sz="3600" spc="-1" strike="noStrike">
                <a:solidFill>
                  <a:srgbClr val="666666"/>
                </a:solidFill>
                <a:latin typeface="Arial Black"/>
              </a:rPr>
              <a:t>A</a:t>
            </a:r>
            <a:r>
              <a:rPr b="1" lang="en-IN" sz="3600" spc="-1" strike="noStrike">
                <a:solidFill>
                  <a:srgbClr val="666666"/>
                </a:solidFill>
                <a:latin typeface="Arial Black"/>
              </a:rPr>
              <a:t>T</a:t>
            </a:r>
            <a:r>
              <a:rPr b="1" lang="en-IN" sz="3600" spc="-1" strike="noStrike">
                <a:solidFill>
                  <a:srgbClr val="666666"/>
                </a:solidFill>
                <a:latin typeface="Arial Black"/>
              </a:rPr>
              <a:t>A</a:t>
            </a:r>
            <a:r>
              <a:rPr b="1" lang="en-IN" sz="3600" spc="-1" strike="noStrike">
                <a:solidFill>
                  <a:srgbClr val="666666"/>
                </a:solidFill>
                <a:latin typeface="Arial Black"/>
              </a:rPr>
              <a:t>S</a:t>
            </a:r>
            <a:r>
              <a:rPr b="1" lang="en-IN" sz="3600" spc="-1" strike="noStrike">
                <a:solidFill>
                  <a:srgbClr val="666666"/>
                </a:solidFill>
                <a:latin typeface="Arial Black"/>
              </a:rPr>
              <a:t>E</a:t>
            </a:r>
            <a:r>
              <a:rPr b="1" lang="en-IN" sz="3600" spc="-1" strike="noStrike">
                <a:solidFill>
                  <a:srgbClr val="666666"/>
                </a:solidFill>
                <a:latin typeface="Arial Black"/>
              </a:rPr>
              <a:t>T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2016000" y="2304000"/>
            <a:ext cx="6552000" cy="30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Arial"/>
                <a:ea typeface="Noto Sans CJK SC Regular"/>
                <a:hlinkClick r:id="rId1"/>
              </a:rPr>
              <a:t>https://archive.ics.uci.edu/ml/datasets/Computer+Hardware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1032</TotalTime>
  <Application>LibreOffice/6.0.3.2$Linux_X86_64 LibreOffice_project/00m0$Build-2</Application>
  <Words>683</Words>
  <Paragraphs>101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2018-03-22T15:47:44Z</dcterms:created>
  <dc:creator>Santosh Gadde</dc:creator>
  <dc:description/>
  <dc:language>en-IN</dc:language>
  <cp:lastModifiedBy/>
  <dcterms:modified xsi:type="dcterms:W3CDTF">2018-07-27T10:24:10Z</dcterms:modified>
  <cp:revision>43</cp:revision>
  <dc:subject/>
  <dc:title>Shaping Your Future with Data Science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