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6320" cy="6918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6680" cy="115848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880" y="5835240"/>
            <a:ext cx="2692440" cy="9075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79160" cy="10044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195960"/>
            <a:ext cx="12189600" cy="65844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43" descr=""/>
          <p:cNvPicPr/>
          <p:nvPr/>
        </p:nvPicPr>
        <p:blipFill>
          <a:blip r:embed="rId2"/>
          <a:stretch/>
        </p:blipFill>
        <p:spPr>
          <a:xfrm>
            <a:off x="10564560" y="6290280"/>
            <a:ext cx="1346400" cy="45288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20200" y="1182960"/>
            <a:ext cx="327960" cy="7308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195960"/>
            <a:ext cx="12191040" cy="66096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8920" cy="4554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520200" y="1182960"/>
            <a:ext cx="330480" cy="7560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bike+sharing+dataset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3680" y="2802240"/>
            <a:ext cx="517896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Arial Black"/>
                <a:ea typeface="Playfair Display"/>
              </a:rPr>
              <a:t>LOGISTIC REGRESSION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3680" y="4252680"/>
            <a:ext cx="76334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88000"/>
            <a:ext cx="10438200" cy="7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ONE VS REST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48000" y="1512000"/>
            <a:ext cx="950220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each class, a binary classification problem – whether it belongs to thec class or not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119960" y="2736000"/>
            <a:ext cx="3198240" cy="219816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616000" y="2016000"/>
            <a:ext cx="2302200" cy="718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IsRect?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Line 4"/>
          <p:cNvSpPr/>
          <p:nvPr/>
        </p:nvSpPr>
        <p:spPr>
          <a:xfrm flipH="1">
            <a:off x="5904000" y="2736000"/>
            <a:ext cx="1008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5"/>
          <p:cNvSpPr/>
          <p:nvPr/>
        </p:nvSpPr>
        <p:spPr>
          <a:xfrm>
            <a:off x="6912000" y="2736000"/>
            <a:ext cx="1296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9504000" y="1800720"/>
            <a:ext cx="2446200" cy="93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IsEllipse?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Line 7"/>
          <p:cNvSpPr/>
          <p:nvPr/>
        </p:nvSpPr>
        <p:spPr>
          <a:xfrm flipH="1">
            <a:off x="9432000" y="2736000"/>
            <a:ext cx="1008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8"/>
          <p:cNvSpPr/>
          <p:nvPr/>
        </p:nvSpPr>
        <p:spPr>
          <a:xfrm>
            <a:off x="10440000" y="2736000"/>
            <a:ext cx="1296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9"/>
          <p:cNvSpPr/>
          <p:nvPr/>
        </p:nvSpPr>
        <p:spPr>
          <a:xfrm>
            <a:off x="9288720" y="4032720"/>
            <a:ext cx="2302200" cy="57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IsTriangle?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5328000" y="2808000"/>
            <a:ext cx="790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7776000" y="2736000"/>
            <a:ext cx="1078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6840000" y="4392000"/>
            <a:ext cx="550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3"/>
          <p:cNvSpPr/>
          <p:nvPr/>
        </p:nvSpPr>
        <p:spPr>
          <a:xfrm>
            <a:off x="9288000" y="4464000"/>
            <a:ext cx="470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4"/>
          <p:cNvSpPr/>
          <p:nvPr/>
        </p:nvSpPr>
        <p:spPr>
          <a:xfrm>
            <a:off x="4968000" y="3456000"/>
            <a:ext cx="1438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6480000" y="5184000"/>
            <a:ext cx="1222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"/>
          <p:cNvSpPr/>
          <p:nvPr/>
        </p:nvSpPr>
        <p:spPr>
          <a:xfrm>
            <a:off x="8208000" y="5616000"/>
            <a:ext cx="790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8856000" y="35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9288000" y="2749320"/>
            <a:ext cx="552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11408040" y="2821320"/>
            <a:ext cx="4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Line 20"/>
          <p:cNvSpPr/>
          <p:nvPr/>
        </p:nvSpPr>
        <p:spPr>
          <a:xfrm flipH="1">
            <a:off x="9216000" y="4608000"/>
            <a:ext cx="1008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1"/>
          <p:cNvSpPr/>
          <p:nvPr/>
        </p:nvSpPr>
        <p:spPr>
          <a:xfrm>
            <a:off x="10224000" y="4608000"/>
            <a:ext cx="129600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2"/>
          <p:cNvSpPr/>
          <p:nvPr/>
        </p:nvSpPr>
        <p:spPr>
          <a:xfrm>
            <a:off x="8784000" y="4608000"/>
            <a:ext cx="552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11408040" y="4693320"/>
            <a:ext cx="4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Line 24"/>
          <p:cNvSpPr/>
          <p:nvPr/>
        </p:nvSpPr>
        <p:spPr>
          <a:xfrm>
            <a:off x="2232000" y="2808000"/>
            <a:ext cx="1728000" cy="19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5"/>
          <p:cNvSpPr/>
          <p:nvPr/>
        </p:nvSpPr>
        <p:spPr>
          <a:xfrm flipH="1">
            <a:off x="1440000" y="2880000"/>
            <a:ext cx="1800000" cy="18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32000" y="216000"/>
            <a:ext cx="10438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"/>
                <a:ea typeface="DejaVu Sans"/>
              </a:rPr>
              <a:t>MULTINOMIAL LOGISTIC REGRESSION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92000" y="1584000"/>
            <a:ext cx="9358200" cy="15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when the dependent variable is nominal with more than 2 levels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Nominal – variable with no intrinsic ordering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a multinomial logit model you impose the constraint that all the predicted probabilities add up to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8000" y="432000"/>
            <a:ext cx="1087020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666666"/>
                </a:solidFill>
                <a:latin typeface="Arial Black"/>
                <a:ea typeface="DejaVu Sans"/>
              </a:rPr>
              <a:t>Evaluating Performance of a Logistic Regression Model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64000" y="1656000"/>
            <a:ext cx="88527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AIC (Akaike Information Criteria)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 Deviance and Residual Deviance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Confusion Matrix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ROC Curve (Receiver Operating Characteristic Curve)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6660000" y="4176000"/>
          <a:ext cx="5075280" cy="13906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477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PREDICTED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776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PASS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FAIL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 rowSpan="2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ACTUAL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PASS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FAIL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FP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15440" y="585360"/>
            <a:ext cx="57956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2670" spc="-1" strike="noStrike">
                <a:solidFill>
                  <a:srgbClr val="666666"/>
                </a:solidFill>
                <a:latin typeface="Playfair Display"/>
                <a:ea typeface="Playfair Display"/>
              </a:rPr>
              <a:t>BIKE SHARING DATASET</a:t>
            </a:r>
            <a:endParaRPr b="0" lang="en-IN" sz="267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61320" y="1792800"/>
            <a:ext cx="9661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https://archive.ics.uci.edu/ml/datasets/bike+sharing+dataset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4160" y="258840"/>
            <a:ext cx="10781640" cy="7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STEPS TO IMPLEMENT LOGISTIC REGRESSION IN PYTHON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54160" y="138852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Import the necessary libraries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data set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Select predictor and target variables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Split the data into train and test data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Fit the model to the data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model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15440" y="383400"/>
            <a:ext cx="57956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3600" spc="-1" strike="noStrike" cap="small">
                <a:solidFill>
                  <a:srgbClr val="808080"/>
                </a:solidFill>
                <a:latin typeface="Arial Black"/>
                <a:ea typeface="Playfair Display"/>
              </a:rPr>
              <a:t>Regression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15440" y="1486800"/>
            <a:ext cx="11288160" cy="28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2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 analysis investigates relationship between dependent (target) and independent variable(s) (predictor).</a:t>
            </a:r>
            <a:endParaRPr b="0" lang="en-IN" sz="2000" spc="-1" strike="noStrike">
              <a:latin typeface="Arial"/>
            </a:endParaRPr>
          </a:p>
          <a:p>
            <a:pPr marL="285840" indent="-2822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Used for forecasting, time series modelling and finding causal relationships between variables.</a:t>
            </a:r>
            <a:endParaRPr b="0" lang="en-IN" sz="2000" spc="-1" strike="noStrike">
              <a:latin typeface="Arial"/>
            </a:endParaRPr>
          </a:p>
          <a:p>
            <a:pPr marL="285840" indent="-2822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Determines significant relationships between independent and dependent variables.</a:t>
            </a:r>
            <a:endParaRPr b="0" lang="en-IN" sz="2000" spc="-1" strike="noStrike">
              <a:latin typeface="Arial"/>
            </a:endParaRPr>
          </a:p>
          <a:p>
            <a:pPr marL="285840" indent="-2822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Determines strength of impact of multiple independent variables on dependent variables.</a:t>
            </a:r>
            <a:endParaRPr b="0" lang="en-IN" sz="2000" spc="-1" strike="noStrike">
              <a:latin typeface="Arial"/>
            </a:endParaRPr>
          </a:p>
          <a:p>
            <a:pPr marL="285840" indent="-2822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find relationships between variables measured at different scales.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6000" y="216000"/>
            <a:ext cx="604584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CLASSIFICATION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96000" y="1296000"/>
            <a:ext cx="1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76000" y="1584000"/>
            <a:ext cx="1115784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Classification in Machine Learning is a technique of learning where a particular instance is mapped to one of many labels. </a:t>
            </a:r>
            <a:endParaRPr b="0" lang="en-IN" sz="2000" spc="-1" strike="noStrike">
              <a:latin typeface="Arial"/>
            </a:endParaRPr>
          </a:p>
          <a:p>
            <a:pPr marL="216000" indent="-21384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machine learns patterns from data in such a way that the learned representation successfully maps the original dimension to the suggested label/class without any more intervention from a human expert.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32000" y="432000"/>
            <a:ext cx="89247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GENERALIZED LINEAR MODEL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57440" y="1165680"/>
            <a:ext cx="8996760" cy="48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Generalizes linear regression by allowing response variable to be related to the linear model via a link function.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When the response variable has a normal distribution, a constant change in predictor also causes a constant change in response variables.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 not suitable when the above assumption is not true, or even in the case of a bernoulli variable which takes one of two values.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GLM has 3 elements: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1) A probability distribution from the exponential family.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2) A linear predictor.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3) A link function.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960000" y="4968000"/>
            <a:ext cx="345420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iberation Mono;Courier New;DejaVu Sans Mono"/>
                <a:ea typeface="DejaVu Sans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latin typeface="Liberation Mono;Courier New;DejaVu Sans Mono"/>
                <a:ea typeface="DejaVu Sans"/>
              </a:rPr>
              <a:t>g(E(y)) = α + βx1 + γx2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6000" y="360000"/>
            <a:ext cx="71247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LOGIT FUNCTION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08000" y="1728000"/>
            <a:ext cx="3453840" cy="24634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400000" y="1440000"/>
            <a:ext cx="6548760" cy="26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the variable represents probability p, it gives the log   odds or the logarithm of the odds, given as p / (1 – p)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Odds – probability of success / probability of failure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probability that party A has 20% chance of winning, its odds ratio is 0.20 / 0.80 = 0.25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Inverse of logistic function.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92000" y="4824000"/>
            <a:ext cx="4246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Logistic function: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240000" y="4824000"/>
            <a:ext cx="266220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Logit function: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9" name="Formula 5"/>
              <p:cNvSpPr txBox="1"/>
              <p:nvPr/>
            </p:nvSpPr>
            <p:spPr>
              <a:xfrm>
                <a:off x="1152000" y="5364720"/>
                <a:ext cx="717840" cy="357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x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1</m:t>
                            </m:r>
                            <m:r>
                              <m:t xml:space="preserve">+</m:t>
                            </m:r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r>
                                  <m:t xml:space="preserve">x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Formula 6"/>
              <p:cNvSpPr txBox="1"/>
              <p:nvPr/>
            </p:nvSpPr>
            <p:spPr>
              <a:xfrm>
                <a:off x="3528000" y="5400000"/>
                <a:ext cx="970200" cy="18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log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fPr>
                            <m:type m:val="lin"/>
                          </m:fPr>
                          <m:num>
                            <m:r>
                              <m:t xml:space="preserve">p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–</m:t>
                                </m:r>
                                <m:r>
                                  <m:t xml:space="preserve">p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76000" y="360000"/>
            <a:ext cx="10076760" cy="13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BINARY LOGISTIC REGRESSION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8000" y="1739880"/>
            <a:ext cx="11156760" cy="25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Two possible outcomes – 0 and 1.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Estimates parameters of a logit model.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Log-odds of an event occuring is a linear combination of predictor or independent variables.</a:t>
            </a:r>
            <a:endParaRPr b="0" lang="en-IN" sz="20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scenarios – whether someone will get sick, whether a political party will win in an election, etc.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3" name="Formula 3"/>
              <p:cNvSpPr txBox="1"/>
              <p:nvPr/>
            </p:nvSpPr>
            <p:spPr>
              <a:xfrm>
                <a:off x="2664000" y="3732120"/>
                <a:ext cx="2403720" cy="296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</m:t>
                            </m:r>
                          </m:num>
                          <m:den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p</m:t>
                            </m:r>
                          </m:den>
                        </m:f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B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...</m:t>
                    </m:r>
                    <m:r>
                      <m:t xml:space="preserve">.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4" name="CustomShape 4"/>
          <p:cNvSpPr/>
          <p:nvPr/>
        </p:nvSpPr>
        <p:spPr>
          <a:xfrm>
            <a:off x="936000" y="4095000"/>
            <a:ext cx="928476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 – probability of response variable being 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 – p -probabiliy of response variable being 0.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4000" y="288000"/>
            <a:ext cx="11157840" cy="6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 cap="small">
                <a:solidFill>
                  <a:srgbClr val="808080"/>
                </a:solidFill>
                <a:latin typeface="Calibri Light"/>
                <a:ea typeface="Playfair Display"/>
              </a:rPr>
              <a:t>ASSUMPTIONS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1584000"/>
            <a:ext cx="10797840" cy="12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2131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regression requires dependent variable to be binary.</a:t>
            </a:r>
            <a:endParaRPr b="0" lang="en-IN" sz="1800" spc="-1" strike="noStrike">
              <a:latin typeface="Arial"/>
            </a:endParaRPr>
          </a:p>
          <a:p>
            <a:pPr marL="360000" indent="-2131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dependent variable need not be normal.</a:t>
            </a:r>
            <a:endParaRPr b="0" lang="en-IN" sz="1800" spc="-1" strike="noStrike">
              <a:latin typeface="Arial"/>
            </a:endParaRPr>
          </a:p>
          <a:p>
            <a:pPr marL="360000" indent="-2131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size should be sufficient – atleast 50 records per predictor.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9861840" cy="73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MAXIMUM LIKELIHOOD ESTIMATE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8000" y="1584000"/>
            <a:ext cx="11086200" cy="18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 of estimating the parameters of a statistical model, given some observations.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likelihood of observing the samples, given that the samples are drawn from a given distribution with certain parameters is maximized.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MLE is to maximize L = f(x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x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x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....x</a:t>
            </a:r>
            <a:r>
              <a:rPr b="0" lang="en-IN" sz="1800" spc="-1" strike="noStrike" baseline="-10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θ)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 sequence of MLEs on increasing number of observations will converge to the true values of the population.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32000" y="360000"/>
            <a:ext cx="105087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  <a:ea typeface="DejaVu Sans"/>
              </a:rPr>
              <a:t>MULTI-CLASS LOGISTIC REGRESSION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92000" y="1584000"/>
            <a:ext cx="10364760" cy="24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Generalizes logistic regression to multi-class problems.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– Which course will a student choose given grades, interests?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party will win, given demographics of people voting?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blood group does an individual have, given the results of diagnostic tests?</a:t>
            </a:r>
            <a:endParaRPr b="0" lang="en-IN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Assumption – Independence of Irrelevant Alternatives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2018-07-23T06:24:10Z</dcterms:created>
  <dc:creator>Aeon</dc:creator>
  <dc:description/>
  <dc:language>en-IN</dc:language>
  <cp:lastModifiedBy/>
  <dcterms:modified xsi:type="dcterms:W3CDTF">2018-07-27T14:34:06Z</dcterms:modified>
  <cp:revision>44</cp:revision>
  <dc:subject/>
  <dc:title>LOGISTIC REGRESSION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