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8.jpeg" ContentType="image/jpeg"/>
  <Override PartName="/ppt/media/image9.png" ContentType="image/png"/>
  <Override PartName="/ppt/media/image7.jpeg" ContentType="image/jpeg"/>
  <Override PartName="/ppt/media/image2.jpeg" ContentType="image/jpe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3440" cy="69166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68760" y="5709960"/>
            <a:ext cx="123138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29" descr=""/>
          <p:cNvPicPr/>
          <p:nvPr/>
        </p:nvPicPr>
        <p:blipFill>
          <a:blip r:embed="rId3"/>
          <a:stretch/>
        </p:blipFill>
        <p:spPr>
          <a:xfrm>
            <a:off x="9218160" y="5835240"/>
            <a:ext cx="2690280" cy="9057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591120" y="3969000"/>
            <a:ext cx="477360" cy="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195960"/>
            <a:ext cx="121867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43" descr=""/>
          <p:cNvPicPr/>
          <p:nvPr/>
        </p:nvPicPr>
        <p:blipFill>
          <a:blip r:embed="rId2"/>
          <a:stretch/>
        </p:blipFill>
        <p:spPr>
          <a:xfrm>
            <a:off x="10563840" y="6290280"/>
            <a:ext cx="1344600" cy="45108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20200" y="1182960"/>
            <a:ext cx="326160" cy="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3680" y="2802240"/>
            <a:ext cx="5176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  <a:ea typeface="Playfair Display"/>
              </a:rPr>
              <a:t>METRICS TO EVALUATE ALGORITHM PERFORMANCE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63680" y="4252680"/>
            <a:ext cx="763092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Roboto"/>
              </a:rPr>
              <a:t>P : 080 4928 5000     |     E : enquiry@acadgild.com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132"/>
              </a:spcBef>
              <a:spcAft>
                <a:spcPts val="2132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5440" y="383400"/>
            <a:ext cx="8655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3200" spc="-1" strike="noStrike" cap="small">
                <a:solidFill>
                  <a:srgbClr val="ed1c24"/>
                </a:solidFill>
                <a:latin typeface="Times New Roman"/>
                <a:ea typeface="Playfair Display"/>
              </a:rPr>
              <a:t>ClaSSIFICATION METRICS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15440" y="1486800"/>
            <a:ext cx="1128528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4000" y="1728000"/>
            <a:ext cx="8925840" cy="27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Accuracy</a:t>
            </a:r>
            <a:endParaRPr b="0" lang="en-IN" sz="1800" spc="-1" strike="noStrike">
              <a:latin typeface="Arial"/>
            </a:endParaRPr>
          </a:p>
          <a:p>
            <a:pPr marL="216000" indent="-2138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Area under the ROC curve</a:t>
            </a:r>
            <a:endParaRPr b="0" lang="en-IN" sz="1800" spc="-1" strike="noStrike">
              <a:latin typeface="Arial"/>
            </a:endParaRPr>
          </a:p>
          <a:p>
            <a:pPr marL="216000" indent="-2138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Confusion Matrix</a:t>
            </a:r>
            <a:endParaRPr b="0" lang="en-IN" sz="1800" spc="-1" strike="noStrike">
              <a:latin typeface="Arial"/>
            </a:endParaRPr>
          </a:p>
          <a:p>
            <a:pPr marL="216000" indent="-2138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04000" y="1728000"/>
            <a:ext cx="10294200" cy="359820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89" name="Formula 5"/>
              <p:cNvSpPr txBox="1"/>
              <p:nvPr/>
            </p:nvSpPr>
            <p:spPr>
              <a:xfrm>
                <a:off x="5753160" y="933480"/>
                <a:ext cx="718560" cy="3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504000"/>
            <a:ext cx="7918920" cy="538920"/>
          </a:xfrm>
          <a:prstGeom prst="rect">
            <a:avLst/>
          </a:prstGeom>
          <a:noFill/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CONFUSION MATRIX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92000" y="1224000"/>
            <a:ext cx="10294920" cy="4263120"/>
          </a:xfrm>
          <a:prstGeom prst="rect">
            <a:avLst/>
          </a:prstGeom>
          <a:noFill/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Row – Instance of predicted class.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Column – Instance of actual class. 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76000" y="1224000"/>
            <a:ext cx="11231280" cy="4895280"/>
          </a:xfrm>
          <a:prstGeom prst="rect">
            <a:avLst/>
          </a:prstGeom>
          <a:noFill/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04000" y="3024000"/>
            <a:ext cx="4257360" cy="1628280"/>
          </a:xfrm>
          <a:prstGeom prst="rect">
            <a:avLst/>
          </a:prstGeom>
          <a:ln w="720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08000" y="432000"/>
            <a:ext cx="5830920" cy="538920"/>
          </a:xfrm>
          <a:prstGeom prst="rect">
            <a:avLst/>
          </a:prstGeom>
          <a:noFill/>
          <a:ln w="10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080000" y="1440000"/>
            <a:ext cx="9286920" cy="2745360"/>
          </a:xfrm>
          <a:prstGeom prst="rect">
            <a:avLst/>
          </a:prstGeom>
          <a:noFill/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Sensitivity – True Positive Rate – recall – proportion of actual positives that are identified as such.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Specificity – True Negative Rate – proportion of actual negatives that are identified as such.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92000" y="1080000"/>
            <a:ext cx="10438920" cy="4606920"/>
          </a:xfrm>
          <a:prstGeom prst="rect">
            <a:avLst/>
          </a:prstGeom>
          <a:noFill/>
          <a:ln w="108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727600" y="1958760"/>
            <a:ext cx="2552400" cy="1209240"/>
          </a:xfrm>
          <a:prstGeom prst="rect">
            <a:avLst/>
          </a:prstGeom>
          <a:ln w="72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073560" y="3747960"/>
            <a:ext cx="1990440" cy="1076040"/>
          </a:xfrm>
          <a:prstGeom prst="rect">
            <a:avLst/>
          </a:prstGeom>
          <a:ln w="720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504000"/>
            <a:ext cx="10728000" cy="5688000"/>
          </a:xfrm>
          <a:prstGeom prst="rect">
            <a:avLst/>
          </a:prstGeom>
          <a:noFill/>
          <a:ln w="72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936000" y="559800"/>
            <a:ext cx="10368000" cy="5488200"/>
          </a:xfrm>
          <a:prstGeom prst="rect">
            <a:avLst/>
          </a:prstGeom>
          <a:noFill/>
          <a:ln w="720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Precision – Positive Predictive Power (PPV)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Proportion of positive identifications that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are correct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Negative Predictive Power (NPV)</a:t>
            </a: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Accuracy – Proportion of records correctly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                    </a:t>
            </a:r>
            <a:r>
              <a:rPr b="0" lang="en-IN" sz="1800" spc="-1" strike="noStrike">
                <a:latin typeface="Times New Roman"/>
              </a:rPr>
              <a:t>classified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00000" y="648000"/>
            <a:ext cx="1990440" cy="1076040"/>
          </a:xfrm>
          <a:prstGeom prst="rect">
            <a:avLst/>
          </a:prstGeom>
          <a:ln w="720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993560" y="2304000"/>
            <a:ext cx="1990440" cy="1076040"/>
          </a:xfrm>
          <a:prstGeom prst="rect">
            <a:avLst/>
          </a:prstGeom>
          <a:ln w="7200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5616000" y="3816000"/>
            <a:ext cx="2914200" cy="1533240"/>
          </a:xfrm>
          <a:prstGeom prst="rect">
            <a:avLst/>
          </a:prstGeom>
          <a:ln w="720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432000"/>
            <a:ext cx="11232000" cy="5688000"/>
          </a:xfrm>
          <a:prstGeom prst="rect">
            <a:avLst/>
          </a:prstGeom>
          <a:noFill/>
          <a:ln w="72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720000" y="576000"/>
            <a:ext cx="10800000" cy="2368080"/>
          </a:xfrm>
          <a:prstGeom prst="rect">
            <a:avLst/>
          </a:prstGeom>
          <a:noFill/>
          <a:ln w="72000"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Times New Roman"/>
              </a:rPr>
              <a:t>ROC – Receiver Operating Characteristic Curve graphically represents the trade-off between the True Positive Rate or Recall and the False Positive Rate or Fallout.</a:t>
            </a:r>
            <a:endParaRPr b="0" lang="en-IN" sz="1800" spc="-1" strike="noStrike">
              <a:latin typeface="Times New Roman"/>
            </a:endParaRPr>
          </a:p>
          <a:p>
            <a:endParaRPr b="0" lang="en-IN" sz="1800" spc="-1" strike="noStrike">
              <a:latin typeface="Times New Roman"/>
            </a:endParaRPr>
          </a:p>
          <a:p>
            <a:r>
              <a:rPr b="0" lang="en-IN" sz="1800" spc="-1" strike="noStrike">
                <a:latin typeface="Times New Roman"/>
              </a:rPr>
              <a:t>TPR – Sensitivity</a:t>
            </a:r>
            <a:endParaRPr b="0" lang="en-IN" sz="1800" spc="-1" strike="noStrike">
              <a:latin typeface="Times New Roman"/>
            </a:endParaRPr>
          </a:p>
          <a:p>
            <a:r>
              <a:rPr b="0" lang="en-IN" sz="1800" spc="-1" strike="noStrike">
                <a:latin typeface="Times New Roman"/>
              </a:rPr>
              <a:t>FPR – (1 – Specificity) </a:t>
            </a:r>
            <a:endParaRPr b="0" lang="en-IN" sz="1800" spc="-1" strike="noStrike">
              <a:latin typeface="Times New Roman"/>
            </a:endParaRPr>
          </a:p>
          <a:p>
            <a:endParaRPr b="0" lang="en-IN" sz="1800" spc="-1" strike="noStrike">
              <a:latin typeface="Times New Roman"/>
            </a:endParaRPr>
          </a:p>
          <a:p>
            <a:r>
              <a:rPr b="0" lang="en-IN" sz="1800" spc="-1" strike="noStrike">
                <a:latin typeface="Times New Roman"/>
              </a:rPr>
              <a:t> </a:t>
            </a:r>
            <a:endParaRPr b="0" lang="en-IN" sz="1800" spc="-1" strike="noStrike">
              <a:latin typeface="Times New Roman"/>
            </a:endParaRPr>
          </a:p>
          <a:p>
            <a:endParaRPr b="0" lang="en-IN" sz="1800" spc="-1" strike="noStrike">
              <a:latin typeface="Times New Roman"/>
            </a:endParaRPr>
          </a:p>
          <a:p>
            <a:endParaRPr b="0" lang="en-IN" sz="1800" spc="-1" strike="noStrike"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240000" y="1944000"/>
            <a:ext cx="5019480" cy="3600000"/>
          </a:xfrm>
          <a:prstGeom prst="rect">
            <a:avLst/>
          </a:prstGeom>
          <a:ln w="72000">
            <a:noFill/>
          </a:ln>
        </p:spPr>
      </p:pic>
      <p:sp>
        <p:nvSpPr>
          <p:cNvPr id="107" name="Line 3"/>
          <p:cNvSpPr/>
          <p:nvPr/>
        </p:nvSpPr>
        <p:spPr>
          <a:xfrm flipV="1">
            <a:off x="4366080" y="2800440"/>
            <a:ext cx="2808000" cy="208800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2000" y="432000"/>
            <a:ext cx="10872000" cy="6048000"/>
          </a:xfrm>
          <a:prstGeom prst="rect">
            <a:avLst/>
          </a:prstGeom>
          <a:noFill/>
          <a:ln w="72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72000" y="1800000"/>
            <a:ext cx="3657240" cy="2800080"/>
          </a:xfrm>
          <a:prstGeom prst="rect">
            <a:avLst/>
          </a:prstGeom>
          <a:ln w="7200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6552000" y="1152000"/>
            <a:ext cx="3752640" cy="1780920"/>
          </a:xfrm>
          <a:prstGeom prst="rect">
            <a:avLst/>
          </a:prstGeom>
          <a:ln w="720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81080" y="1636920"/>
            <a:ext cx="6573240" cy="16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90000"/>
              </a:lnSpc>
            </a:pPr>
            <a:r>
              <a:rPr b="1" lang="en-IN" sz="6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THANK YOU</a:t>
            </a:r>
            <a:endParaRPr b="0" lang="en-IN" sz="6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Application>LibreOffice/6.0.3.2$Linux_X86_64 LibreOffice_project/00m0$Build-2</Application>
  <Words>683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2018-03-22T15:47:44Z</dcterms:created>
  <dc:creator>Santosh Gadde</dc:creator>
  <dc:description/>
  <dc:language>en-IN</dc:language>
  <cp:lastModifiedBy/>
  <dcterms:modified xsi:type="dcterms:W3CDTF">2018-08-31T22:29:35Z</dcterms:modified>
  <cp:revision>145</cp:revision>
  <dc:subject/>
  <dc:title>Shaping Your Future with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