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8.png" ContentType="image/png"/>
  <Override PartName="/ppt/media/image7.jpeg" ContentType="image/jpeg"/>
  <Override PartName="/ppt/media/image2.jpeg" ContentType="image/jpeg"/>
  <Override PartName="/ppt/media/image1.png" ContentType="image/png"/>
  <Override PartName="/ppt/media/image3.jpeg" ContentType="image/jpeg"/>
  <Override PartName="/ppt/media/image4.jpeg" ContentType="image/jpeg"/>
  <Override PartName="/ppt/media/image5.jpeg" ContentType="image/jpe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5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7"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0"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Shape 27" descr=""/>
          <p:cNvPicPr/>
          <p:nvPr/>
        </p:nvPicPr>
        <p:blipFill>
          <a:blip r:embed="rId2"/>
          <a:srcRect l="0" t="0" r="0" b="16243"/>
          <a:stretch/>
        </p:blipFill>
        <p:spPr>
          <a:xfrm>
            <a:off x="-68760" y="-64080"/>
            <a:ext cx="12313800" cy="6917040"/>
          </a:xfrm>
          <a:prstGeom prst="rect">
            <a:avLst/>
          </a:prstGeom>
          <a:ln>
            <a:noFill/>
          </a:ln>
        </p:spPr>
      </p:pic>
      <p:sp>
        <p:nvSpPr>
          <p:cNvPr id="1" name="CustomShape 1"/>
          <p:cNvSpPr/>
          <p:nvPr/>
        </p:nvSpPr>
        <p:spPr>
          <a:xfrm>
            <a:off x="-68760" y="5709960"/>
            <a:ext cx="12314160" cy="1157040"/>
          </a:xfrm>
          <a:prstGeom prst="rect">
            <a:avLst/>
          </a:prstGeom>
          <a:noFill/>
          <a:ln>
            <a:noFill/>
          </a:ln>
        </p:spPr>
        <p:style>
          <a:lnRef idx="0"/>
          <a:fillRef idx="0"/>
          <a:effectRef idx="0"/>
          <a:fontRef idx="minor"/>
        </p:style>
      </p:sp>
      <p:pic>
        <p:nvPicPr>
          <p:cNvPr id="2" name="Shape 29" descr=""/>
          <p:cNvPicPr/>
          <p:nvPr/>
        </p:nvPicPr>
        <p:blipFill>
          <a:blip r:embed="rId3"/>
          <a:stretch/>
        </p:blipFill>
        <p:spPr>
          <a:xfrm>
            <a:off x="9218160" y="5835240"/>
            <a:ext cx="2690640" cy="906120"/>
          </a:xfrm>
          <a:prstGeom prst="rect">
            <a:avLst/>
          </a:prstGeom>
          <a:ln>
            <a:noFill/>
          </a:ln>
        </p:spPr>
      </p:pic>
      <p:sp>
        <p:nvSpPr>
          <p:cNvPr id="3" name="CustomShape 2"/>
          <p:cNvSpPr/>
          <p:nvPr/>
        </p:nvSpPr>
        <p:spPr>
          <a:xfrm>
            <a:off x="591120" y="3969000"/>
            <a:ext cx="477720" cy="99000"/>
          </a:xfrm>
          <a:prstGeom prst="rect">
            <a:avLst/>
          </a:prstGeom>
          <a:noFill/>
          <a:ln>
            <a:noFill/>
          </a:ln>
        </p:spPr>
        <p:style>
          <a:lnRef idx="0"/>
          <a:fillRef idx="0"/>
          <a:effectRef idx="0"/>
          <a:fontRef idx="minor"/>
        </p:style>
      </p:sp>
      <p:sp>
        <p:nvSpPr>
          <p:cNvPr id="4" name="PlaceHolder 3"/>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5"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0" y="6195960"/>
            <a:ext cx="12187080" cy="657000"/>
          </a:xfrm>
          <a:prstGeom prst="rect">
            <a:avLst/>
          </a:prstGeom>
          <a:noFill/>
          <a:ln>
            <a:noFill/>
          </a:ln>
        </p:spPr>
        <p:style>
          <a:lnRef idx="0"/>
          <a:fillRef idx="0"/>
          <a:effectRef idx="0"/>
          <a:fontRef idx="minor"/>
        </p:style>
      </p:sp>
      <p:pic>
        <p:nvPicPr>
          <p:cNvPr id="43" name="Shape 43" descr=""/>
          <p:cNvPicPr/>
          <p:nvPr/>
        </p:nvPicPr>
        <p:blipFill>
          <a:blip r:embed="rId2"/>
          <a:stretch/>
        </p:blipFill>
        <p:spPr>
          <a:xfrm>
            <a:off x="10563840" y="6290280"/>
            <a:ext cx="1344960" cy="451440"/>
          </a:xfrm>
          <a:prstGeom prst="rect">
            <a:avLst/>
          </a:prstGeom>
          <a:ln>
            <a:noFill/>
          </a:ln>
        </p:spPr>
      </p:pic>
      <p:sp>
        <p:nvSpPr>
          <p:cNvPr id="44" name="CustomShape 2"/>
          <p:cNvSpPr/>
          <p:nvPr/>
        </p:nvSpPr>
        <p:spPr>
          <a:xfrm>
            <a:off x="520200" y="1182960"/>
            <a:ext cx="326520" cy="71640"/>
          </a:xfrm>
          <a:prstGeom prst="rect">
            <a:avLst/>
          </a:prstGeom>
          <a:noFill/>
          <a:ln>
            <a:noFill/>
          </a:ln>
        </p:spPr>
        <p:style>
          <a:lnRef idx="0"/>
          <a:fillRef idx="0"/>
          <a:effectRef idx="0"/>
          <a:fontRef idx="minor"/>
        </p:style>
      </p:sp>
      <p:sp>
        <p:nvSpPr>
          <p:cNvPr id="45" name="PlaceHolder 3"/>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46"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image" Target="../media/image6.png"/><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archive.ics.uci.edu/ml/datasets/Car+Evaluation" TargetMode="External"/><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463680" y="2802240"/>
            <a:ext cx="5177160" cy="1116000"/>
          </a:xfrm>
          <a:prstGeom prst="rect">
            <a:avLst/>
          </a:prstGeom>
          <a:noFill/>
          <a:ln>
            <a:noFill/>
          </a:ln>
        </p:spPr>
        <p:style>
          <a:lnRef idx="0"/>
          <a:fillRef idx="0"/>
          <a:effectRef idx="0"/>
          <a:fontRef idx="minor"/>
        </p:style>
        <p:txBody>
          <a:bodyPr lIns="122040" rIns="122040" tIns="122040" bIns="122040" anchor="b"/>
          <a:p>
            <a:pPr>
              <a:lnSpc>
                <a:spcPct val="90000"/>
              </a:lnSpc>
            </a:pPr>
            <a:r>
              <a:rPr b="1" lang="en-IN" sz="4400" spc="-1" strike="noStrike">
                <a:solidFill>
                  <a:srgbClr val="ffffff"/>
                </a:solidFill>
                <a:latin typeface="Times New Roman"/>
                <a:ea typeface="Playfair Display"/>
              </a:rPr>
              <a:t>NAIVE BAYESIAN ALGORITHM</a:t>
            </a:r>
            <a:endParaRPr b="0" lang="en-IN" sz="4400" spc="-1" strike="noStrike">
              <a:latin typeface="Arial"/>
            </a:endParaRPr>
          </a:p>
        </p:txBody>
      </p:sp>
      <p:sp>
        <p:nvSpPr>
          <p:cNvPr id="84" name="CustomShape 2"/>
          <p:cNvSpPr/>
          <p:nvPr/>
        </p:nvSpPr>
        <p:spPr>
          <a:xfrm>
            <a:off x="463680" y="4252680"/>
            <a:ext cx="7631280" cy="543600"/>
          </a:xfrm>
          <a:prstGeom prst="rect">
            <a:avLst/>
          </a:prstGeom>
          <a:noFill/>
          <a:ln>
            <a:noFill/>
          </a:ln>
        </p:spPr>
        <p:style>
          <a:lnRef idx="0"/>
          <a:fillRef idx="0"/>
          <a:effectRef idx="0"/>
          <a:fontRef idx="minor"/>
        </p:style>
        <p:txBody>
          <a:bodyPr lIns="122040" rIns="122040" tIns="122040" bIns="122040"/>
          <a:p>
            <a:pPr>
              <a:lnSpc>
                <a:spcPct val="90000"/>
              </a:lnSpc>
            </a:pPr>
            <a:r>
              <a:rPr b="0" lang="en-IN" sz="1600" spc="-1" strike="noStrike">
                <a:solidFill>
                  <a:srgbClr val="ffffff"/>
                </a:solidFill>
                <a:latin typeface="Calibri"/>
                <a:ea typeface="Roboto"/>
              </a:rPr>
              <a:t>P : 080 4928 5000     |     E : enquiry@acadgild.com</a:t>
            </a:r>
            <a:endParaRPr b="0" lang="en-IN" sz="1600" spc="-1" strike="noStrike">
              <a:latin typeface="Arial"/>
            </a:endParaRPr>
          </a:p>
          <a:p>
            <a:pPr>
              <a:lnSpc>
                <a:spcPct val="90000"/>
              </a:lnSpc>
              <a:spcBef>
                <a:spcPts val="2132"/>
              </a:spcBef>
              <a:spcAft>
                <a:spcPts val="2132"/>
              </a:spcAft>
            </a:pPr>
            <a:endParaRPr b="0" lang="en-IN" sz="16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2881080" y="1636920"/>
            <a:ext cx="6573600" cy="1665000"/>
          </a:xfrm>
          <a:prstGeom prst="rect">
            <a:avLst/>
          </a:prstGeom>
          <a:noFill/>
          <a:ln>
            <a:noFill/>
          </a:ln>
        </p:spPr>
        <p:style>
          <a:lnRef idx="0"/>
          <a:fillRef idx="0"/>
          <a:effectRef idx="0"/>
          <a:fontRef idx="minor"/>
        </p:style>
        <p:txBody>
          <a:bodyPr lIns="90000" rIns="90000" tIns="91440" bIns="91440" anchor="b"/>
          <a:p>
            <a:pPr algn="ctr">
              <a:lnSpc>
                <a:spcPct val="90000"/>
              </a:lnSpc>
            </a:pPr>
            <a:r>
              <a:rPr b="1" lang="en-IN" sz="6400" spc="-1" strike="noStrike">
                <a:solidFill>
                  <a:srgbClr val="ffffff"/>
                </a:solidFill>
                <a:latin typeface="Playfair Display"/>
                <a:ea typeface="Playfair Display"/>
              </a:rPr>
              <a:t>THANK YOU</a:t>
            </a:r>
            <a:endParaRPr b="0" lang="en-IN" sz="64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415440" y="383400"/>
            <a:ext cx="8655840" cy="543600"/>
          </a:xfrm>
          <a:prstGeom prst="rect">
            <a:avLst/>
          </a:prstGeom>
          <a:noFill/>
          <a:ln>
            <a:noFill/>
          </a:ln>
        </p:spPr>
        <p:style>
          <a:lnRef idx="0"/>
          <a:fillRef idx="0"/>
          <a:effectRef idx="0"/>
          <a:fontRef idx="minor"/>
        </p:style>
        <p:txBody>
          <a:bodyPr lIns="90000" rIns="90000" tIns="91440" bIns="91440"/>
          <a:p>
            <a:pPr>
              <a:lnSpc>
                <a:spcPct val="90000"/>
              </a:lnSpc>
            </a:pPr>
            <a:r>
              <a:rPr b="1" lang="en-IN" sz="3200" spc="-1" strike="noStrike" cap="small">
                <a:solidFill>
                  <a:srgbClr val="ed1c24"/>
                </a:solidFill>
                <a:latin typeface="Times New Roman"/>
                <a:ea typeface="Playfair Display"/>
              </a:rPr>
              <a:t>NAIVE BAYESIAN ALGORITHM</a:t>
            </a:r>
            <a:endParaRPr b="0" lang="en-IN" sz="3200" spc="-1" strike="noStrike">
              <a:latin typeface="Arial"/>
            </a:endParaRPr>
          </a:p>
        </p:txBody>
      </p:sp>
      <p:sp>
        <p:nvSpPr>
          <p:cNvPr id="86" name="CustomShape 2"/>
          <p:cNvSpPr/>
          <p:nvPr/>
        </p:nvSpPr>
        <p:spPr>
          <a:xfrm>
            <a:off x="415440" y="1486800"/>
            <a:ext cx="11285640" cy="3742560"/>
          </a:xfrm>
          <a:prstGeom prst="rect">
            <a:avLst/>
          </a:prstGeom>
          <a:noFill/>
          <a:ln>
            <a:noFill/>
          </a:ln>
        </p:spPr>
        <p:style>
          <a:lnRef idx="0"/>
          <a:fillRef idx="0"/>
          <a:effectRef idx="0"/>
          <a:fontRef idx="minor"/>
        </p:style>
        <p:txBody>
          <a:bodyPr lIns="90000" rIns="90000" tIns="45000" bIns="45000"/>
          <a:p>
            <a:pPr>
              <a:lnSpc>
                <a:spcPct val="150000"/>
              </a:lnSpc>
            </a:pPr>
            <a:endParaRPr b="0" lang="en-IN" sz="1800" spc="-1" strike="noStrike">
              <a:latin typeface="Arial"/>
            </a:endParaRPr>
          </a:p>
          <a:p>
            <a:pPr>
              <a:lnSpc>
                <a:spcPct val="150000"/>
              </a:lnSpc>
            </a:pPr>
            <a:endParaRPr b="0" lang="en-IN" sz="1800" spc="-1" strike="noStrike">
              <a:latin typeface="Arial"/>
            </a:endParaRPr>
          </a:p>
        </p:txBody>
      </p:sp>
      <p:sp>
        <p:nvSpPr>
          <p:cNvPr id="87" name="CustomShape 3"/>
          <p:cNvSpPr/>
          <p:nvPr/>
        </p:nvSpPr>
        <p:spPr>
          <a:xfrm>
            <a:off x="864000" y="1728000"/>
            <a:ext cx="8926200" cy="2744640"/>
          </a:xfrm>
          <a:prstGeom prst="rect">
            <a:avLst/>
          </a:prstGeom>
          <a:noFill/>
          <a:ln>
            <a:noFill/>
          </a:ln>
        </p:spPr>
        <p:style>
          <a:lnRef idx="0"/>
          <a:fillRef idx="0"/>
          <a:effectRef idx="0"/>
          <a:fontRef idx="minor"/>
        </p:style>
        <p:txBody>
          <a:bodyPr lIns="90000" rIns="90000" tIns="45000" bIns="45000"/>
          <a:p>
            <a:pPr marL="216000" indent="-214200">
              <a:lnSpc>
                <a:spcPct val="150000"/>
              </a:lnSpc>
              <a:buClr>
                <a:srgbClr val="000000"/>
              </a:buClr>
              <a:buSzPct val="45000"/>
              <a:buFont typeface="Wingdings" charset="2"/>
              <a:buChar char=""/>
            </a:pPr>
            <a:r>
              <a:rPr b="0" lang="en-IN" sz="1800" spc="-1" strike="noStrike">
                <a:solidFill>
                  <a:srgbClr val="000000"/>
                </a:solidFill>
                <a:latin typeface="Times New Roman"/>
                <a:ea typeface="DejaVu Sans"/>
              </a:rPr>
              <a:t>Supervised, classification algorithm.</a:t>
            </a:r>
            <a:endParaRPr b="0" lang="en-IN" sz="1800" spc="-1" strike="noStrike">
              <a:latin typeface="Arial"/>
            </a:endParaRPr>
          </a:p>
          <a:p>
            <a:pPr marL="216000" indent="-214200">
              <a:lnSpc>
                <a:spcPct val="150000"/>
              </a:lnSpc>
              <a:buClr>
                <a:srgbClr val="000000"/>
              </a:buClr>
              <a:buSzPct val="45000"/>
              <a:buFont typeface="Wingdings" charset="2"/>
              <a:buChar char=""/>
            </a:pPr>
            <a:r>
              <a:rPr b="0" lang="en-IN" sz="1800" spc="-1" strike="noStrike">
                <a:solidFill>
                  <a:srgbClr val="000000"/>
                </a:solidFill>
                <a:latin typeface="Times New Roman"/>
                <a:ea typeface="DejaVu Sans"/>
              </a:rPr>
              <a:t>Family of probabilistic classifiers based on Bayes theorem.</a:t>
            </a:r>
            <a:endParaRPr b="0" lang="en-IN" sz="1800" spc="-1" strike="noStrike">
              <a:latin typeface="Arial"/>
            </a:endParaRPr>
          </a:p>
          <a:p>
            <a:pPr marL="216000" indent="-214200">
              <a:lnSpc>
                <a:spcPct val="150000"/>
              </a:lnSpc>
              <a:buClr>
                <a:srgbClr val="000000"/>
              </a:buClr>
              <a:buSzPct val="45000"/>
              <a:buFont typeface="Wingdings" charset="2"/>
              <a:buChar char=""/>
            </a:pPr>
            <a:r>
              <a:rPr b="0" lang="en-IN" sz="1800" spc="-1" strike="noStrike">
                <a:solidFill>
                  <a:srgbClr val="000000"/>
                </a:solidFill>
                <a:latin typeface="Times New Roman"/>
                <a:ea typeface="DejaVu Sans"/>
              </a:rPr>
              <a:t>Assumes that features are independent of each other – therefore called Naive.</a:t>
            </a:r>
            <a:endParaRPr b="0" lang="en-IN" sz="1800" spc="-1" strike="noStrike">
              <a:latin typeface="Arial"/>
            </a:endParaRPr>
          </a:p>
          <a:p>
            <a:pPr marL="216000" indent="-214200">
              <a:lnSpc>
                <a:spcPct val="150000"/>
              </a:lnSpc>
              <a:buClr>
                <a:srgbClr val="000000"/>
              </a:buClr>
              <a:buSzPct val="45000"/>
              <a:buFont typeface="Wingdings" charset="2"/>
              <a:buChar char=""/>
            </a:pPr>
            <a:r>
              <a:rPr b="0" lang="en-IN" sz="1800" spc="-1" strike="noStrike">
                <a:solidFill>
                  <a:srgbClr val="000000"/>
                </a:solidFill>
                <a:latin typeface="Times New Roman"/>
                <a:ea typeface="DejaVu Sans"/>
              </a:rPr>
              <a:t>Parameter estimation by Maximum Likelihood Estimation.</a:t>
            </a:r>
            <a:endParaRPr b="0" lang="en-IN" sz="1800" spc="-1" strike="noStrike">
              <a:latin typeface="Arial"/>
            </a:endParaRPr>
          </a:p>
          <a:p>
            <a:pPr marL="216000" indent="-214200">
              <a:lnSpc>
                <a:spcPct val="150000"/>
              </a:lnSpc>
              <a:buClr>
                <a:srgbClr val="000000"/>
              </a:buClr>
              <a:buSzPct val="45000"/>
              <a:buFont typeface="Wingdings" charset="2"/>
              <a:buChar char=""/>
            </a:pPr>
            <a:r>
              <a:rPr b="0" lang="en-IN" sz="1800" spc="-1" strike="noStrike">
                <a:solidFill>
                  <a:srgbClr val="000000"/>
                </a:solidFill>
                <a:latin typeface="Times New Roman"/>
                <a:ea typeface="DejaVu Sans"/>
              </a:rPr>
              <a:t>Alleviates the curse of dimensionality such as the need for data sets that increase exponentially with number of features by the assumption of feature independence.</a:t>
            </a:r>
            <a:endParaRPr b="0" lang="en-IN" sz="1800" spc="-1" strike="noStrike">
              <a:latin typeface="Arial"/>
            </a:endParaRPr>
          </a:p>
          <a:p>
            <a:pPr marL="216000" indent="-214200">
              <a:lnSpc>
                <a:spcPct val="150000"/>
              </a:lnSpc>
              <a:buClr>
                <a:srgbClr val="000000"/>
              </a:buClr>
              <a:buSzPct val="45000"/>
              <a:buFont typeface="Wingdings" charset="2"/>
              <a:buChar char=""/>
            </a:pPr>
            <a:r>
              <a:rPr b="0" lang="en-IN" sz="1800" spc="-1" strike="noStrike">
                <a:solidFill>
                  <a:srgbClr val="000000"/>
                </a:solidFill>
                <a:latin typeface="Times New Roman"/>
                <a:ea typeface="DejaVu Sans"/>
              </a:rPr>
              <a:t>It computes instance probabilities for each possibilities of output label and assigns the label for which the probability is the highest.</a:t>
            </a:r>
            <a:endParaRPr b="0" lang="en-IN" sz="1800" spc="-1" strike="noStrike">
              <a:latin typeface="Arial"/>
            </a:endParaRPr>
          </a:p>
          <a:p>
            <a:pPr>
              <a:lnSpc>
                <a:spcPct val="150000"/>
              </a:lnSpc>
            </a:pPr>
            <a:endParaRPr b="0" lang="en-IN" sz="1800" spc="-1" strike="noStrike">
              <a:latin typeface="Arial"/>
            </a:endParaRPr>
          </a:p>
        </p:txBody>
      </p:sp>
      <p:sp>
        <p:nvSpPr>
          <p:cNvPr id="88" name="CustomShape 4"/>
          <p:cNvSpPr/>
          <p:nvPr/>
        </p:nvSpPr>
        <p:spPr>
          <a:xfrm>
            <a:off x="504000" y="1728000"/>
            <a:ext cx="10294560" cy="3598560"/>
          </a:xfrm>
          <a:prstGeom prst="rect">
            <a:avLst/>
          </a:prstGeom>
          <a:noFill/>
          <a:ln>
            <a:solidFill>
              <a:srgbClr val="ed1c24"/>
            </a:solidFill>
          </a:ln>
        </p:spPr>
        <p:style>
          <a:lnRef idx="0"/>
          <a:fillRef idx="0"/>
          <a:effectRef idx="0"/>
          <a:fontRef idx="minor"/>
        </p:style>
      </p:sp>
      <mc:AlternateContent>
        <mc:Choice xmlns:a14="http://schemas.microsoft.com/office/drawing/2010/main" Requires="a14">
          <p:sp>
            <p:nvSpPr>
              <p:cNvPr id="89" name="Formula 5"/>
              <p:cNvSpPr txBox="1"/>
              <p:nvPr/>
            </p:nvSpPr>
            <p:spPr>
              <a:xfrm>
                <a:off x="5753160" y="933480"/>
                <a:ext cx="718920" cy="358920"/>
              </a:xfrm>
              <a:prstGeom prst="rect">
                <a:avLst/>
              </a:prstGeom>
            </p:spPr>
            <p:txBody>
              <a:bodyPr/>
              <a:p>
                <a14:m>
                  <m:oMath xmlns:m="http://schemas.openxmlformats.org/officeDocument/2006/math"/>
                </a14:m>
              </a:p>
            </p:txBody>
          </p:sp>
        </mc:Choice>
        <mc:Fallback/>
      </mc:AlternateContent>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648000" y="216000"/>
            <a:ext cx="6551280" cy="539280"/>
          </a:xfrm>
          <a:prstGeom prst="rect">
            <a:avLst/>
          </a:prstGeom>
          <a:noFill/>
          <a:ln w="108000">
            <a:noFill/>
          </a:ln>
        </p:spPr>
        <p:style>
          <a:lnRef idx="0"/>
          <a:fillRef idx="0"/>
          <a:effectRef idx="0"/>
          <a:fontRef idx="minor"/>
        </p:style>
        <p:txBody>
          <a:bodyPr lIns="90000" rIns="90000" tIns="45000" bIns="45000"/>
          <a:p>
            <a:pPr>
              <a:lnSpc>
                <a:spcPct val="100000"/>
              </a:lnSpc>
            </a:pPr>
            <a:r>
              <a:rPr b="1" lang="en-IN" sz="3200" spc="-1" strike="noStrike">
                <a:solidFill>
                  <a:srgbClr val="ed1c24"/>
                </a:solidFill>
                <a:latin typeface="Times New Roman"/>
                <a:ea typeface="DejaVu Sans"/>
              </a:rPr>
              <a:t>BAYE’S THEOREM</a:t>
            </a:r>
            <a:endParaRPr b="0" lang="en-IN" sz="3200" spc="-1" strike="noStrike">
              <a:latin typeface="Arial"/>
            </a:endParaRPr>
          </a:p>
        </p:txBody>
      </p:sp>
      <p:pic>
        <p:nvPicPr>
          <p:cNvPr id="91" name="" descr=""/>
          <p:cNvPicPr/>
          <p:nvPr/>
        </p:nvPicPr>
        <p:blipFill>
          <a:blip r:embed="rId1"/>
          <a:stretch/>
        </p:blipFill>
        <p:spPr>
          <a:xfrm>
            <a:off x="2117160" y="1296000"/>
            <a:ext cx="3066120" cy="837000"/>
          </a:xfrm>
          <a:prstGeom prst="rect">
            <a:avLst/>
          </a:prstGeom>
          <a:ln w="108000">
            <a:noFill/>
          </a:ln>
        </p:spPr>
      </p:pic>
      <p:sp>
        <p:nvSpPr>
          <p:cNvPr id="92" name="CustomShape 2"/>
          <p:cNvSpPr/>
          <p:nvPr/>
        </p:nvSpPr>
        <p:spPr>
          <a:xfrm>
            <a:off x="936000" y="2304000"/>
            <a:ext cx="8999280" cy="3555000"/>
          </a:xfrm>
          <a:prstGeom prst="rect">
            <a:avLst/>
          </a:prstGeom>
          <a:noFill/>
          <a:ln w="108000">
            <a:noFill/>
          </a:ln>
        </p:spPr>
        <p:style>
          <a:lnRef idx="0"/>
          <a:fillRef idx="0"/>
          <a:effectRef idx="0"/>
          <a:fontRef idx="minor"/>
        </p:style>
        <p:txBody>
          <a:bodyPr lIns="90000" rIns="90000" tIns="45000" bIns="45000"/>
          <a:p>
            <a:pPr>
              <a:lnSpc>
                <a:spcPct val="150000"/>
              </a:lnSpc>
            </a:pPr>
            <a:r>
              <a:rPr b="0" lang="en-IN" sz="1800" spc="-1" strike="noStrike">
                <a:solidFill>
                  <a:srgbClr val="000000"/>
                </a:solidFill>
                <a:latin typeface="Times New Roman"/>
                <a:ea typeface="DejaVu Sans"/>
              </a:rPr>
              <a:t>P(A | B) – conditional probability – probability that A occurs given B is true.</a:t>
            </a:r>
            <a:endParaRPr b="0" lang="en-IN" sz="1800" spc="-1" strike="noStrike">
              <a:latin typeface="Arial"/>
            </a:endParaRPr>
          </a:p>
          <a:p>
            <a:pPr>
              <a:lnSpc>
                <a:spcPct val="150000"/>
              </a:lnSpc>
            </a:pPr>
            <a:r>
              <a:rPr b="0" lang="en-IN" sz="1800" spc="-1" strike="noStrike">
                <a:solidFill>
                  <a:srgbClr val="000000"/>
                </a:solidFill>
                <a:latin typeface="Times New Roman"/>
                <a:ea typeface="DejaVu Sans"/>
              </a:rPr>
              <a:t>P(B | A) – conditional probability – probability that B occurs given A is true.</a:t>
            </a:r>
            <a:endParaRPr b="0" lang="en-IN" sz="1800" spc="-1" strike="noStrike">
              <a:latin typeface="Arial"/>
            </a:endParaRPr>
          </a:p>
          <a:p>
            <a:pPr>
              <a:lnSpc>
                <a:spcPct val="150000"/>
              </a:lnSpc>
            </a:pPr>
            <a:r>
              <a:rPr b="0" lang="en-IN" sz="1800" spc="-1" strike="noStrike">
                <a:solidFill>
                  <a:srgbClr val="000000"/>
                </a:solidFill>
                <a:latin typeface="Times New Roman"/>
                <a:ea typeface="DejaVu Sans"/>
              </a:rPr>
              <a:t>P(A) – probability of observing A</a:t>
            </a:r>
            <a:endParaRPr b="0" lang="en-IN" sz="1800" spc="-1" strike="noStrike">
              <a:latin typeface="Arial"/>
            </a:endParaRPr>
          </a:p>
          <a:p>
            <a:pPr>
              <a:lnSpc>
                <a:spcPct val="150000"/>
              </a:lnSpc>
            </a:pPr>
            <a:r>
              <a:rPr b="0" lang="en-IN" sz="1800" spc="-1" strike="noStrike">
                <a:solidFill>
                  <a:srgbClr val="000000"/>
                </a:solidFill>
                <a:latin typeface="Times New Roman"/>
                <a:ea typeface="DejaVu Sans"/>
              </a:rPr>
              <a:t>P(B) – probability of observing B</a:t>
            </a:r>
            <a:endParaRPr b="0" lang="en-IN" sz="1800" spc="-1" strike="noStrike">
              <a:latin typeface="Arial"/>
            </a:endParaRPr>
          </a:p>
          <a:p>
            <a:pPr>
              <a:lnSpc>
                <a:spcPct val="150000"/>
              </a:lnSpc>
            </a:pPr>
            <a:r>
              <a:rPr b="0" lang="en-IN" sz="1800" spc="-1" strike="noStrike">
                <a:solidFill>
                  <a:srgbClr val="000000"/>
                </a:solidFill>
                <a:latin typeface="Times New Roman"/>
                <a:ea typeface="DejaVu Sans"/>
              </a:rPr>
              <a:t>P(A) and P(B) are independent of each other.</a:t>
            </a:r>
            <a:endParaRPr b="0" lang="en-IN" sz="1800" spc="-1" strike="noStrike">
              <a:latin typeface="Arial"/>
            </a:endParaRPr>
          </a:p>
          <a:p>
            <a:pPr>
              <a:lnSpc>
                <a:spcPct val="150000"/>
              </a:lnSpc>
            </a:pPr>
            <a:r>
              <a:rPr b="0" lang="en-IN" sz="1800" spc="-1" strike="noStrike">
                <a:solidFill>
                  <a:srgbClr val="000000"/>
                </a:solidFill>
                <a:latin typeface="Times New Roman"/>
                <a:ea typeface="DejaVu Sans"/>
              </a:rPr>
              <a:t>For prior probabilities, either uniform values or calculation from training samples is computed.</a:t>
            </a:r>
            <a:endParaRPr b="0" lang="en-IN" sz="1800" spc="-1" strike="noStrike">
              <a:latin typeface="Arial"/>
            </a:endParaRPr>
          </a:p>
          <a:p>
            <a:pPr>
              <a:lnSpc>
                <a:spcPct val="150000"/>
              </a:lnSpc>
            </a:pPr>
            <a:r>
              <a:rPr b="0" lang="en-IN" sz="1800" spc="-1" strike="noStrike">
                <a:solidFill>
                  <a:srgbClr val="000000"/>
                </a:solidFill>
                <a:latin typeface="Times New Roman"/>
                <a:ea typeface="DejaVu Sans"/>
              </a:rPr>
              <a:t>The denominator is the same for all classes and ignored.</a:t>
            </a:r>
            <a:endParaRPr b="0" lang="en-IN" sz="1800" spc="-1" strike="noStrike">
              <a:latin typeface="Arial"/>
            </a:endParaRPr>
          </a:p>
          <a:p>
            <a:pPr>
              <a:lnSpc>
                <a:spcPct val="150000"/>
              </a:lnSpc>
            </a:pPr>
            <a:r>
              <a:rPr b="0" lang="en-IN" sz="1800" spc="-1" strike="noStrike">
                <a:solidFill>
                  <a:srgbClr val="000000"/>
                </a:solidFill>
                <a:latin typeface="Times New Roman"/>
                <a:ea typeface="DejaVu Sans"/>
              </a:rPr>
              <a:t>The likelihood term is maximized using Expectation Maximization. </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
        <p:nvSpPr>
          <p:cNvPr id="93" name="CustomShape 3"/>
          <p:cNvSpPr/>
          <p:nvPr/>
        </p:nvSpPr>
        <p:spPr>
          <a:xfrm>
            <a:off x="576000" y="936000"/>
            <a:ext cx="10799280" cy="5255280"/>
          </a:xfrm>
          <a:prstGeom prst="rect">
            <a:avLst/>
          </a:prstGeom>
          <a:noFill/>
          <a:ln w="108000">
            <a:solidFill>
              <a:srgbClr val="ed1c24"/>
            </a:solidFill>
            <a:round/>
          </a:ln>
        </p:spPr>
        <p:style>
          <a:lnRef idx="0"/>
          <a:fillRef idx="0"/>
          <a:effectRef idx="0"/>
          <a:fontRef idx="minor"/>
        </p:style>
      </p:sp>
      <p:pic>
        <p:nvPicPr>
          <p:cNvPr id="94" name="" descr=""/>
          <p:cNvPicPr/>
          <p:nvPr/>
        </p:nvPicPr>
        <p:blipFill>
          <a:blip r:embed="rId2"/>
          <a:stretch/>
        </p:blipFill>
        <p:spPr>
          <a:xfrm>
            <a:off x="5900400" y="1440000"/>
            <a:ext cx="2522880" cy="522720"/>
          </a:xfrm>
          <a:prstGeom prst="rect">
            <a:avLst/>
          </a:prstGeom>
          <a:ln w="108000">
            <a:noFill/>
          </a:ln>
        </p:spPr>
      </p:pic>
      <p:pic>
        <p:nvPicPr>
          <p:cNvPr id="95" name="" descr=""/>
          <p:cNvPicPr/>
          <p:nvPr/>
        </p:nvPicPr>
        <p:blipFill>
          <a:blip r:embed="rId3"/>
          <a:stretch/>
        </p:blipFill>
        <p:spPr>
          <a:xfrm>
            <a:off x="7548480" y="4929480"/>
            <a:ext cx="1522800" cy="541800"/>
          </a:xfrm>
          <a:prstGeom prst="rect">
            <a:avLst/>
          </a:prstGeom>
          <a:ln w="108000">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720000" y="504000"/>
            <a:ext cx="7919280" cy="539280"/>
          </a:xfrm>
          <a:prstGeom prst="rect">
            <a:avLst/>
          </a:prstGeom>
          <a:noFill/>
          <a:ln w="108000">
            <a:noFill/>
          </a:ln>
        </p:spPr>
        <p:style>
          <a:lnRef idx="0"/>
          <a:fillRef idx="0"/>
          <a:effectRef idx="0"/>
          <a:fontRef idx="minor"/>
        </p:style>
        <p:txBody>
          <a:bodyPr lIns="90000" rIns="90000" tIns="45000" bIns="45000"/>
          <a:p>
            <a:pPr>
              <a:lnSpc>
                <a:spcPct val="100000"/>
              </a:lnSpc>
            </a:pPr>
            <a:r>
              <a:rPr b="1" lang="en-IN" sz="3200" spc="-1" strike="noStrike">
                <a:solidFill>
                  <a:srgbClr val="ed1c24"/>
                </a:solidFill>
                <a:latin typeface="Times New Roman"/>
                <a:ea typeface="DejaVu Sans"/>
              </a:rPr>
              <a:t>MAXIMUM LIKELIHOOD ESTIMATION</a:t>
            </a:r>
            <a:endParaRPr b="0" lang="en-IN" sz="3200" spc="-1" strike="noStrike">
              <a:latin typeface="Arial"/>
            </a:endParaRPr>
          </a:p>
        </p:txBody>
      </p:sp>
      <p:sp>
        <p:nvSpPr>
          <p:cNvPr id="97" name="CustomShape 2"/>
          <p:cNvSpPr/>
          <p:nvPr/>
        </p:nvSpPr>
        <p:spPr>
          <a:xfrm>
            <a:off x="792000" y="1224000"/>
            <a:ext cx="10295280" cy="4263480"/>
          </a:xfrm>
          <a:prstGeom prst="rect">
            <a:avLst/>
          </a:prstGeom>
          <a:noFill/>
          <a:ln w="108000">
            <a:noFill/>
          </a:ln>
        </p:spPr>
        <p:style>
          <a:lnRef idx="0"/>
          <a:fillRef idx="0"/>
          <a:effectRef idx="0"/>
          <a:fontRef idx="minor"/>
        </p:style>
        <p:txBody>
          <a:bodyPr lIns="90000" rIns="90000" tIns="45000" bIns="45000"/>
          <a:p>
            <a:pPr marL="216000" indent="-215280">
              <a:lnSpc>
                <a:spcPct val="150000"/>
              </a:lnSpc>
              <a:buClr>
                <a:srgbClr val="000000"/>
              </a:buClr>
              <a:buSzPct val="45000"/>
              <a:buFont typeface="Wingdings" charset="2"/>
              <a:buChar char=""/>
            </a:pPr>
            <a:r>
              <a:rPr b="0" lang="en-IN" sz="1800" spc="-1" strike="noStrike">
                <a:solidFill>
                  <a:srgbClr val="000000"/>
                </a:solidFill>
                <a:latin typeface="Times New Roman"/>
                <a:ea typeface="DejaVu Sans"/>
              </a:rPr>
              <a:t>Method of estimating the parameters of a statistical model, given observations.</a:t>
            </a:r>
            <a:endParaRPr b="0" lang="en-IN" sz="1800" spc="-1" strike="noStrike">
              <a:latin typeface="Arial"/>
            </a:endParaRPr>
          </a:p>
          <a:p>
            <a:pPr marL="216000" indent="-215280">
              <a:lnSpc>
                <a:spcPct val="150000"/>
              </a:lnSpc>
              <a:buClr>
                <a:srgbClr val="000000"/>
              </a:buClr>
              <a:buSzPct val="45000"/>
              <a:buFont typeface="Wingdings" charset="2"/>
              <a:buChar char=""/>
            </a:pPr>
            <a:r>
              <a:rPr b="0" lang="en-IN" sz="1800" spc="-1" strike="noStrike">
                <a:solidFill>
                  <a:srgbClr val="000000"/>
                </a:solidFill>
                <a:latin typeface="Times New Roman"/>
                <a:ea typeface="DejaVu Sans"/>
              </a:rPr>
              <a:t>Idea is to maximize the probability that the model is defined by certain parameter values, given the observations.</a:t>
            </a:r>
            <a:endParaRPr b="0" lang="en-IN" sz="1800" spc="-1" strike="noStrike">
              <a:latin typeface="Arial"/>
            </a:endParaRPr>
          </a:p>
          <a:p>
            <a:pPr marL="216000" indent="-215280">
              <a:lnSpc>
                <a:spcPct val="150000"/>
              </a:lnSpc>
              <a:buClr>
                <a:srgbClr val="000000"/>
              </a:buClr>
              <a:buSzPct val="45000"/>
              <a:buFont typeface="Wingdings" charset="2"/>
              <a:buChar char=""/>
            </a:pPr>
            <a:r>
              <a:rPr b="0" lang="en-IN" sz="1800" spc="-1" strike="noStrike">
                <a:solidFill>
                  <a:srgbClr val="000000"/>
                </a:solidFill>
                <a:latin typeface="Times New Roman"/>
                <a:ea typeface="Arial"/>
              </a:rPr>
              <a:t>A sequence of MLEs on increasing number of observations will converge to the true values of the population.</a:t>
            </a:r>
            <a:endParaRPr b="0" lang="en-IN" sz="1800" spc="-1" strike="noStrike">
              <a:latin typeface="Arial"/>
            </a:endParaRPr>
          </a:p>
          <a:p>
            <a:pPr marL="216000" indent="-215280">
              <a:lnSpc>
                <a:spcPct val="150000"/>
              </a:lnSpc>
              <a:buClr>
                <a:srgbClr val="000000"/>
              </a:buClr>
              <a:buSzPct val="45000"/>
              <a:buFont typeface="Wingdings" charset="2"/>
              <a:buChar char=""/>
            </a:pPr>
            <a:r>
              <a:rPr b="0" lang="en-IN" sz="1800" spc="-1" strike="noStrike">
                <a:solidFill>
                  <a:srgbClr val="000000"/>
                </a:solidFill>
                <a:latin typeface="Times New Roman"/>
                <a:ea typeface="Arial"/>
              </a:rPr>
              <a:t>Suppose that we are interested in the life-spans of persian cats, but are unable to record that of every persian cat in a population. Assuming that the lifespans are normally distributed with some unknown mean and variance, the mean and variance can be estimated with MLE while only knowing the heights of some sample of the overall population. MLE would accomplish that by taking the mean and variance as parameters and finding particular parametric values that make the observed results the most probable given the normal model. </a:t>
            </a:r>
            <a:endParaRPr b="0" lang="en-IN" sz="1800" spc="-1" strike="noStrike">
              <a:latin typeface="Arial"/>
            </a:endParaRPr>
          </a:p>
        </p:txBody>
      </p:sp>
      <p:sp>
        <p:nvSpPr>
          <p:cNvPr id="98" name="CustomShape 3"/>
          <p:cNvSpPr/>
          <p:nvPr/>
        </p:nvSpPr>
        <p:spPr>
          <a:xfrm>
            <a:off x="576000" y="1224000"/>
            <a:ext cx="11231640" cy="4895640"/>
          </a:xfrm>
          <a:prstGeom prst="rect">
            <a:avLst/>
          </a:prstGeom>
          <a:noFill/>
          <a:ln w="36000">
            <a:solidFill>
              <a:srgbClr val="ed1c24"/>
            </a:solidFill>
            <a:round/>
          </a:ln>
        </p:spPr>
        <p:style>
          <a:lnRef idx="0"/>
          <a:fillRef idx="0"/>
          <a:effectRef idx="0"/>
          <a:fontRef idx="minor"/>
        </p:style>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1008000" y="432000"/>
            <a:ext cx="5831280" cy="539280"/>
          </a:xfrm>
          <a:prstGeom prst="rect">
            <a:avLst/>
          </a:prstGeom>
          <a:noFill/>
          <a:ln w="108000">
            <a:noFill/>
          </a:ln>
        </p:spPr>
        <p:style>
          <a:lnRef idx="0"/>
          <a:fillRef idx="0"/>
          <a:effectRef idx="0"/>
          <a:fontRef idx="minor"/>
        </p:style>
        <p:txBody>
          <a:bodyPr lIns="90000" rIns="90000" tIns="45000" bIns="45000"/>
          <a:p>
            <a:pPr>
              <a:lnSpc>
                <a:spcPct val="100000"/>
              </a:lnSpc>
            </a:pPr>
            <a:r>
              <a:rPr b="1" lang="en-IN" sz="3200" spc="-1" strike="noStrike">
                <a:solidFill>
                  <a:srgbClr val="ed1c24"/>
                </a:solidFill>
                <a:latin typeface="Times New Roman"/>
                <a:ea typeface="DejaVu Sans"/>
              </a:rPr>
              <a:t>ASSUMPTIONS</a:t>
            </a:r>
            <a:endParaRPr b="0" lang="en-IN" sz="3200" spc="-1" strike="noStrike">
              <a:latin typeface="Arial"/>
            </a:endParaRPr>
          </a:p>
        </p:txBody>
      </p:sp>
      <p:sp>
        <p:nvSpPr>
          <p:cNvPr id="100" name="CustomShape 2"/>
          <p:cNvSpPr/>
          <p:nvPr/>
        </p:nvSpPr>
        <p:spPr>
          <a:xfrm>
            <a:off x="1080000" y="1440000"/>
            <a:ext cx="9287280" cy="2745720"/>
          </a:xfrm>
          <a:prstGeom prst="rect">
            <a:avLst/>
          </a:prstGeom>
          <a:noFill/>
          <a:ln w="108000">
            <a:noFill/>
          </a:ln>
        </p:spPr>
        <p:style>
          <a:lnRef idx="0"/>
          <a:fillRef idx="0"/>
          <a:effectRef idx="0"/>
          <a:fontRef idx="minor"/>
        </p:style>
        <p:txBody>
          <a:bodyPr lIns="90000" rIns="90000" tIns="45000" bIns="45000"/>
          <a:p>
            <a:pPr marL="216000" indent="-215280">
              <a:lnSpc>
                <a:spcPct val="150000"/>
              </a:lnSpc>
              <a:buClr>
                <a:srgbClr val="000000"/>
              </a:buClr>
              <a:buSzPct val="45000"/>
              <a:buFont typeface="Wingdings" charset="2"/>
              <a:buChar char=""/>
            </a:pPr>
            <a:r>
              <a:rPr b="0" lang="en-IN" sz="1800" spc="-1" strike="noStrike">
                <a:solidFill>
                  <a:srgbClr val="000000"/>
                </a:solidFill>
                <a:latin typeface="Times New Roman"/>
                <a:ea typeface="DejaVu Sans"/>
              </a:rPr>
              <a:t>Presence of each feature – independent of every other feature.</a:t>
            </a:r>
            <a:endParaRPr b="0" lang="en-IN" sz="1800" spc="-1" strike="noStrike">
              <a:latin typeface="Arial"/>
            </a:endParaRPr>
          </a:p>
          <a:p>
            <a:pPr marL="216000" indent="-215280">
              <a:lnSpc>
                <a:spcPct val="150000"/>
              </a:lnSpc>
              <a:buClr>
                <a:srgbClr val="000000"/>
              </a:buClr>
              <a:buSzPct val="45000"/>
              <a:buFont typeface="Wingdings" charset="2"/>
              <a:buChar char=""/>
            </a:pPr>
            <a:r>
              <a:rPr b="0" lang="en-IN" sz="1800" spc="-1" strike="noStrike">
                <a:solidFill>
                  <a:srgbClr val="000000"/>
                </a:solidFill>
                <a:latin typeface="Times New Roman"/>
                <a:ea typeface="DejaVu Sans"/>
              </a:rPr>
              <a:t>When data is continuous – normal distribution. This is Gaussian Naive Bayes.</a:t>
            </a:r>
            <a:endParaRPr b="0" lang="en-IN" sz="1800" spc="-1" strike="noStrike">
              <a:latin typeface="Arial"/>
            </a:endParaRPr>
          </a:p>
          <a:p>
            <a:pPr marL="216000" indent="-215280">
              <a:lnSpc>
                <a:spcPct val="150000"/>
              </a:lnSpc>
              <a:buClr>
                <a:srgbClr val="000000"/>
              </a:buClr>
              <a:buSzPct val="45000"/>
              <a:buFont typeface="Wingdings" charset="2"/>
              <a:buChar char=""/>
            </a:pPr>
            <a:r>
              <a:rPr b="0" lang="en-IN" sz="1800" spc="-1" strike="noStrike">
                <a:solidFill>
                  <a:srgbClr val="000000"/>
                </a:solidFill>
                <a:latin typeface="Times New Roman"/>
                <a:ea typeface="DejaVu Sans"/>
              </a:rPr>
              <a:t>In the multinomial event model – the bag of words assumption is used – positional independence - instead the frequency of occurrence of a word is added as a feature of the document. This is Multinomial Naive Bayes.</a:t>
            </a:r>
            <a:endParaRPr b="0" lang="en-IN" sz="1800" spc="-1" strike="noStrike">
              <a:latin typeface="Arial"/>
            </a:endParaRPr>
          </a:p>
          <a:p>
            <a:pPr marL="216000" indent="-215280">
              <a:lnSpc>
                <a:spcPct val="150000"/>
              </a:lnSpc>
              <a:buClr>
                <a:srgbClr val="000000"/>
              </a:buClr>
              <a:buSzPct val="45000"/>
              <a:buFont typeface="Wingdings" charset="2"/>
              <a:buChar char=""/>
            </a:pPr>
            <a:r>
              <a:rPr b="0" lang="en-IN" sz="1800" spc="-1" strike="noStrike">
                <a:solidFill>
                  <a:srgbClr val="000000"/>
                </a:solidFill>
                <a:latin typeface="Times New Roman"/>
                <a:ea typeface="DejaVu Sans"/>
              </a:rPr>
              <a:t>In the multivariate Bernoulli event model – features are independent booleans representing the occurrence of a feature.</a:t>
            </a:r>
            <a:endParaRPr b="0" lang="en-IN" sz="1800" spc="-1" strike="noStrike">
              <a:latin typeface="Arial"/>
            </a:endParaRPr>
          </a:p>
        </p:txBody>
      </p:sp>
      <p:sp>
        <p:nvSpPr>
          <p:cNvPr id="101" name="CustomShape 3"/>
          <p:cNvSpPr/>
          <p:nvPr/>
        </p:nvSpPr>
        <p:spPr>
          <a:xfrm>
            <a:off x="792000" y="1080000"/>
            <a:ext cx="10439280" cy="4607280"/>
          </a:xfrm>
          <a:prstGeom prst="rect">
            <a:avLst/>
          </a:prstGeom>
          <a:noFill/>
          <a:ln w="108000">
            <a:solidFill>
              <a:srgbClr val="ed1c24"/>
            </a:solidFill>
            <a:round/>
          </a:ln>
        </p:spPr>
        <p:style>
          <a:lnRef idx="0"/>
          <a:fillRef idx="0"/>
          <a:effectRef idx="0"/>
          <a:fontRef idx="minor"/>
        </p:style>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936000" y="360000"/>
            <a:ext cx="6191280" cy="539280"/>
          </a:xfrm>
          <a:prstGeom prst="rect">
            <a:avLst/>
          </a:prstGeom>
          <a:noFill/>
          <a:ln w="108000">
            <a:noFill/>
          </a:ln>
        </p:spPr>
        <p:style>
          <a:lnRef idx="0"/>
          <a:fillRef idx="0"/>
          <a:effectRef idx="0"/>
          <a:fontRef idx="minor"/>
        </p:style>
        <p:txBody>
          <a:bodyPr lIns="90000" rIns="90000" tIns="45000" bIns="45000"/>
          <a:p>
            <a:pPr>
              <a:lnSpc>
                <a:spcPct val="100000"/>
              </a:lnSpc>
            </a:pPr>
            <a:r>
              <a:rPr b="1" lang="en-IN" sz="3200" spc="-1" strike="noStrike">
                <a:solidFill>
                  <a:srgbClr val="ed1c24"/>
                </a:solidFill>
                <a:latin typeface="Times New Roman"/>
                <a:ea typeface="DejaVu Sans"/>
              </a:rPr>
              <a:t>ADVANTAGES</a:t>
            </a:r>
            <a:endParaRPr b="0" lang="en-IN" sz="3200" spc="-1" strike="noStrike">
              <a:latin typeface="Arial"/>
            </a:endParaRPr>
          </a:p>
        </p:txBody>
      </p:sp>
      <p:sp>
        <p:nvSpPr>
          <p:cNvPr id="103" name="CustomShape 2"/>
          <p:cNvSpPr/>
          <p:nvPr/>
        </p:nvSpPr>
        <p:spPr>
          <a:xfrm>
            <a:off x="1008000" y="1224000"/>
            <a:ext cx="8639280" cy="1986840"/>
          </a:xfrm>
          <a:prstGeom prst="rect">
            <a:avLst/>
          </a:prstGeom>
          <a:noFill/>
          <a:ln w="108000">
            <a:noFill/>
          </a:ln>
        </p:spPr>
        <p:style>
          <a:lnRef idx="0"/>
          <a:fillRef idx="0"/>
          <a:effectRef idx="0"/>
          <a:fontRef idx="minor"/>
        </p:style>
        <p:txBody>
          <a:bodyPr lIns="90000" rIns="90000" tIns="45000" bIns="45000"/>
          <a:p>
            <a:pPr marL="216000" indent="-215280">
              <a:lnSpc>
                <a:spcPct val="150000"/>
              </a:lnSpc>
              <a:buClr>
                <a:srgbClr val="000000"/>
              </a:buClr>
              <a:buSzPct val="45000"/>
              <a:buFont typeface="Wingdings" charset="2"/>
              <a:buChar char=""/>
            </a:pPr>
            <a:r>
              <a:rPr b="0" lang="en-IN" sz="1800" spc="-1" strike="noStrike">
                <a:solidFill>
                  <a:srgbClr val="000000"/>
                </a:solidFill>
                <a:latin typeface="Times New Roman"/>
                <a:ea typeface="DejaVu Sans"/>
              </a:rPr>
              <a:t>Fast.</a:t>
            </a:r>
            <a:endParaRPr b="0" lang="en-IN" sz="1800" spc="-1" strike="noStrike">
              <a:latin typeface="Arial"/>
            </a:endParaRPr>
          </a:p>
          <a:p>
            <a:pPr marL="216000" indent="-215280">
              <a:lnSpc>
                <a:spcPct val="150000"/>
              </a:lnSpc>
              <a:buClr>
                <a:srgbClr val="000000"/>
              </a:buClr>
              <a:buSzPct val="45000"/>
              <a:buFont typeface="Wingdings" charset="2"/>
              <a:buChar char=""/>
            </a:pPr>
            <a:r>
              <a:rPr b="0" lang="en-IN" sz="1800" spc="-1" strike="noStrike">
                <a:solidFill>
                  <a:srgbClr val="000000"/>
                </a:solidFill>
                <a:latin typeface="Times New Roman"/>
                <a:ea typeface="DejaVu Sans"/>
              </a:rPr>
              <a:t>When independence assumption holds true, needs less data.</a:t>
            </a:r>
            <a:endParaRPr b="0" lang="en-IN" sz="1800" spc="-1" strike="noStrike">
              <a:latin typeface="Arial"/>
            </a:endParaRPr>
          </a:p>
          <a:p>
            <a:pPr marL="216000" indent="-215280">
              <a:lnSpc>
                <a:spcPct val="150000"/>
              </a:lnSpc>
              <a:buClr>
                <a:srgbClr val="000000"/>
              </a:buClr>
              <a:buSzPct val="45000"/>
              <a:buFont typeface="Wingdings" charset="2"/>
              <a:buChar char=""/>
            </a:pPr>
            <a:r>
              <a:rPr b="0" lang="en-IN" sz="1800" spc="-1" strike="noStrike">
                <a:solidFill>
                  <a:srgbClr val="000000"/>
                </a:solidFill>
                <a:latin typeface="Times New Roman"/>
                <a:ea typeface="DejaVu Sans"/>
              </a:rPr>
              <a:t>Inspite of independence assumption, classification performance good.</a:t>
            </a:r>
            <a:endParaRPr b="0" lang="en-IN" sz="1800" spc="-1" strike="noStrike">
              <a:latin typeface="Arial"/>
            </a:endParaRPr>
          </a:p>
          <a:p>
            <a:pPr marL="216000" indent="-215280">
              <a:lnSpc>
                <a:spcPct val="150000"/>
              </a:lnSpc>
              <a:buClr>
                <a:srgbClr val="000000"/>
              </a:buClr>
              <a:buSzPct val="45000"/>
              <a:buFont typeface="Wingdings" charset="2"/>
              <a:buChar char=""/>
            </a:pPr>
            <a:r>
              <a:rPr b="0" lang="en-IN" sz="1800" spc="-1" strike="noStrike">
                <a:solidFill>
                  <a:srgbClr val="000000"/>
                </a:solidFill>
                <a:latin typeface="Times New Roman"/>
                <a:ea typeface="DejaVu Sans"/>
              </a:rPr>
              <a:t>Used for real-time prediction, multi-class prediction, text classification, sentiment analysis, Spam Filtering and Recommendation Engines.</a:t>
            </a:r>
            <a:endParaRPr b="0" lang="en-IN" sz="1800" spc="-1" strike="noStrike">
              <a:latin typeface="Arial"/>
            </a:endParaRPr>
          </a:p>
        </p:txBody>
      </p:sp>
      <p:sp>
        <p:nvSpPr>
          <p:cNvPr id="104" name="CustomShape 3"/>
          <p:cNvSpPr/>
          <p:nvPr/>
        </p:nvSpPr>
        <p:spPr>
          <a:xfrm>
            <a:off x="720000" y="1080000"/>
            <a:ext cx="10439280" cy="3167280"/>
          </a:xfrm>
          <a:prstGeom prst="rect">
            <a:avLst/>
          </a:prstGeom>
          <a:noFill/>
          <a:ln w="108000">
            <a:solidFill>
              <a:srgbClr val="ed1c24"/>
            </a:solidFill>
            <a:round/>
          </a:ln>
        </p:spPr>
        <p:style>
          <a:lnRef idx="0"/>
          <a:fillRef idx="0"/>
          <a:effectRef idx="0"/>
          <a:fontRef idx="minor"/>
        </p:style>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936000" y="432000"/>
            <a:ext cx="7199280" cy="539280"/>
          </a:xfrm>
          <a:prstGeom prst="rect">
            <a:avLst/>
          </a:prstGeom>
          <a:noFill/>
          <a:ln w="108000">
            <a:noFill/>
          </a:ln>
        </p:spPr>
        <p:style>
          <a:lnRef idx="0"/>
          <a:fillRef idx="0"/>
          <a:effectRef idx="0"/>
          <a:fontRef idx="minor"/>
        </p:style>
        <p:txBody>
          <a:bodyPr lIns="90000" rIns="90000" tIns="45000" bIns="45000"/>
          <a:p>
            <a:pPr>
              <a:lnSpc>
                <a:spcPct val="100000"/>
              </a:lnSpc>
            </a:pPr>
            <a:r>
              <a:rPr b="1" lang="en-IN" sz="3200" spc="-1" strike="noStrike">
                <a:solidFill>
                  <a:srgbClr val="ed1c24"/>
                </a:solidFill>
                <a:latin typeface="Times New Roman"/>
                <a:ea typeface="DejaVu Sans"/>
              </a:rPr>
              <a:t>REGULARIZATION</a:t>
            </a:r>
            <a:endParaRPr b="0" lang="en-IN" sz="3200" spc="-1" strike="noStrike">
              <a:latin typeface="Arial"/>
            </a:endParaRPr>
          </a:p>
        </p:txBody>
      </p:sp>
      <p:sp>
        <p:nvSpPr>
          <p:cNvPr id="106" name="CustomShape 2"/>
          <p:cNvSpPr/>
          <p:nvPr/>
        </p:nvSpPr>
        <p:spPr>
          <a:xfrm>
            <a:off x="1008000" y="1296000"/>
            <a:ext cx="8999280" cy="1607400"/>
          </a:xfrm>
          <a:prstGeom prst="rect">
            <a:avLst/>
          </a:prstGeom>
          <a:noFill/>
          <a:ln w="108000">
            <a:noFill/>
          </a:ln>
        </p:spPr>
        <p:style>
          <a:lnRef idx="0"/>
          <a:fillRef idx="0"/>
          <a:effectRef idx="0"/>
          <a:fontRef idx="minor"/>
        </p:style>
        <p:txBody>
          <a:bodyPr lIns="90000" rIns="90000" tIns="45000" bIns="45000"/>
          <a:p>
            <a:pPr marL="216000" indent="-215280">
              <a:lnSpc>
                <a:spcPct val="150000"/>
              </a:lnSpc>
              <a:buClr>
                <a:srgbClr val="000000"/>
              </a:buClr>
              <a:buSzPct val="45000"/>
              <a:buFont typeface="Wingdings" charset="2"/>
              <a:buChar char=""/>
            </a:pPr>
            <a:r>
              <a:rPr b="0" lang="en-IN" sz="1800" spc="-1" strike="noStrike">
                <a:solidFill>
                  <a:srgbClr val="000000"/>
                </a:solidFill>
                <a:latin typeface="Times New Roman"/>
                <a:ea typeface="DejaVu Sans"/>
              </a:rPr>
              <a:t>When frequency count is 0, all probability calculations might become 0, therefore a pseudocount is used instead of 0.</a:t>
            </a:r>
            <a:endParaRPr b="0" lang="en-IN" sz="1800" spc="-1" strike="noStrike">
              <a:latin typeface="Arial"/>
            </a:endParaRPr>
          </a:p>
          <a:p>
            <a:pPr marL="216000" indent="-215280">
              <a:lnSpc>
                <a:spcPct val="150000"/>
              </a:lnSpc>
              <a:buClr>
                <a:srgbClr val="000000"/>
              </a:buClr>
              <a:buSzPct val="45000"/>
              <a:buFont typeface="Wingdings" charset="2"/>
              <a:buChar char=""/>
            </a:pPr>
            <a:r>
              <a:rPr b="0" lang="en-IN" sz="1800" spc="-1" strike="noStrike">
                <a:solidFill>
                  <a:srgbClr val="000000"/>
                </a:solidFill>
                <a:latin typeface="Times New Roman"/>
                <a:ea typeface="DejaVu Sans"/>
              </a:rPr>
              <a:t>When the pseudocount is 1, it is called Laplace smoothing. </a:t>
            </a:r>
            <a:endParaRPr b="0" lang="en-IN" sz="1800" spc="-1" strike="noStrike">
              <a:latin typeface="Arial"/>
            </a:endParaRPr>
          </a:p>
          <a:p>
            <a:pPr marL="216000" indent="-215280">
              <a:lnSpc>
                <a:spcPct val="150000"/>
              </a:lnSpc>
              <a:buClr>
                <a:srgbClr val="000000"/>
              </a:buClr>
              <a:buSzPct val="45000"/>
              <a:buFont typeface="Wingdings" charset="2"/>
              <a:buChar char=""/>
            </a:pPr>
            <a:r>
              <a:rPr b="0" lang="en-IN" sz="1800" spc="-1" strike="noStrike">
                <a:solidFill>
                  <a:srgbClr val="000000"/>
                </a:solidFill>
                <a:latin typeface="Times New Roman"/>
                <a:ea typeface="DejaVu Sans"/>
              </a:rPr>
              <a:t>It is called Lidstone smoothing in the general case.</a:t>
            </a:r>
            <a:endParaRPr b="0" lang="en-IN" sz="1800" spc="-1" strike="noStrike">
              <a:latin typeface="Arial"/>
            </a:endParaRPr>
          </a:p>
        </p:txBody>
      </p:sp>
      <p:sp>
        <p:nvSpPr>
          <p:cNvPr id="107" name="CustomShape 3"/>
          <p:cNvSpPr/>
          <p:nvPr/>
        </p:nvSpPr>
        <p:spPr>
          <a:xfrm>
            <a:off x="864000" y="1152000"/>
            <a:ext cx="10295280" cy="2663280"/>
          </a:xfrm>
          <a:prstGeom prst="rect">
            <a:avLst/>
          </a:prstGeom>
          <a:noFill/>
          <a:ln w="108000">
            <a:solidFill>
              <a:srgbClr val="ed1c24"/>
            </a:solidFill>
            <a:round/>
          </a:ln>
        </p:spPr>
        <p:style>
          <a:lnRef idx="0"/>
          <a:fillRef idx="0"/>
          <a:effectRef idx="0"/>
          <a:fontRef idx="minor"/>
        </p:style>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720000" y="360000"/>
            <a:ext cx="7991280" cy="539280"/>
          </a:xfrm>
          <a:prstGeom prst="rect">
            <a:avLst/>
          </a:prstGeom>
          <a:noFill/>
          <a:ln w="108000">
            <a:noFill/>
          </a:ln>
        </p:spPr>
        <p:style>
          <a:lnRef idx="0"/>
          <a:fillRef idx="0"/>
          <a:effectRef idx="0"/>
          <a:fontRef idx="minor"/>
        </p:style>
        <p:txBody>
          <a:bodyPr lIns="90000" rIns="90000" tIns="45000" bIns="45000"/>
          <a:p>
            <a:pPr>
              <a:lnSpc>
                <a:spcPct val="100000"/>
              </a:lnSpc>
            </a:pPr>
            <a:r>
              <a:rPr b="1" lang="en-IN" sz="3200" spc="-1" strike="noStrike">
                <a:solidFill>
                  <a:srgbClr val="ed1c24"/>
                </a:solidFill>
                <a:latin typeface="Times New Roman"/>
                <a:ea typeface="DejaVu Sans"/>
              </a:rPr>
              <a:t>EXAMPLE DATASET</a:t>
            </a:r>
            <a:endParaRPr b="0" lang="en-IN" sz="3200" spc="-1" strike="noStrike">
              <a:latin typeface="Arial"/>
            </a:endParaRPr>
          </a:p>
        </p:txBody>
      </p:sp>
      <p:sp>
        <p:nvSpPr>
          <p:cNvPr id="109" name="CustomShape 2"/>
          <p:cNvSpPr/>
          <p:nvPr/>
        </p:nvSpPr>
        <p:spPr>
          <a:xfrm>
            <a:off x="792000" y="1296000"/>
            <a:ext cx="9935280" cy="304560"/>
          </a:xfrm>
          <a:prstGeom prst="rect">
            <a:avLst/>
          </a:prstGeom>
          <a:noFill/>
          <a:ln w="108000">
            <a:noFill/>
          </a:ln>
        </p:spPr>
        <p:style>
          <a:lnRef idx="0"/>
          <a:fillRef idx="0"/>
          <a:effectRef idx="0"/>
          <a:fontRef idx="minor"/>
        </p:style>
        <p:txBody>
          <a:bodyPr lIns="90000" rIns="90000" tIns="45000" bIns="45000"/>
          <a:p>
            <a:pPr>
              <a:lnSpc>
                <a:spcPct val="100000"/>
              </a:lnSpc>
            </a:pPr>
            <a:r>
              <a:rPr b="0" lang="en-IN" sz="1800" spc="-1" strike="noStrike" u="sng">
                <a:solidFill>
                  <a:srgbClr val="0000ff"/>
                </a:solidFill>
                <a:uFillTx/>
                <a:latin typeface="Arial"/>
                <a:ea typeface="Noto Sans CJK SC Regular"/>
                <a:hlinkClick r:id="rId1"/>
              </a:rPr>
              <a:t>http://archive.ics.uci.edu/ml/datasets/Car+Evaluation</a:t>
            </a:r>
            <a:endParaRPr b="0" lang="en-IN" sz="1800" spc="-1" strike="noStrike">
              <a:latin typeface="Arial"/>
            </a:endParaRPr>
          </a:p>
        </p:txBody>
      </p:sp>
      <p:sp>
        <p:nvSpPr>
          <p:cNvPr id="110" name="CustomShape 3"/>
          <p:cNvSpPr/>
          <p:nvPr/>
        </p:nvSpPr>
        <p:spPr>
          <a:xfrm>
            <a:off x="864000" y="2016000"/>
            <a:ext cx="8279280" cy="3884040"/>
          </a:xfrm>
          <a:prstGeom prst="rect">
            <a:avLst/>
          </a:prstGeom>
          <a:noFill/>
          <a:ln w="108000">
            <a:noFill/>
          </a:ln>
        </p:spPr>
        <p:style>
          <a:lnRef idx="0"/>
          <a:fillRef idx="0"/>
          <a:effectRef idx="0"/>
          <a:fontRef idx="minor"/>
        </p:style>
        <p:txBody>
          <a:bodyPr lIns="90000" rIns="90000" tIns="45000" bIns="45000"/>
          <a:p>
            <a:pPr marL="216000" indent="-215280">
              <a:lnSpc>
                <a:spcPct val="150000"/>
              </a:lnSpc>
              <a:buClr>
                <a:srgbClr val="000000"/>
              </a:buClr>
              <a:buFont typeface="Liberation Serif"/>
              <a:buAutoNum type="arabicPeriod"/>
            </a:pPr>
            <a:r>
              <a:rPr b="0" lang="en-IN" sz="1800" spc="-1" strike="noStrike">
                <a:solidFill>
                  <a:srgbClr val="000000"/>
                </a:solidFill>
                <a:latin typeface="Times New Roman"/>
                <a:ea typeface="DejaVu Sans"/>
              </a:rPr>
              <a:t>Attributes:</a:t>
            </a:r>
            <a:endParaRPr b="0" lang="en-IN" sz="1800" spc="-1" strike="noStrike">
              <a:latin typeface="Arial"/>
            </a:endParaRPr>
          </a:p>
          <a:p>
            <a:pPr marL="216000" indent="-215280">
              <a:lnSpc>
                <a:spcPct val="150000"/>
              </a:lnSpc>
              <a:buClr>
                <a:srgbClr val="000000"/>
              </a:buClr>
              <a:buFont typeface="Liberation Serif"/>
              <a:buAutoNum type="arabicPeriod"/>
            </a:pPr>
            <a:r>
              <a:rPr b="0" lang="en-IN" sz="1800" spc="-1" strike="noStrike">
                <a:solidFill>
                  <a:srgbClr val="000000"/>
                </a:solidFill>
                <a:latin typeface="Times New Roman"/>
                <a:ea typeface="DejaVu Sans"/>
              </a:rPr>
              <a:t>========</a:t>
            </a:r>
            <a:endParaRPr b="0" lang="en-IN" sz="1800" spc="-1" strike="noStrike">
              <a:latin typeface="Arial"/>
            </a:endParaRPr>
          </a:p>
          <a:p>
            <a:pPr>
              <a:lnSpc>
                <a:spcPct val="150000"/>
              </a:lnSpc>
            </a:pPr>
            <a:endParaRPr b="0" lang="en-IN" sz="1800" spc="-1" strike="noStrike">
              <a:latin typeface="Arial"/>
            </a:endParaRPr>
          </a:p>
          <a:p>
            <a:pPr marL="216000" indent="-215280">
              <a:lnSpc>
                <a:spcPct val="150000"/>
              </a:lnSpc>
              <a:buClr>
                <a:srgbClr val="000000"/>
              </a:buClr>
              <a:buFont typeface="Liberation Serif"/>
              <a:buAutoNum type="arabicPeriod"/>
            </a:pPr>
            <a:r>
              <a:rPr b="0" lang="en-IN" sz="1800" spc="-1" strike="noStrike">
                <a:solidFill>
                  <a:srgbClr val="000000"/>
                </a:solidFill>
                <a:latin typeface="Times New Roman"/>
                <a:ea typeface="DejaVu Sans"/>
              </a:rPr>
              <a:t>buying       </a:t>
            </a: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Buying price (v-high, high, med, low)</a:t>
            </a:r>
            <a:endParaRPr b="0" lang="en-IN" sz="1800" spc="-1" strike="noStrike">
              <a:latin typeface="Arial"/>
            </a:endParaRPr>
          </a:p>
          <a:p>
            <a:pPr marL="216000" indent="-215280">
              <a:lnSpc>
                <a:spcPct val="150000"/>
              </a:lnSpc>
              <a:buClr>
                <a:srgbClr val="000000"/>
              </a:buClr>
              <a:buFont typeface="Liberation Serif"/>
              <a:buAutoNum type="arabicPeriod"/>
            </a:pPr>
            <a:r>
              <a:rPr b="0" lang="en-IN" sz="1800" spc="-1" strike="noStrike">
                <a:solidFill>
                  <a:srgbClr val="000000"/>
                </a:solidFill>
                <a:latin typeface="Times New Roman"/>
                <a:ea typeface="DejaVu Sans"/>
              </a:rPr>
              <a:t>maint         </a:t>
            </a: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Price of maintenance (v-high, high, med, low)</a:t>
            </a:r>
            <a:endParaRPr b="0" lang="en-IN" sz="1800" spc="-1" strike="noStrike">
              <a:latin typeface="Arial"/>
            </a:endParaRPr>
          </a:p>
          <a:p>
            <a:pPr marL="216000" indent="-215280">
              <a:lnSpc>
                <a:spcPct val="150000"/>
              </a:lnSpc>
              <a:buClr>
                <a:srgbClr val="000000"/>
              </a:buClr>
              <a:buFont typeface="Liberation Serif"/>
              <a:buAutoNum type="arabicPeriod"/>
            </a:pPr>
            <a:r>
              <a:rPr b="0" lang="en-IN" sz="1800" spc="-1" strike="noStrike">
                <a:solidFill>
                  <a:srgbClr val="000000"/>
                </a:solidFill>
                <a:latin typeface="Times New Roman"/>
                <a:ea typeface="DejaVu Sans"/>
              </a:rPr>
              <a:t>doors         </a:t>
            </a: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Number of doors (2, 3, 4, 5-more)</a:t>
            </a:r>
            <a:endParaRPr b="0" lang="en-IN" sz="1800" spc="-1" strike="noStrike">
              <a:latin typeface="Arial"/>
            </a:endParaRPr>
          </a:p>
          <a:p>
            <a:pPr marL="216000" indent="-215280">
              <a:lnSpc>
                <a:spcPct val="150000"/>
              </a:lnSpc>
              <a:buClr>
                <a:srgbClr val="000000"/>
              </a:buClr>
              <a:buFont typeface="Liberation Serif"/>
              <a:buAutoNum type="arabicPeriod"/>
            </a:pPr>
            <a:r>
              <a:rPr b="0" lang="en-IN" sz="1800" spc="-1" strike="noStrike">
                <a:solidFill>
                  <a:srgbClr val="000000"/>
                </a:solidFill>
                <a:latin typeface="Times New Roman"/>
                <a:ea typeface="DejaVu Sans"/>
              </a:rPr>
              <a:t>persons     </a:t>
            </a: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Capacity in terms of persons to carry (2, 4, more)</a:t>
            </a:r>
            <a:endParaRPr b="0" lang="en-IN" sz="1800" spc="-1" strike="noStrike">
              <a:latin typeface="Arial"/>
            </a:endParaRPr>
          </a:p>
          <a:p>
            <a:pPr marL="216000" indent="-215280">
              <a:lnSpc>
                <a:spcPct val="150000"/>
              </a:lnSpc>
              <a:buClr>
                <a:srgbClr val="000000"/>
              </a:buClr>
              <a:buFont typeface="Liberation Serif"/>
              <a:buAutoNum type="arabicPeriod"/>
            </a:pPr>
            <a:r>
              <a:rPr b="0" lang="en-IN" sz="1800" spc="-1" strike="noStrike">
                <a:solidFill>
                  <a:srgbClr val="000000"/>
                </a:solidFill>
                <a:latin typeface="Times New Roman"/>
                <a:ea typeface="DejaVu Sans"/>
              </a:rPr>
              <a:t>lug_boot    </a:t>
            </a: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The size of the luggage boot (small, med, big)</a:t>
            </a:r>
            <a:endParaRPr b="0" lang="en-IN" sz="1800" spc="-1" strike="noStrike">
              <a:latin typeface="Arial"/>
            </a:endParaRPr>
          </a:p>
          <a:p>
            <a:pPr marL="216000" indent="-215280">
              <a:lnSpc>
                <a:spcPct val="150000"/>
              </a:lnSpc>
              <a:buClr>
                <a:srgbClr val="000000"/>
              </a:buClr>
              <a:buFont typeface="Liberation Serif"/>
              <a:buAutoNum type="arabicPeriod"/>
            </a:pPr>
            <a:r>
              <a:rPr b="0" lang="en-IN" sz="1800" spc="-1" strike="noStrike">
                <a:solidFill>
                  <a:srgbClr val="000000"/>
                </a:solidFill>
                <a:latin typeface="Times New Roman"/>
                <a:ea typeface="DejaVu Sans"/>
              </a:rPr>
              <a:t>safety         </a:t>
            </a: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Estimated safety of car (low, med, high)</a:t>
            </a:r>
            <a:endParaRPr b="0" lang="en-IN" sz="1800" spc="-1" strike="noStrike">
              <a:latin typeface="Arial"/>
            </a:endParaRPr>
          </a:p>
          <a:p>
            <a:pPr marL="216000" indent="-215280">
              <a:lnSpc>
                <a:spcPct val="150000"/>
              </a:lnSpc>
              <a:buClr>
                <a:srgbClr val="000000"/>
              </a:buClr>
              <a:buFont typeface="Liberation Serif"/>
              <a:buAutoNum type="arabicPeriod"/>
            </a:pPr>
            <a:r>
              <a:rPr b="0" lang="en-IN" sz="1800" spc="-1" strike="noStrike">
                <a:solidFill>
                  <a:srgbClr val="000000"/>
                </a:solidFill>
                <a:latin typeface="Times New Roman"/>
                <a:ea typeface="DejaVu Sans"/>
              </a:rPr>
              <a:t>Acceptability </a:t>
            </a: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Acceptability of the car</a:t>
            </a:r>
            <a:endParaRPr b="0" lang="en-IN" sz="1800" spc="-1" strike="noStrike">
              <a:latin typeface="Arial"/>
            </a:endParaRPr>
          </a:p>
        </p:txBody>
      </p:sp>
      <p:sp>
        <p:nvSpPr>
          <p:cNvPr id="111" name="Line 4"/>
          <p:cNvSpPr/>
          <p:nvPr/>
        </p:nvSpPr>
        <p:spPr>
          <a:xfrm>
            <a:off x="2664000" y="3528000"/>
            <a:ext cx="360" cy="2736000"/>
          </a:xfrm>
          <a:prstGeom prst="line">
            <a:avLst/>
          </a:prstGeom>
          <a:ln w="36000">
            <a:solidFill>
              <a:srgbClr val="5c2d91"/>
            </a:solidFill>
            <a:round/>
          </a:ln>
        </p:spPr>
        <p:style>
          <a:lnRef idx="0"/>
          <a:fillRef idx="0"/>
          <a:effectRef idx="0"/>
          <a:fontRef idx="minor"/>
        </p:style>
      </p:sp>
      <p:sp>
        <p:nvSpPr>
          <p:cNvPr id="112" name="CustomShape 5"/>
          <p:cNvSpPr/>
          <p:nvPr/>
        </p:nvSpPr>
        <p:spPr>
          <a:xfrm>
            <a:off x="648000" y="1008000"/>
            <a:ext cx="10223640" cy="5399640"/>
          </a:xfrm>
          <a:prstGeom prst="rect">
            <a:avLst/>
          </a:prstGeom>
          <a:noFill/>
          <a:ln w="36000">
            <a:solidFill>
              <a:srgbClr val="ed1c24"/>
            </a:solidFill>
            <a:round/>
          </a:ln>
        </p:spPr>
        <p:style>
          <a:lnRef idx="0"/>
          <a:fillRef idx="0"/>
          <a:effectRef idx="0"/>
          <a:fontRef idx="minor"/>
        </p:style>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720000" y="432000"/>
            <a:ext cx="11015640" cy="989280"/>
          </a:xfrm>
          <a:prstGeom prst="rect">
            <a:avLst/>
          </a:prstGeom>
          <a:noFill/>
          <a:ln w="36000">
            <a:noFill/>
          </a:ln>
        </p:spPr>
        <p:style>
          <a:lnRef idx="0"/>
          <a:fillRef idx="0"/>
          <a:effectRef idx="0"/>
          <a:fontRef idx="minor"/>
        </p:style>
        <p:txBody>
          <a:bodyPr lIns="90000" rIns="90000" tIns="45000" bIns="45000"/>
          <a:p>
            <a:pPr>
              <a:lnSpc>
                <a:spcPct val="100000"/>
              </a:lnSpc>
            </a:pPr>
            <a:r>
              <a:rPr b="1" lang="en-IN" sz="3200" spc="-1" strike="noStrike">
                <a:solidFill>
                  <a:srgbClr val="ed1c24"/>
                </a:solidFill>
                <a:latin typeface="Times New Roman"/>
              </a:rPr>
              <a:t>CONFUSION MATRIX FROM PREDICTED VALUES</a:t>
            </a:r>
            <a:endParaRPr b="0" lang="en-IN" sz="3200" spc="-1" strike="noStrike">
              <a:latin typeface="Arial"/>
            </a:endParaRPr>
          </a:p>
        </p:txBody>
      </p:sp>
      <p:pic>
        <p:nvPicPr>
          <p:cNvPr id="114" name="" descr=""/>
          <p:cNvPicPr/>
          <p:nvPr/>
        </p:nvPicPr>
        <p:blipFill>
          <a:blip r:embed="rId1"/>
          <a:stretch/>
        </p:blipFill>
        <p:spPr>
          <a:xfrm>
            <a:off x="1593360" y="2313000"/>
            <a:ext cx="3590280" cy="2942640"/>
          </a:xfrm>
          <a:prstGeom prst="rect">
            <a:avLst/>
          </a:prstGeom>
          <a:ln w="36000">
            <a:noFill/>
          </a:ln>
        </p:spPr>
      </p:pic>
      <p:pic>
        <p:nvPicPr>
          <p:cNvPr id="115" name="" descr=""/>
          <p:cNvPicPr/>
          <p:nvPr/>
        </p:nvPicPr>
        <p:blipFill>
          <a:blip r:embed="rId2"/>
          <a:stretch/>
        </p:blipFill>
        <p:spPr>
          <a:xfrm>
            <a:off x="6552000" y="2269800"/>
            <a:ext cx="3390120" cy="2913840"/>
          </a:xfrm>
          <a:prstGeom prst="rect">
            <a:avLst/>
          </a:prstGeom>
          <a:ln w="36000">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5135</TotalTime>
  <Application>LibreOffice/6.0.3.2$Linux_X86_64 LibreOffice_project/00m0$Build-2</Application>
  <Words>683</Words>
  <Paragraphs>101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2018-03-22T15:47:44Z</dcterms:created>
  <dc:creator>Santosh Gadde</dc:creator>
  <dc:description/>
  <dc:language>en-IN</dc:language>
  <cp:lastModifiedBy/>
  <dcterms:modified xsi:type="dcterms:W3CDTF">2018-08-31T11:05:38Z</dcterms:modified>
  <cp:revision>138</cp:revision>
  <dc:subject/>
  <dc:title>Shaping Your Future with Data Science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16</vt:i4>
  </property>
</Properties>
</file>