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1.png" ContentType="image/png"/>
  <Override PartName="/ppt/media/image7.png" ContentType="image/png"/>
  <Override PartName="/ppt/media/image8.png" ContentType="image/png"/>
  <Override PartName="/ppt/media/image9.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3.jpeg" ContentType="image/jpeg"/>
  <Override PartName="/ppt/media/image11.png" ContentType="image/png"/>
  <Override PartName="/ppt/media/image15.png" ContentType="image/png"/>
  <Override PartName="/ppt/media/image2.jpeg" ContentType="image/jpeg"/>
  <Override PartName="/ppt/media/image10.png" ContentType="image/png"/>
  <Override PartName="/ppt/media/image12.png" ContentType="image/png"/>
  <Override PartName="/ppt/media/image13.png" ContentType="image/png"/>
  <Override PartName="/ppt/media/image14.png" ContentType="image/png"/>
  <Override PartName="/ppt/media/image1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Shape 27" descr=""/>
          <p:cNvPicPr/>
          <p:nvPr/>
        </p:nvPicPr>
        <p:blipFill>
          <a:blip r:embed="rId2"/>
          <a:srcRect l="0" t="0" r="0" b="16243"/>
          <a:stretch/>
        </p:blipFill>
        <p:spPr>
          <a:xfrm>
            <a:off x="-68760" y="-64080"/>
            <a:ext cx="12316320" cy="6919560"/>
          </a:xfrm>
          <a:prstGeom prst="rect">
            <a:avLst/>
          </a:prstGeom>
          <a:ln>
            <a:noFill/>
          </a:ln>
        </p:spPr>
      </p:pic>
      <p:sp>
        <p:nvSpPr>
          <p:cNvPr id="1" name="CustomShape 1"/>
          <p:cNvSpPr/>
          <p:nvPr/>
        </p:nvSpPr>
        <p:spPr>
          <a:xfrm>
            <a:off x="-68760" y="5709960"/>
            <a:ext cx="12316680" cy="1159560"/>
          </a:xfrm>
          <a:prstGeom prst="rect">
            <a:avLst/>
          </a:prstGeom>
          <a:solidFill>
            <a:srgbClr val="e6352c"/>
          </a:solidFill>
          <a:ln>
            <a:noFill/>
          </a:ln>
        </p:spPr>
        <p:style>
          <a:lnRef idx="0"/>
          <a:fillRef idx="0"/>
          <a:effectRef idx="0"/>
          <a:fontRef idx="minor"/>
        </p:style>
      </p:sp>
      <p:pic>
        <p:nvPicPr>
          <p:cNvPr id="2" name="Shape 29" descr=""/>
          <p:cNvPicPr/>
          <p:nvPr/>
        </p:nvPicPr>
        <p:blipFill>
          <a:blip r:embed="rId3"/>
          <a:stretch/>
        </p:blipFill>
        <p:spPr>
          <a:xfrm>
            <a:off x="9218160" y="5835240"/>
            <a:ext cx="2693160" cy="908640"/>
          </a:xfrm>
          <a:prstGeom prst="rect">
            <a:avLst/>
          </a:prstGeom>
          <a:ln>
            <a:noFill/>
          </a:ln>
        </p:spPr>
      </p:pic>
      <p:sp>
        <p:nvSpPr>
          <p:cNvPr id="3" name="CustomShape 2"/>
          <p:cNvSpPr/>
          <p:nvPr/>
        </p:nvSpPr>
        <p:spPr>
          <a:xfrm>
            <a:off x="591120" y="3969000"/>
            <a:ext cx="480240" cy="101520"/>
          </a:xfrm>
          <a:prstGeom prst="rect">
            <a:avLst/>
          </a:prstGeom>
          <a:solidFill>
            <a:srgbClr val="e6352c"/>
          </a:solidFill>
          <a:ln>
            <a:noFill/>
          </a:ln>
        </p:spPr>
        <p:style>
          <a:lnRef idx="0"/>
          <a:fillRef idx="0"/>
          <a:effectRef idx="0"/>
          <a:fontRef idx="minor"/>
        </p:style>
      </p:sp>
      <p:sp>
        <p:nvSpPr>
          <p:cNvPr id="4" name="PlaceHolder 3"/>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6195960"/>
            <a:ext cx="12189600" cy="659520"/>
          </a:xfrm>
          <a:prstGeom prst="rect">
            <a:avLst/>
          </a:prstGeom>
          <a:solidFill>
            <a:srgbClr val="e6352c"/>
          </a:solidFill>
          <a:ln>
            <a:noFill/>
          </a:ln>
        </p:spPr>
        <p:style>
          <a:lnRef idx="0"/>
          <a:fillRef idx="0"/>
          <a:effectRef idx="0"/>
          <a:fontRef idx="minor"/>
        </p:style>
      </p:sp>
      <p:pic>
        <p:nvPicPr>
          <p:cNvPr id="43" name="Shape 43" descr=""/>
          <p:cNvPicPr/>
          <p:nvPr/>
        </p:nvPicPr>
        <p:blipFill>
          <a:blip r:embed="rId2"/>
          <a:stretch/>
        </p:blipFill>
        <p:spPr>
          <a:xfrm>
            <a:off x="10563840" y="6290280"/>
            <a:ext cx="1347480" cy="453960"/>
          </a:xfrm>
          <a:prstGeom prst="rect">
            <a:avLst/>
          </a:prstGeom>
          <a:ln>
            <a:noFill/>
          </a:ln>
        </p:spPr>
      </p:pic>
      <p:sp>
        <p:nvSpPr>
          <p:cNvPr id="44" name="CustomShape 2"/>
          <p:cNvSpPr/>
          <p:nvPr/>
        </p:nvSpPr>
        <p:spPr>
          <a:xfrm>
            <a:off x="520200" y="1182960"/>
            <a:ext cx="329040" cy="74160"/>
          </a:xfrm>
          <a:prstGeom prst="rect">
            <a:avLst/>
          </a:prstGeom>
          <a:solidFill>
            <a:srgbClr val="e6352c"/>
          </a:solidFill>
          <a:ln>
            <a:noFill/>
          </a:ln>
        </p:spPr>
        <p:style>
          <a:lnRef idx="0"/>
          <a:fillRef idx="0"/>
          <a:effectRef idx="0"/>
          <a:fontRef idx="minor"/>
        </p:style>
      </p:sp>
      <p:sp>
        <p:nvSpPr>
          <p:cNvPr id="45" name="PlaceHolder 3"/>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6"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63680" y="2802240"/>
            <a:ext cx="5179680" cy="1118520"/>
          </a:xfrm>
          <a:prstGeom prst="rect">
            <a:avLst/>
          </a:prstGeom>
          <a:noFill/>
          <a:ln>
            <a:noFill/>
          </a:ln>
        </p:spPr>
        <p:style>
          <a:lnRef idx="0"/>
          <a:fillRef idx="0"/>
          <a:effectRef idx="0"/>
          <a:fontRef idx="minor"/>
        </p:style>
        <p:txBody>
          <a:bodyPr lIns="122040" rIns="122040" tIns="122040" bIns="122040" anchor="b"/>
          <a:p>
            <a:pPr>
              <a:lnSpc>
                <a:spcPct val="90000"/>
              </a:lnSpc>
            </a:pPr>
            <a:r>
              <a:rPr b="1" lang="en-IN" sz="4400" spc="-1" strike="noStrike">
                <a:solidFill>
                  <a:srgbClr val="ffffff"/>
                </a:solidFill>
                <a:latin typeface="Playfair Display"/>
                <a:ea typeface="Playfair Display"/>
              </a:rPr>
              <a:t>Principal Component Analysis</a:t>
            </a:r>
            <a:endParaRPr b="0" lang="en-IN" sz="4400" spc="-1" strike="noStrike">
              <a:latin typeface="Arial"/>
            </a:endParaRPr>
          </a:p>
        </p:txBody>
      </p:sp>
      <p:sp>
        <p:nvSpPr>
          <p:cNvPr id="84" name="CustomShape 2"/>
          <p:cNvSpPr/>
          <p:nvPr/>
        </p:nvSpPr>
        <p:spPr>
          <a:xfrm>
            <a:off x="463680" y="4252680"/>
            <a:ext cx="7633800" cy="546120"/>
          </a:xfrm>
          <a:prstGeom prst="rect">
            <a:avLst/>
          </a:prstGeom>
          <a:noFill/>
          <a:ln>
            <a:noFill/>
          </a:ln>
        </p:spPr>
        <p:style>
          <a:lnRef idx="0"/>
          <a:fillRef idx="0"/>
          <a:effectRef idx="0"/>
          <a:fontRef idx="minor"/>
        </p:style>
        <p:txBody>
          <a:bodyPr lIns="122040" rIns="122040" tIns="122040" bIns="122040"/>
          <a:p>
            <a:pPr>
              <a:lnSpc>
                <a:spcPct val="90000"/>
              </a:lnSpc>
            </a:pPr>
            <a:r>
              <a:rPr b="0" lang="en-IN" sz="1600" spc="-1" strike="noStrike">
                <a:solidFill>
                  <a:srgbClr val="ffffff"/>
                </a:solidFill>
                <a:latin typeface="Calibri"/>
                <a:ea typeface="Roboto"/>
              </a:rPr>
              <a:t>P : 080 4928 5000     |     E : enquiry@acadgild.com</a:t>
            </a:r>
            <a:endParaRPr b="0" lang="en-IN" sz="1600" spc="-1" strike="noStrike">
              <a:latin typeface="Arial"/>
            </a:endParaRPr>
          </a:p>
          <a:p>
            <a:pPr>
              <a:lnSpc>
                <a:spcPct val="90000"/>
              </a:lnSpc>
              <a:spcBef>
                <a:spcPts val="2132"/>
              </a:spcBef>
              <a:spcAft>
                <a:spcPts val="2132"/>
              </a:spcAft>
            </a:pPr>
            <a:endParaRPr b="0" lang="en-IN"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936000" y="432000"/>
            <a:ext cx="6550920" cy="34236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u="sng">
                <a:solidFill>
                  <a:srgbClr val="000000"/>
                </a:solidFill>
                <a:uFillTx/>
                <a:latin typeface="Times New Roman"/>
                <a:ea typeface="DejaVu Sans"/>
              </a:rPr>
              <a:t>STEP 3: CALCULATE THE COVARIANCE MATRIX</a:t>
            </a:r>
            <a:endParaRPr b="0" lang="en-IN" sz="1800" spc="-1" strike="noStrike">
              <a:latin typeface="Arial"/>
            </a:endParaRPr>
          </a:p>
        </p:txBody>
      </p:sp>
      <p:pic>
        <p:nvPicPr>
          <p:cNvPr id="124" name="" descr=""/>
          <p:cNvPicPr/>
          <p:nvPr/>
        </p:nvPicPr>
        <p:blipFill>
          <a:blip r:embed="rId1"/>
          <a:stretch/>
        </p:blipFill>
        <p:spPr>
          <a:xfrm>
            <a:off x="1460520" y="1543320"/>
            <a:ext cx="4370400" cy="903600"/>
          </a:xfrm>
          <a:prstGeom prst="rect">
            <a:avLst/>
          </a:prstGeom>
          <a:ln>
            <a:noFill/>
          </a:ln>
        </p:spPr>
      </p:pic>
      <p:sp>
        <p:nvSpPr>
          <p:cNvPr id="125" name="CustomShape 2"/>
          <p:cNvSpPr/>
          <p:nvPr/>
        </p:nvSpPr>
        <p:spPr>
          <a:xfrm>
            <a:off x="1296000" y="2952000"/>
            <a:ext cx="5406120" cy="5954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imes New Roman"/>
                <a:ea typeface="DejaVu Sans"/>
              </a:rPr>
              <a:t>Covariance Matrix = [[1088.95727114  163.95552179]</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[ 163.95552179   27.44467561]]</a:t>
            </a:r>
            <a:endParaRPr b="0" lang="en-IN" sz="1800" spc="-1" strike="noStrike">
              <a:latin typeface="Arial"/>
            </a:endParaRPr>
          </a:p>
        </p:txBody>
      </p:sp>
      <p:pic>
        <p:nvPicPr>
          <p:cNvPr id="126" name="" descr=""/>
          <p:cNvPicPr/>
          <p:nvPr/>
        </p:nvPicPr>
        <p:blipFill>
          <a:blip r:embed="rId2"/>
          <a:stretch/>
        </p:blipFill>
        <p:spPr>
          <a:xfrm>
            <a:off x="7128000" y="1204920"/>
            <a:ext cx="4102920" cy="253800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864000" y="576000"/>
            <a:ext cx="9934920" cy="5954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u="sng">
                <a:solidFill>
                  <a:srgbClr val="000000"/>
                </a:solidFill>
                <a:uFillTx/>
                <a:latin typeface="Times New Roman"/>
                <a:ea typeface="DejaVu Sans"/>
              </a:rPr>
              <a:t>STEP 4: CALCULATE THE EIGENVALUES AND EIGENVECTORS OF THE COVARIANCE MATRIX</a:t>
            </a:r>
            <a:endParaRPr b="0" lang="en-IN" sz="1800" spc="-1" strike="noStrike">
              <a:latin typeface="Arial"/>
            </a:endParaRPr>
          </a:p>
        </p:txBody>
      </p:sp>
      <p:pic>
        <p:nvPicPr>
          <p:cNvPr id="128" name="" descr=""/>
          <p:cNvPicPr/>
          <p:nvPr/>
        </p:nvPicPr>
        <p:blipFill>
          <a:blip r:embed="rId1"/>
          <a:stretch/>
        </p:blipFill>
        <p:spPr>
          <a:xfrm>
            <a:off x="1296000" y="1440000"/>
            <a:ext cx="6262920" cy="2446920"/>
          </a:xfrm>
          <a:prstGeom prst="rect">
            <a:avLst/>
          </a:prstGeom>
          <a:ln>
            <a:noFill/>
          </a:ln>
        </p:spPr>
      </p:pic>
      <p:sp>
        <p:nvSpPr>
          <p:cNvPr id="129" name="CustomShape 2"/>
          <p:cNvSpPr/>
          <p:nvPr/>
        </p:nvSpPr>
        <p:spPr>
          <a:xfrm>
            <a:off x="1152000" y="4176000"/>
            <a:ext cx="6982920" cy="11016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imes New Roman"/>
                <a:ea typeface="DejaVu Sans"/>
              </a:rPr>
              <a:t>eigen_vectors = [[ 0.98880018 -0.14924543]</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[ 0.14924543  0.98880018]]</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eigen_values = [1113.70404334    2.6979034 ]</a:t>
            </a:r>
            <a:endParaRPr b="0" lang="en-IN" sz="1800" spc="-1" strike="noStrike">
              <a:latin typeface="Arial"/>
            </a:endParaRPr>
          </a:p>
        </p:txBody>
      </p:sp>
      <p:pic>
        <p:nvPicPr>
          <p:cNvPr id="130" name="" descr=""/>
          <p:cNvPicPr/>
          <p:nvPr/>
        </p:nvPicPr>
        <p:blipFill>
          <a:blip r:embed="rId2"/>
          <a:stretch/>
        </p:blipFill>
        <p:spPr>
          <a:xfrm>
            <a:off x="8640000" y="4057200"/>
            <a:ext cx="2837160" cy="693720"/>
          </a:xfrm>
          <a:prstGeom prst="rect">
            <a:avLst/>
          </a:prstGeom>
          <a:ln>
            <a:noFill/>
          </a:ln>
        </p:spPr>
      </p:pic>
      <p:sp>
        <p:nvSpPr>
          <p:cNvPr id="131" name="CustomShape 3"/>
          <p:cNvSpPr/>
          <p:nvPr/>
        </p:nvSpPr>
        <p:spPr>
          <a:xfrm>
            <a:off x="8352000" y="2520000"/>
            <a:ext cx="3238920" cy="5954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imes New Roman"/>
                <a:ea typeface="DejaVu Sans"/>
              </a:rPr>
              <a:t>Solve the following equation for Eigen values, vectors</a:t>
            </a:r>
            <a:endParaRPr b="0" lang="en-IN" sz="1800" spc="-1" strike="noStrike">
              <a:latin typeface="Arial"/>
            </a:endParaRPr>
          </a:p>
        </p:txBody>
      </p:sp>
      <p:sp>
        <p:nvSpPr>
          <p:cNvPr id="132" name="CustomShape 4"/>
          <p:cNvSpPr/>
          <p:nvPr/>
        </p:nvSpPr>
        <p:spPr>
          <a:xfrm>
            <a:off x="8640000" y="3312000"/>
            <a:ext cx="2519640" cy="4179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latin typeface="Times New Roman"/>
              </a:rPr>
              <a:t>det(A – </a:t>
            </a:r>
            <a:r>
              <a:rPr b="0" lang="en-IN" sz="1800" spc="-1" strike="noStrike">
                <a:latin typeface="Times New Roman"/>
                <a:ea typeface="Arial"/>
              </a:rPr>
              <a:t>λI</a:t>
            </a:r>
            <a:r>
              <a:rPr b="0" lang="en-IN" sz="1800" spc="-1" strike="noStrike" baseline="-101000">
                <a:latin typeface="Times New Roman"/>
                <a:ea typeface="Arial"/>
              </a:rPr>
              <a:t>n</a:t>
            </a:r>
            <a:r>
              <a:rPr b="0" lang="en-IN" sz="1800" spc="-1" strike="noStrike">
                <a:latin typeface="Times New Roman"/>
                <a:ea typeface="Arial"/>
              </a:rPr>
              <a:t>) = 0</a:t>
            </a:r>
            <a:endParaRPr b="0" lang="en-IN"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73320" y="380520"/>
            <a:ext cx="10513080" cy="765000"/>
          </a:xfrm>
          <a:prstGeom prst="rect">
            <a:avLst/>
          </a:prstGeom>
          <a:noFill/>
          <a:ln>
            <a:noFill/>
          </a:ln>
        </p:spPr>
        <p:style>
          <a:lnRef idx="0"/>
          <a:fillRef idx="0"/>
          <a:effectRef idx="0"/>
          <a:fontRef idx="minor"/>
        </p:style>
        <p:txBody>
          <a:bodyPr lIns="90000" rIns="90000" tIns="91440" bIns="91440">
            <a:normAutofit/>
          </a:bodyPr>
          <a:p>
            <a:pPr>
              <a:lnSpc>
                <a:spcPct val="90000"/>
              </a:lnSpc>
            </a:pPr>
            <a:r>
              <a:rPr b="1" lang="en-IN" sz="4000" spc="-1" strike="noStrike">
                <a:solidFill>
                  <a:srgbClr val="808080"/>
                </a:solidFill>
                <a:latin typeface="Calibri Light"/>
                <a:ea typeface="Playfair Display"/>
              </a:rPr>
              <a:t>APPLICATIONS OF PCA</a:t>
            </a:r>
            <a:endParaRPr b="0" lang="en-IN" sz="4000" spc="-1" strike="noStrike">
              <a:latin typeface="Arial"/>
            </a:endParaRPr>
          </a:p>
        </p:txBody>
      </p:sp>
      <p:sp>
        <p:nvSpPr>
          <p:cNvPr id="134" name="CustomShape 2"/>
          <p:cNvSpPr/>
          <p:nvPr/>
        </p:nvSpPr>
        <p:spPr>
          <a:xfrm>
            <a:off x="590400" y="1599120"/>
            <a:ext cx="10513080" cy="4348800"/>
          </a:xfrm>
          <a:prstGeom prst="rect">
            <a:avLst/>
          </a:prstGeom>
          <a:noFill/>
          <a:ln>
            <a:noFill/>
          </a:ln>
        </p:spPr>
        <p:style>
          <a:lnRef idx="0"/>
          <a:fillRef idx="0"/>
          <a:effectRef idx="0"/>
          <a:fontRef idx="minor"/>
        </p:style>
        <p:txBody>
          <a:bodyPr lIns="90000" rIns="90000" tIns="45000" bIns="45000"/>
          <a:p>
            <a:pPr marL="228600" indent="-226080">
              <a:lnSpc>
                <a:spcPct val="150000"/>
              </a:lnSpc>
              <a:spcBef>
                <a:spcPts val="1001"/>
              </a:spcBef>
              <a:buClr>
                <a:srgbClr val="000000"/>
              </a:buClr>
              <a:buFont typeface="Arial"/>
              <a:buChar char="•"/>
            </a:pPr>
            <a:r>
              <a:rPr b="0" lang="en-IN" sz="2000" spc="-1" strike="noStrike">
                <a:solidFill>
                  <a:srgbClr val="000000"/>
                </a:solidFill>
                <a:latin typeface="Times New Roman"/>
                <a:ea typeface="DejaVu Sans"/>
              </a:rPr>
              <a:t>Compression</a:t>
            </a:r>
            <a:endParaRPr b="0" lang="en-IN" sz="2000" spc="-1" strike="noStrike">
              <a:latin typeface="Arial"/>
            </a:endParaRPr>
          </a:p>
          <a:p>
            <a:pPr marL="228600" indent="-226080">
              <a:lnSpc>
                <a:spcPct val="150000"/>
              </a:lnSpc>
              <a:spcBef>
                <a:spcPts val="1001"/>
              </a:spcBef>
              <a:buClr>
                <a:srgbClr val="000000"/>
              </a:buClr>
              <a:buFont typeface="Arial"/>
              <a:buChar char="•"/>
            </a:pPr>
            <a:r>
              <a:rPr b="0" lang="en-IN" sz="2000" spc="-1" strike="noStrike">
                <a:solidFill>
                  <a:srgbClr val="000000"/>
                </a:solidFill>
                <a:latin typeface="Times New Roman"/>
                <a:ea typeface="DejaVu Sans"/>
              </a:rPr>
              <a:t>Visualization of high dimensional data</a:t>
            </a:r>
            <a:endParaRPr b="0" lang="en-IN" sz="2000" spc="-1" strike="noStrike">
              <a:latin typeface="Arial"/>
            </a:endParaRPr>
          </a:p>
          <a:p>
            <a:pPr marL="228600" indent="-226080">
              <a:lnSpc>
                <a:spcPct val="150000"/>
              </a:lnSpc>
              <a:spcBef>
                <a:spcPts val="1001"/>
              </a:spcBef>
              <a:buClr>
                <a:srgbClr val="000000"/>
              </a:buClr>
              <a:buFont typeface="Arial"/>
              <a:buChar char="•"/>
            </a:pPr>
            <a:r>
              <a:rPr b="0" lang="en-IN" sz="2000" spc="-1" strike="noStrike">
                <a:solidFill>
                  <a:srgbClr val="000000"/>
                </a:solidFill>
                <a:latin typeface="Times New Roman"/>
                <a:ea typeface="DejaVu Sans"/>
              </a:rPr>
              <a:t>Speeding up of Machine Learning Algorithms</a:t>
            </a:r>
            <a:endParaRPr b="0" lang="en-IN" sz="2000" spc="-1" strike="noStrike">
              <a:latin typeface="Arial"/>
            </a:endParaRPr>
          </a:p>
          <a:p>
            <a:pPr marL="228600" indent="-226080">
              <a:lnSpc>
                <a:spcPct val="150000"/>
              </a:lnSpc>
              <a:spcBef>
                <a:spcPts val="1001"/>
              </a:spcBef>
              <a:buClr>
                <a:srgbClr val="000000"/>
              </a:buClr>
              <a:buFont typeface="Arial"/>
              <a:buChar char="•"/>
            </a:pPr>
            <a:r>
              <a:rPr b="0" lang="en-IN" sz="2000" spc="-1" strike="noStrike">
                <a:solidFill>
                  <a:srgbClr val="000000"/>
                </a:solidFill>
                <a:latin typeface="Times New Roman"/>
                <a:ea typeface="DejaVu Sans"/>
              </a:rPr>
              <a:t>Reducing Noise from data</a:t>
            </a:r>
            <a:endParaRPr b="0" lang="en-IN" sz="2000" spc="-1" strike="noStrike">
              <a:latin typeface="Arial"/>
            </a:endParaRPr>
          </a:p>
          <a:p>
            <a:pPr>
              <a:lnSpc>
                <a:spcPct val="150000"/>
              </a:lnSpc>
              <a:spcBef>
                <a:spcPts val="1001"/>
              </a:spcBef>
            </a:pPr>
            <a:endParaRPr b="0" lang="en-IN" sz="2000" spc="-1" strike="noStrike">
              <a:latin typeface="Arial"/>
            </a:endParaRPr>
          </a:p>
          <a:p>
            <a:pPr>
              <a:lnSpc>
                <a:spcPct val="90000"/>
              </a:lnSpc>
              <a:spcBef>
                <a:spcPts val="1001"/>
              </a:spcBef>
            </a:pPr>
            <a:endParaRPr b="0" lang="en-IN" sz="20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76000" y="360000"/>
            <a:ext cx="9214920" cy="56196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solidFill>
                  <a:srgbClr val="666666"/>
                </a:solidFill>
                <a:latin typeface="Calibri Light"/>
                <a:ea typeface="DejaVu Sans"/>
              </a:rPr>
              <a:t>USING PCA FOR COMPRESSION</a:t>
            </a:r>
            <a:endParaRPr b="0" lang="en-IN" sz="3200" spc="-1" strike="noStrike">
              <a:latin typeface="Arial"/>
            </a:endParaRPr>
          </a:p>
        </p:txBody>
      </p:sp>
      <p:sp>
        <p:nvSpPr>
          <p:cNvPr id="136" name="CustomShape 2"/>
          <p:cNvSpPr/>
          <p:nvPr/>
        </p:nvSpPr>
        <p:spPr>
          <a:xfrm>
            <a:off x="648000" y="1584000"/>
            <a:ext cx="8998920" cy="1354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imes New Roman"/>
                <a:ea typeface="DejaVu Sans"/>
              </a:rPr>
              <a:t>Once Eigen Vectors are computed, compress the dataset by ordering k eigenvectors according to largest eigenvalues and compute Axk</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Reconstruct from the compressed version. We can reconstruct the data back by using inverse transformation mathematically represented by Axk x k.T</a:t>
            </a:r>
            <a:endParaRPr b="0" lang="en-IN" sz="1800" spc="-1" strike="noStrike">
              <a:latin typeface="Arial"/>
            </a:endParaRPr>
          </a:p>
        </p:txBody>
      </p:sp>
      <p:pic>
        <p:nvPicPr>
          <p:cNvPr id="137" name="" descr=""/>
          <p:cNvPicPr/>
          <p:nvPr/>
        </p:nvPicPr>
        <p:blipFill>
          <a:blip r:embed="rId1"/>
          <a:stretch/>
        </p:blipFill>
        <p:spPr>
          <a:xfrm>
            <a:off x="7344000" y="3138840"/>
            <a:ext cx="3408480" cy="233208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04000" y="216000"/>
            <a:ext cx="10727280" cy="502560"/>
          </a:xfrm>
          <a:prstGeom prst="rect">
            <a:avLst/>
          </a:prstGeom>
          <a:noFill/>
          <a:ln>
            <a:noFill/>
          </a:ln>
        </p:spPr>
        <p:style>
          <a:lnRef idx="0"/>
          <a:fillRef idx="0"/>
          <a:effectRef idx="0"/>
          <a:fontRef idx="minor"/>
        </p:style>
        <p:txBody>
          <a:bodyPr lIns="90000" rIns="90000" tIns="45000" bIns="45000"/>
          <a:p>
            <a:pPr>
              <a:lnSpc>
                <a:spcPct val="100000"/>
              </a:lnSpc>
            </a:pPr>
            <a:r>
              <a:rPr b="1" lang="en-IN" sz="2800" spc="-1" strike="noStrike">
                <a:solidFill>
                  <a:srgbClr val="666666"/>
                </a:solidFill>
                <a:latin typeface="Calibri Light"/>
                <a:ea typeface="DejaVu Sans"/>
              </a:rPr>
              <a:t>SPEEDING UP LOGISTIC REGRESSION USING PCA</a:t>
            </a:r>
            <a:endParaRPr b="0" lang="en-IN" sz="2800" spc="-1" strike="noStrike">
              <a:latin typeface="Arial"/>
            </a:endParaRPr>
          </a:p>
        </p:txBody>
      </p:sp>
      <p:pic>
        <p:nvPicPr>
          <p:cNvPr id="139" name="" descr=""/>
          <p:cNvPicPr/>
          <p:nvPr/>
        </p:nvPicPr>
        <p:blipFill>
          <a:blip r:embed="rId1"/>
          <a:stretch/>
        </p:blipFill>
        <p:spPr>
          <a:xfrm>
            <a:off x="936000" y="1080000"/>
            <a:ext cx="4751280" cy="2456280"/>
          </a:xfrm>
          <a:prstGeom prst="rect">
            <a:avLst/>
          </a:prstGeom>
          <a:ln>
            <a:noFill/>
          </a:ln>
        </p:spPr>
      </p:pic>
      <p:pic>
        <p:nvPicPr>
          <p:cNvPr id="140" name="" descr=""/>
          <p:cNvPicPr/>
          <p:nvPr/>
        </p:nvPicPr>
        <p:blipFill>
          <a:blip r:embed="rId2"/>
          <a:stretch/>
        </p:blipFill>
        <p:spPr>
          <a:xfrm>
            <a:off x="6552000" y="1080000"/>
            <a:ext cx="4607280" cy="2561040"/>
          </a:xfrm>
          <a:prstGeom prst="rect">
            <a:avLst/>
          </a:prstGeom>
          <a:ln>
            <a:noFill/>
          </a:ln>
        </p:spPr>
      </p:pic>
      <p:pic>
        <p:nvPicPr>
          <p:cNvPr id="141" name="" descr=""/>
          <p:cNvPicPr/>
          <p:nvPr/>
        </p:nvPicPr>
        <p:blipFill>
          <a:blip r:embed="rId3"/>
          <a:stretch/>
        </p:blipFill>
        <p:spPr>
          <a:xfrm>
            <a:off x="3857400" y="3641760"/>
            <a:ext cx="3989880" cy="2513520"/>
          </a:xfrm>
          <a:prstGeom prst="rect">
            <a:avLst/>
          </a:prstGeom>
          <a:ln>
            <a:noFill/>
          </a:ln>
        </p:spPr>
      </p:pic>
      <p:sp>
        <p:nvSpPr>
          <p:cNvPr id="142" name="CustomShape 2"/>
          <p:cNvSpPr/>
          <p:nvPr/>
        </p:nvSpPr>
        <p:spPr>
          <a:xfrm>
            <a:off x="8208000" y="3816000"/>
            <a:ext cx="3239280" cy="8488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imes New Roman"/>
                <a:ea typeface="DejaVu Sans"/>
              </a:rPr>
              <a:t>Use a subset of the total number of features available for classification.</a:t>
            </a:r>
            <a:endParaRPr b="0" lang="en-IN"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720000" y="432000"/>
            <a:ext cx="10089360" cy="71928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solidFill>
                  <a:srgbClr val="666666"/>
                </a:solidFill>
                <a:latin typeface="CALIBRI LIGHT"/>
                <a:ea typeface="DejaVu Sans"/>
              </a:rPr>
              <a:t>Visualization of High Dimensional Data</a:t>
            </a:r>
            <a:endParaRPr b="0" lang="en-IN" sz="3200" spc="-1" strike="noStrike">
              <a:latin typeface="Arial"/>
            </a:endParaRPr>
          </a:p>
        </p:txBody>
      </p:sp>
      <p:pic>
        <p:nvPicPr>
          <p:cNvPr id="144" name="" descr=""/>
          <p:cNvPicPr/>
          <p:nvPr/>
        </p:nvPicPr>
        <p:blipFill>
          <a:blip r:embed="rId1"/>
          <a:stretch/>
        </p:blipFill>
        <p:spPr>
          <a:xfrm>
            <a:off x="5472000" y="1245600"/>
            <a:ext cx="5513760" cy="4513680"/>
          </a:xfrm>
          <a:prstGeom prst="rect">
            <a:avLst/>
          </a:prstGeom>
          <a:ln>
            <a:noFill/>
          </a:ln>
        </p:spPr>
      </p:pic>
      <p:pic>
        <p:nvPicPr>
          <p:cNvPr id="145" name="" descr=""/>
          <p:cNvPicPr/>
          <p:nvPr/>
        </p:nvPicPr>
        <p:blipFill>
          <a:blip r:embed="rId2"/>
          <a:stretch/>
        </p:blipFill>
        <p:spPr>
          <a:xfrm>
            <a:off x="288000" y="1584000"/>
            <a:ext cx="4679280" cy="403128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2881080" y="1636920"/>
            <a:ext cx="6576120" cy="1667520"/>
          </a:xfrm>
          <a:prstGeom prst="rect">
            <a:avLst/>
          </a:prstGeom>
          <a:noFill/>
          <a:ln>
            <a:noFill/>
          </a:ln>
        </p:spPr>
        <p:style>
          <a:lnRef idx="0"/>
          <a:fillRef idx="0"/>
          <a:effectRef idx="0"/>
          <a:fontRef idx="minor"/>
        </p:style>
        <p:txBody>
          <a:bodyPr lIns="90000" rIns="90000" tIns="91440" bIns="91440" anchor="b"/>
          <a:p>
            <a:pPr algn="ctr">
              <a:lnSpc>
                <a:spcPct val="90000"/>
              </a:lnSpc>
            </a:pPr>
            <a:r>
              <a:rPr b="1" lang="en-IN" sz="6400" spc="-1" strike="noStrike">
                <a:solidFill>
                  <a:srgbClr val="ffffff"/>
                </a:solidFill>
                <a:latin typeface="Playfair Display"/>
                <a:ea typeface="Playfair Display"/>
              </a:rPr>
              <a:t>THANK YOU</a:t>
            </a:r>
            <a:endParaRPr b="0" lang="en-IN" sz="6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15440" y="383400"/>
            <a:ext cx="5796360" cy="546120"/>
          </a:xfrm>
          <a:prstGeom prst="rect">
            <a:avLst/>
          </a:prstGeom>
          <a:noFill/>
          <a:ln>
            <a:noFill/>
          </a:ln>
        </p:spPr>
        <p:style>
          <a:lnRef idx="0"/>
          <a:fillRef idx="0"/>
          <a:effectRef idx="0"/>
          <a:fontRef idx="minor"/>
        </p:style>
        <p:txBody>
          <a:bodyPr lIns="90000" rIns="90000" tIns="91440" bIns="91440"/>
          <a:p>
            <a:pPr>
              <a:lnSpc>
                <a:spcPct val="90000"/>
              </a:lnSpc>
            </a:pPr>
            <a:r>
              <a:rPr b="1" lang="en-IN" sz="4000" spc="-1" strike="noStrike" cap="small">
                <a:solidFill>
                  <a:srgbClr val="808080"/>
                </a:solidFill>
                <a:latin typeface="Calibri Light"/>
                <a:ea typeface="Playfair Display"/>
              </a:rPr>
              <a:t>What is pca?</a:t>
            </a:r>
            <a:endParaRPr b="0" lang="en-IN" sz="4000" spc="-1" strike="noStrike">
              <a:latin typeface="Arial"/>
            </a:endParaRPr>
          </a:p>
        </p:txBody>
      </p:sp>
      <p:sp>
        <p:nvSpPr>
          <p:cNvPr id="86" name="CustomShape 2"/>
          <p:cNvSpPr/>
          <p:nvPr/>
        </p:nvSpPr>
        <p:spPr>
          <a:xfrm>
            <a:off x="415440" y="1486800"/>
            <a:ext cx="11288160" cy="3745080"/>
          </a:xfrm>
          <a:prstGeom prst="rect">
            <a:avLst/>
          </a:prstGeom>
          <a:noFill/>
          <a:ln>
            <a:noFill/>
          </a:ln>
        </p:spPr>
        <p:style>
          <a:lnRef idx="0"/>
          <a:fillRef idx="0"/>
          <a:effectRef idx="0"/>
          <a:fontRef idx="minor"/>
        </p:style>
        <p:txBody>
          <a:bodyPr lIns="90000" rIns="90000" tIns="45000" bIns="45000"/>
          <a:p>
            <a:pPr>
              <a:lnSpc>
                <a:spcPct val="150000"/>
              </a:lnSpc>
            </a:pPr>
            <a:endParaRPr b="0" lang="en-IN" sz="1800" spc="-1" strike="noStrike">
              <a:latin typeface="Arial"/>
            </a:endParaRPr>
          </a:p>
          <a:p>
            <a:pPr marL="285840" indent="-283320">
              <a:lnSpc>
                <a:spcPct val="150000"/>
              </a:lnSpc>
              <a:buClr>
                <a:srgbClr val="000000"/>
              </a:buClr>
              <a:buSzPct val="45000"/>
              <a:buFont typeface="Wingdings" charset="2"/>
              <a:buChar char=""/>
            </a:pPr>
            <a:r>
              <a:rPr b="0" lang="en-IN" sz="2000" spc="-1" strike="noStrike">
                <a:solidFill>
                  <a:srgbClr val="000000"/>
                </a:solidFill>
                <a:latin typeface="Calibri"/>
                <a:ea typeface="DejaVu Sans"/>
              </a:rPr>
              <a:t>Principal Component Analysis (PCA) is a dimensionality-reduction technique that is often used to transform a high-dimensional dataset into a smaller-dimensional subspace.</a:t>
            </a:r>
            <a:endParaRPr b="0" lang="en-IN" sz="2000" spc="-1" strike="noStrike">
              <a:latin typeface="Arial"/>
            </a:endParaRPr>
          </a:p>
          <a:p>
            <a:pPr marL="285840" indent="-283320">
              <a:lnSpc>
                <a:spcPct val="150000"/>
              </a:lnSpc>
              <a:buClr>
                <a:srgbClr val="000000"/>
              </a:buClr>
              <a:buSzPct val="45000"/>
              <a:buFont typeface="Wingdings" charset="2"/>
              <a:buChar char=""/>
            </a:pPr>
            <a:r>
              <a:rPr b="0" lang="en-IN" sz="2000" spc="-1" strike="noStrike">
                <a:solidFill>
                  <a:srgbClr val="000000"/>
                </a:solidFill>
                <a:latin typeface="Calibri"/>
                <a:ea typeface="DejaVu Sans"/>
              </a:rPr>
              <a:t>PCA is mathematically defined as an orthogonal linear transformation that transforms the data to a new coordinate system such that the greatest variance by some projection of the data comes to lie on the first coordinate (called the first principal component), the second greatest variance on the second coordinate, and so on.</a:t>
            </a:r>
            <a:endParaRPr b="0" lang="en-IN"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648000" y="432000"/>
            <a:ext cx="10583280" cy="57528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solidFill>
                  <a:srgbClr val="666666"/>
                </a:solidFill>
                <a:latin typeface="CALIBRI LIGHT"/>
                <a:ea typeface="DejaVu Sans"/>
              </a:rPr>
              <a:t>DATA TRANSFORMATION – AN EXAMPLE</a:t>
            </a:r>
            <a:endParaRPr b="0" lang="en-IN" sz="3200" spc="-1" strike="noStrike">
              <a:latin typeface="Arial"/>
            </a:endParaRPr>
          </a:p>
        </p:txBody>
      </p:sp>
      <p:sp>
        <p:nvSpPr>
          <p:cNvPr id="88" name="CustomShape 2"/>
          <p:cNvSpPr/>
          <p:nvPr/>
        </p:nvSpPr>
        <p:spPr>
          <a:xfrm>
            <a:off x="5400000" y="4032000"/>
            <a:ext cx="1151280" cy="431280"/>
          </a:xfrm>
          <a:custGeom>
            <a:avLst/>
            <a:gdLst/>
            <a:ahLst/>
            <a:rect l="l" t="t" r="r" b="b"/>
            <a:pathLst>
              <a:path w="3202" h="1202">
                <a:moveTo>
                  <a:pt x="0" y="300"/>
                </a:moveTo>
                <a:lnTo>
                  <a:pt x="2400" y="300"/>
                </a:lnTo>
                <a:lnTo>
                  <a:pt x="2400" y="0"/>
                </a:lnTo>
                <a:lnTo>
                  <a:pt x="3201" y="600"/>
                </a:lnTo>
                <a:lnTo>
                  <a:pt x="2400" y="1201"/>
                </a:lnTo>
                <a:lnTo>
                  <a:pt x="2400" y="900"/>
                </a:lnTo>
                <a:lnTo>
                  <a:pt x="0" y="900"/>
                </a:lnTo>
                <a:lnTo>
                  <a:pt x="0" y="300"/>
                </a:lnTo>
              </a:path>
            </a:pathLst>
          </a:custGeom>
          <a:solidFill>
            <a:srgbClr val="ce181e"/>
          </a:solidFill>
          <a:ln>
            <a:solidFill>
              <a:srgbClr val="00a65d"/>
            </a:solidFill>
          </a:ln>
        </p:spPr>
        <p:style>
          <a:lnRef idx="0"/>
          <a:fillRef idx="0"/>
          <a:effectRef idx="0"/>
          <a:fontRef idx="minor"/>
        </p:style>
      </p:sp>
      <p:pic>
        <p:nvPicPr>
          <p:cNvPr id="89" name="" descr=""/>
          <p:cNvPicPr/>
          <p:nvPr/>
        </p:nvPicPr>
        <p:blipFill>
          <a:blip r:embed="rId1"/>
          <a:stretch/>
        </p:blipFill>
        <p:spPr>
          <a:xfrm>
            <a:off x="798840" y="1080000"/>
            <a:ext cx="9352440" cy="1408680"/>
          </a:xfrm>
          <a:prstGeom prst="rect">
            <a:avLst/>
          </a:prstGeom>
          <a:ln>
            <a:noFill/>
          </a:ln>
        </p:spPr>
      </p:pic>
      <p:pic>
        <p:nvPicPr>
          <p:cNvPr id="90" name="" descr=""/>
          <p:cNvPicPr/>
          <p:nvPr/>
        </p:nvPicPr>
        <p:blipFill>
          <a:blip r:embed="rId2"/>
          <a:stretch/>
        </p:blipFill>
        <p:spPr>
          <a:xfrm>
            <a:off x="372240" y="2396160"/>
            <a:ext cx="5171040" cy="3723120"/>
          </a:xfrm>
          <a:prstGeom prst="rect">
            <a:avLst/>
          </a:prstGeom>
          <a:ln>
            <a:noFill/>
          </a:ln>
        </p:spPr>
      </p:pic>
      <p:pic>
        <p:nvPicPr>
          <p:cNvPr id="91" name="" descr=""/>
          <p:cNvPicPr/>
          <p:nvPr/>
        </p:nvPicPr>
        <p:blipFill>
          <a:blip r:embed="rId3"/>
          <a:stretch/>
        </p:blipFill>
        <p:spPr>
          <a:xfrm>
            <a:off x="6624000" y="2448000"/>
            <a:ext cx="4970880" cy="371376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 descr=""/>
          <p:cNvPicPr/>
          <p:nvPr/>
        </p:nvPicPr>
        <p:blipFill>
          <a:blip r:embed="rId1"/>
          <a:stretch/>
        </p:blipFill>
        <p:spPr>
          <a:xfrm>
            <a:off x="864000" y="1532160"/>
            <a:ext cx="5171400" cy="3723480"/>
          </a:xfrm>
          <a:prstGeom prst="rect">
            <a:avLst/>
          </a:prstGeom>
          <a:ln>
            <a:noFill/>
          </a:ln>
        </p:spPr>
      </p:pic>
      <p:pic>
        <p:nvPicPr>
          <p:cNvPr id="93" name="" descr=""/>
          <p:cNvPicPr/>
          <p:nvPr/>
        </p:nvPicPr>
        <p:blipFill>
          <a:blip r:embed="rId2"/>
          <a:stretch/>
        </p:blipFill>
        <p:spPr>
          <a:xfrm>
            <a:off x="6044400" y="1579680"/>
            <a:ext cx="4971240" cy="3714120"/>
          </a:xfrm>
          <a:prstGeom prst="rect">
            <a:avLst/>
          </a:prstGeom>
          <a:ln>
            <a:noFill/>
          </a:ln>
        </p:spPr>
      </p:pic>
      <p:sp>
        <p:nvSpPr>
          <p:cNvPr id="94" name="Line 1"/>
          <p:cNvSpPr/>
          <p:nvPr/>
        </p:nvSpPr>
        <p:spPr>
          <a:xfrm>
            <a:off x="3312000" y="1800000"/>
            <a:ext cx="2592000" cy="2592000"/>
          </a:xfrm>
          <a:prstGeom prst="line">
            <a:avLst/>
          </a:prstGeom>
          <a:ln>
            <a:solidFill>
              <a:srgbClr val="000000"/>
            </a:solidFill>
          </a:ln>
        </p:spPr>
        <p:style>
          <a:lnRef idx="0"/>
          <a:fillRef idx="0"/>
          <a:effectRef idx="0"/>
          <a:fontRef idx="minor"/>
        </p:style>
      </p:sp>
      <p:sp>
        <p:nvSpPr>
          <p:cNvPr id="95" name="Line 2"/>
          <p:cNvSpPr/>
          <p:nvPr/>
        </p:nvSpPr>
        <p:spPr>
          <a:xfrm flipV="1">
            <a:off x="1368000" y="2520000"/>
            <a:ext cx="2952000" cy="1008000"/>
          </a:xfrm>
          <a:prstGeom prst="line">
            <a:avLst/>
          </a:prstGeom>
          <a:ln>
            <a:solidFill>
              <a:srgbClr val="000000"/>
            </a:solidFill>
          </a:ln>
        </p:spPr>
        <p:style>
          <a:lnRef idx="0"/>
          <a:fillRef idx="0"/>
          <a:effectRef idx="0"/>
          <a:fontRef idx="minor"/>
        </p:style>
      </p:sp>
      <p:sp>
        <p:nvSpPr>
          <p:cNvPr id="96" name="Line 3"/>
          <p:cNvSpPr/>
          <p:nvPr/>
        </p:nvSpPr>
        <p:spPr>
          <a:xfrm flipV="1">
            <a:off x="3600000" y="2736000"/>
            <a:ext cx="936000" cy="2088000"/>
          </a:xfrm>
          <a:prstGeom prst="line">
            <a:avLst/>
          </a:prstGeom>
          <a:ln>
            <a:solidFill>
              <a:srgbClr val="000000"/>
            </a:solidFill>
          </a:ln>
        </p:spPr>
        <p:style>
          <a:lnRef idx="0"/>
          <a:fillRef idx="0"/>
          <a:effectRef idx="0"/>
          <a:fontRef idx="minor"/>
        </p:style>
      </p:sp>
      <p:sp>
        <p:nvSpPr>
          <p:cNvPr id="97" name="Line 4"/>
          <p:cNvSpPr/>
          <p:nvPr/>
        </p:nvSpPr>
        <p:spPr>
          <a:xfrm>
            <a:off x="2664000" y="2376000"/>
            <a:ext cx="2376000" cy="2016000"/>
          </a:xfrm>
          <a:prstGeom prst="line">
            <a:avLst/>
          </a:prstGeom>
          <a:ln>
            <a:solidFill>
              <a:srgbClr val="000000"/>
            </a:solidFill>
          </a:ln>
        </p:spPr>
        <p:style>
          <a:lnRef idx="0"/>
          <a:fillRef idx="0"/>
          <a:effectRef idx="0"/>
          <a:fontRef idx="minor"/>
        </p:style>
      </p:sp>
      <p:sp>
        <p:nvSpPr>
          <p:cNvPr id="98" name="Line 5"/>
          <p:cNvSpPr/>
          <p:nvPr/>
        </p:nvSpPr>
        <p:spPr>
          <a:xfrm flipV="1">
            <a:off x="1512000" y="2952000"/>
            <a:ext cx="2448000" cy="864000"/>
          </a:xfrm>
          <a:prstGeom prst="line">
            <a:avLst/>
          </a:prstGeom>
          <a:ln>
            <a:solidFill>
              <a:srgbClr val="000000"/>
            </a:solidFill>
          </a:ln>
        </p:spPr>
        <p:style>
          <a:lnRef idx="0"/>
          <a:fillRef idx="0"/>
          <a:effectRef idx="0"/>
          <a:fontRef idx="minor"/>
        </p:style>
      </p:sp>
      <p:sp>
        <p:nvSpPr>
          <p:cNvPr id="99" name="Line 6"/>
          <p:cNvSpPr/>
          <p:nvPr/>
        </p:nvSpPr>
        <p:spPr>
          <a:xfrm flipV="1">
            <a:off x="3240000" y="3024000"/>
            <a:ext cx="648000" cy="1872000"/>
          </a:xfrm>
          <a:prstGeom prst="line">
            <a:avLst/>
          </a:prstGeom>
          <a:ln>
            <a:solidFill>
              <a:srgbClr val="000000"/>
            </a:solidFill>
          </a:ln>
        </p:spPr>
        <p:style>
          <a:lnRef idx="0"/>
          <a:fillRef idx="0"/>
          <a:effectRef idx="0"/>
          <a:fontRef idx="minor"/>
        </p:style>
      </p:sp>
      <p:sp>
        <p:nvSpPr>
          <p:cNvPr id="100" name="Line 7"/>
          <p:cNvSpPr/>
          <p:nvPr/>
        </p:nvSpPr>
        <p:spPr>
          <a:xfrm>
            <a:off x="7776000" y="1296000"/>
            <a:ext cx="72000" cy="4248000"/>
          </a:xfrm>
          <a:prstGeom prst="line">
            <a:avLst/>
          </a:prstGeom>
          <a:ln>
            <a:solidFill>
              <a:srgbClr val="000000"/>
            </a:solidFill>
          </a:ln>
        </p:spPr>
        <p:style>
          <a:lnRef idx="0"/>
          <a:fillRef idx="0"/>
          <a:effectRef idx="0"/>
          <a:fontRef idx="minor"/>
        </p:style>
      </p:sp>
      <p:sp>
        <p:nvSpPr>
          <p:cNvPr id="101" name="Line 8"/>
          <p:cNvSpPr/>
          <p:nvPr/>
        </p:nvSpPr>
        <p:spPr>
          <a:xfrm>
            <a:off x="7128000" y="1224000"/>
            <a:ext cx="144000" cy="4392000"/>
          </a:xfrm>
          <a:prstGeom prst="line">
            <a:avLst/>
          </a:prstGeom>
          <a:ln>
            <a:solidFill>
              <a:srgbClr val="000000"/>
            </a:solidFill>
          </a:ln>
        </p:spPr>
        <p:style>
          <a:lnRef idx="0"/>
          <a:fillRef idx="0"/>
          <a:effectRef idx="0"/>
          <a:fontRef idx="minor"/>
        </p:style>
      </p:sp>
      <p:sp>
        <p:nvSpPr>
          <p:cNvPr id="102" name="Line 9"/>
          <p:cNvSpPr/>
          <p:nvPr/>
        </p:nvSpPr>
        <p:spPr>
          <a:xfrm>
            <a:off x="9288000" y="1440000"/>
            <a:ext cx="72000" cy="3672000"/>
          </a:xfrm>
          <a:prstGeom prst="line">
            <a:avLst/>
          </a:prstGeom>
          <a:ln>
            <a:solidFill>
              <a:srgbClr val="000000"/>
            </a:solidFill>
          </a:ln>
        </p:spPr>
        <p:style>
          <a:lnRef idx="0"/>
          <a:fillRef idx="0"/>
          <a:effectRef idx="0"/>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429840" y="349560"/>
            <a:ext cx="10513080" cy="828000"/>
          </a:xfrm>
          <a:prstGeom prst="rect">
            <a:avLst/>
          </a:prstGeom>
          <a:noFill/>
          <a:ln>
            <a:noFill/>
          </a:ln>
        </p:spPr>
        <p:style>
          <a:lnRef idx="0"/>
          <a:fillRef idx="0"/>
          <a:effectRef idx="0"/>
          <a:fontRef idx="minor"/>
        </p:style>
        <p:txBody>
          <a:bodyPr lIns="90000" rIns="90000" tIns="91440" bIns="91440">
            <a:normAutofit/>
          </a:bodyPr>
          <a:p>
            <a:pPr>
              <a:lnSpc>
                <a:spcPct val="90000"/>
              </a:lnSpc>
            </a:pPr>
            <a:r>
              <a:rPr b="1" lang="en-IN" sz="4000" spc="-1" strike="noStrike">
                <a:solidFill>
                  <a:srgbClr val="808080"/>
                </a:solidFill>
                <a:latin typeface="Calibri Light"/>
                <a:ea typeface="Playfair Display"/>
              </a:rPr>
              <a:t>ROUGH EXAMPLE</a:t>
            </a:r>
            <a:endParaRPr b="0" lang="en-IN" sz="4000" spc="-1" strike="noStrike">
              <a:latin typeface="Arial"/>
            </a:endParaRPr>
          </a:p>
        </p:txBody>
      </p:sp>
      <p:sp>
        <p:nvSpPr>
          <p:cNvPr id="104" name="CustomShape 2"/>
          <p:cNvSpPr/>
          <p:nvPr/>
        </p:nvSpPr>
        <p:spPr>
          <a:xfrm>
            <a:off x="1162440" y="1246320"/>
            <a:ext cx="181800" cy="1368720"/>
          </a:xfrm>
          <a:prstGeom prst="rect">
            <a:avLst/>
          </a:prstGeom>
          <a:noFill/>
          <a:ln>
            <a:noFill/>
          </a:ln>
        </p:spPr>
        <p:style>
          <a:lnRef idx="0"/>
          <a:fillRef idx="0"/>
          <a:effectRef idx="0"/>
          <a:fontRef idx="minor"/>
        </p:style>
        <p:txBody>
          <a:bodyPr wrap="none" lIns="90000" rIns="90000" tIns="0" bIns="0" anchor="ctr"/>
          <a:p>
            <a:pPr>
              <a:lnSpc>
                <a:spcPct val="100000"/>
              </a:lnSpc>
            </a:pPr>
            <a:br/>
            <a:endParaRPr b="0" lang="en-IN" sz="1800" spc="-1" strike="noStrike">
              <a:latin typeface="Arial"/>
            </a:endParaRPr>
          </a:p>
          <a:p>
            <a:pPr>
              <a:lnSpc>
                <a:spcPct val="100000"/>
              </a:lnSpc>
            </a:pPr>
            <a:br/>
            <a:br/>
            <a:endParaRPr b="0" lang="en-IN" sz="1800" spc="-1" strike="noStrike">
              <a:latin typeface="Arial"/>
            </a:endParaRPr>
          </a:p>
        </p:txBody>
      </p:sp>
      <p:sp>
        <p:nvSpPr>
          <p:cNvPr id="105" name="CustomShape 3"/>
          <p:cNvSpPr/>
          <p:nvPr/>
        </p:nvSpPr>
        <p:spPr>
          <a:xfrm>
            <a:off x="291600" y="1441440"/>
            <a:ext cx="11103840" cy="4425120"/>
          </a:xfrm>
          <a:prstGeom prst="rect">
            <a:avLst/>
          </a:prstGeom>
          <a:noFill/>
          <a:ln>
            <a:noFill/>
          </a:ln>
        </p:spPr>
        <p:style>
          <a:lnRef idx="0"/>
          <a:fillRef idx="0"/>
          <a:effectRef idx="0"/>
          <a:fontRef idx="minor"/>
        </p:style>
        <p:txBody>
          <a:bodyPr lIns="90000" rIns="90000" tIns="45000" bIns="45000"/>
          <a:p>
            <a:pPr marL="228600" indent="-226080">
              <a:lnSpc>
                <a:spcPct val="150000"/>
              </a:lnSpc>
              <a:spcBef>
                <a:spcPts val="1001"/>
              </a:spcBef>
              <a:buClr>
                <a:srgbClr val="000000"/>
              </a:buClr>
              <a:buFont typeface="Arial"/>
              <a:buChar char="•"/>
            </a:pPr>
            <a:r>
              <a:rPr b="0" lang="en-IN" sz="2000" spc="-1" strike="noStrike">
                <a:solidFill>
                  <a:srgbClr val="000000"/>
                </a:solidFill>
                <a:latin typeface="Times New Roman"/>
                <a:ea typeface="DejaVu Sans"/>
              </a:rPr>
              <a:t>We want to track tree growth. We have cameras to capture the tree’s front, side views. </a:t>
            </a:r>
            <a:endParaRPr b="0" lang="en-IN" sz="2000" spc="-1" strike="noStrike">
              <a:latin typeface="Arial"/>
            </a:endParaRPr>
          </a:p>
          <a:p>
            <a:pPr marL="228600" indent="-226080">
              <a:lnSpc>
                <a:spcPct val="150000"/>
              </a:lnSpc>
              <a:spcBef>
                <a:spcPts val="1001"/>
              </a:spcBef>
              <a:buClr>
                <a:srgbClr val="000000"/>
              </a:buClr>
              <a:buFont typeface="Arial"/>
              <a:buChar char="•"/>
            </a:pPr>
            <a:r>
              <a:rPr b="0" lang="en-IN" sz="2000" spc="-1" strike="noStrike">
                <a:solidFill>
                  <a:srgbClr val="000000"/>
                </a:solidFill>
                <a:latin typeface="Calibri"/>
                <a:ea typeface="DejaVu Sans"/>
              </a:rPr>
              <a:t> </a:t>
            </a:r>
            <a:endParaRPr b="0" lang="en-IN" sz="2000" spc="-1" strike="noStrike">
              <a:latin typeface="Arial"/>
            </a:endParaRPr>
          </a:p>
        </p:txBody>
      </p:sp>
      <p:pic>
        <p:nvPicPr>
          <p:cNvPr id="106" name="" descr=""/>
          <p:cNvPicPr/>
          <p:nvPr/>
        </p:nvPicPr>
        <p:blipFill>
          <a:blip r:embed="rId1"/>
          <a:stretch/>
        </p:blipFill>
        <p:spPr>
          <a:xfrm>
            <a:off x="907200" y="2658240"/>
            <a:ext cx="2979720" cy="3208320"/>
          </a:xfrm>
          <a:prstGeom prst="rect">
            <a:avLst/>
          </a:prstGeom>
          <a:ln>
            <a:noFill/>
          </a:ln>
        </p:spPr>
      </p:pic>
      <p:pic>
        <p:nvPicPr>
          <p:cNvPr id="107" name="" descr=""/>
          <p:cNvPicPr/>
          <p:nvPr/>
        </p:nvPicPr>
        <p:blipFill>
          <a:blip r:embed="rId2"/>
          <a:stretch/>
        </p:blipFill>
        <p:spPr>
          <a:xfrm>
            <a:off x="3672000" y="2570760"/>
            <a:ext cx="3166920" cy="3548160"/>
          </a:xfrm>
          <a:prstGeom prst="rect">
            <a:avLst/>
          </a:prstGeom>
          <a:ln>
            <a:noFill/>
          </a:ln>
        </p:spPr>
      </p:pic>
      <p:sp>
        <p:nvSpPr>
          <p:cNvPr id="108" name="CustomShape 4"/>
          <p:cNvSpPr/>
          <p:nvPr/>
        </p:nvSpPr>
        <p:spPr>
          <a:xfrm>
            <a:off x="7200000" y="2664000"/>
            <a:ext cx="4534920" cy="160776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imes New Roman"/>
                <a:ea typeface="DejaVu Sans"/>
              </a:rPr>
              <a:t>We might be getting 4 variable values – Camera_Front_x, Camera_Front_y, Camera_Side_x, Camera_Side_y. The only variable we need for tracking growth is Camera_Front_x because it captures the change in height of the plant!</a:t>
            </a:r>
            <a:r>
              <a:rPr b="0" lang="en-IN" sz="1800" spc="-1" strike="noStrike">
                <a:solidFill>
                  <a:srgbClr val="000000"/>
                </a:solidFill>
                <a:latin typeface="Arial"/>
                <a:ea typeface="DejaVu Sans"/>
              </a:rPr>
              <a:t> </a:t>
            </a:r>
            <a:endParaRPr b="0" lang="en-IN"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334800" y="281520"/>
            <a:ext cx="10513080" cy="832320"/>
          </a:xfrm>
          <a:prstGeom prst="rect">
            <a:avLst/>
          </a:prstGeom>
          <a:noFill/>
          <a:ln>
            <a:noFill/>
          </a:ln>
        </p:spPr>
        <p:style>
          <a:lnRef idx="0"/>
          <a:fillRef idx="0"/>
          <a:effectRef idx="0"/>
          <a:fontRef idx="minor"/>
        </p:style>
        <p:txBody>
          <a:bodyPr lIns="90000" rIns="90000" tIns="91440" bIns="91440">
            <a:normAutofit/>
          </a:bodyPr>
          <a:p>
            <a:pPr>
              <a:lnSpc>
                <a:spcPct val="90000"/>
              </a:lnSpc>
            </a:pPr>
            <a:r>
              <a:rPr b="1" lang="en-IN" sz="4000" spc="-1" strike="noStrike">
                <a:solidFill>
                  <a:srgbClr val="808080"/>
                </a:solidFill>
                <a:latin typeface="Calibri Light"/>
                <a:ea typeface="Playfair Display"/>
              </a:rPr>
              <a:t>ASSUMPTIONS</a:t>
            </a:r>
            <a:endParaRPr b="0" lang="en-IN" sz="4000" spc="-1" strike="noStrike">
              <a:latin typeface="Arial"/>
            </a:endParaRPr>
          </a:p>
        </p:txBody>
      </p:sp>
      <p:sp>
        <p:nvSpPr>
          <p:cNvPr id="110" name="CustomShape 2"/>
          <p:cNvSpPr/>
          <p:nvPr/>
        </p:nvSpPr>
        <p:spPr>
          <a:xfrm>
            <a:off x="648000" y="1512000"/>
            <a:ext cx="7486920" cy="1779840"/>
          </a:xfrm>
          <a:prstGeom prst="rect">
            <a:avLst/>
          </a:prstGeom>
          <a:noFill/>
          <a:ln>
            <a:noFill/>
          </a:ln>
        </p:spPr>
        <p:style>
          <a:lnRef idx="0"/>
          <a:fillRef idx="0"/>
          <a:effectRef idx="0"/>
          <a:fontRef idx="minor"/>
        </p:style>
        <p:txBody>
          <a:bodyPr lIns="90000" rIns="90000" tIns="45000" bIns="45000"/>
          <a:p>
            <a:pPr marL="216000" indent="-214920">
              <a:lnSpc>
                <a:spcPct val="150000"/>
              </a:lnSpc>
              <a:buClr>
                <a:srgbClr val="000000"/>
              </a:buClr>
              <a:buSzPct val="45000"/>
              <a:buFont typeface="Wingdings" charset="2"/>
              <a:buChar char=""/>
            </a:pPr>
            <a:r>
              <a:rPr b="0" lang="en-IN" sz="2000" spc="-1" strike="noStrike">
                <a:solidFill>
                  <a:srgbClr val="000000"/>
                </a:solidFill>
                <a:latin typeface="Times New Roman"/>
                <a:ea typeface="DejaVu Sans"/>
              </a:rPr>
              <a:t>Linear relationship between variables</a:t>
            </a:r>
            <a:endParaRPr b="0" lang="en-IN" sz="2000" spc="-1" strike="noStrike">
              <a:latin typeface="Arial"/>
            </a:endParaRPr>
          </a:p>
          <a:p>
            <a:pPr marL="216000" indent="-214920">
              <a:lnSpc>
                <a:spcPct val="150000"/>
              </a:lnSpc>
              <a:buClr>
                <a:srgbClr val="000000"/>
              </a:buClr>
              <a:buSzPct val="45000"/>
              <a:buFont typeface="Wingdings" charset="2"/>
              <a:buChar char=""/>
            </a:pPr>
            <a:r>
              <a:rPr b="0" lang="en-IN" sz="2000" spc="-1" strike="noStrike">
                <a:solidFill>
                  <a:srgbClr val="000000"/>
                </a:solidFill>
                <a:latin typeface="Times New Roman"/>
                <a:ea typeface="DejaVu Sans"/>
              </a:rPr>
              <a:t>Each observed variable should be normally distributed</a:t>
            </a:r>
            <a:endParaRPr b="0" lang="en-IN" sz="2000" spc="-1" strike="noStrike">
              <a:latin typeface="Arial"/>
            </a:endParaRPr>
          </a:p>
          <a:p>
            <a:pPr marL="216000" indent="-214920">
              <a:lnSpc>
                <a:spcPct val="150000"/>
              </a:lnSpc>
              <a:buClr>
                <a:srgbClr val="000000"/>
              </a:buClr>
              <a:buSzPct val="45000"/>
              <a:buFont typeface="Wingdings" charset="2"/>
              <a:buChar char=""/>
            </a:pPr>
            <a:r>
              <a:rPr b="0" lang="en-IN" sz="2000" spc="-1" strike="noStrike">
                <a:solidFill>
                  <a:srgbClr val="000000"/>
                </a:solidFill>
                <a:latin typeface="Times New Roman"/>
                <a:ea typeface="DejaVu Sans"/>
              </a:rPr>
              <a:t>Each pair of observed variables have a bivariate normal distribution</a:t>
            </a:r>
            <a:endParaRPr b="0" lang="en-IN" sz="2000" spc="-1" strike="noStrike">
              <a:latin typeface="Arial"/>
            </a:endParaRPr>
          </a:p>
          <a:p>
            <a:pPr marL="216000" indent="-214920">
              <a:lnSpc>
                <a:spcPct val="150000"/>
              </a:lnSpc>
              <a:buClr>
                <a:srgbClr val="000000"/>
              </a:buClr>
              <a:buSzPct val="45000"/>
              <a:buFont typeface="Wingdings" charset="2"/>
              <a:buChar char=""/>
            </a:pPr>
            <a:r>
              <a:rPr b="0" lang="en-IN" sz="2000" spc="-1" strike="noStrike">
                <a:solidFill>
                  <a:srgbClr val="000000"/>
                </a:solidFill>
                <a:latin typeface="Times New Roman"/>
                <a:ea typeface="DejaVu Sans"/>
              </a:rPr>
              <a:t>Variance in the data is the most important characteristic</a:t>
            </a:r>
            <a:endParaRPr b="0" lang="en-IN" sz="2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271800" y="358200"/>
            <a:ext cx="10432800" cy="770040"/>
          </a:xfrm>
          <a:prstGeom prst="rect">
            <a:avLst/>
          </a:prstGeom>
          <a:noFill/>
          <a:ln>
            <a:noFill/>
          </a:ln>
        </p:spPr>
        <p:style>
          <a:lnRef idx="0"/>
          <a:fillRef idx="0"/>
          <a:effectRef idx="0"/>
          <a:fontRef idx="minor"/>
        </p:style>
        <p:txBody>
          <a:bodyPr lIns="90000" rIns="90000" tIns="91440" bIns="91440">
            <a:normAutofit/>
          </a:bodyPr>
          <a:p>
            <a:pPr>
              <a:lnSpc>
                <a:spcPct val="90000"/>
              </a:lnSpc>
            </a:pPr>
            <a:r>
              <a:rPr b="1" lang="en-IN" sz="4000" spc="-1" strike="noStrike">
                <a:solidFill>
                  <a:srgbClr val="808080"/>
                </a:solidFill>
                <a:latin typeface="Calibri Light"/>
                <a:ea typeface="Playfair Display"/>
              </a:rPr>
              <a:t>WHAT ARE PRINCIPAL COMPONENTS?</a:t>
            </a:r>
            <a:endParaRPr b="0" lang="en-IN" sz="4000" spc="-1" strike="noStrike">
              <a:latin typeface="Arial"/>
            </a:endParaRPr>
          </a:p>
        </p:txBody>
      </p:sp>
      <p:sp>
        <p:nvSpPr>
          <p:cNvPr id="112" name="CustomShape 2"/>
          <p:cNvSpPr/>
          <p:nvPr/>
        </p:nvSpPr>
        <p:spPr>
          <a:xfrm>
            <a:off x="9608760" y="2493720"/>
            <a:ext cx="181800" cy="1185840"/>
          </a:xfrm>
          <a:prstGeom prst="rect">
            <a:avLst/>
          </a:prstGeom>
          <a:noFill/>
          <a:ln>
            <a:noFill/>
          </a:ln>
        </p:spPr>
        <p:style>
          <a:lnRef idx="0"/>
          <a:fillRef idx="0"/>
          <a:effectRef idx="0"/>
          <a:fontRef idx="minor"/>
        </p:style>
        <p:txBody>
          <a:bodyPr wrap="none" lIns="90000" rIns="90000" tIns="45000" bIns="45000" anchor="ctr"/>
          <a:p>
            <a:pPr>
              <a:lnSpc>
                <a:spcPct val="100000"/>
              </a:lnSpc>
            </a:pPr>
            <a:br/>
            <a:endParaRPr b="0" lang="en-IN" sz="1800" spc="-1" strike="noStrike">
              <a:latin typeface="Arial"/>
            </a:endParaRPr>
          </a:p>
          <a:p>
            <a:pPr>
              <a:lnSpc>
                <a:spcPct val="100000"/>
              </a:lnSpc>
            </a:pPr>
            <a:br/>
            <a:endParaRPr b="0" lang="en-IN" sz="1800" spc="-1" strike="noStrike">
              <a:latin typeface="Arial"/>
            </a:endParaRPr>
          </a:p>
        </p:txBody>
      </p:sp>
      <p:sp>
        <p:nvSpPr>
          <p:cNvPr id="113" name="CustomShape 3"/>
          <p:cNvSpPr/>
          <p:nvPr/>
        </p:nvSpPr>
        <p:spPr>
          <a:xfrm>
            <a:off x="648000" y="1333800"/>
            <a:ext cx="9286920" cy="2625120"/>
          </a:xfrm>
          <a:prstGeom prst="rect">
            <a:avLst/>
          </a:prstGeom>
          <a:noFill/>
          <a:ln>
            <a:noFill/>
          </a:ln>
        </p:spPr>
        <p:style>
          <a:lnRef idx="0"/>
          <a:fillRef idx="0"/>
          <a:effectRef idx="0"/>
          <a:fontRef idx="minor"/>
        </p:style>
        <p:txBody>
          <a:bodyPr lIns="90000" rIns="90000" tIns="45000" bIns="45000"/>
          <a:p>
            <a:pPr marL="216000" indent="-214920">
              <a:lnSpc>
                <a:spcPct val="150000"/>
              </a:lnSpc>
              <a:buClr>
                <a:srgbClr val="000000"/>
              </a:buClr>
              <a:buSzPct val="45000"/>
              <a:buFont typeface="Wingdings" charset="2"/>
              <a:buChar char=""/>
            </a:pPr>
            <a:r>
              <a:rPr b="0" lang="en-IN" sz="2000" spc="-1" strike="noStrike">
                <a:solidFill>
                  <a:srgbClr val="000000"/>
                </a:solidFill>
                <a:latin typeface="Times New Roman"/>
                <a:ea typeface="DejaVu Sans"/>
              </a:rPr>
              <a:t>Directions in which the data has the most variance – directions in which the data is most spread out.</a:t>
            </a:r>
            <a:endParaRPr b="0" lang="en-IN" sz="2000" spc="-1" strike="noStrike">
              <a:latin typeface="Arial"/>
            </a:endParaRPr>
          </a:p>
          <a:p>
            <a:pPr marL="216000" indent="-214920">
              <a:lnSpc>
                <a:spcPct val="150000"/>
              </a:lnSpc>
              <a:buClr>
                <a:srgbClr val="000000"/>
              </a:buClr>
              <a:buSzPct val="45000"/>
              <a:buFont typeface="Wingdings" charset="2"/>
              <a:buChar char=""/>
            </a:pPr>
            <a:r>
              <a:rPr b="0" lang="en-IN" sz="2000" spc="-1" strike="noStrike">
                <a:solidFill>
                  <a:srgbClr val="000000"/>
                </a:solidFill>
                <a:latin typeface="Times New Roman"/>
                <a:ea typeface="DejaVu Sans"/>
              </a:rPr>
              <a:t>Mathematically, Eigenvectors of the symmetric covariance matrix of the original dataset.</a:t>
            </a:r>
            <a:endParaRPr b="0" lang="en-IN" sz="2000" spc="-1" strike="noStrike">
              <a:latin typeface="Arial"/>
            </a:endParaRPr>
          </a:p>
          <a:p>
            <a:pPr marL="216000" indent="-214920">
              <a:lnSpc>
                <a:spcPct val="150000"/>
              </a:lnSpc>
              <a:buClr>
                <a:srgbClr val="000000"/>
              </a:buClr>
              <a:buSzPct val="45000"/>
              <a:buFont typeface="Wingdings" charset="2"/>
              <a:buChar char=""/>
            </a:pPr>
            <a:r>
              <a:rPr b="0" lang="en-IN" sz="2000" spc="-1" strike="noStrike">
                <a:solidFill>
                  <a:srgbClr val="000000"/>
                </a:solidFill>
                <a:latin typeface="Times New Roman"/>
                <a:ea typeface="DejaVu Sans"/>
              </a:rPr>
              <a:t>Each Eigenvector has a corresponding Eigenvalue. The Eigenvalue is a scalar that explains how much variance there is in the corresponding Eigenvector direction.</a:t>
            </a:r>
            <a:endParaRPr b="0" lang="en-IN" sz="2000" spc="-1" strike="noStrike">
              <a:latin typeface="Arial"/>
            </a:endParaRPr>
          </a:p>
        </p:txBody>
      </p:sp>
      <p:pic>
        <p:nvPicPr>
          <p:cNvPr id="114" name="" descr=""/>
          <p:cNvPicPr/>
          <p:nvPr/>
        </p:nvPicPr>
        <p:blipFill>
          <a:blip r:embed="rId1"/>
          <a:stretch/>
        </p:blipFill>
        <p:spPr>
          <a:xfrm>
            <a:off x="1344960" y="4147200"/>
            <a:ext cx="3694320" cy="1972080"/>
          </a:xfrm>
          <a:prstGeom prst="rect">
            <a:avLst/>
          </a:prstGeom>
          <a:ln>
            <a:noFill/>
          </a:ln>
        </p:spPr>
      </p:pic>
      <p:pic>
        <p:nvPicPr>
          <p:cNvPr id="115" name="" descr=""/>
          <p:cNvPicPr/>
          <p:nvPr/>
        </p:nvPicPr>
        <p:blipFill>
          <a:blip r:embed="rId2"/>
          <a:stretch/>
        </p:blipFill>
        <p:spPr>
          <a:xfrm>
            <a:off x="5764320" y="4292280"/>
            <a:ext cx="3522960" cy="18990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32000" y="414720"/>
            <a:ext cx="5830920" cy="56196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solidFill>
                  <a:srgbClr val="666666"/>
                </a:solidFill>
                <a:latin typeface="CALIBRI LIGHT"/>
                <a:ea typeface="DejaVu Sans"/>
              </a:rPr>
              <a:t>STEPS</a:t>
            </a:r>
            <a:endParaRPr b="0" lang="en-IN" sz="3200" spc="-1" strike="noStrike">
              <a:latin typeface="Arial"/>
            </a:endParaRPr>
          </a:p>
        </p:txBody>
      </p:sp>
      <p:sp>
        <p:nvSpPr>
          <p:cNvPr id="117" name="CustomShape 2"/>
          <p:cNvSpPr/>
          <p:nvPr/>
        </p:nvSpPr>
        <p:spPr>
          <a:xfrm>
            <a:off x="432000" y="2376000"/>
            <a:ext cx="10150920" cy="363240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u="sng">
                <a:solidFill>
                  <a:srgbClr val="000000"/>
                </a:solidFill>
                <a:uFillTx/>
                <a:latin typeface="Times New Roman"/>
                <a:ea typeface="DejaVu Sans"/>
              </a:rPr>
              <a:t>STEP 1:  GENERATE THE DATASET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X = [75.9485152, -18.70259134, 61.49631671, 63.01722673, -5.48158302, 12.69743498,</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-0.35802428, 41.29395142, 1.38726451, -4.77948581, 16.65776484,</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61.60904793, -2.17615326, 63.75683413, 57.3749095,</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45.81783102, -16.60319893,  51.85265251,  37.97245631,  79.49058881]</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Y = [14.452984095667956, 2.8477315428300667, 12.076886192408303, 14.65026019722474, </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1.9551425676833882, 7.2934820757117595, 4.064118528525057, 9.682433281487526, </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4.105040127162953, 0.9866854327701087, 4.603602032822884, 14.549245484131573, </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6.128086363684178, 13.64291349030564, 15.188247414162976, 13.328681678515164, </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4.530792443757193, 15.114534936651172, 10.137988510608203, 16.27220641213419]</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118" name="" descr=""/>
          <p:cNvPicPr/>
          <p:nvPr/>
        </p:nvPicPr>
        <p:blipFill>
          <a:blip r:embed="rId1"/>
          <a:stretch/>
        </p:blipFill>
        <p:spPr>
          <a:xfrm>
            <a:off x="7895520" y="216000"/>
            <a:ext cx="3551400" cy="2351160"/>
          </a:xfrm>
          <a:prstGeom prst="rect">
            <a:avLst/>
          </a:prstGeom>
          <a:ln>
            <a:noFill/>
          </a:ln>
        </p:spPr>
      </p:pic>
      <p:pic>
        <p:nvPicPr>
          <p:cNvPr id="119" name="" descr=""/>
          <p:cNvPicPr/>
          <p:nvPr/>
        </p:nvPicPr>
        <p:blipFill>
          <a:blip r:embed="rId2"/>
          <a:stretch/>
        </p:blipFill>
        <p:spPr>
          <a:xfrm>
            <a:off x="3528000" y="216000"/>
            <a:ext cx="3814920" cy="20149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648000" y="432000"/>
            <a:ext cx="7558920" cy="30420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u="sng">
                <a:solidFill>
                  <a:srgbClr val="000000"/>
                </a:solidFill>
                <a:uFillTx/>
                <a:latin typeface="Arial"/>
                <a:ea typeface="DejaVu Sans"/>
              </a:rPr>
              <a:t>STEP 2: SUBTRACT THE MEAN</a:t>
            </a:r>
            <a:endParaRPr b="0" lang="en-IN" sz="1800" spc="-1" strike="noStrike">
              <a:latin typeface="Arial"/>
            </a:endParaRPr>
          </a:p>
        </p:txBody>
      </p:sp>
      <p:sp>
        <p:nvSpPr>
          <p:cNvPr id="121" name="CustomShape 2"/>
          <p:cNvSpPr/>
          <p:nvPr/>
        </p:nvSpPr>
        <p:spPr>
          <a:xfrm>
            <a:off x="720000" y="1584000"/>
            <a:ext cx="8782920" cy="36324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imes New Roman"/>
                <a:ea typeface="DejaVu Sans"/>
              </a:rPr>
              <a:t>X_mean = 31.113587898</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Y_mean =  9.280553140412252</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After mean subtraction, X and Y become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X = [ 44.8349273  -49.81617924  30.38272881  31.90363883 -36.59517092</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-18.41615292 -31.47161218  10.18036352 -29.72632339 -35.89307371</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-14.45582306  30.49546003 -33.28974116  32.64324623  26.2613216</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14.70424312 -47.71678683  20.73906461   6.85886841  48.37700091]</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Y = [ 5.17243096 -6.4328216   2.79633305  5.36970706 -7.32541057 -1.98707106</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-5.21643461  0.40188014 -5.17551301 -8.29386771 -4.67695111  5.26869234</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-3.15246678  4.36236035  5.90769427  4.04812854 -4.7497607   5.8339818</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0.85743537  6.99165327]</a:t>
            </a:r>
            <a:endParaRPr b="0" lang="en-IN" sz="1800" spc="-1" strike="noStrike">
              <a:latin typeface="Arial"/>
            </a:endParaRPr>
          </a:p>
        </p:txBody>
      </p:sp>
      <p:pic>
        <p:nvPicPr>
          <p:cNvPr id="122" name="" descr=""/>
          <p:cNvPicPr/>
          <p:nvPr/>
        </p:nvPicPr>
        <p:blipFill>
          <a:blip r:embed="rId1"/>
          <a:stretch/>
        </p:blipFill>
        <p:spPr>
          <a:xfrm>
            <a:off x="6840000" y="433080"/>
            <a:ext cx="3022920" cy="194184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2294</TotalTime>
  <Application>LibreOffice/6.0.3.2$Linux_X86_64 LibreOffice_project/00m0$Build-2</Application>
  <Words>683</Words>
  <Paragraphs>101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2018-03-22T15:47:44Z</dcterms:created>
  <dc:creator>Santosh Gadde</dc:creator>
  <dc:description/>
  <dc:language>en-IN</dc:language>
  <cp:lastModifiedBy/>
  <dcterms:modified xsi:type="dcterms:W3CDTF">2018-08-02T15:27:54Z</dcterms:modified>
  <cp:revision>72</cp:revision>
  <dc:subject/>
  <dc:title>Shaping Your Future with Data Science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