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4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3800" cy="6917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68760" y="5709960"/>
            <a:ext cx="1231416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29" descr=""/>
          <p:cNvPicPr/>
          <p:nvPr/>
        </p:nvPicPr>
        <p:blipFill>
          <a:blip r:embed="rId3"/>
          <a:stretch/>
        </p:blipFill>
        <p:spPr>
          <a:xfrm>
            <a:off x="9218160" y="5835240"/>
            <a:ext cx="2690640" cy="9061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591120" y="3969000"/>
            <a:ext cx="477720" cy="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195960"/>
            <a:ext cx="1218708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43" descr=""/>
          <p:cNvPicPr/>
          <p:nvPr/>
        </p:nvPicPr>
        <p:blipFill>
          <a:blip r:embed="rId2"/>
          <a:stretch/>
        </p:blipFill>
        <p:spPr>
          <a:xfrm>
            <a:off x="10563840" y="6290280"/>
            <a:ext cx="1344960" cy="45144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20200" y="1182960"/>
            <a:ext cx="326520" cy="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3800" cy="69170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-68760" y="5709960"/>
            <a:ext cx="1231416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Shape 29" descr=""/>
          <p:cNvPicPr/>
          <p:nvPr/>
        </p:nvPicPr>
        <p:blipFill>
          <a:blip r:embed="rId3"/>
          <a:stretch/>
        </p:blipFill>
        <p:spPr>
          <a:xfrm>
            <a:off x="9218160" y="5835240"/>
            <a:ext cx="2690640" cy="9061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591120" y="3969000"/>
            <a:ext cx="477720" cy="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archive.ics.uci.edu/ml/datasets/Hous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63680" y="2802240"/>
            <a:ext cx="5177160" cy="11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  <a:ea typeface="Playfair Display"/>
              </a:rPr>
              <a:t>XGBOOST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63680" y="4252680"/>
            <a:ext cx="763128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Roboto"/>
              </a:rPr>
              <a:t>P : 080 4928 5000     |     E : enquiry@acadgild.com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132"/>
              </a:spcBef>
              <a:spcAft>
                <a:spcPts val="2132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166560" y="1440000"/>
            <a:ext cx="6409440" cy="44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426400" y="1512000"/>
            <a:ext cx="6645600" cy="44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024000" y="1404720"/>
            <a:ext cx="7003440" cy="464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170440" y="2089080"/>
            <a:ext cx="7886520" cy="26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</a:t>
            </a: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170440" y="2089080"/>
            <a:ext cx="7886520" cy="26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 LEARNING TASK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656000" y="1512000"/>
            <a:ext cx="6486120" cy="44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 LEARNING TASK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437200" y="1413000"/>
            <a:ext cx="7353000" cy="404784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625120" y="5460840"/>
            <a:ext cx="6590880" cy="6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 LEARNING TASK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490120" y="1386720"/>
            <a:ext cx="6293880" cy="394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 LEARNING TASK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12880" y="1656000"/>
            <a:ext cx="7467120" cy="26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0000" y="432000"/>
            <a:ext cx="72698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THE DATASET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008000" y="1584000"/>
            <a:ext cx="1043784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http://archive.ics.uci.edu/ml/datasets/Housing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Rim - per capita crime rate by town.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Zn - proportion of residential land zoned for lots over 25,000 sq.ft.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Indus - proportion of non-retail business acres per town.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Chas - Charles River dummy variable (= 1 if tract bounds river; 0 otherwise).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Nox - nitrogen oxides concentration (parts per 10 million).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Rm - average number of rooms per dwelling.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Age - proportion of owner-occupied units built prior to 1940.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 - weighted mean of distances to five Boston employment centres.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Rad - index of accessibility to radial highways.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Tax - full-value property-tax rate per $10,000.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Ptratio - pupil-teacher ratio by town.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Black - 1000(Bk - 0.63)^2 where Bk is the proportion of blacks by town.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Lstat - lower status of the population (percent).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Medv - median value of owner-occupied homes in $1000s.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92000" y="1224000"/>
            <a:ext cx="10510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48000" y="288000"/>
            <a:ext cx="755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BIAS, VARIANCE AND ENSEMBLE METHODS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0" y="1440000"/>
            <a:ext cx="9358560" cy="5039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720000" y="1512000"/>
            <a:ext cx="9143640" cy="46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 u="sng">
                <a:uFillTx/>
                <a:latin typeface="Times New Roman"/>
              </a:rPr>
              <a:t>Bias</a:t>
            </a:r>
            <a:r>
              <a:rPr b="0" lang="en-IN" sz="1800" spc="-1" strike="noStrike">
                <a:latin typeface="Times New Roman"/>
              </a:rPr>
              <a:t> is an error from erroneous assumptions in the learning algorithm. Models with high bias tend to be simpler, but underfit training data, failing to capture important regularities in the data.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 u="sng">
                <a:uFillTx/>
                <a:latin typeface="Times New Roman"/>
              </a:rPr>
              <a:t>Variance</a:t>
            </a:r>
            <a:r>
              <a:rPr b="0" lang="en-IN" sz="1800" spc="-1" strike="noStrike">
                <a:latin typeface="Times New Roman"/>
              </a:rPr>
              <a:t> is an error from sensitivity to small fluctuations in the training data. High variance can cause a model to model the random noise in the training data.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 u="sng">
                <a:uFillTx/>
                <a:latin typeface="Times New Roman"/>
              </a:rPr>
              <a:t>Bias-Variance tradeoff</a:t>
            </a:r>
            <a:r>
              <a:rPr b="0" lang="en-IN" sz="1800" spc="-1" strike="noStrike">
                <a:latin typeface="Times New Roman"/>
              </a:rPr>
              <a:t> is a central problem in supervised learning. We would like to both capture the regularities in the data and generalize well.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 u="sng">
                <a:uFillTx/>
                <a:latin typeface="Times New Roman"/>
              </a:rPr>
              <a:t>Ensemble methods</a:t>
            </a:r>
            <a:r>
              <a:rPr b="0" lang="en-IN" sz="1800" spc="-1" strike="noStrike">
                <a:latin typeface="Times New Roman"/>
              </a:rPr>
              <a:t> use multiple learning algorithms to get better predictive performance than could be obtained using the single algorithms alone.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 u="sng">
                <a:uFillTx/>
                <a:latin typeface="Times New Roman"/>
              </a:rPr>
              <a:t>Boosting </a:t>
            </a:r>
            <a:r>
              <a:rPr b="0" lang="en-IN" sz="1800" spc="-1" strike="noStrike">
                <a:latin typeface="Times New Roman"/>
              </a:rPr>
              <a:t>combines many "weak" (high bias) models in an ensemble that has lower bias than the individual models, while </a:t>
            </a:r>
            <a:r>
              <a:rPr b="0" lang="en-IN" sz="1800" spc="-1" strike="noStrike" u="sng">
                <a:uFillTx/>
                <a:latin typeface="Times New Roman"/>
              </a:rPr>
              <a:t>bagging</a:t>
            </a:r>
            <a:r>
              <a:rPr b="0" lang="en-IN" sz="1800" spc="-1" strike="noStrike">
                <a:latin typeface="Times New Roman"/>
              </a:rPr>
              <a:t> combines "strong" learners in a way that reduces their variance.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90440" y="-1662120"/>
            <a:ext cx="10872000" cy="97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368000" y="2117160"/>
            <a:ext cx="4590720" cy="241884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7447680" y="2376000"/>
            <a:ext cx="3352320" cy="22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881080" y="1636920"/>
            <a:ext cx="6573600" cy="16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90000"/>
              </a:lnSpc>
            </a:pPr>
            <a:r>
              <a:rPr b="1" lang="en-IN" sz="6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THANK YOU</a:t>
            </a:r>
            <a:endParaRPr b="0" lang="en-IN" sz="6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15440" y="383400"/>
            <a:ext cx="579384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3200" spc="-1" strike="noStrike" cap="small">
                <a:solidFill>
                  <a:srgbClr val="ed1c24"/>
                </a:solidFill>
                <a:latin typeface="Times New Roman"/>
                <a:ea typeface="Playfair Display"/>
              </a:rPr>
              <a:t>BOOSTING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15440" y="1486800"/>
            <a:ext cx="1128564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64000" y="1728000"/>
            <a:ext cx="8926200" cy="27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504000" y="1224000"/>
            <a:ext cx="10294560" cy="539964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576000" y="1368000"/>
            <a:ext cx="10079640" cy="46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Boosting involves incrementally (sequentially) building an ensemble by training each new model instance to emphasize the training instances that previous models mis-classified.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Boosting combines multiple “weak learners” (whose performance is only slightly better than random guessing) to create a stronger learner.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Weak learners are weighted in a way that is related to their accuracy.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 is also reweighted so that misclassified samples, for example have higher weight than those that were correctly classified so that the other learners will focus on these samples.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different boosting algorithms – AdaBoost, xgboost, BrownBoost, LogitBoost, etc. Only algorithms that are provable boosting algorithms in the probably approximately correct learning formulation can accurately be called boosting algorithms.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Xgboost is a software library which provides a framework for gradient boosting in several languages.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64000" y="432000"/>
            <a:ext cx="5686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GRADIENT BOOSTING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0" y="1512000"/>
            <a:ext cx="849420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61080" y="1152000"/>
            <a:ext cx="10582560" cy="518328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04000" y="1296000"/>
            <a:ext cx="10151640" cy="32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Produces an ensemble of weak prediction models, typically decision trees.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Builds the model stage-wise and generalizes by allowing optimization of a differentiable loss function.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Boosting algorithms are iterative functional gradient descent algorithms. That is, algorithms that optimize a cost function over function space by iteratively choosing a function (weak hypothesis) that points in the negative gradient direction.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The idea is to minimize the sum of the squared errors.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146240" y="3812760"/>
            <a:ext cx="713340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GRADIENT BOOSTING, UNDER THE HOOD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432000" y="1368000"/>
            <a:ext cx="11014560" cy="4822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576000" y="1512000"/>
            <a:ext cx="1058364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imes New Roman"/>
              </a:rPr>
              <a:t>Fit a model F</a:t>
            </a:r>
            <a:r>
              <a:rPr b="0" lang="en-IN" sz="1800" spc="-1" strike="noStrike" baseline="-101000">
                <a:latin typeface="Times New Roman"/>
              </a:rPr>
              <a:t>1</a:t>
            </a:r>
            <a:r>
              <a:rPr b="0" lang="en-IN" sz="1800" spc="-1" strike="noStrike">
                <a:latin typeface="Times New Roman"/>
              </a:rPr>
              <a:t>(x) to the data.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imes New Roman"/>
              </a:rPr>
              <a:t>Fit a model h</a:t>
            </a:r>
            <a:r>
              <a:rPr b="0" lang="en-IN" sz="1800" spc="-1" strike="noStrike" baseline="-101000">
                <a:latin typeface="Times New Roman"/>
              </a:rPr>
              <a:t>1</a:t>
            </a:r>
            <a:r>
              <a:rPr b="0" lang="en-IN" sz="1800" spc="-1" strike="noStrike">
                <a:latin typeface="Times New Roman"/>
              </a:rPr>
              <a:t>(x) to the residuals, h</a:t>
            </a:r>
            <a:r>
              <a:rPr b="0" lang="en-IN" sz="1800" spc="-1" strike="noStrike" baseline="-101000">
                <a:latin typeface="Times New Roman"/>
              </a:rPr>
              <a:t>1</a:t>
            </a:r>
            <a:r>
              <a:rPr b="0" lang="en-IN" sz="1800" spc="-1" strike="noStrike">
                <a:latin typeface="Times New Roman"/>
              </a:rPr>
              <a:t>(x) = y – F</a:t>
            </a:r>
            <a:r>
              <a:rPr b="0" lang="en-IN" sz="1800" spc="-1" strike="noStrike" baseline="-101000">
                <a:latin typeface="Times New Roman"/>
              </a:rPr>
              <a:t>1</a:t>
            </a:r>
            <a:r>
              <a:rPr b="0" lang="en-IN" sz="1800" spc="-1" strike="noStrike">
                <a:latin typeface="Times New Roman"/>
              </a:rPr>
              <a:t>(x)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imes New Roman"/>
              </a:rPr>
              <a:t>Create a new model, F</a:t>
            </a:r>
            <a:r>
              <a:rPr b="0" lang="en-IN" sz="1800" spc="-1" strike="noStrike" baseline="-101000">
                <a:latin typeface="Times New Roman"/>
              </a:rPr>
              <a:t>2</a:t>
            </a:r>
            <a:r>
              <a:rPr b="0" lang="en-IN" sz="1800" spc="-1" strike="noStrike">
                <a:latin typeface="Times New Roman"/>
              </a:rPr>
              <a:t>(x) = F</a:t>
            </a:r>
            <a:r>
              <a:rPr b="0" lang="en-IN" sz="1800" spc="-1" strike="noStrike" baseline="-101000">
                <a:latin typeface="Times New Roman"/>
              </a:rPr>
              <a:t>1</a:t>
            </a:r>
            <a:r>
              <a:rPr b="0" lang="en-IN" sz="1800" spc="-1" strike="noStrike">
                <a:latin typeface="Times New Roman"/>
              </a:rPr>
              <a:t>(x) + h</a:t>
            </a:r>
            <a:r>
              <a:rPr b="0" lang="en-IN" sz="1800" spc="-1" strike="noStrike" baseline="-101000">
                <a:latin typeface="Times New Roman"/>
              </a:rPr>
              <a:t>1</a:t>
            </a:r>
            <a:r>
              <a:rPr b="0" lang="en-IN" sz="1800" spc="-1" strike="noStrike">
                <a:latin typeface="Times New Roman"/>
              </a:rPr>
              <a:t>(x)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Times New Roman"/>
              </a:rPr>
              <a:t>M such models are built such that the loss function for the samples in each leaf is minimized. An optimal value for M can be determined using cross-validation, where the predictions made by the model are checked with test data.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uFillTx/>
                <a:latin typeface="Times New Roman"/>
              </a:rPr>
              <a:t>Gradient Descent</a:t>
            </a:r>
            <a:r>
              <a:rPr b="0" lang="en-IN" sz="1800" spc="-1" strike="noStrike">
                <a:latin typeface="Times New Roman"/>
              </a:rPr>
              <a:t>: Used to find the parameters of a function that minimizes the cost function. It starts off with initial values for the co-efficients. The cost of the co-efficients is calculated by plugging the co-efficients into the function and calculating the cost. The derivative of the cost and find the delta = derivative(cost), such that the co-efficients can be updated to co-efficient = co-efficient – (alpha * delta), where alpha is a learning rate that specifies how much the co-efficients can change on each update. The process is repeated till the cost is zero or close-enough to 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- PYTHON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432000" y="936000"/>
            <a:ext cx="11014560" cy="525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576000" y="1080000"/>
            <a:ext cx="10799640" cy="44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uFillTx/>
                <a:latin typeface="Times New Roman"/>
              </a:rPr>
              <a:t>Data Interface: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Uses a DMatrix data structure.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DMatrix is a internal data structure that used by XGBoost which is optimized for both memory efficiency and training speed.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Times New Roman"/>
              </a:rPr>
              <a:t>It is possible to load data from: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Pandas dataframe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Numpy array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Scipy array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CSV file</a:t>
            </a:r>
            <a:r>
              <a:rPr b="0" lang="en-IN" sz="1800" spc="-1" strike="noStrike">
                <a:latin typeface="Times New Roman"/>
              </a:rPr>
              <a:t>	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15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Other formats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latin typeface="Times New Roman"/>
              </a:rPr>
              <a:t>To load data from a pandas DataFrame to a Dmatrix: dtrain = xgb.DMatrix(data, label=label)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where, data is the dataframe that contains the predictor variables.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	</a:t>
            </a:r>
            <a:r>
              <a:rPr b="0" lang="en-IN" sz="1800" spc="-1" strike="noStrike">
                <a:latin typeface="Times New Roman"/>
              </a:rPr>
              <a:t>    </a:t>
            </a:r>
            <a:r>
              <a:rPr b="0" lang="en-IN" sz="1800" spc="-1" strike="noStrike">
                <a:latin typeface="Times New Roman"/>
              </a:rPr>
              <a:t>label is the dataframe that contains the target variables.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GENERAL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08000" y="1541880"/>
            <a:ext cx="8038800" cy="43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 rot="7800">
            <a:off x="3015360" y="1447920"/>
            <a:ext cx="6987240" cy="456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78080" y="154080"/>
            <a:ext cx="6910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ed1c24"/>
                </a:solidFill>
                <a:latin typeface="Times New Roman"/>
                <a:ea typeface="DejaVu Sans"/>
              </a:rPr>
              <a:t>XGBOOST PACKAGE – TREE BOOSTER PARAMETERS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76000" y="2608560"/>
            <a:ext cx="10942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648000" y="4248000"/>
            <a:ext cx="871020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432000" y="1296000"/>
            <a:ext cx="11014560" cy="4894560"/>
          </a:xfrm>
          <a:prstGeom prst="rect">
            <a:avLst/>
          </a:pr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448000" y="1440000"/>
            <a:ext cx="7560000" cy="46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2018-03-22T15:47:44Z</dcterms:created>
  <dc:creator>Santosh Gadde</dc:creator>
  <dc:description/>
  <dc:language>en-IN</dc:language>
  <cp:lastModifiedBy/>
  <dcterms:modified xsi:type="dcterms:W3CDTF">2018-09-25T13:12:31Z</dcterms:modified>
  <cp:revision>154</cp:revision>
  <dc:subject/>
  <dc:title>Shaping Your Future with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